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36802-523E-4BFD-9191-01D204189A78}">
  <a:tblStyle styleId="{3C136802-523E-4BFD-9191-01D204189A78}" styleName="Table_0"/>
  <a:tblStyle styleId="{B8E6D8DC-AEFB-42AE-BAD5-2CA035711480}" styleName="Table_1"/>
  <a:tblStyle styleId="{22A67E8D-26C5-41CA-8D4D-54E0E90F7488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A06F7-CBA6-4467-B001-D1233230C1AF}" type="datetimeFigureOut">
              <a:rPr lang="es-VE" smtClean="0"/>
              <a:t>13/07/2014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5C1-3F1C-4406-A8BF-642AD0C355F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2445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07330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01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9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8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827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98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4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70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00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5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94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1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6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2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7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4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29064" y="3337560"/>
            <a:ext cx="6480000" cy="230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33050" y="1544812"/>
            <a:ext cx="6480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2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chemeClr val="accent2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chemeClr val="accent6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927949" y="129449"/>
            <a:ext cx="4526100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425700" y="6422064"/>
            <a:ext cx="459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dirty="0" smtClean="0"/>
              <a:t>UCV Aplicaciones con la Tecnología Internet 2014-1</a:t>
            </a:r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6105525" y="0"/>
            <a:ext cx="3038475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85800" y="3583837"/>
            <a:ext cx="6629400" cy="18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A3A3A3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2485800"/>
            <a:ext cx="6629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267200" y="1600200"/>
            <a:ext cx="365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486400"/>
            <a:ext cx="40400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5025" y="5486400"/>
            <a:ext cx="40419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57200" y="1516912"/>
            <a:ext cx="4040099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1516912"/>
            <a:ext cx="4041900" cy="39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7470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185528"/>
            <a:ext cx="3200399" cy="73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214423"/>
            <a:ext cx="27431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981200"/>
            <a:ext cx="7086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56447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556732" y="1705708"/>
            <a:ext cx="3054000" cy="12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rgbClr val="B6B6B6"/>
          </a:solidFill>
          <a:ln w="50800" cap="flat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556733" y="2998765"/>
            <a:ext cx="3054000" cy="266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buFont typeface="Arial"/>
              <a:buNone/>
              <a:defRPr/>
            </a:lvl3pPr>
            <a:lvl4pPr rtl="0">
              <a:spcBef>
                <a:spcPts val="0"/>
              </a:spcBef>
              <a:buFont typeface="Arial"/>
              <a:buNone/>
              <a:defRPr/>
            </a:lvl4pPr>
            <a:lvl5pPr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4752126"/>
            <a:ext cx="9144000" cy="2112962"/>
          </a:xfrm>
          <a:custGeom>
            <a:avLst/>
            <a:gdLst/>
            <a:ahLst/>
            <a:cxnLst/>
            <a:rect l="0" t="0" r="0" b="0"/>
            <a:pathLst>
              <a:path w="5760" h="133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rgbClr val="FFAF7B">
              <a:alpha val="4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7315200" y="0"/>
            <a:ext cx="1828798" cy="6858001"/>
          </a:xfrm>
          <a:custGeom>
            <a:avLst/>
            <a:gdLst/>
            <a:ahLst/>
            <a:cxnLst/>
            <a:rect l="0" t="0" r="0" b="0"/>
            <a:pathLst>
              <a:path w="1914" h="4329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rgbClr val="FE9B59">
              <a:alpha val="4000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20624" marR="0" indent="-242823" algn="l" rtl="0">
              <a:spcBef>
                <a:spcPts val="600"/>
              </a:spcBef>
              <a:buClr>
                <a:schemeClr val="accent1"/>
              </a:buClr>
              <a:buFont typeface="Arial"/>
              <a:buChar char="⦿"/>
              <a:defRPr/>
            </a:lvl1pPr>
            <a:lvl2pPr marL="722376" marR="0" indent="-129286" algn="l" rtl="0">
              <a:spcBef>
                <a:spcPts val="520"/>
              </a:spcBef>
              <a:buClr>
                <a:schemeClr val="accent1"/>
              </a:buClr>
              <a:buFont typeface="Arial"/>
              <a:buChar char="●"/>
              <a:defRPr/>
            </a:lvl2pPr>
            <a:lvl3pPr marL="1005839" marR="0" indent="-127000" algn="l" rtl="0">
              <a:spcBef>
                <a:spcPts val="480"/>
              </a:spcBef>
              <a:buClr>
                <a:schemeClr val="accent2"/>
              </a:buClr>
              <a:buFont typeface="Arial"/>
              <a:buChar char="○"/>
              <a:defRPr/>
            </a:lvl3pPr>
            <a:lvl4pPr marL="1280160" marR="0" indent="-124460" algn="l" rtl="0">
              <a:spcBef>
                <a:spcPts val="400"/>
              </a:spcBef>
              <a:buClr>
                <a:schemeClr val="accent3"/>
              </a:buClr>
              <a:buFont typeface="Arial"/>
              <a:buChar char="●"/>
              <a:defRPr/>
            </a:lvl4pPr>
            <a:lvl5pPr marL="1490472" marR="0" indent="-68072" algn="l" rtl="0">
              <a:spcBef>
                <a:spcPts val="400"/>
              </a:spcBef>
              <a:buClr>
                <a:schemeClr val="accent4"/>
              </a:buClr>
              <a:buFont typeface="Arial"/>
              <a:buChar char="-"/>
              <a:defRPr/>
            </a:lvl5pPr>
            <a:lvl6pPr marL="1700784" marR="0" indent="-62483" algn="l" rtl="0">
              <a:spcBef>
                <a:spcPts val="400"/>
              </a:spcBef>
              <a:buClr>
                <a:schemeClr val="accent5"/>
              </a:buClr>
              <a:buFont typeface="Arial"/>
              <a:buChar char="-"/>
              <a:defRPr/>
            </a:lvl6pPr>
            <a:lvl7pPr marL="1920240" marR="0" indent="-78739" algn="l" rtl="0">
              <a:spcBef>
                <a:spcPts val="360"/>
              </a:spcBef>
              <a:buClr>
                <a:schemeClr val="accent6"/>
              </a:buClr>
              <a:buFont typeface="Arial"/>
              <a:buChar char="•"/>
              <a:defRPr/>
            </a:lvl7pPr>
            <a:lvl8pPr marL="2139696" marR="0" indent="-82295" algn="l" rtl="0">
              <a:spcBef>
                <a:spcPts val="320"/>
              </a:spcBef>
              <a:buClr>
                <a:schemeClr val="accent6"/>
              </a:buClr>
              <a:buFont typeface="Arial"/>
              <a:buChar char="▪"/>
              <a:defRPr/>
            </a:lvl8pPr>
            <a:lvl9pPr marL="2331720" marR="0" indent="-83820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457200" y="6422064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124200" y="6422064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s-VE" smtClean="0"/>
              <a:t>UCV Aplicaciones con la Tecnología Internet 2014-1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153400" y="6422064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audio_src.asp" TargetMode="External"/><Relationship Id="rId3" Type="http://schemas.openxmlformats.org/officeDocument/2006/relationships/hyperlink" Target="http://www.w3schools.com/tags/att_audio_autoplay.asp" TargetMode="External"/><Relationship Id="rId7" Type="http://schemas.openxmlformats.org/officeDocument/2006/relationships/hyperlink" Target="http://www.w3schools.com/tags/att_audio_preload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audio_muted.asp" TargetMode="External"/><Relationship Id="rId5" Type="http://schemas.openxmlformats.org/officeDocument/2006/relationships/hyperlink" Target="http://www.w3schools.com/tags/att_audio_loop.asp" TargetMode="External"/><Relationship Id="rId4" Type="http://schemas.openxmlformats.org/officeDocument/2006/relationships/hyperlink" Target="http://www.w3schools.com/tags/att_audio_controls.as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video_poster.asp" TargetMode="External"/><Relationship Id="rId3" Type="http://schemas.openxmlformats.org/officeDocument/2006/relationships/hyperlink" Target="http://www.w3schools.com/tags/att_video_autoplay.asp" TargetMode="External"/><Relationship Id="rId7" Type="http://schemas.openxmlformats.org/officeDocument/2006/relationships/hyperlink" Target="http://www.w3schools.com/tags/att_video_muted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video_loop.asp" TargetMode="External"/><Relationship Id="rId11" Type="http://schemas.openxmlformats.org/officeDocument/2006/relationships/hyperlink" Target="http://www.w3schools.com/tags/att_video_width.asp" TargetMode="External"/><Relationship Id="rId5" Type="http://schemas.openxmlformats.org/officeDocument/2006/relationships/hyperlink" Target="http://www.w3schools.com/tags/att_video_height.asp" TargetMode="External"/><Relationship Id="rId10" Type="http://schemas.openxmlformats.org/officeDocument/2006/relationships/hyperlink" Target="http://www.w3schools.com/tags/att_video_src.asp" TargetMode="External"/><Relationship Id="rId4" Type="http://schemas.openxmlformats.org/officeDocument/2006/relationships/hyperlink" Target="http://www.w3schools.com/tags/att_video_controls.asp" TargetMode="External"/><Relationship Id="rId9" Type="http://schemas.openxmlformats.org/officeDocument/2006/relationships/hyperlink" Target="http://www.w3schools.com/tags/att_video_preload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id3.acidtest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lashvhtml.com/" TargetMode="External"/><Relationship Id="rId3" Type="http://schemas.openxmlformats.org/officeDocument/2006/relationships/hyperlink" Target="http://www.w3schools.com/" TargetMode="External"/><Relationship Id="rId7" Type="http://schemas.openxmlformats.org/officeDocument/2006/relationships/hyperlink" Target="http://html5tes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ML/Element" TargetMode="External"/><Relationship Id="rId5" Type="http://schemas.openxmlformats.org/officeDocument/2006/relationships/hyperlink" Target="http://html5demos.com/" TargetMode="External"/><Relationship Id="rId4" Type="http://schemas.openxmlformats.org/officeDocument/2006/relationships/hyperlink" Target="http://html5accessibility.com/" TargetMode="External"/><Relationship Id="rId9" Type="http://schemas.openxmlformats.org/officeDocument/2006/relationships/hyperlink" Target="http://ie.microsoft.com/testdrive/performance/fishbow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6612" y="2357387"/>
            <a:ext cx="2630775" cy="26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5925" y="5270300"/>
            <a:ext cx="2630700" cy="6582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/>
              <a:t>Diego Lamas</a:t>
            </a:r>
          </a:p>
          <a:p>
            <a:pPr>
              <a:spcBef>
                <a:spcPts val="0"/>
              </a:spcBef>
              <a:buNone/>
            </a:pPr>
            <a:r>
              <a:rPr lang="en" sz="2400" b="1"/>
              <a:t>Isaac Herrera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10350" y="495225"/>
            <a:ext cx="7353300" cy="178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UNIVERSIDAD CENTRAL DE VENEZUELA</a:t>
            </a:r>
            <a:br>
              <a:rPr lang="en" sz="1600" b="1" dirty="0"/>
            </a:br>
            <a:r>
              <a:rPr lang="en" sz="1600" b="1" dirty="0"/>
              <a:t>FACULTAD DE CIENCIAS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ESCUELA DE COMPUTACION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600" b="1" dirty="0"/>
              <a:t>APLICACIONES CON TECNOLOGÍA </a:t>
            </a:r>
            <a:r>
              <a:rPr lang="en" sz="1600" b="1" dirty="0" smtClean="0"/>
              <a:t>INTERNET 2014-1</a:t>
            </a:r>
            <a:endParaRPr lang="en" sz="1600" b="1" dirty="0"/>
          </a:p>
          <a:p>
            <a:pPr algn="ctr">
              <a:spcBef>
                <a:spcPts val="0"/>
              </a:spcBef>
              <a:buNone/>
            </a:pPr>
            <a:r>
              <a:rPr lang="en" sz="1600" b="1" dirty="0"/>
              <a:t>PROFESOR: ANTONIO LEAL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319750" y="3178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&lt;audio controls&gt;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src="horse.ogg" type="audio/ogg"&gt;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src="horse.mp3" type="audio/mpeg"&gt;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Your browser does not support the audio element.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&lt;/audio&gt;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232650" y="1748725"/>
          <a:ext cx="7810500" cy="295465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{3C136802-523E-4BFD-9191-01D204189A78}</a:tableStyleId>
              </a:tblPr>
              <a:tblGrid>
                <a:gridCol w="1733550"/>
                <a:gridCol w="1295400"/>
                <a:gridCol w="4781550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audio controls should be displayed (such as a play/pause button etc)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audio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audio file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180750" y="1049800"/>
          <a:ext cx="7385425" cy="470954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{B8E6D8DC-AEFB-42AE-BAD5-2CA035711480}</a:tableStyleId>
              </a:tblPr>
              <a:tblGrid>
                <a:gridCol w="1733550"/>
                <a:gridCol w="1733550"/>
                <a:gridCol w="39183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Attribute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Value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autoplay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playing as soon as it is ready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video controls should be displayed (such as a play/pause button etc).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height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height of the video player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loop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video will start over again, every time it is finished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that the audio output of the video should be muted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poster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an image to be shown while the video is downloading, or until the user hits the play button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preload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metadata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none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if and how the author thinks the video should be loaded when the page loads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src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Specifies the URL of the video file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u="sng"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width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i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pixels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Sets the width of the video player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92425" y="172700"/>
            <a:ext cx="2163599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Video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729975" y="-29950"/>
            <a:ext cx="5082000" cy="120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&lt;video width="320" height="240" controls&gt;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src="movie.mp4" type="video/mp4"&gt;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  &lt;source src="movie.ogg" type="video/ogg"&gt;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11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7325" y="1483137"/>
            <a:ext cx="8409349" cy="38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12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Geolocalización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332850" y="2304500"/>
          <a:ext cx="7810500" cy="302780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{22A67E8D-26C5-41CA-8D4D-54E0E90F7488}</a:tableStyleId>
              </a:tblPr>
              <a:tblGrid>
                <a:gridCol w="2657475"/>
                <a:gridCol w="5153025"/>
              </a:tblGrid>
              <a:tr h="21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Property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coords.latitude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latitude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coords.longitude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longitude as a decimal number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in meters above the mean sea level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coords.altitudeAccuracy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altitude accuracy of position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coords.heading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heading as degrees clockwise from North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coords.speed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speed in meters per second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timestamp</a:t>
                      </a: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date/time of the response</a:t>
                      </a:r>
                    </a:p>
                    <a:p>
                      <a:pPr lvl="0" rtl="0">
                        <a:lnSpc>
                          <a:spcPct val="126750"/>
                        </a:lnSpc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rgbClr val="40404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66675" marB="66675">
                    <a:lnL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Almacenamiento Web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 idx="2"/>
          </p:nvPr>
        </p:nvSpPr>
        <p:spPr>
          <a:xfrm>
            <a:off x="2690025" y="4708775"/>
            <a:ext cx="1598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Local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 idx="3"/>
          </p:nvPr>
        </p:nvSpPr>
        <p:spPr>
          <a:xfrm>
            <a:off x="4289025" y="4708775"/>
            <a:ext cx="1709999" cy="75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Sesión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490350" y="1303600"/>
            <a:ext cx="6008100" cy="1709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if(typeof(Storage) !== "undefined")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Code for 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i="1" u="sng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800" b="1" i="1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// Sorry! No Web Storage support..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88300" y="26348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38125" y="1209125"/>
            <a:ext cx="7653300" cy="281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•HTML5 nos introduce la posibilidad de disponer de un base de datos local (basadas en SQLite)  almacenada en el navegador del usuario.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•Mediante Web SQL Database, la W3C ofrece una API estándar destinada a manipular bases de datos en el lado del cliente mediante peticiones SQL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1525" y="3655700"/>
            <a:ext cx="2276274" cy="25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BD Locales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44600" y="1360250"/>
            <a:ext cx="6763499" cy="336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Las dos funciones más usadas: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transaction: </a:t>
            </a:r>
            <a:r>
              <a:rPr lang="en" sz="1800">
                <a:solidFill>
                  <a:schemeClr val="lt1"/>
                </a:solidFill>
              </a:rPr>
              <a:t>crearemos una transacción que se ejecutará contra la  base de datos de forma atómica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• </a:t>
            </a:r>
            <a:r>
              <a:rPr lang="en" sz="1800" b="1">
                <a:solidFill>
                  <a:schemeClr val="lt1"/>
                </a:solidFill>
              </a:rPr>
              <a:t>executeSql: </a:t>
            </a:r>
            <a:r>
              <a:rPr lang="en" sz="1800">
                <a:solidFill>
                  <a:schemeClr val="lt1"/>
                </a:solidFill>
              </a:rPr>
              <a:t>como su nombre indica ejecutaremos las propias sentencias sql.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NOVEDADES DOM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1092600" y="1312625"/>
            <a:ext cx="7161000" cy="527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getElementsByClassName()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classList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innerHTML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activeElement / hasFocus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getSelection()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designMode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 b="1"/>
          </a:p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000" b="1"/>
              <a:t>execCommand()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18675" y="3081774"/>
            <a:ext cx="2814874" cy="21627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757350" y="480212"/>
            <a:ext cx="7467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NUEVAS APIs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325" y="480225"/>
            <a:ext cx="2117900" cy="1500649"/>
          </a:xfrm>
          <a:prstGeom prst="rect">
            <a:avLst/>
          </a:prstGeom>
        </p:spPr>
      </p:pic>
      <p:sp>
        <p:nvSpPr>
          <p:cNvPr id="207" name="Shape 207"/>
          <p:cNvSpPr txBox="1"/>
          <p:nvPr/>
        </p:nvSpPr>
        <p:spPr>
          <a:xfrm>
            <a:off x="1209900" y="2266000"/>
            <a:ext cx="6724200" cy="403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Drag &amp; Drop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Trabajo Off-Line (cloud)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WebSockets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/>
              <a:t>WebWorkers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5275" y="1003750"/>
            <a:ext cx="6407800" cy="15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840350" y="510200"/>
            <a:ext cx="2956200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 b="1"/>
              <a:t>ACID3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45275" y="2791225"/>
            <a:ext cx="8088599" cy="35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PRUEBA DE ESTANDARES (DOM y JavaScript)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 u="sng">
                <a:solidFill>
                  <a:srgbClr val="1155CC"/>
                </a:solidFill>
                <a:hlinkClick r:id="rId4"/>
              </a:rPr>
              <a:t>http://acid3.acidtests.org/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DESARROLLADO POR IAN HICKSON (2007 - 2008)</a:t>
            </a:r>
          </a:p>
          <a:p>
            <a:pPr lvl="0" rtl="0"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/>
              <a:t>THE WEB STANDARDS PROJECT (1998)</a:t>
            </a:r>
          </a:p>
          <a:p>
            <a:pPr marL="914400" lvl="1" indent="-3683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Reducción de coste y complejidad</a:t>
            </a:r>
          </a:p>
          <a:p>
            <a:pPr marL="914400" lvl="1" indent="-3683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/>
              <a:t>Aumento de la accesibilidad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19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85250" y="3994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/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85250" y="1203400"/>
            <a:ext cx="7818300" cy="4992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W3C - Introduccion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/>
              <a:t>HTML5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Novedades: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Web semántica			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&lt;input&gt;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&lt;canvas&gt;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SVG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audio/video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Geolocalización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Almacenamiento web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BD locales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Novedades DOM</a:t>
            </a:r>
          </a:p>
          <a:p>
            <a:pPr marL="1371600" lvl="2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■"/>
            </a:pPr>
            <a:r>
              <a:rPr lang="en" sz="1600"/>
              <a:t>APIs</a:t>
            </a: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ACID3</a:t>
            </a: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1600" b="1">
                <a:solidFill>
                  <a:schemeClr val="lt1"/>
                </a:solidFill>
              </a:rPr>
              <a:t>CONCLUSIONES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/>
              <a:t>2</a:t>
            </a: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925375" y="226800"/>
            <a:ext cx="5346899" cy="8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Sitios de Interes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07825" y="1435825"/>
            <a:ext cx="6961800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http://www.w3schools.com/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http://html5accessibility.com/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http://html5demos.com/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https://developer.mozilla.org/en-US/docs/Web/HTML/Element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http://html5test.com/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http://flashvhtml.com/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http://ie.microsoft.com/testdrive/performance/fishbowl/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20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85800" y="420174"/>
            <a:ext cx="4772074" cy="1815801"/>
          </a:xfrm>
          <a:prstGeom prst="rect">
            <a:avLst/>
          </a:prstGeom>
        </p:spPr>
      </p:pic>
      <p:sp>
        <p:nvSpPr>
          <p:cNvPr id="100" name="Shape 100"/>
          <p:cNvSpPr txBox="1"/>
          <p:nvPr/>
        </p:nvSpPr>
        <p:spPr>
          <a:xfrm>
            <a:off x="675275" y="2431075"/>
            <a:ext cx="8058599" cy="421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/>
              <a:t>World Wide Web Consortium (1994)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200" b="1"/>
              <a:t>Tim Berners-Lee (URL, HTTP y HTML)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/>
              <a:t>Proyecto HTML (1990-1995 y 1997)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/>
              <a:t>XML y DOM (1998 - 2004)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/>
              <a:t>Inicia HTML5 (2006 - 2007)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0" b="1"/>
              <a:t>HTML y XHTML (text/html MIME y application/xhtml + xml MIME XML)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725750"/>
            <a:ext cx="3254074" cy="3406500"/>
          </a:xfrm>
          <a:prstGeom prst="rect">
            <a:avLst/>
          </a:prstGeom>
        </p:spPr>
      </p:pic>
      <p:sp>
        <p:nvSpPr>
          <p:cNvPr id="106" name="Shape 106"/>
          <p:cNvSpPr txBox="1"/>
          <p:nvPr/>
        </p:nvSpPr>
        <p:spPr>
          <a:xfrm>
            <a:off x="2986300" y="465200"/>
            <a:ext cx="5597700" cy="606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LENGUAJE DE MARCACIÓN DE HIPERTEXTO (Lenguaje interpretado)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ESTRUCTURA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Elementos y texto (etiquetas)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Atributos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/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&lt;title&gt;Sample page&lt;/title&gt;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&lt;h1&gt;Sample page&lt;/h1&gt;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a &lt;a href="demo.html"&gt;simple&lt;/a&gt;  sample.&lt;/p&gt;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 →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222222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b="1"/>
              <a:t>EDITORES DE TEXTO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Adobe Dreamweaver (Privado)</a:t>
            </a:r>
          </a:p>
          <a:p>
            <a:pPr marL="914400" lvl="1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b="1"/>
              <a:t>BlueGriffon (OpenSource)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4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Web Semántica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20300" y="986125"/>
            <a:ext cx="4703399" cy="471182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&lt;input&gt;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81062" y="2580100"/>
            <a:ext cx="7381875" cy="2009775"/>
          </a:xfrm>
          <a:prstGeom prst="rect">
            <a:avLst/>
          </a:prstGeom>
        </p:spPr>
      </p:pic>
      <p:sp>
        <p:nvSpPr>
          <p:cNvPr id="119" name="Shape 119"/>
          <p:cNvSpPr txBox="1">
            <a:spLocks noGrp="1"/>
          </p:cNvSpPr>
          <p:nvPr>
            <p:ph type="title" idx="2"/>
          </p:nvPr>
        </p:nvSpPr>
        <p:spPr>
          <a:xfrm>
            <a:off x="662850" y="15720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Nuevos Tipos de Datos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6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&lt;canvas&gt;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02275" y="311725"/>
            <a:ext cx="7727100" cy="5998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&lt;canvas id="myCanvas" width="200" height="100" style="border:1px solid #d3d3d3;"&gt;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&lt;/canvas&gt;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 = document.getElementById("myCanvas");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var ctx = c.getContext("2d");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ctx.beginPath();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ctx.arc(95,50,40,0,2*Math.PI);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ctx.stroke();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&lt;/script&gt; 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4940400" y="4180000"/>
            <a:ext cx="2418300" cy="1322400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82700" y="4326400"/>
            <a:ext cx="1133700" cy="1029599"/>
          </a:xfrm>
          <a:prstGeom prst="ellipse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8" name="Shape 128"/>
          <p:cNvCxnSpPr>
            <a:endCxn id="126" idx="0"/>
          </p:cNvCxnSpPr>
          <p:nvPr/>
        </p:nvCxnSpPr>
        <p:spPr>
          <a:xfrm flipH="1">
            <a:off x="6149550" y="3315699"/>
            <a:ext cx="651899" cy="864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>
            <a:endCxn id="127" idx="7"/>
          </p:cNvCxnSpPr>
          <p:nvPr/>
        </p:nvCxnSpPr>
        <p:spPr>
          <a:xfrm flipH="1">
            <a:off x="6550373" y="3693581"/>
            <a:ext cx="902700" cy="7836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6550425" y="2816375"/>
            <a:ext cx="10482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Canvas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241275" y="3223825"/>
            <a:ext cx="1345500" cy="707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7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-2976000" y="49900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SVG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1825" y="3343975"/>
            <a:ext cx="6499199" cy="1804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&lt;svg height="100" width="100"&gt;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&lt;circle cx="50" cy="50" r="40" stroke="black" stroke-width="3" fill="red"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&lt;/svg&gt;</a:t>
            </a:r>
          </a:p>
        </p:txBody>
      </p:sp>
      <p:sp>
        <p:nvSpPr>
          <p:cNvPr id="138" name="Shape 138"/>
          <p:cNvSpPr/>
          <p:nvPr/>
        </p:nvSpPr>
        <p:spPr>
          <a:xfrm>
            <a:off x="5031150" y="4464250"/>
            <a:ext cx="1332000" cy="1303500"/>
          </a:xfrm>
          <a:prstGeom prst="ellipse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60175" y="305487"/>
            <a:ext cx="47625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8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585250" y="182125"/>
            <a:ext cx="7818300" cy="80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chemeClr val="lt1"/>
                </a:solidFill>
              </a:rPr>
              <a:t>Audio y Video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/>
          <a:srcRect b="25328"/>
          <a:stretch/>
        </p:blipFill>
        <p:spPr>
          <a:xfrm>
            <a:off x="2242637" y="1747550"/>
            <a:ext cx="4503524" cy="336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s-VE" dirty="0" smtClean="0"/>
              <a:t>9</a:t>
            </a:r>
            <a:endParaRPr lang="es-VE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s-VE" smtClean="0"/>
              <a:t>UCV Aplicaciones con la Tecnología Internet 2014-1</a:t>
            </a:r>
            <a:endParaRPr lang="es-V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écnico">
  <a:themeElements>
    <a:clrScheme name="Personalizado 13">
      <a:dk1>
        <a:srgbClr val="FF6600"/>
      </a:dk1>
      <a:lt1>
        <a:srgbClr val="000000"/>
      </a:lt1>
      <a:dk2>
        <a:srgbClr val="F8F8F8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FF6600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915</Words>
  <Application>Microsoft Office PowerPoint</Application>
  <PresentationFormat>Presentación en pantalla (4:3)</PresentationFormat>
  <Paragraphs>266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Técnico</vt:lpstr>
      <vt:lpstr>Presentación de PowerPoint</vt:lpstr>
      <vt:lpstr>AGENDA</vt:lpstr>
      <vt:lpstr>Presentación de PowerPoint</vt:lpstr>
      <vt:lpstr>Presentación de PowerPoint</vt:lpstr>
      <vt:lpstr>Web Semántica</vt:lpstr>
      <vt:lpstr>&lt;input&gt;</vt:lpstr>
      <vt:lpstr>&lt;canvas&gt;</vt:lpstr>
      <vt:lpstr>SVG</vt:lpstr>
      <vt:lpstr>Audio y Video</vt:lpstr>
      <vt:lpstr>Audio</vt:lpstr>
      <vt:lpstr>Video</vt:lpstr>
      <vt:lpstr>Geolocalización</vt:lpstr>
      <vt:lpstr>Geolocalización</vt:lpstr>
      <vt:lpstr>Almacenamiento Web</vt:lpstr>
      <vt:lpstr>BD Locales</vt:lpstr>
      <vt:lpstr>BD Locales</vt:lpstr>
      <vt:lpstr>NOVEDADES DOM</vt:lpstr>
      <vt:lpstr>NUEVAS APIs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Antonio Leal</cp:lastModifiedBy>
  <cp:revision>3</cp:revision>
  <dcterms:modified xsi:type="dcterms:W3CDTF">2014-07-13T21:58:36Z</dcterms:modified>
</cp:coreProperties>
</file>