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3C136802-523E-4BFD-9191-01D204189A78}">
  <a:tblStyle styleId="{3C136802-523E-4BFD-9191-01D204189A78}" styleName="Table_0"/>
  <a:tblStyle styleId="{B8E6D8DC-AEFB-42AE-BAD5-2CA035711480}" styleName="Table_1"/>
  <a:tblStyle styleId="{22A67E8D-26C5-41CA-8D4D-54E0E90F7488}" styleName="Table_2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A06F7-CBA6-4467-B001-D1233230C1AF}" type="datetimeFigureOut">
              <a:rPr lang="es-VE" smtClean="0"/>
              <a:t>13/07/2014</a:t>
            </a:fld>
            <a:endParaRPr lang="es-V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C55C1-3F1C-4406-A8BF-642AD0C355F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024456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7073309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4017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21921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02856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28278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97985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66483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14705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90090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07596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38947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9217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8600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5841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035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0824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277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2075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6676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3440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2012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4752126"/>
            <a:ext cx="9144000" cy="2112962"/>
          </a:xfrm>
          <a:custGeom>
            <a:avLst/>
            <a:gdLst/>
            <a:ahLst/>
            <a:cxnLst/>
            <a:rect l="0" t="0" r="0" b="0"/>
            <a:pathLst>
              <a:path w="5760" h="1331" extrusionOk="0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rgbClr val="FFAF7B">
              <a:alpha val="44705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6105525" y="0"/>
            <a:ext cx="3038475" cy="6858001"/>
          </a:xfrm>
          <a:custGeom>
            <a:avLst/>
            <a:gdLst/>
            <a:ahLst/>
            <a:cxnLst/>
            <a:rect l="0" t="0" r="0" b="0"/>
            <a:pathLst>
              <a:path w="1914" h="4329" extrusionOk="0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rgbClr val="FE9B59">
              <a:alpha val="40000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429064" y="3337560"/>
            <a:ext cx="6480000" cy="230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buClr>
                <a:srgbClr val="A3A3A3"/>
              </a:buClr>
              <a:buFont typeface="Source Sans Pro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433050" y="1544812"/>
            <a:ext cx="6480000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520"/>
              </a:spcBef>
              <a:buClr>
                <a:schemeClr val="accent1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80"/>
              </a:spcBef>
              <a:buClr>
                <a:schemeClr val="accent2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400"/>
              </a:spcBef>
              <a:buClr>
                <a:schemeClr val="accent3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400"/>
              </a:spcBef>
              <a:buClr>
                <a:schemeClr val="accent4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chemeClr val="accent5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360"/>
              </a:spcBef>
              <a:buClr>
                <a:schemeClr val="accent6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320"/>
              </a:spcBef>
              <a:buClr>
                <a:schemeClr val="accent6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320"/>
              </a:spcBef>
              <a:buClr>
                <a:schemeClr val="accent6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457200" y="6422064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3124200" y="6422064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r>
              <a:rPr lang="es-VE" smtClean="0"/>
              <a:t>UCV Aplicaciones con la Tecnología Internet 2014-1</a:t>
            </a: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153400" y="6422064"/>
            <a:ext cx="7620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chemeClr val="lt1"/>
              </a:buClr>
              <a:buFont typeface="Source Sans Pro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1927949" y="129449"/>
            <a:ext cx="4526100" cy="746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20624" indent="-242823" algn="l" rtl="0">
              <a:spcBef>
                <a:spcPts val="600"/>
              </a:spcBef>
              <a:buClr>
                <a:schemeClr val="accent1"/>
              </a:buClr>
              <a:buFont typeface="Arial"/>
              <a:buChar char="⦿"/>
              <a:defRPr/>
            </a:lvl1pPr>
            <a:lvl2pPr marL="722376" indent="-129286" algn="l" rtl="0">
              <a:spcBef>
                <a:spcPts val="520"/>
              </a:spcBef>
              <a:buClr>
                <a:schemeClr val="accent1"/>
              </a:buClr>
              <a:buFont typeface="Arial"/>
              <a:buChar char="●"/>
              <a:defRPr/>
            </a:lvl2pPr>
            <a:lvl3pPr marL="1005839" indent="-127000" algn="l" rtl="0">
              <a:spcBef>
                <a:spcPts val="480"/>
              </a:spcBef>
              <a:buClr>
                <a:schemeClr val="accent2"/>
              </a:buClr>
              <a:buFont typeface="Arial"/>
              <a:buChar char="○"/>
              <a:defRPr/>
            </a:lvl3pPr>
            <a:lvl4pPr marL="1280160" indent="-124460" algn="l" rtl="0">
              <a:spcBef>
                <a:spcPts val="400"/>
              </a:spcBef>
              <a:buClr>
                <a:schemeClr val="accent3"/>
              </a:buClr>
              <a:buFont typeface="Arial"/>
              <a:buChar char="●"/>
              <a:defRPr/>
            </a:lvl4pPr>
            <a:lvl5pPr marL="1490472" indent="-68072" algn="l" rtl="0">
              <a:spcBef>
                <a:spcPts val="400"/>
              </a:spcBef>
              <a:buClr>
                <a:schemeClr val="accent4"/>
              </a:buClr>
              <a:buFont typeface="Arial"/>
              <a:buChar char="-"/>
              <a:defRPr/>
            </a:lvl5pPr>
            <a:lvl6pPr marL="1700784" indent="-62483" algn="l" rtl="0">
              <a:spcBef>
                <a:spcPts val="400"/>
              </a:spcBef>
              <a:buClr>
                <a:schemeClr val="accent5"/>
              </a:buClr>
              <a:buFont typeface="Arial"/>
              <a:buChar char="-"/>
              <a:defRPr/>
            </a:lvl6pPr>
            <a:lvl7pPr marL="1920240" indent="-78739" algn="l" rtl="0">
              <a:spcBef>
                <a:spcPts val="360"/>
              </a:spcBef>
              <a:buClr>
                <a:schemeClr val="accent6"/>
              </a:buClr>
              <a:buFont typeface="Arial"/>
              <a:buChar char="•"/>
              <a:defRPr/>
            </a:lvl7pPr>
            <a:lvl8pPr marL="2139696" indent="-82295" algn="l" rtl="0">
              <a:spcBef>
                <a:spcPts val="320"/>
              </a:spcBef>
              <a:buClr>
                <a:schemeClr val="accent6"/>
              </a:buClr>
              <a:buFont typeface="Arial"/>
              <a:buChar char="▪"/>
              <a:defRPr/>
            </a:lvl8pPr>
            <a:lvl9pPr marL="2331720" indent="-83820" algn="l" rtl="0">
              <a:spcBef>
                <a:spcPts val="320"/>
              </a:spcBef>
              <a:buClr>
                <a:schemeClr val="accent6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457200" y="6422064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3124200" y="6422064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r>
              <a:rPr lang="es-VE" smtClean="0"/>
              <a:t>UCV Aplicaciones con la Tecnología Internet 2014-1</a:t>
            </a:r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153400" y="6422064"/>
            <a:ext cx="7620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 rot="5400000">
            <a:off x="4732349" y="2171687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chemeClr val="lt1"/>
              </a:buClr>
              <a:buFont typeface="Source Sans Pro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20624" indent="-242823" algn="l" rtl="0">
              <a:spcBef>
                <a:spcPts val="600"/>
              </a:spcBef>
              <a:buClr>
                <a:schemeClr val="accent1"/>
              </a:buClr>
              <a:buFont typeface="Arial"/>
              <a:buChar char="⦿"/>
              <a:defRPr/>
            </a:lvl1pPr>
            <a:lvl2pPr marL="722376" indent="-129286" algn="l" rtl="0">
              <a:spcBef>
                <a:spcPts val="520"/>
              </a:spcBef>
              <a:buClr>
                <a:schemeClr val="accent1"/>
              </a:buClr>
              <a:buFont typeface="Arial"/>
              <a:buChar char="●"/>
              <a:defRPr/>
            </a:lvl2pPr>
            <a:lvl3pPr marL="1005839" indent="-127000" algn="l" rtl="0">
              <a:spcBef>
                <a:spcPts val="480"/>
              </a:spcBef>
              <a:buClr>
                <a:schemeClr val="accent2"/>
              </a:buClr>
              <a:buFont typeface="Arial"/>
              <a:buChar char="○"/>
              <a:defRPr/>
            </a:lvl3pPr>
            <a:lvl4pPr marL="1280160" indent="-124460" algn="l" rtl="0">
              <a:spcBef>
                <a:spcPts val="400"/>
              </a:spcBef>
              <a:buClr>
                <a:schemeClr val="accent3"/>
              </a:buClr>
              <a:buFont typeface="Arial"/>
              <a:buChar char="●"/>
              <a:defRPr/>
            </a:lvl4pPr>
            <a:lvl5pPr marL="1490472" indent="-68072" algn="l" rtl="0">
              <a:spcBef>
                <a:spcPts val="400"/>
              </a:spcBef>
              <a:buClr>
                <a:schemeClr val="accent4"/>
              </a:buClr>
              <a:buFont typeface="Arial"/>
              <a:buChar char="-"/>
              <a:defRPr/>
            </a:lvl5pPr>
            <a:lvl6pPr marL="1700784" indent="-62483" algn="l" rtl="0">
              <a:spcBef>
                <a:spcPts val="400"/>
              </a:spcBef>
              <a:buClr>
                <a:schemeClr val="accent5"/>
              </a:buClr>
              <a:buFont typeface="Arial"/>
              <a:buChar char="-"/>
              <a:defRPr/>
            </a:lvl6pPr>
            <a:lvl7pPr marL="1920240" indent="-78739" algn="l" rtl="0">
              <a:spcBef>
                <a:spcPts val="360"/>
              </a:spcBef>
              <a:buClr>
                <a:schemeClr val="accent6"/>
              </a:buClr>
              <a:buFont typeface="Arial"/>
              <a:buChar char="•"/>
              <a:defRPr/>
            </a:lvl7pPr>
            <a:lvl8pPr marL="2139696" indent="-82295" algn="l" rtl="0">
              <a:spcBef>
                <a:spcPts val="320"/>
              </a:spcBef>
              <a:buClr>
                <a:schemeClr val="accent6"/>
              </a:buClr>
              <a:buFont typeface="Arial"/>
              <a:buChar char="▪"/>
              <a:defRPr/>
            </a:lvl8pPr>
            <a:lvl9pPr marL="2331720" indent="-83820" algn="l" rtl="0">
              <a:spcBef>
                <a:spcPts val="320"/>
              </a:spcBef>
              <a:buClr>
                <a:schemeClr val="accent6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457200" y="6422064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3124200" y="6422064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r>
              <a:rPr lang="es-VE" smtClean="0"/>
              <a:t>UCV Aplicaciones con la Tecnología Internet 2014-1</a:t>
            </a:r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153400" y="6422064"/>
            <a:ext cx="7620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20624" indent="-242823" algn="l" rtl="0">
              <a:spcBef>
                <a:spcPts val="600"/>
              </a:spcBef>
              <a:buClr>
                <a:schemeClr val="accent1"/>
              </a:buClr>
              <a:buFont typeface="Arial"/>
              <a:buChar char="⦿"/>
              <a:defRPr/>
            </a:lvl1pPr>
            <a:lvl2pPr marL="722376" indent="-129286" algn="l" rtl="0">
              <a:spcBef>
                <a:spcPts val="520"/>
              </a:spcBef>
              <a:buClr>
                <a:schemeClr val="accent1"/>
              </a:buClr>
              <a:buFont typeface="Arial"/>
              <a:buChar char="●"/>
              <a:defRPr/>
            </a:lvl2pPr>
            <a:lvl3pPr marL="1005839" indent="-127000" algn="l" rtl="0">
              <a:spcBef>
                <a:spcPts val="480"/>
              </a:spcBef>
              <a:buClr>
                <a:schemeClr val="accent2"/>
              </a:buClr>
              <a:buFont typeface="Arial"/>
              <a:buChar char="○"/>
              <a:defRPr/>
            </a:lvl3pPr>
            <a:lvl4pPr marL="1280160" indent="-124460" algn="l" rtl="0">
              <a:spcBef>
                <a:spcPts val="400"/>
              </a:spcBef>
              <a:buClr>
                <a:schemeClr val="accent3"/>
              </a:buClr>
              <a:buFont typeface="Arial"/>
              <a:buChar char="●"/>
              <a:defRPr/>
            </a:lvl4pPr>
            <a:lvl5pPr marL="1490472" indent="-68072" algn="l" rtl="0">
              <a:spcBef>
                <a:spcPts val="400"/>
              </a:spcBef>
              <a:buClr>
                <a:schemeClr val="accent4"/>
              </a:buClr>
              <a:buFont typeface="Arial"/>
              <a:buChar char="-"/>
              <a:defRPr/>
            </a:lvl5pPr>
            <a:lvl6pPr marL="1700784" indent="-62483" algn="l" rtl="0">
              <a:spcBef>
                <a:spcPts val="400"/>
              </a:spcBef>
              <a:buClr>
                <a:schemeClr val="accent5"/>
              </a:buClr>
              <a:buFont typeface="Arial"/>
              <a:buChar char="-"/>
              <a:defRPr/>
            </a:lvl6pPr>
            <a:lvl7pPr marL="1920240" indent="-78739" algn="l" rtl="0">
              <a:spcBef>
                <a:spcPts val="360"/>
              </a:spcBef>
              <a:buClr>
                <a:schemeClr val="accent6"/>
              </a:buClr>
              <a:buFont typeface="Arial"/>
              <a:buChar char="•"/>
              <a:defRPr/>
            </a:lvl7pPr>
            <a:lvl8pPr marL="2139696" indent="-82295" algn="l" rtl="0">
              <a:spcBef>
                <a:spcPts val="320"/>
              </a:spcBef>
              <a:buClr>
                <a:schemeClr val="accent6"/>
              </a:buClr>
              <a:buFont typeface="Arial"/>
              <a:buChar char="▪"/>
              <a:defRPr/>
            </a:lvl8pPr>
            <a:lvl9pPr marL="2331720" indent="-83820" algn="l" rtl="0">
              <a:spcBef>
                <a:spcPts val="320"/>
              </a:spcBef>
              <a:buClr>
                <a:schemeClr val="accent6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6422064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2425700" y="6422064"/>
            <a:ext cx="45974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r>
              <a:rPr lang="es-VE" dirty="0" smtClean="0"/>
              <a:t>UCV Aplicaciones con la Tecnología Internet 2014-1</a:t>
            </a:r>
            <a:endParaRPr dirty="0"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153400" y="6422064"/>
            <a:ext cx="7620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4752126"/>
            <a:ext cx="9144000" cy="2112962"/>
          </a:xfrm>
          <a:custGeom>
            <a:avLst/>
            <a:gdLst/>
            <a:ahLst/>
            <a:cxnLst/>
            <a:rect l="0" t="0" r="0" b="0"/>
            <a:pathLst>
              <a:path w="5760" h="1331" extrusionOk="0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rgbClr val="FFAF7B">
              <a:alpha val="44705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6105525" y="0"/>
            <a:ext cx="3038475" cy="6858001"/>
          </a:xfrm>
          <a:custGeom>
            <a:avLst/>
            <a:gdLst/>
            <a:ahLst/>
            <a:cxnLst/>
            <a:rect l="0" t="0" r="0" b="0"/>
            <a:pathLst>
              <a:path w="1914" h="4329" extrusionOk="0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rgbClr val="FE9B59">
              <a:alpha val="40000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685800" y="3583837"/>
            <a:ext cx="6629400" cy="182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A3A3A3"/>
              </a:buClr>
              <a:buFont typeface="Source Sans Pro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685800" y="2485800"/>
            <a:ext cx="66294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2pPr>
            <a:lvl3pPr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3pPr>
            <a:lvl4pPr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4pPr>
            <a:lvl5pPr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422064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6422064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r>
              <a:rPr lang="es-VE" smtClean="0"/>
              <a:t>UCV Aplicaciones con la Tecnología Internet 2014-1</a:t>
            </a:r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153400" y="6422064"/>
            <a:ext cx="7620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chemeClr val="lt1"/>
              </a:buClr>
              <a:buFont typeface="Source Sans Pro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657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4267200" y="1600200"/>
            <a:ext cx="3657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457200" y="6422064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3124200" y="6422064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r>
              <a:rPr lang="es-VE" smtClean="0"/>
              <a:t>UCV Aplicaciones con la Tecnología Internet 2014-1</a:t>
            </a:r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153400" y="6422064"/>
            <a:ext cx="7620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5486400"/>
            <a:ext cx="4040099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buFont typeface="Arial"/>
              <a:buNone/>
              <a:defRPr/>
            </a:lvl2pPr>
            <a:lvl3pPr rtl="0">
              <a:spcBef>
                <a:spcPts val="0"/>
              </a:spcBef>
              <a:buFont typeface="Arial"/>
              <a:buNone/>
              <a:defRPr/>
            </a:lvl3pPr>
            <a:lvl4pPr rtl="0">
              <a:spcBef>
                <a:spcPts val="0"/>
              </a:spcBef>
              <a:buFont typeface="Arial"/>
              <a:buNone/>
              <a:defRPr/>
            </a:lvl4pPr>
            <a:lvl5pPr rtl="0">
              <a:spcBef>
                <a:spcPts val="0"/>
              </a:spcBef>
              <a:buFont typeface="Aria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645025" y="5486400"/>
            <a:ext cx="40419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buFont typeface="Arial"/>
              <a:buNone/>
              <a:defRPr/>
            </a:lvl2pPr>
            <a:lvl3pPr rtl="0">
              <a:spcBef>
                <a:spcPts val="0"/>
              </a:spcBef>
              <a:buFont typeface="Arial"/>
              <a:buNone/>
              <a:defRPr/>
            </a:lvl3pPr>
            <a:lvl4pPr rtl="0">
              <a:spcBef>
                <a:spcPts val="0"/>
              </a:spcBef>
              <a:buFont typeface="Arial"/>
              <a:buNone/>
              <a:defRPr/>
            </a:lvl4pPr>
            <a:lvl5pPr rtl="0">
              <a:spcBef>
                <a:spcPts val="0"/>
              </a:spcBef>
              <a:buFont typeface="Aria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3"/>
          </p:nvPr>
        </p:nvSpPr>
        <p:spPr>
          <a:xfrm>
            <a:off x="457200" y="1516912"/>
            <a:ext cx="4040099" cy="394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4"/>
          </p:nvPr>
        </p:nvSpPr>
        <p:spPr>
          <a:xfrm>
            <a:off x="4645025" y="1516912"/>
            <a:ext cx="4041900" cy="394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422064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422064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r>
              <a:rPr lang="es-VE" smtClean="0"/>
              <a:t>UCV Aplicaciones con la Tecnología Internet 2014-1</a:t>
            </a:r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153400" y="6422064"/>
            <a:ext cx="7620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ólo el títul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74319"/>
            <a:ext cx="7470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457200" y="6422064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153400" y="6422064"/>
            <a:ext cx="7620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124200" y="6422064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r>
              <a:rPr lang="es-VE" smtClean="0"/>
              <a:t>UCV Aplicaciones con la Tecnología Internet 2014-1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457200" y="6422064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3124200" y="6422064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r>
              <a:rPr lang="es-VE" smtClean="0"/>
              <a:t>UCV Aplicaciones con la Tecnología Internet 2014-1</a:t>
            </a:r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153400" y="6422064"/>
            <a:ext cx="7620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1185528"/>
            <a:ext cx="3200399" cy="73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214423"/>
            <a:ext cx="27431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algn="l" rtl="0">
              <a:spcBef>
                <a:spcPts val="0"/>
              </a:spcBef>
              <a:buFont typeface="Arial"/>
              <a:buNone/>
              <a:defRPr/>
            </a:lvl1pPr>
            <a:lvl2pPr rtl="0">
              <a:spcBef>
                <a:spcPts val="0"/>
              </a:spcBef>
              <a:buFont typeface="Arial"/>
              <a:buNone/>
              <a:defRPr/>
            </a:lvl2pPr>
            <a:lvl3pPr rtl="0">
              <a:spcBef>
                <a:spcPts val="0"/>
              </a:spcBef>
              <a:buFont typeface="Arial"/>
              <a:buNone/>
              <a:defRPr/>
            </a:lvl3pPr>
            <a:lvl4pPr rtl="0">
              <a:spcBef>
                <a:spcPts val="0"/>
              </a:spcBef>
              <a:buFont typeface="Arial"/>
              <a:buNone/>
              <a:defRPr/>
            </a:lvl4pPr>
            <a:lvl5pPr rtl="0">
              <a:spcBef>
                <a:spcPts val="0"/>
              </a:spcBef>
              <a:buFont typeface="Aria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57200" y="1981200"/>
            <a:ext cx="7086600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422064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422064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r>
              <a:rPr lang="es-VE" smtClean="0"/>
              <a:t>UCV Aplicaciones con la Tecnología Internet 2014-1</a:t>
            </a:r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156447" y="6422064"/>
            <a:ext cx="7620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5556732" y="1705708"/>
            <a:ext cx="3054000" cy="12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pic" idx="2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rgbClr val="B6B6B6"/>
          </a:solidFill>
          <a:ln w="50800" cap="flat">
            <a:solidFill>
              <a:schemeClr val="dk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5556733" y="2998765"/>
            <a:ext cx="3054000" cy="266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rtl="0">
              <a:spcBef>
                <a:spcPts val="0"/>
              </a:spcBef>
              <a:buFont typeface="Arial"/>
              <a:buNone/>
              <a:defRPr/>
            </a:lvl2pPr>
            <a:lvl3pPr rtl="0">
              <a:spcBef>
                <a:spcPts val="0"/>
              </a:spcBef>
              <a:buFont typeface="Arial"/>
              <a:buNone/>
              <a:defRPr/>
            </a:lvl3pPr>
            <a:lvl4pPr rtl="0">
              <a:spcBef>
                <a:spcPts val="0"/>
              </a:spcBef>
              <a:buFont typeface="Arial"/>
              <a:buNone/>
              <a:defRPr/>
            </a:lvl4pPr>
            <a:lvl5pPr rtl="0">
              <a:spcBef>
                <a:spcPts val="0"/>
              </a:spcBef>
              <a:buFont typeface="Aria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457200" y="6422064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3124200" y="6422064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r>
              <a:rPr lang="es-VE" smtClean="0"/>
              <a:t>UCV Aplicaciones con la Tecnología Internet 2014-1</a:t>
            </a:r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153400" y="6422064"/>
            <a:ext cx="7620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0" y="4752126"/>
            <a:ext cx="9144000" cy="2112962"/>
          </a:xfrm>
          <a:custGeom>
            <a:avLst/>
            <a:gdLst/>
            <a:ahLst/>
            <a:cxnLst/>
            <a:rect l="0" t="0" r="0" b="0"/>
            <a:pathLst>
              <a:path w="5760" h="1331" extrusionOk="0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rgbClr val="FFAF7B">
              <a:alpha val="44705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"/>
          <p:cNvSpPr/>
          <p:nvPr/>
        </p:nvSpPr>
        <p:spPr>
          <a:xfrm>
            <a:off x="7315200" y="0"/>
            <a:ext cx="1828798" cy="6858001"/>
          </a:xfrm>
          <a:custGeom>
            <a:avLst/>
            <a:gdLst/>
            <a:ahLst/>
            <a:cxnLst/>
            <a:rect l="0" t="0" r="0" b="0"/>
            <a:pathLst>
              <a:path w="1914" h="4329" extrusionOk="0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rgbClr val="FE9B59">
              <a:alpha val="40000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chemeClr val="lt1"/>
              </a:buClr>
              <a:buFont typeface="Source Sans Pro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20624" marR="0" indent="-242823" algn="l" rtl="0">
              <a:spcBef>
                <a:spcPts val="600"/>
              </a:spcBef>
              <a:buClr>
                <a:schemeClr val="accent1"/>
              </a:buClr>
              <a:buFont typeface="Arial"/>
              <a:buChar char="⦿"/>
              <a:defRPr/>
            </a:lvl1pPr>
            <a:lvl2pPr marL="722376" marR="0" indent="-129286" algn="l" rtl="0">
              <a:spcBef>
                <a:spcPts val="520"/>
              </a:spcBef>
              <a:buClr>
                <a:schemeClr val="accent1"/>
              </a:buClr>
              <a:buFont typeface="Arial"/>
              <a:buChar char="●"/>
              <a:defRPr/>
            </a:lvl2pPr>
            <a:lvl3pPr marL="1005839" marR="0" indent="-127000" algn="l" rtl="0">
              <a:spcBef>
                <a:spcPts val="480"/>
              </a:spcBef>
              <a:buClr>
                <a:schemeClr val="accent2"/>
              </a:buClr>
              <a:buFont typeface="Arial"/>
              <a:buChar char="○"/>
              <a:defRPr/>
            </a:lvl3pPr>
            <a:lvl4pPr marL="1280160" marR="0" indent="-124460" algn="l" rtl="0">
              <a:spcBef>
                <a:spcPts val="400"/>
              </a:spcBef>
              <a:buClr>
                <a:schemeClr val="accent3"/>
              </a:buClr>
              <a:buFont typeface="Arial"/>
              <a:buChar char="●"/>
              <a:defRPr/>
            </a:lvl4pPr>
            <a:lvl5pPr marL="1490472" marR="0" indent="-68072" algn="l" rtl="0">
              <a:spcBef>
                <a:spcPts val="400"/>
              </a:spcBef>
              <a:buClr>
                <a:schemeClr val="accent4"/>
              </a:buClr>
              <a:buFont typeface="Arial"/>
              <a:buChar char="-"/>
              <a:defRPr/>
            </a:lvl5pPr>
            <a:lvl6pPr marL="1700784" marR="0" indent="-62483" algn="l" rtl="0">
              <a:spcBef>
                <a:spcPts val="400"/>
              </a:spcBef>
              <a:buClr>
                <a:schemeClr val="accent5"/>
              </a:buClr>
              <a:buFont typeface="Arial"/>
              <a:buChar char="-"/>
              <a:defRPr/>
            </a:lvl6pPr>
            <a:lvl7pPr marL="1920240" marR="0" indent="-78739" algn="l" rtl="0">
              <a:spcBef>
                <a:spcPts val="360"/>
              </a:spcBef>
              <a:buClr>
                <a:schemeClr val="accent6"/>
              </a:buClr>
              <a:buFont typeface="Arial"/>
              <a:buChar char="•"/>
              <a:defRPr/>
            </a:lvl7pPr>
            <a:lvl8pPr marL="2139696" marR="0" indent="-82295" algn="l" rtl="0">
              <a:spcBef>
                <a:spcPts val="320"/>
              </a:spcBef>
              <a:buClr>
                <a:schemeClr val="accent6"/>
              </a:buClr>
              <a:buFont typeface="Arial"/>
              <a:buChar char="▪"/>
              <a:defRPr/>
            </a:lvl8pPr>
            <a:lvl9pPr marL="2331720" marR="0" indent="-83820" algn="l" rtl="0">
              <a:spcBef>
                <a:spcPts val="320"/>
              </a:spcBef>
              <a:buClr>
                <a:schemeClr val="accent6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dt" idx="10"/>
          </p:nvPr>
        </p:nvSpPr>
        <p:spPr>
          <a:xfrm>
            <a:off x="457200" y="6422064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ftr" idx="11"/>
          </p:nvPr>
        </p:nvSpPr>
        <p:spPr>
          <a:xfrm>
            <a:off x="3124200" y="6422064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r>
              <a:rPr lang="es-VE" smtClean="0"/>
              <a:t>UCV Aplicaciones con la Tecnología Internet 2014-1</a:t>
            </a: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153400" y="6422064"/>
            <a:ext cx="7620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tags/att_audio_src.asp" TargetMode="External"/><Relationship Id="rId3" Type="http://schemas.openxmlformats.org/officeDocument/2006/relationships/hyperlink" Target="http://www.w3schools.com/tags/att_audio_autoplay.asp" TargetMode="External"/><Relationship Id="rId7" Type="http://schemas.openxmlformats.org/officeDocument/2006/relationships/hyperlink" Target="http://www.w3schools.com/tags/att_audio_preload.as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tags/att_audio_muted.asp" TargetMode="External"/><Relationship Id="rId5" Type="http://schemas.openxmlformats.org/officeDocument/2006/relationships/hyperlink" Target="http://www.w3schools.com/tags/att_audio_loop.asp" TargetMode="External"/><Relationship Id="rId4" Type="http://schemas.openxmlformats.org/officeDocument/2006/relationships/hyperlink" Target="http://www.w3schools.com/tags/att_audio_controls.asp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tags/att_video_poster.asp" TargetMode="External"/><Relationship Id="rId3" Type="http://schemas.openxmlformats.org/officeDocument/2006/relationships/hyperlink" Target="http://www.w3schools.com/tags/att_video_autoplay.asp" TargetMode="External"/><Relationship Id="rId7" Type="http://schemas.openxmlformats.org/officeDocument/2006/relationships/hyperlink" Target="http://www.w3schools.com/tags/att_video_muted.asp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tags/att_video_loop.asp" TargetMode="External"/><Relationship Id="rId11" Type="http://schemas.openxmlformats.org/officeDocument/2006/relationships/hyperlink" Target="http://www.w3schools.com/tags/att_video_width.asp" TargetMode="External"/><Relationship Id="rId5" Type="http://schemas.openxmlformats.org/officeDocument/2006/relationships/hyperlink" Target="http://www.w3schools.com/tags/att_video_height.asp" TargetMode="External"/><Relationship Id="rId10" Type="http://schemas.openxmlformats.org/officeDocument/2006/relationships/hyperlink" Target="http://www.w3schools.com/tags/att_video_src.asp" TargetMode="External"/><Relationship Id="rId4" Type="http://schemas.openxmlformats.org/officeDocument/2006/relationships/hyperlink" Target="http://www.w3schools.com/tags/att_video_controls.asp" TargetMode="External"/><Relationship Id="rId9" Type="http://schemas.openxmlformats.org/officeDocument/2006/relationships/hyperlink" Target="http://www.w3schools.com/tags/att_video_preload.asp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cid3.acidtests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flashvhtml.com/" TargetMode="External"/><Relationship Id="rId3" Type="http://schemas.openxmlformats.org/officeDocument/2006/relationships/hyperlink" Target="http://www.w3schools.com/" TargetMode="External"/><Relationship Id="rId7" Type="http://schemas.openxmlformats.org/officeDocument/2006/relationships/hyperlink" Target="http://html5test.co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HTML/Element" TargetMode="External"/><Relationship Id="rId5" Type="http://schemas.openxmlformats.org/officeDocument/2006/relationships/hyperlink" Target="http://html5demos.com/" TargetMode="External"/><Relationship Id="rId4" Type="http://schemas.openxmlformats.org/officeDocument/2006/relationships/hyperlink" Target="http://html5accessibility.com/" TargetMode="External"/><Relationship Id="rId9" Type="http://schemas.openxmlformats.org/officeDocument/2006/relationships/hyperlink" Target="http://ie.microsoft.com/testdrive/performance/fishbowl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256612" y="2357387"/>
            <a:ext cx="2630775" cy="26307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625925" y="5270300"/>
            <a:ext cx="2630700" cy="6582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b="1"/>
              <a:t>Diego Lamas</a:t>
            </a:r>
          </a:p>
          <a:p>
            <a:pPr>
              <a:spcBef>
                <a:spcPts val="0"/>
              </a:spcBef>
              <a:buNone/>
            </a:pPr>
            <a:r>
              <a:rPr lang="en" sz="2400" b="1"/>
              <a:t>Isaac Herrera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810350" y="495225"/>
            <a:ext cx="7353300" cy="178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1600" b="1" dirty="0"/>
              <a:t>UNIVERSIDAD CENTRAL DE VENEZUELA</a:t>
            </a:r>
            <a:br>
              <a:rPr lang="en" sz="1600" b="1" dirty="0"/>
            </a:br>
            <a:r>
              <a:rPr lang="en" sz="1600" b="1" dirty="0"/>
              <a:t>FACULTAD DE CIENCIAS</a:t>
            </a:r>
          </a:p>
          <a:p>
            <a:pPr algn="ctr" rtl="0">
              <a:spcBef>
                <a:spcPts val="0"/>
              </a:spcBef>
              <a:buNone/>
            </a:pPr>
            <a:r>
              <a:rPr lang="en" sz="1600" b="1" dirty="0"/>
              <a:t>ESCUELA DE COMPUTACION</a:t>
            </a:r>
          </a:p>
          <a:p>
            <a:pPr algn="ctr" rtl="0">
              <a:spcBef>
                <a:spcPts val="0"/>
              </a:spcBef>
              <a:buNone/>
            </a:pPr>
            <a:r>
              <a:rPr lang="en" sz="1600" b="1" dirty="0"/>
              <a:t>APLICACIONES CON TECNOLOGÍA </a:t>
            </a:r>
            <a:r>
              <a:rPr lang="en" sz="1600" b="1" dirty="0" smtClean="0"/>
              <a:t>INTERNET 2014-1</a:t>
            </a:r>
            <a:endParaRPr lang="en" sz="1600" b="1" dirty="0"/>
          </a:p>
          <a:p>
            <a:pPr algn="ctr">
              <a:spcBef>
                <a:spcPts val="0"/>
              </a:spcBef>
              <a:buNone/>
            </a:pPr>
            <a:r>
              <a:rPr lang="en" sz="1600" b="1" dirty="0"/>
              <a:t>PROFESOR: ANTONIO LEAL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292425" y="172700"/>
            <a:ext cx="2163599" cy="804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>
                <a:solidFill>
                  <a:schemeClr val="lt1"/>
                </a:solidFill>
              </a:rPr>
              <a:t>Audio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2319750" y="317850"/>
            <a:ext cx="5082000" cy="1209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rPr lang="en" sz="1100" b="1">
                <a:latin typeface="Courier New"/>
                <a:ea typeface="Courier New"/>
                <a:cs typeface="Courier New"/>
                <a:sym typeface="Courier New"/>
              </a:rPr>
              <a:t>&lt;audio controls&gt;</a:t>
            </a:r>
          </a:p>
          <a:p>
            <a:pPr lv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rPr lang="en" sz="1100" b="1">
                <a:latin typeface="Courier New"/>
                <a:ea typeface="Courier New"/>
                <a:cs typeface="Courier New"/>
                <a:sym typeface="Courier New"/>
              </a:rPr>
              <a:t>  &lt;source src="horse.ogg" type="audio/ogg"&gt;</a:t>
            </a:r>
          </a:p>
          <a:p>
            <a:pPr lv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rPr lang="en" sz="1100" b="1">
                <a:latin typeface="Courier New"/>
                <a:ea typeface="Courier New"/>
                <a:cs typeface="Courier New"/>
                <a:sym typeface="Courier New"/>
              </a:rPr>
              <a:t>  &lt;source src="horse.mp3" type="audio/mpeg"&gt;</a:t>
            </a:r>
          </a:p>
          <a:p>
            <a:pPr lv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rPr lang="en" sz="1100" b="1">
                <a:latin typeface="Courier New"/>
                <a:ea typeface="Courier New"/>
                <a:cs typeface="Courier New"/>
                <a:sym typeface="Courier New"/>
              </a:rPr>
              <a:t>Your browser does not support the audio element.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b="1">
                <a:latin typeface="Courier New"/>
                <a:ea typeface="Courier New"/>
                <a:cs typeface="Courier New"/>
                <a:sym typeface="Courier New"/>
              </a:rPr>
              <a:t>&lt;/audio&gt;</a:t>
            </a:r>
          </a:p>
        </p:txBody>
      </p:sp>
      <p:graphicFrame>
        <p:nvGraphicFramePr>
          <p:cNvPr id="152" name="Shape 152"/>
          <p:cNvGraphicFramePr/>
          <p:nvPr/>
        </p:nvGraphicFramePr>
        <p:xfrm>
          <a:off x="232650" y="1748725"/>
          <a:ext cx="7810500" cy="2954655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{3C136802-523E-4BFD-9191-01D204189A78}</a:tableStyleId>
              </a:tblPr>
              <a:tblGrid>
                <a:gridCol w="1733550"/>
                <a:gridCol w="1295400"/>
                <a:gridCol w="4781550"/>
              </a:tblGrid>
              <a:tr h="2190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Attribute</a:t>
                      </a:r>
                    </a:p>
                  </a:txBody>
                  <a:tcPr marL="28575" marR="28575" marT="28575" marB="28575">
                    <a:lnL w="9525" cap="flat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Value</a:t>
                      </a:r>
                    </a:p>
                  </a:txBody>
                  <a:tcPr marL="28575" marR="28575" marT="28575" marB="28575">
                    <a:lnL w="9525" cap="flat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Description</a:t>
                      </a:r>
                    </a:p>
                  </a:txBody>
                  <a:tcPr marL="28575" marR="28575" marT="28575" marB="28575">
                    <a:lnL w="9525" cap="flat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u="sng">
                          <a:latin typeface="Verdana"/>
                          <a:ea typeface="Verdana"/>
                          <a:cs typeface="Verdana"/>
                          <a:sym typeface="Verdana"/>
                          <a:hlinkClick r:id="rId3"/>
                        </a:rPr>
                        <a:t>autoplay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autoplay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Specifies that the audio will start playing as soon as it is ready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u="sng">
                          <a:latin typeface="Verdana"/>
                          <a:ea typeface="Verdana"/>
                          <a:cs typeface="Verdana"/>
                          <a:sym typeface="Verdana"/>
                          <a:hlinkClick r:id="rId4"/>
                        </a:rPr>
                        <a:t>controls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controls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Specifies that audio controls should be displayed (such as a play/pause button etc)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u="sng">
                          <a:latin typeface="Verdana"/>
                          <a:ea typeface="Verdana"/>
                          <a:cs typeface="Verdana"/>
                          <a:sym typeface="Verdana"/>
                          <a:hlinkClick r:id="rId5"/>
                        </a:rPr>
                        <a:t>loop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loop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Specifies that the audio will start over again, every time it is finished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u="sng">
                          <a:latin typeface="Verdana"/>
                          <a:ea typeface="Verdana"/>
                          <a:cs typeface="Verdana"/>
                          <a:sym typeface="Verdana"/>
                          <a:hlinkClick r:id="rId6"/>
                        </a:rPr>
                        <a:t>muted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muted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Specifies that the audio output should be muted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u="sng">
                          <a:latin typeface="Verdana"/>
                          <a:ea typeface="Verdana"/>
                          <a:cs typeface="Verdana"/>
                          <a:sym typeface="Verdana"/>
                          <a:hlinkClick r:id="rId7"/>
                        </a:rPr>
                        <a:t>preload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auto</a:t>
                      </a:r>
                    </a:p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metadata</a:t>
                      </a:r>
                    </a:p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none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Specifies if and how the author thinks the audio should be loaded when the page loads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u="sng">
                          <a:latin typeface="Verdana"/>
                          <a:ea typeface="Verdana"/>
                          <a:cs typeface="Verdana"/>
                          <a:sym typeface="Verdana"/>
                          <a:hlinkClick r:id="rId8"/>
                        </a:rPr>
                        <a:t>src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i="1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URL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Specifies the URL of the audio file</a:t>
                      </a:r>
                    </a:p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rgbClr val="40404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s-VE" dirty="0" smtClean="0"/>
              <a:t>10</a:t>
            </a:r>
            <a:endParaRPr lang="es-VE" dirty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s-VE" smtClean="0"/>
              <a:t>UCV Aplicaciones con la Tecnología Internet 2014-1</a:t>
            </a:r>
            <a:endParaRPr lang="es-VE"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Shape 157"/>
          <p:cNvGraphicFramePr/>
          <p:nvPr/>
        </p:nvGraphicFramePr>
        <p:xfrm>
          <a:off x="180750" y="1049800"/>
          <a:ext cx="7385425" cy="4709541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{B8E6D8DC-AEFB-42AE-BAD5-2CA035711480}</a:tableStyleId>
              </a:tblPr>
              <a:tblGrid>
                <a:gridCol w="1733550"/>
                <a:gridCol w="1733550"/>
                <a:gridCol w="3918325"/>
              </a:tblGrid>
              <a:tr h="2190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Attribute</a:t>
                      </a:r>
                    </a:p>
                  </a:txBody>
                  <a:tcPr marL="28575" marR="28575" marT="28575" marB="28575">
                    <a:lnL w="9525" cap="flat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Value</a:t>
                      </a:r>
                    </a:p>
                  </a:txBody>
                  <a:tcPr marL="28575" marR="28575" marT="28575" marB="28575">
                    <a:lnL w="9525" cap="flat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Description</a:t>
                      </a:r>
                    </a:p>
                  </a:txBody>
                  <a:tcPr marL="28575" marR="28575" marT="28575" marB="28575">
                    <a:lnL w="9525" cap="flat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u="sng">
                          <a:latin typeface="Verdana"/>
                          <a:ea typeface="Verdana"/>
                          <a:cs typeface="Verdana"/>
                          <a:sym typeface="Verdana"/>
                          <a:hlinkClick r:id="rId3"/>
                        </a:rPr>
                        <a:t>autoplay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autoplay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Specifies that the video will start playing as soon as it is ready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u="sng">
                          <a:latin typeface="Verdana"/>
                          <a:ea typeface="Verdana"/>
                          <a:cs typeface="Verdana"/>
                          <a:sym typeface="Verdana"/>
                          <a:hlinkClick r:id="rId4"/>
                        </a:rPr>
                        <a:t>controls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controls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Specifies that video controls should be displayed (such as a play/pause button etc).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u="sng">
                          <a:latin typeface="Verdana"/>
                          <a:ea typeface="Verdana"/>
                          <a:cs typeface="Verdana"/>
                          <a:sym typeface="Verdana"/>
                          <a:hlinkClick r:id="rId5"/>
                        </a:rPr>
                        <a:t>height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i="1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pixels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Sets the height of the video player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u="sng">
                          <a:latin typeface="Verdana"/>
                          <a:ea typeface="Verdana"/>
                          <a:cs typeface="Verdana"/>
                          <a:sym typeface="Verdana"/>
                          <a:hlinkClick r:id="rId6"/>
                        </a:rPr>
                        <a:t>loop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loop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Specifies that the video will start over again, every time it is finished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u="sng">
                          <a:latin typeface="Verdana"/>
                          <a:ea typeface="Verdana"/>
                          <a:cs typeface="Verdana"/>
                          <a:sym typeface="Verdana"/>
                          <a:hlinkClick r:id="rId7"/>
                        </a:rPr>
                        <a:t>muted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muted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Specifies that the audio output of the video should be muted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u="sng">
                          <a:latin typeface="Verdana"/>
                          <a:ea typeface="Verdana"/>
                          <a:cs typeface="Verdana"/>
                          <a:sym typeface="Verdana"/>
                          <a:hlinkClick r:id="rId8"/>
                        </a:rPr>
                        <a:t>poster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i="1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URL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Specifies an image to be shown while the video is downloading, or until the user hits the play button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u="sng">
                          <a:latin typeface="Verdana"/>
                          <a:ea typeface="Verdana"/>
                          <a:cs typeface="Verdana"/>
                          <a:sym typeface="Verdana"/>
                          <a:hlinkClick r:id="rId9"/>
                        </a:rPr>
                        <a:t>preload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auto</a:t>
                      </a:r>
                    </a:p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metadata</a:t>
                      </a:r>
                    </a:p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none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Specifies if and how the author thinks the video should be loaded when the page loads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u="sng">
                          <a:latin typeface="Verdana"/>
                          <a:ea typeface="Verdana"/>
                          <a:cs typeface="Verdana"/>
                          <a:sym typeface="Verdana"/>
                          <a:hlinkClick r:id="rId10"/>
                        </a:rPr>
                        <a:t>src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i="1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URL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Specifies the URL of the video file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u="sng">
                          <a:latin typeface="Verdana"/>
                          <a:ea typeface="Verdana"/>
                          <a:cs typeface="Verdana"/>
                          <a:sym typeface="Verdana"/>
                          <a:hlinkClick r:id="rId11"/>
                        </a:rPr>
                        <a:t>width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i="1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pixels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Sets the width of the video player</a:t>
                      </a:r>
                    </a:p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rgbClr val="40404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292425" y="172700"/>
            <a:ext cx="2163599" cy="804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>
                <a:solidFill>
                  <a:schemeClr val="lt1"/>
                </a:solidFill>
              </a:rPr>
              <a:t>Video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2729975" y="-29950"/>
            <a:ext cx="5082000" cy="1209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1">
                <a:latin typeface="Courier New"/>
                <a:ea typeface="Courier New"/>
                <a:cs typeface="Courier New"/>
                <a:sym typeface="Courier New"/>
              </a:rPr>
              <a:t>&lt;video width="320" height="240" controls&gt;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b="1">
                <a:latin typeface="Courier New"/>
                <a:ea typeface="Courier New"/>
                <a:cs typeface="Courier New"/>
                <a:sym typeface="Courier New"/>
              </a:rPr>
              <a:t>  &lt;source src="movie.mp4" type="video/mp4"&gt;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b="1">
                <a:latin typeface="Courier New"/>
                <a:ea typeface="Courier New"/>
                <a:cs typeface="Courier New"/>
                <a:sym typeface="Courier New"/>
              </a:rPr>
              <a:t>  &lt;source src="movie.ogg" type="video/ogg"&gt;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b="1">
                <a:latin typeface="Courier New"/>
                <a:ea typeface="Courier New"/>
                <a:cs typeface="Courier New"/>
                <a:sym typeface="Courier New"/>
              </a:rPr>
              <a:t>&lt;/video&gt;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s-VE" dirty="0" smtClean="0"/>
              <a:t>11</a:t>
            </a:r>
            <a:endParaRPr lang="es-VE" dirty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s-VE" smtClean="0"/>
              <a:t>UCV Aplicaciones con la Tecnología Internet 2014-1</a:t>
            </a:r>
            <a:endParaRPr lang="es-VE"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585250" y="182125"/>
            <a:ext cx="7818300" cy="804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>
                <a:solidFill>
                  <a:schemeClr val="lt1"/>
                </a:solidFill>
              </a:rPr>
              <a:t>Geolocalización</a:t>
            </a:r>
          </a:p>
        </p:txBody>
      </p:sp>
      <p:pic>
        <p:nvPicPr>
          <p:cNvPr id="165" name="Shape 16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67325" y="1483137"/>
            <a:ext cx="8409349" cy="38917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s-VE" dirty="0" smtClean="0"/>
              <a:t>12</a:t>
            </a:r>
            <a:endParaRPr lang="es-VE" dirty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s-VE" smtClean="0"/>
              <a:t>UCV Aplicaciones con la Tecnología Internet 2014-1</a:t>
            </a:r>
            <a:endParaRPr lang="es-VE"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585250" y="182125"/>
            <a:ext cx="7818300" cy="804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>
                <a:solidFill>
                  <a:schemeClr val="lt1"/>
                </a:solidFill>
              </a:rPr>
              <a:t>Geolocalización</a:t>
            </a:r>
          </a:p>
        </p:txBody>
      </p:sp>
      <p:graphicFrame>
        <p:nvGraphicFramePr>
          <p:cNvPr id="171" name="Shape 171"/>
          <p:cNvGraphicFramePr/>
          <p:nvPr/>
        </p:nvGraphicFramePr>
        <p:xfrm>
          <a:off x="332850" y="2304500"/>
          <a:ext cx="7810500" cy="3027807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{22A67E8D-26C5-41CA-8D4D-54E0E90F7488}</a:tableStyleId>
              </a:tblPr>
              <a:tblGrid>
                <a:gridCol w="2657475"/>
                <a:gridCol w="5153025"/>
              </a:tblGrid>
              <a:tr h="2190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Property</a:t>
                      </a:r>
                    </a:p>
                  </a:txBody>
                  <a:tcPr marL="28575" marR="28575" marT="28575" marB="28575">
                    <a:lnL w="9525" cap="flat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Description</a:t>
                      </a:r>
                    </a:p>
                  </a:txBody>
                  <a:tcPr marL="28575" marR="28575" marT="28575" marB="28575">
                    <a:lnL w="9525" cap="flat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coords.latitude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The latitude as a decimal number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coords.longitude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The longitude as a decimal number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coords.accuracy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The accuracy of position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coords.altitude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The altitude in meters above the mean sea level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coords.altitudeAccuracy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The altitude accuracy of position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coords.heading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The heading as degrees clockwise from North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coords.speed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The speed in meters per second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timestamp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The date/time of the response</a:t>
                      </a:r>
                    </a:p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rgbClr val="40404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s-VE" dirty="0" smtClean="0"/>
              <a:t>13</a:t>
            </a:r>
            <a:endParaRPr lang="es-VE" dirty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s-VE" smtClean="0"/>
              <a:t>UCV Aplicaciones con la Tecnología Internet 2014-1</a:t>
            </a:r>
            <a:endParaRPr lang="es-VE"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585250" y="182125"/>
            <a:ext cx="7818300" cy="804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>
                <a:solidFill>
                  <a:schemeClr val="lt1"/>
                </a:solidFill>
              </a:rPr>
              <a:t>Almacenamiento Web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title" idx="2"/>
          </p:nvPr>
        </p:nvSpPr>
        <p:spPr>
          <a:xfrm>
            <a:off x="2690025" y="4708775"/>
            <a:ext cx="1598999" cy="753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>
                <a:solidFill>
                  <a:schemeClr val="lt1"/>
                </a:solidFill>
              </a:rPr>
              <a:t>Local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title" idx="3"/>
          </p:nvPr>
        </p:nvSpPr>
        <p:spPr>
          <a:xfrm>
            <a:off x="4289025" y="4708775"/>
            <a:ext cx="1709999" cy="753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>
                <a:solidFill>
                  <a:schemeClr val="lt1"/>
                </a:solidFill>
              </a:rPr>
              <a:t>Sesión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1490350" y="1303600"/>
            <a:ext cx="6008100" cy="1709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if(typeof(Storage) !== "undefined")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// </a:t>
            </a:r>
            <a:r>
              <a:rPr lang="en" sz="1800" b="1" i="1">
                <a:latin typeface="Courier New"/>
                <a:ea typeface="Courier New"/>
                <a:cs typeface="Courier New"/>
                <a:sym typeface="Courier New"/>
              </a:rPr>
              <a:t>Code for </a:t>
            </a:r>
            <a:r>
              <a:rPr lang="en" sz="1800" b="1" i="1" u="sng"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lang="en" sz="1800" b="1" i="1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800" b="1" i="1" u="sng">
                <a:latin typeface="Courier New"/>
                <a:ea typeface="Courier New"/>
                <a:cs typeface="Courier New"/>
                <a:sym typeface="Courier New"/>
              </a:rPr>
              <a:t>sessionStorage</a:t>
            </a:r>
            <a:r>
              <a:rPr lang="en" sz="1800" b="1" i="1">
                <a:latin typeface="Courier New"/>
                <a:ea typeface="Courier New"/>
                <a:cs typeface="Courier New"/>
                <a:sym typeface="Courier New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} else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// Sorry! No Web Storage support..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pic>
        <p:nvPicPr>
          <p:cNvPr id="180" name="Shape 18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088300" y="2634875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s-VE" dirty="0" smtClean="0"/>
              <a:t>14</a:t>
            </a:r>
            <a:endParaRPr lang="es-VE" dirty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s-VE" smtClean="0"/>
              <a:t>UCV Aplicaciones con la Tecnología Internet 2014-1</a:t>
            </a:r>
            <a:endParaRPr lang="es-VE"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585250" y="182125"/>
            <a:ext cx="7818300" cy="804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>
                <a:solidFill>
                  <a:schemeClr val="lt1"/>
                </a:solidFill>
              </a:rPr>
              <a:t>BD Locales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338125" y="1209125"/>
            <a:ext cx="7653300" cy="2814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</a:rPr>
              <a:t>•HTML5 nos introduce la posibilidad de disponer de un base de datos local (basadas en SQLite)  almacenada en el navegador del usuario.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</a:endParaRP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</a:rPr>
              <a:t>•Mediante Web SQL Database, la W3C ofrece una API estándar destinada a manipular bases de datos en el lado del cliente mediante peticiones SQL</a:t>
            </a:r>
          </a:p>
        </p:txBody>
      </p:sp>
      <p:pic>
        <p:nvPicPr>
          <p:cNvPr id="187" name="Shape 18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111525" y="3655700"/>
            <a:ext cx="2276274" cy="2522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s-VE" dirty="0" smtClean="0"/>
              <a:t>15</a:t>
            </a:r>
            <a:endParaRPr lang="es-VE" dirty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s-VE" smtClean="0"/>
              <a:t>UCV Aplicaciones con la Tecnología Internet 2014-1</a:t>
            </a:r>
            <a:endParaRPr lang="es-VE"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585250" y="182125"/>
            <a:ext cx="7818300" cy="804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>
                <a:solidFill>
                  <a:schemeClr val="lt1"/>
                </a:solidFill>
              </a:rPr>
              <a:t>BD Locales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944600" y="1360250"/>
            <a:ext cx="6763499" cy="336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</a:rPr>
              <a:t>Las dos funciones más usadas: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</a:endParaRP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</a:endParaRP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</a:rPr>
              <a:t>• </a:t>
            </a:r>
            <a:r>
              <a:rPr lang="en" sz="1800" b="1">
                <a:solidFill>
                  <a:schemeClr val="lt1"/>
                </a:solidFill>
              </a:rPr>
              <a:t>transaction: </a:t>
            </a:r>
            <a:r>
              <a:rPr lang="en" sz="1800">
                <a:solidFill>
                  <a:schemeClr val="lt1"/>
                </a:solidFill>
              </a:rPr>
              <a:t>crearemos una transacción que se ejecutará contra la  base de datos de forma atómica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</a:endParaRP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</a:endParaRP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</a:rPr>
              <a:t>• </a:t>
            </a:r>
            <a:r>
              <a:rPr lang="en" sz="1800" b="1">
                <a:solidFill>
                  <a:schemeClr val="lt1"/>
                </a:solidFill>
              </a:rPr>
              <a:t>executeSql: </a:t>
            </a:r>
            <a:r>
              <a:rPr lang="en" sz="1800">
                <a:solidFill>
                  <a:schemeClr val="lt1"/>
                </a:solidFill>
              </a:rPr>
              <a:t>como su nombre indica ejecutaremos las propias sentencias sql.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s-VE" dirty="0" smtClean="0"/>
              <a:t>16</a:t>
            </a:r>
            <a:endParaRPr lang="es-VE" dirty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s-VE" smtClean="0"/>
              <a:t>UCV Aplicaciones con la Tecnología Internet 2014-1</a:t>
            </a:r>
            <a:endParaRPr lang="es-VE"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000" b="1"/>
              <a:t>NOVEDADES DOM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1092600" y="1312625"/>
            <a:ext cx="7161000" cy="5275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sz="2000" b="1"/>
              <a:t>getElementsByClassName()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000" b="1"/>
          </a:p>
          <a:p>
            <a:pPr marL="457200" lvl="0" indent="-355600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sz="2000" b="1"/>
              <a:t>classList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000" b="1"/>
          </a:p>
          <a:p>
            <a:pPr marL="457200" lvl="0" indent="-355600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sz="2000" b="1"/>
              <a:t>innerHTML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000" b="1"/>
          </a:p>
          <a:p>
            <a:pPr marL="457200" lvl="0" indent="-355600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sz="2000" b="1"/>
              <a:t>activeElement / hasFocus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000" b="1"/>
          </a:p>
          <a:p>
            <a:pPr marL="457200" lvl="0" indent="-355600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sz="2000" b="1"/>
              <a:t>getSelection()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000" b="1"/>
          </a:p>
          <a:p>
            <a:pPr marL="457200" lvl="0" indent="-355600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sz="2000" b="1"/>
              <a:t>designMode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000" b="1"/>
          </a:p>
          <a:p>
            <a:pPr marL="457200" lvl="0" indent="-355600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sz="2000" b="1"/>
              <a:t>execCommand()</a:t>
            </a:r>
          </a:p>
        </p:txBody>
      </p:sp>
      <p:pic>
        <p:nvPicPr>
          <p:cNvPr id="200" name="Shape 20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318675" y="3081774"/>
            <a:ext cx="2814874" cy="2162724"/>
          </a:xfrm>
          <a:prstGeom prst="rect">
            <a:avLst/>
          </a:prstGeom>
        </p:spPr>
      </p:pic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s-VE" dirty="0" smtClean="0"/>
              <a:t>17</a:t>
            </a:r>
            <a:endParaRPr lang="es-VE" dirty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s-VE" smtClean="0"/>
              <a:t>UCV Aplicaciones con la Tecnología Internet 2014-1</a:t>
            </a:r>
            <a:endParaRPr lang="es-VE"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757350" y="480212"/>
            <a:ext cx="7467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000" b="1"/>
              <a:t>NUEVAS APIs</a:t>
            </a:r>
          </a:p>
        </p:txBody>
      </p:sp>
      <p:pic>
        <p:nvPicPr>
          <p:cNvPr id="206" name="Shape 20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52325" y="480225"/>
            <a:ext cx="2117900" cy="1500649"/>
          </a:xfrm>
          <a:prstGeom prst="rect">
            <a:avLst/>
          </a:prstGeom>
        </p:spPr>
      </p:pic>
      <p:sp>
        <p:nvSpPr>
          <p:cNvPr id="207" name="Shape 207"/>
          <p:cNvSpPr txBox="1"/>
          <p:nvPr/>
        </p:nvSpPr>
        <p:spPr>
          <a:xfrm>
            <a:off x="1209900" y="2266000"/>
            <a:ext cx="6724200" cy="4036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b="1"/>
              <a:t>Drag &amp; Drop</a:t>
            </a:r>
          </a:p>
          <a:p>
            <a:pPr lvl="0" rtl="0">
              <a:spcBef>
                <a:spcPts val="0"/>
              </a:spcBef>
              <a:buNone/>
            </a:pPr>
            <a:endParaRPr sz="2400" b="1"/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b="1"/>
              <a:t>Trabajo Off-Line (cloud)</a:t>
            </a:r>
          </a:p>
          <a:p>
            <a:pPr lvl="0" rtl="0">
              <a:spcBef>
                <a:spcPts val="0"/>
              </a:spcBef>
              <a:buNone/>
            </a:pPr>
            <a:endParaRPr sz="2400" b="1"/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b="1"/>
              <a:t>WebSockets</a:t>
            </a:r>
          </a:p>
          <a:p>
            <a:pPr lvl="0" rtl="0">
              <a:spcBef>
                <a:spcPts val="0"/>
              </a:spcBef>
              <a:buNone/>
            </a:pPr>
            <a:endParaRPr sz="2400" b="1"/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b="1"/>
              <a:t>WebWorkers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s-VE" dirty="0" smtClean="0"/>
              <a:t>18</a:t>
            </a:r>
            <a:endParaRPr lang="es-VE" dirty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s-VE" smtClean="0"/>
              <a:t>UCV Aplicaciones con la Tecnología Internet 2014-1</a:t>
            </a:r>
            <a:endParaRPr lang="es-VE"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Shape 21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45275" y="1003750"/>
            <a:ext cx="6407800" cy="1517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 txBox="1"/>
          <p:nvPr/>
        </p:nvSpPr>
        <p:spPr>
          <a:xfrm>
            <a:off x="840350" y="510200"/>
            <a:ext cx="2956200" cy="85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800" b="1"/>
              <a:t>ACID3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645275" y="2791225"/>
            <a:ext cx="8088599" cy="352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200"/>
              <a:t>PRUEBA DE ESTANDARES (DOM y JavaScript)</a:t>
            </a:r>
          </a:p>
          <a:p>
            <a:pPr marL="914400" lvl="1" indent="-3683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2200" b="1" u="sng">
                <a:solidFill>
                  <a:srgbClr val="1155CC"/>
                </a:solidFill>
                <a:hlinkClick r:id="rId4"/>
              </a:rPr>
              <a:t>http://acid3.acidtests.org/</a:t>
            </a:r>
          </a:p>
          <a:p>
            <a:pPr lvl="0" rtl="0">
              <a:spcBef>
                <a:spcPts val="0"/>
              </a:spcBef>
              <a:buNone/>
            </a:pPr>
            <a:endParaRPr sz="2200"/>
          </a:p>
          <a:p>
            <a:pPr marL="457200" lvl="0" indent="-3683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200"/>
              <a:t>DESARROLLADO POR IAN HICKSON (2007 - 2008)</a:t>
            </a:r>
          </a:p>
          <a:p>
            <a:pPr lvl="0" rtl="0">
              <a:spcBef>
                <a:spcPts val="0"/>
              </a:spcBef>
              <a:buNone/>
            </a:pPr>
            <a:endParaRPr sz="2200"/>
          </a:p>
          <a:p>
            <a:pPr marL="457200" lvl="0" indent="-3683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200"/>
              <a:t>THE WEB STANDARDS PROJECT (1998)</a:t>
            </a:r>
          </a:p>
          <a:p>
            <a:pPr marL="914400" lvl="1" indent="-3683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2200"/>
              <a:t>Reducción de coste y complejidad</a:t>
            </a:r>
          </a:p>
          <a:p>
            <a:pPr marL="914400" lvl="1" indent="-3683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2200"/>
              <a:t>Aumento de la accesibilidad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s-VE" dirty="0" smtClean="0"/>
              <a:t>19</a:t>
            </a:r>
            <a:endParaRPr lang="es-VE" dirty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s-VE" smtClean="0"/>
              <a:t>UCV Aplicaciones con la Tecnología Internet 2014-1</a:t>
            </a:r>
            <a:endParaRPr lang="es-VE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585250" y="399400"/>
            <a:ext cx="7818300" cy="804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000" b="1" dirty="0" smtClean="0"/>
              <a:t>Agenda</a:t>
            </a:r>
            <a:endParaRPr lang="en" sz="3000" b="1" dirty="0"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585250" y="1203400"/>
            <a:ext cx="7818300" cy="4992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sz="1600" b="1">
                <a:solidFill>
                  <a:schemeClr val="lt1"/>
                </a:solidFill>
              </a:rPr>
              <a:t>W3C - Introduccion</a:t>
            </a:r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sz="1600" b="1"/>
              <a:t>HTML5</a:t>
            </a: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Novedades:</a:t>
            </a:r>
          </a:p>
          <a:p>
            <a:pPr marL="1371600" lvl="2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■"/>
            </a:pPr>
            <a:r>
              <a:rPr lang="en" sz="1600"/>
              <a:t>Web semántica			</a:t>
            </a:r>
          </a:p>
          <a:p>
            <a:pPr marL="1371600" lvl="2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■"/>
            </a:pPr>
            <a:r>
              <a:rPr lang="en" sz="1600"/>
              <a:t>&lt;input&gt;</a:t>
            </a:r>
          </a:p>
          <a:p>
            <a:pPr marL="1371600" lvl="2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■"/>
            </a:pPr>
            <a:r>
              <a:rPr lang="en" sz="1600"/>
              <a:t>&lt;canvas&gt;</a:t>
            </a:r>
          </a:p>
          <a:p>
            <a:pPr marL="1371600" lvl="2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■"/>
            </a:pPr>
            <a:r>
              <a:rPr lang="en" sz="1600"/>
              <a:t>SVG</a:t>
            </a:r>
          </a:p>
          <a:p>
            <a:pPr marL="1371600" lvl="2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■"/>
            </a:pPr>
            <a:r>
              <a:rPr lang="en" sz="1600"/>
              <a:t>audio/video</a:t>
            </a:r>
          </a:p>
          <a:p>
            <a:pPr marL="1371600" lvl="2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■"/>
            </a:pPr>
            <a:r>
              <a:rPr lang="en" sz="1600"/>
              <a:t>Geolocalización</a:t>
            </a:r>
          </a:p>
          <a:p>
            <a:pPr marL="1371600" lvl="2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■"/>
            </a:pPr>
            <a:r>
              <a:rPr lang="en" sz="1600"/>
              <a:t>Almacenamiento web</a:t>
            </a:r>
          </a:p>
          <a:p>
            <a:pPr marL="1371600" lvl="2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■"/>
            </a:pPr>
            <a:r>
              <a:rPr lang="en" sz="1600"/>
              <a:t>BD locales</a:t>
            </a:r>
          </a:p>
          <a:p>
            <a:pPr marL="1371600" lvl="2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■"/>
            </a:pPr>
            <a:r>
              <a:rPr lang="en" sz="1600"/>
              <a:t>Novedades DOM</a:t>
            </a:r>
          </a:p>
          <a:p>
            <a:pPr marL="1371600" lvl="2" indent="-330200" algn="just" rtl="0">
              <a:lnSpc>
                <a:spcPct val="115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Arial"/>
              <a:buChar char="■"/>
            </a:pPr>
            <a:r>
              <a:rPr lang="en" sz="1600"/>
              <a:t>APIs</a:t>
            </a:r>
          </a:p>
          <a:p>
            <a:pPr marL="914400" lvl="0" indent="0" algn="just" rtl="0">
              <a:lnSpc>
                <a:spcPct val="115000"/>
              </a:lnSpc>
              <a:spcBef>
                <a:spcPts val="0"/>
              </a:spcBef>
              <a:buNone/>
            </a:pPr>
            <a:endParaRPr sz="1600"/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sz="1600" b="1">
                <a:solidFill>
                  <a:schemeClr val="lt1"/>
                </a:solidFill>
              </a:rPr>
              <a:t>ACID3</a:t>
            </a:r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sz="1600" b="1">
                <a:solidFill>
                  <a:schemeClr val="lt1"/>
                </a:solidFill>
              </a:rPr>
              <a:t>CONCLUSIONES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s-VE" dirty="0"/>
              <a:t>2</a:t>
            </a:r>
          </a:p>
        </p:txBody>
      </p:sp>
      <p:sp>
        <p:nvSpPr>
          <p:cNvPr id="2" name="1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s-VE" smtClean="0"/>
              <a:t>UCV Aplicaciones con la Tecnología Internet 2014-1</a:t>
            </a:r>
            <a:endParaRPr lang="es-VE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/>
        </p:nvSpPr>
        <p:spPr>
          <a:xfrm>
            <a:off x="925375" y="226800"/>
            <a:ext cx="5346899" cy="85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/>
              <a:t>Sitios de Interes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207825" y="1435825"/>
            <a:ext cx="6961800" cy="300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http://www.w3schools.com/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http://html5accessibility.com/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http://html5demos.com/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https://developer.mozilla.org/en-US/docs/Web/HTML/Element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u="sng">
                <a:solidFill>
                  <a:schemeClr val="hlink"/>
                </a:solidFill>
                <a:hlinkClick r:id="rId7"/>
              </a:rPr>
              <a:t>http://html5test.com/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u="sng">
                <a:solidFill>
                  <a:schemeClr val="hlink"/>
                </a:solidFill>
                <a:hlinkClick r:id="rId8"/>
              </a:rPr>
              <a:t>http://flashvhtml.com/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u="sng">
                <a:solidFill>
                  <a:schemeClr val="hlink"/>
                </a:solidFill>
                <a:hlinkClick r:id="rId9"/>
              </a:rPr>
              <a:t>http://ie.microsoft.com/testdrive/performance/fishbowl/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s-VE" dirty="0" smtClean="0"/>
              <a:t>20</a:t>
            </a:r>
            <a:endParaRPr lang="es-VE" dirty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s-VE" smtClean="0"/>
              <a:t>UCV Aplicaciones con la Tecnología Internet 2014-1</a:t>
            </a:r>
            <a:endParaRPr lang="es-VE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9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446439" y="277090"/>
            <a:ext cx="2287435" cy="886691"/>
          </a:xfrm>
          <a:prstGeom prst="rect">
            <a:avLst/>
          </a:prstGeom>
        </p:spPr>
      </p:pic>
      <p:sp>
        <p:nvSpPr>
          <p:cNvPr id="100" name="Shape 100"/>
          <p:cNvSpPr txBox="1"/>
          <p:nvPr/>
        </p:nvSpPr>
        <p:spPr>
          <a:xfrm>
            <a:off x="675275" y="1468583"/>
            <a:ext cx="8058599" cy="517929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200" b="1" dirty="0"/>
              <a:t>World Wide Web Consortium (1994)</a:t>
            </a:r>
          </a:p>
          <a:p>
            <a: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2200" b="1" dirty="0"/>
              <a:t>Tim Berners-Lee (URL, HTTP y HTML)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dirty="0"/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200" b="1" dirty="0"/>
              <a:t>Proyecto HTML (1990-1995 y 1997)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dirty="0"/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200" b="1" dirty="0"/>
              <a:t>XML y DOM (1998 - 2004)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dirty="0"/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200" b="1" dirty="0"/>
              <a:t>Inicia HTML5 (2006 - 2007)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dirty="0"/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200" b="1" dirty="0"/>
              <a:t>HTML y XHTML (text/html MIME y application/xhtml + xml MIME XML</a:t>
            </a:r>
            <a:r>
              <a:rPr lang="en" sz="2200" b="1" dirty="0" smtClean="0"/>
              <a:t>)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endParaRPr lang="en" sz="2200" b="1" dirty="0"/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200" b="1" dirty="0" smtClean="0"/>
              <a:t>Estándares globales mantenidos por consorcio W3C</a:t>
            </a:r>
            <a:endParaRPr lang="en" sz="2200" b="1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s-VE" dirty="0" smtClean="0"/>
              <a:t>3</a:t>
            </a:r>
            <a:endParaRPr lang="es-VE" dirty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s-VE" smtClean="0"/>
              <a:t>UCV Aplicaciones con la Tecnología Internet 2014-1</a:t>
            </a:r>
            <a:endParaRPr lang="es-VE"/>
          </a:p>
        </p:txBody>
      </p:sp>
      <p:sp>
        <p:nvSpPr>
          <p:cNvPr id="6" name="Shape 93"/>
          <p:cNvSpPr txBox="1">
            <a:spLocks noGrp="1"/>
          </p:cNvSpPr>
          <p:nvPr>
            <p:ph type="title"/>
          </p:nvPr>
        </p:nvSpPr>
        <p:spPr>
          <a:xfrm>
            <a:off x="585250" y="399400"/>
            <a:ext cx="7818300" cy="804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000" b="1" dirty="0" smtClean="0"/>
              <a:t>Consorcio W3C</a:t>
            </a:r>
            <a:endParaRPr lang="en" sz="3000" b="1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Shape 10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1725750"/>
            <a:ext cx="3254074" cy="3406500"/>
          </a:xfrm>
          <a:prstGeom prst="rect">
            <a:avLst/>
          </a:prstGeom>
        </p:spPr>
      </p:pic>
      <p:sp>
        <p:nvSpPr>
          <p:cNvPr id="106" name="Shape 106"/>
          <p:cNvSpPr txBox="1"/>
          <p:nvPr/>
        </p:nvSpPr>
        <p:spPr>
          <a:xfrm>
            <a:off x="2986300" y="465200"/>
            <a:ext cx="5597700" cy="606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600" b="1"/>
              <a:t>LENGUAJE DE MARCACIÓN DE HIPERTEXTO (Lenguaje interpretado)</a:t>
            </a:r>
          </a:p>
          <a:p>
            <a:pPr lvl="0" rtl="0">
              <a:spcBef>
                <a:spcPts val="0"/>
              </a:spcBef>
              <a:buNone/>
            </a:pPr>
            <a:endParaRPr sz="1600"/>
          </a:p>
          <a:p>
            <a:pPr marL="457200" lvl="0" indent="-330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600" b="1"/>
              <a:t>ESTRUCTURA</a:t>
            </a:r>
          </a:p>
          <a:p>
            <a:pPr marL="914400" lvl="1" indent="-330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1600" b="1"/>
              <a:t>Elementos y texto (etiquetas)</a:t>
            </a:r>
          </a:p>
          <a:p>
            <a:pPr marL="914400" lvl="1" indent="-330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1600" b="1"/>
              <a:t>Atributos	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600"/>
          </a:p>
          <a:p>
            <a:pPr lvl="0" indent="457200" rtl="0">
              <a:spcBef>
                <a:spcPts val="0"/>
              </a:spcBef>
              <a:buNone/>
            </a:pPr>
            <a:r>
              <a:rPr lang="en" sz="1600" b="1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1600" b="1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" sz="1600" b="1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</a:p>
          <a:p>
            <a:pPr marL="914400" lvl="0" indent="457200" rtl="0">
              <a:spcBef>
                <a:spcPts val="0"/>
              </a:spcBef>
              <a:buNone/>
            </a:pPr>
            <a:r>
              <a:rPr lang="en" sz="1600" b="1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&lt;title&gt;Sample page&lt;/title&gt;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" sz="1600" b="1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" sz="1600" b="1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</a:p>
          <a:p>
            <a:pPr marL="914400" lvl="0" indent="457200" rtl="0">
              <a:spcBef>
                <a:spcPts val="0"/>
              </a:spcBef>
              <a:buNone/>
            </a:pPr>
            <a:r>
              <a:rPr lang="en" sz="1600" b="1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&lt;h1&gt;Sample page&lt;/h1&gt;</a:t>
            </a:r>
          </a:p>
          <a:p>
            <a:pPr marL="914400" lvl="0" indent="457200" rtl="0">
              <a:spcBef>
                <a:spcPts val="0"/>
              </a:spcBef>
              <a:buNone/>
            </a:pPr>
            <a:r>
              <a:rPr lang="en" sz="1600" b="1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&lt;p&gt;This is a &lt;a href="demo.html"&gt;simple&lt;/a&gt;  sample.&lt;/p&gt;</a:t>
            </a:r>
          </a:p>
          <a:p>
            <a:pPr marL="914400" lvl="0" indent="457200" rtl="0">
              <a:spcBef>
                <a:spcPts val="0"/>
              </a:spcBef>
              <a:buNone/>
            </a:pPr>
            <a:r>
              <a:rPr lang="en" sz="1600" b="1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&lt;!-- this is a comment →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" sz="1600" b="1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1600" b="1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</a:p>
          <a:p>
            <a:pPr lvl="0" rtl="0">
              <a:spcBef>
                <a:spcPts val="0"/>
              </a:spcBef>
              <a:buNone/>
            </a:pPr>
            <a:endParaRPr sz="1600" b="1">
              <a:solidFill>
                <a:srgbClr val="222222"/>
              </a:solidFill>
            </a:endParaRPr>
          </a:p>
          <a:p>
            <a:pPr marL="457200" lvl="0" indent="-330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600" b="1"/>
              <a:t>EDITORES DE TEXTO</a:t>
            </a:r>
          </a:p>
          <a:p>
            <a:pPr marL="914400" lvl="1" indent="-330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1600" b="1"/>
              <a:t>Adobe Dreamweaver (Privado)</a:t>
            </a:r>
          </a:p>
          <a:p>
            <a:pPr marL="914400" lvl="1" indent="-330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1600" b="1"/>
              <a:t>BlueGriffon (OpenSource)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s-VE" dirty="0" smtClean="0"/>
              <a:t>4</a:t>
            </a:r>
            <a:endParaRPr lang="es-VE" dirty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s-VE" smtClean="0"/>
              <a:t>UCV Aplicaciones con la Tecnología Internet 2014-1</a:t>
            </a:r>
            <a:endParaRPr lang="es-VE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585250" y="182125"/>
            <a:ext cx="7818300" cy="804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>
                <a:solidFill>
                  <a:schemeClr val="lt1"/>
                </a:solidFill>
              </a:rPr>
              <a:t>Web Semántica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220300" y="986125"/>
            <a:ext cx="4703399" cy="4711824"/>
          </a:xfrm>
          <a:prstGeom prst="rect">
            <a:avLst/>
          </a:prstGeom>
        </p:spPr>
      </p:pic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s-VE" dirty="0" smtClean="0"/>
              <a:t>5</a:t>
            </a:r>
            <a:endParaRPr lang="es-VE" dirty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s-VE" smtClean="0"/>
              <a:t>UCV Aplicaciones con la Tecnología Internet 2014-1</a:t>
            </a:r>
            <a:endParaRPr lang="es-VE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585250" y="182125"/>
            <a:ext cx="7818300" cy="804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>
                <a:solidFill>
                  <a:schemeClr val="lt1"/>
                </a:solidFill>
              </a:rPr>
              <a:t>&lt;input&gt;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81062" y="2580100"/>
            <a:ext cx="7381875" cy="2009775"/>
          </a:xfrm>
          <a:prstGeom prst="rect">
            <a:avLst/>
          </a:prstGeom>
        </p:spPr>
      </p:pic>
      <p:sp>
        <p:nvSpPr>
          <p:cNvPr id="119" name="Shape 119"/>
          <p:cNvSpPr txBox="1">
            <a:spLocks noGrp="1"/>
          </p:cNvSpPr>
          <p:nvPr>
            <p:ph type="title" idx="2"/>
          </p:nvPr>
        </p:nvSpPr>
        <p:spPr>
          <a:xfrm>
            <a:off x="662850" y="1572000"/>
            <a:ext cx="7818300" cy="804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>
                <a:solidFill>
                  <a:schemeClr val="lt1"/>
                </a:solidFill>
              </a:rPr>
              <a:t>Nuevos Tipos de Datos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s-VE" dirty="0" smtClean="0"/>
              <a:t>6</a:t>
            </a:r>
            <a:endParaRPr lang="es-VE" dirty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s-VE" smtClean="0"/>
              <a:t>UCV Aplicaciones con la Tecnología Internet 2014-1</a:t>
            </a:r>
            <a:endParaRPr lang="es-VE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585250" y="182125"/>
            <a:ext cx="7818300" cy="804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>
                <a:solidFill>
                  <a:schemeClr val="lt1"/>
                </a:solidFill>
              </a:rPr>
              <a:t>&lt;canvas&gt;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302275" y="311725"/>
            <a:ext cx="7727100" cy="5998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</a:p>
          <a:p>
            <a:pPr lvl="0" rtl="0">
              <a:spcBef>
                <a:spcPts val="0"/>
              </a:spcBef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&lt;canvas id="myCanvas" width="200" height="100" style="border:1px solid #d3d3d3;"&gt;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&lt;/canvas&gt;</a:t>
            </a:r>
          </a:p>
          <a:p>
            <a:pPr lvl="0" rtl="0">
              <a:spcBef>
                <a:spcPts val="0"/>
              </a:spcBef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&lt;script&gt;</a:t>
            </a:r>
          </a:p>
          <a:p>
            <a:pPr lvl="0" rtl="0">
              <a:spcBef>
                <a:spcPts val="0"/>
              </a:spcBef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var c = document.getElementById("myCanvas");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var ctx = c.getContext("2d");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ctx.beginPath();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ctx.arc(95,50,40,0,2*Math.PI);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ctx.stroke();</a:t>
            </a:r>
          </a:p>
          <a:p>
            <a:pPr lvl="0" rtl="0">
              <a:spcBef>
                <a:spcPts val="0"/>
              </a:spcBef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&lt;/script&gt; </a:t>
            </a:r>
          </a:p>
          <a:p>
            <a:pPr lvl="0" rtl="0">
              <a:spcBef>
                <a:spcPts val="0"/>
              </a:spcBef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</a:p>
        </p:txBody>
      </p:sp>
      <p:sp>
        <p:nvSpPr>
          <p:cNvPr id="126" name="Shape 126"/>
          <p:cNvSpPr/>
          <p:nvPr/>
        </p:nvSpPr>
        <p:spPr>
          <a:xfrm>
            <a:off x="4940400" y="4180000"/>
            <a:ext cx="2418300" cy="1322400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5582700" y="4326400"/>
            <a:ext cx="1133700" cy="1029599"/>
          </a:xfrm>
          <a:prstGeom prst="ellipse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28" name="Shape 128"/>
          <p:cNvCxnSpPr>
            <a:endCxn id="126" idx="0"/>
          </p:cNvCxnSpPr>
          <p:nvPr/>
        </p:nvCxnSpPr>
        <p:spPr>
          <a:xfrm flipH="1">
            <a:off x="6149550" y="3315699"/>
            <a:ext cx="651899" cy="8643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9" name="Shape 129"/>
          <p:cNvCxnSpPr>
            <a:endCxn id="127" idx="7"/>
          </p:cNvCxnSpPr>
          <p:nvPr/>
        </p:nvCxnSpPr>
        <p:spPr>
          <a:xfrm flipH="1">
            <a:off x="6550373" y="3693581"/>
            <a:ext cx="902700" cy="7836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0" name="Shape 130"/>
          <p:cNvSpPr txBox="1"/>
          <p:nvPr/>
        </p:nvSpPr>
        <p:spPr>
          <a:xfrm>
            <a:off x="6550425" y="2816375"/>
            <a:ext cx="1048200" cy="707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Canvas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7241275" y="3223825"/>
            <a:ext cx="1345500" cy="707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s-VE" dirty="0" smtClean="0"/>
              <a:t>7</a:t>
            </a:r>
            <a:endParaRPr lang="es-VE" dirty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s-VE" smtClean="0"/>
              <a:t>UCV Aplicaciones con la Tecnología Internet 2014-1</a:t>
            </a:r>
            <a:endParaRPr lang="es-VE"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-2976000" y="49900"/>
            <a:ext cx="7818300" cy="804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>
                <a:solidFill>
                  <a:schemeClr val="lt1"/>
                </a:solidFill>
              </a:rPr>
              <a:t>SVG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991825" y="3343975"/>
            <a:ext cx="6499199" cy="1804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&lt;svg height="100" width="100"&gt;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 &lt;circle cx="50" cy="50" r="40" stroke="black" stroke-width="3" fill="red" /&gt;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&lt;/svg&gt;</a:t>
            </a:r>
          </a:p>
        </p:txBody>
      </p:sp>
      <p:sp>
        <p:nvSpPr>
          <p:cNvPr id="138" name="Shape 138"/>
          <p:cNvSpPr/>
          <p:nvPr/>
        </p:nvSpPr>
        <p:spPr>
          <a:xfrm>
            <a:off x="5031150" y="4464250"/>
            <a:ext cx="1332000" cy="1303500"/>
          </a:xfrm>
          <a:prstGeom prst="ellipse">
            <a:avLst/>
          </a:prstGeom>
          <a:solidFill>
            <a:srgbClr val="FF0000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39" name="Shape 13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860175" y="305487"/>
            <a:ext cx="4762500" cy="30384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s-VE" dirty="0" smtClean="0"/>
              <a:t>8</a:t>
            </a:r>
            <a:endParaRPr lang="es-VE" dirty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s-VE" smtClean="0"/>
              <a:t>UCV Aplicaciones con la Tecnología Internet 2014-1</a:t>
            </a:r>
            <a:endParaRPr lang="es-VE"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585250" y="182125"/>
            <a:ext cx="7818300" cy="804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>
                <a:solidFill>
                  <a:schemeClr val="lt1"/>
                </a:solidFill>
              </a:rPr>
              <a:t>Audio y Video</a:t>
            </a:r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3"/>
          <a:srcRect b="25328"/>
          <a:stretch/>
        </p:blipFill>
        <p:spPr>
          <a:xfrm>
            <a:off x="2242637" y="1747550"/>
            <a:ext cx="4503524" cy="33628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s-VE" dirty="0" smtClean="0"/>
              <a:t>9</a:t>
            </a:r>
            <a:endParaRPr lang="es-VE" dirty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s-VE" smtClean="0"/>
              <a:t>UCV Aplicaciones con la Tecnología Internet 2014-1</a:t>
            </a:r>
            <a:endParaRPr lang="es-VE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écnico">
  <a:themeElements>
    <a:clrScheme name="Personalizado 13">
      <a:dk1>
        <a:srgbClr val="FF6600"/>
      </a:dk1>
      <a:lt1>
        <a:srgbClr val="000000"/>
      </a:lt1>
      <a:dk2>
        <a:srgbClr val="F8F8F8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FF6600"/>
      </a:hlink>
      <a:folHlink>
        <a:srgbClr val="FF6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923</Words>
  <Application>Microsoft Office PowerPoint</Application>
  <PresentationFormat>Presentación en pantalla (4:3)</PresentationFormat>
  <Paragraphs>269</Paragraphs>
  <Slides>20</Slides>
  <Notes>20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Técnico</vt:lpstr>
      <vt:lpstr>Presentación de PowerPoint</vt:lpstr>
      <vt:lpstr>Agenda</vt:lpstr>
      <vt:lpstr>Consorcio W3C</vt:lpstr>
      <vt:lpstr>Presentación de PowerPoint</vt:lpstr>
      <vt:lpstr>Web Semántica</vt:lpstr>
      <vt:lpstr>&lt;input&gt;</vt:lpstr>
      <vt:lpstr>&lt;canvas&gt;</vt:lpstr>
      <vt:lpstr>SVG</vt:lpstr>
      <vt:lpstr>Audio y Video</vt:lpstr>
      <vt:lpstr>Audio</vt:lpstr>
      <vt:lpstr>Video</vt:lpstr>
      <vt:lpstr>Geolocalización</vt:lpstr>
      <vt:lpstr>Geolocalización</vt:lpstr>
      <vt:lpstr>Almacenamiento Web</vt:lpstr>
      <vt:lpstr>BD Locales</vt:lpstr>
      <vt:lpstr>BD Locales</vt:lpstr>
      <vt:lpstr>NOVEDADES DOM</vt:lpstr>
      <vt:lpstr>NUEVAS APIs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Antonio Leal</cp:lastModifiedBy>
  <cp:revision>5</cp:revision>
  <dcterms:modified xsi:type="dcterms:W3CDTF">2014-07-13T22:06:56Z</dcterms:modified>
</cp:coreProperties>
</file>