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6"/>
  </p:notesMasterIdLst>
  <p:handoutMasterIdLst>
    <p:handoutMasterId r:id="rId17"/>
  </p:handoutMasterIdLst>
  <p:sldIdLst>
    <p:sldId id="256" r:id="rId2"/>
    <p:sldId id="308" r:id="rId3"/>
    <p:sldId id="370" r:id="rId4"/>
    <p:sldId id="371" r:id="rId5"/>
    <p:sldId id="372" r:id="rId6"/>
    <p:sldId id="373" r:id="rId7"/>
    <p:sldId id="374" r:id="rId8"/>
    <p:sldId id="376" r:id="rId9"/>
    <p:sldId id="377" r:id="rId10"/>
    <p:sldId id="378" r:id="rId11"/>
    <p:sldId id="375" r:id="rId12"/>
    <p:sldId id="379" r:id="rId13"/>
    <p:sldId id="380" r:id="rId14"/>
    <p:sldId id="381" r:id="rId15"/>
  </p:sldIdLst>
  <p:sldSz cx="9144000" cy="6858000" type="screen4x3"/>
  <p:notesSz cx="6858000" cy="9926638"/>
  <p:custDataLst>
    <p:tags r:id="rId18"/>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68">
          <p15:clr>
            <a:srgbClr val="A4A3A4"/>
          </p15:clr>
        </p15:guide>
        <p15:guide id="2" pos="213">
          <p15:clr>
            <a:srgbClr val="A4A3A4"/>
          </p15:clr>
        </p15:guide>
        <p15:guide id="3" pos="55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05A"/>
    <a:srgbClr val="3333FF"/>
    <a:srgbClr val="00643C"/>
    <a:srgbClr val="DC7D32"/>
    <a:srgbClr val="F0F050"/>
    <a:srgbClr val="DCDC1E"/>
    <a:srgbClr val="E6A01E"/>
    <a:srgbClr val="D2DCAA"/>
    <a:srgbClr val="A0C8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5" autoAdjust="0"/>
    <p:restoredTop sz="94660"/>
  </p:normalViewPr>
  <p:slideViewPr>
    <p:cSldViewPr snapToGrid="0">
      <p:cViewPr varScale="1">
        <p:scale>
          <a:sx n="115" d="100"/>
          <a:sy n="115" d="100"/>
        </p:scale>
        <p:origin x="1452" y="108"/>
      </p:cViewPr>
      <p:guideLst>
        <p:guide orient="horz" pos="3668"/>
        <p:guide pos="213"/>
        <p:guide pos="555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39" cy="495696"/>
          </a:xfrm>
          <a:prstGeom prst="rect">
            <a:avLst/>
          </a:prstGeom>
        </p:spPr>
        <p:txBody>
          <a:bodyPr vert="horz" lIns="91687" tIns="45843" rIns="91687" bIns="45843" rtlCol="0"/>
          <a:lstStyle>
            <a:lvl1pPr algn="l">
              <a:defRPr sz="1200"/>
            </a:lvl1pPr>
          </a:lstStyle>
          <a:p>
            <a:endParaRPr lang="fr-FR"/>
          </a:p>
        </p:txBody>
      </p:sp>
      <p:sp>
        <p:nvSpPr>
          <p:cNvPr id="3" name="Date Placeholder 2"/>
          <p:cNvSpPr>
            <a:spLocks noGrp="1"/>
          </p:cNvSpPr>
          <p:nvPr>
            <p:ph type="dt" sz="quarter" idx="1"/>
          </p:nvPr>
        </p:nvSpPr>
        <p:spPr>
          <a:xfrm>
            <a:off x="3883966" y="1"/>
            <a:ext cx="2972439" cy="495696"/>
          </a:xfrm>
          <a:prstGeom prst="rect">
            <a:avLst/>
          </a:prstGeom>
        </p:spPr>
        <p:txBody>
          <a:bodyPr vert="horz" lIns="91687" tIns="45843" rIns="91687" bIns="45843" rtlCol="0"/>
          <a:lstStyle>
            <a:lvl1pPr algn="r">
              <a:defRPr sz="1200"/>
            </a:lvl1pPr>
          </a:lstStyle>
          <a:p>
            <a:fld id="{94309D75-5CA6-4175-882F-FCAA47178CD4}" type="datetimeFigureOut">
              <a:rPr lang="fr-FR" smtClean="0"/>
              <a:t>25/11/2020</a:t>
            </a:fld>
            <a:endParaRPr lang="fr-FR"/>
          </a:p>
        </p:txBody>
      </p:sp>
      <p:sp>
        <p:nvSpPr>
          <p:cNvPr id="4" name="Footer Placeholder 3"/>
          <p:cNvSpPr>
            <a:spLocks noGrp="1"/>
          </p:cNvSpPr>
          <p:nvPr>
            <p:ph type="ftr" sz="quarter" idx="2"/>
          </p:nvPr>
        </p:nvSpPr>
        <p:spPr>
          <a:xfrm>
            <a:off x="1" y="9429355"/>
            <a:ext cx="2972439" cy="495696"/>
          </a:xfrm>
          <a:prstGeom prst="rect">
            <a:avLst/>
          </a:prstGeom>
        </p:spPr>
        <p:txBody>
          <a:bodyPr vert="horz" lIns="91687" tIns="45843" rIns="91687" bIns="45843" rtlCol="0" anchor="b"/>
          <a:lstStyle>
            <a:lvl1pPr algn="l">
              <a:defRPr sz="1200"/>
            </a:lvl1pPr>
          </a:lstStyle>
          <a:p>
            <a:endParaRPr lang="fr-FR"/>
          </a:p>
        </p:txBody>
      </p:sp>
      <p:sp>
        <p:nvSpPr>
          <p:cNvPr id="5" name="Slide Number Placeholder 4"/>
          <p:cNvSpPr>
            <a:spLocks noGrp="1"/>
          </p:cNvSpPr>
          <p:nvPr>
            <p:ph type="sldNum" sz="quarter" idx="3"/>
          </p:nvPr>
        </p:nvSpPr>
        <p:spPr>
          <a:xfrm>
            <a:off x="3883966" y="9429355"/>
            <a:ext cx="2972439" cy="495696"/>
          </a:xfrm>
          <a:prstGeom prst="rect">
            <a:avLst/>
          </a:prstGeom>
        </p:spPr>
        <p:txBody>
          <a:bodyPr vert="horz" lIns="91687" tIns="45843" rIns="91687" bIns="45843" rtlCol="0" anchor="b"/>
          <a:lstStyle>
            <a:lvl1pPr algn="r">
              <a:defRPr sz="1200"/>
            </a:lvl1pPr>
          </a:lstStyle>
          <a:p>
            <a:fld id="{D0FD95AE-F93E-4CD5-AE17-CE3DF7DBBF0D}" type="slidenum">
              <a:rPr lang="fr-FR" smtClean="0"/>
              <a:t>‹#›</a:t>
            </a:fld>
            <a:endParaRPr lang="fr-FR"/>
          </a:p>
        </p:txBody>
      </p:sp>
    </p:spTree>
    <p:extLst>
      <p:ext uri="{BB962C8B-B14F-4D97-AF65-F5344CB8AC3E}">
        <p14:creationId xmlns:p14="http://schemas.microsoft.com/office/powerpoint/2010/main" val="2945130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96332"/>
          </a:xfrm>
          <a:prstGeom prst="rect">
            <a:avLst/>
          </a:prstGeom>
        </p:spPr>
        <p:txBody>
          <a:bodyPr vert="horz" lIns="95889" tIns="47945" rIns="95889" bIns="47945" rtlCol="0"/>
          <a:lstStyle>
            <a:lvl1pPr algn="l">
              <a:defRPr sz="1200"/>
            </a:lvl1pPr>
          </a:lstStyle>
          <a:p>
            <a:endParaRPr lang="fr-FR"/>
          </a:p>
        </p:txBody>
      </p:sp>
      <p:sp>
        <p:nvSpPr>
          <p:cNvPr id="3" name="Espace réservé de la date 2"/>
          <p:cNvSpPr>
            <a:spLocks noGrp="1"/>
          </p:cNvSpPr>
          <p:nvPr>
            <p:ph type="dt" idx="1"/>
          </p:nvPr>
        </p:nvSpPr>
        <p:spPr>
          <a:xfrm>
            <a:off x="3884614" y="1"/>
            <a:ext cx="2971800" cy="496332"/>
          </a:xfrm>
          <a:prstGeom prst="rect">
            <a:avLst/>
          </a:prstGeom>
        </p:spPr>
        <p:txBody>
          <a:bodyPr vert="horz" lIns="95889" tIns="47945" rIns="95889" bIns="47945" rtlCol="0"/>
          <a:lstStyle>
            <a:lvl1pPr algn="r">
              <a:defRPr sz="1200"/>
            </a:lvl1pPr>
          </a:lstStyle>
          <a:p>
            <a:fld id="{9D91F375-ABD4-43B0-95A2-6A338A4A5C04}" type="datetimeFigureOut">
              <a:rPr lang="fr-FR" smtClean="0"/>
              <a:t>25/11/2020</a:t>
            </a:fld>
            <a:endParaRPr lang="fr-FR"/>
          </a:p>
        </p:txBody>
      </p:sp>
      <p:sp>
        <p:nvSpPr>
          <p:cNvPr id="4" name="Espace réservé de l'image des diapositives 3"/>
          <p:cNvSpPr>
            <a:spLocks noGrp="1" noRot="1" noChangeAspect="1"/>
          </p:cNvSpPr>
          <p:nvPr>
            <p:ph type="sldImg" idx="2"/>
          </p:nvPr>
        </p:nvSpPr>
        <p:spPr>
          <a:xfrm>
            <a:off x="949325" y="744538"/>
            <a:ext cx="4959350" cy="3719512"/>
          </a:xfrm>
          <a:prstGeom prst="rect">
            <a:avLst/>
          </a:prstGeom>
          <a:noFill/>
          <a:ln w="12700">
            <a:solidFill>
              <a:prstClr val="black"/>
            </a:solidFill>
          </a:ln>
        </p:spPr>
        <p:txBody>
          <a:bodyPr vert="horz" lIns="95889" tIns="47945" rIns="95889" bIns="47945" rtlCol="0" anchor="ctr"/>
          <a:lstStyle/>
          <a:p>
            <a:endParaRPr lang="fr-FR"/>
          </a:p>
        </p:txBody>
      </p:sp>
      <p:sp>
        <p:nvSpPr>
          <p:cNvPr id="5" name="Espace réservé des commentaires 4"/>
          <p:cNvSpPr>
            <a:spLocks noGrp="1"/>
          </p:cNvSpPr>
          <p:nvPr>
            <p:ph type="body" sz="quarter" idx="3"/>
          </p:nvPr>
        </p:nvSpPr>
        <p:spPr>
          <a:xfrm>
            <a:off x="685800" y="4715155"/>
            <a:ext cx="5486400" cy="4466987"/>
          </a:xfrm>
          <a:prstGeom prst="rect">
            <a:avLst/>
          </a:prstGeom>
        </p:spPr>
        <p:txBody>
          <a:bodyPr vert="horz" lIns="95889" tIns="47945" rIns="95889" bIns="47945"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5"/>
            <a:ext cx="2971800" cy="496332"/>
          </a:xfrm>
          <a:prstGeom prst="rect">
            <a:avLst/>
          </a:prstGeom>
        </p:spPr>
        <p:txBody>
          <a:bodyPr vert="horz" lIns="95889" tIns="47945" rIns="95889" bIns="47945"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4" y="9428585"/>
            <a:ext cx="2971800" cy="496332"/>
          </a:xfrm>
          <a:prstGeom prst="rect">
            <a:avLst/>
          </a:prstGeom>
        </p:spPr>
        <p:txBody>
          <a:bodyPr vert="horz" lIns="95889" tIns="47945" rIns="95889" bIns="47945" rtlCol="0" anchor="b"/>
          <a:lstStyle>
            <a:lvl1pPr algn="r">
              <a:defRPr sz="1200"/>
            </a:lvl1pPr>
          </a:lstStyle>
          <a:p>
            <a:fld id="{C3EF5842-04F3-4695-8C7E-60D49603CB5D}" type="slidenum">
              <a:rPr lang="fr-FR" smtClean="0"/>
              <a:t>‹#›</a:t>
            </a:fld>
            <a:endParaRPr lang="fr-FR"/>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18087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973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86852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3497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5596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3480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24467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9068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84338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6143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49602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23829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394669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hyperlink" Target="https://www.twitter.com/BNPPAM_Com" TargetMode="External"/><Relationship Id="rId7" Type="http://schemas.openxmlformats.org/officeDocument/2006/relationships/hyperlink" Target="http://youtube.com/c/BNPPAM" TargetMode="External"/><Relationship Id="rId12"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hyperlink" Target="http://investors-corner.bnpparibas-am.com/" TargetMode="External"/><Relationship Id="rId5" Type="http://schemas.openxmlformats.org/officeDocument/2006/relationships/hyperlink" Target="https://www.linkedin.com/company/bnp-paribas-asset-management" TargetMode="Externa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hyperlink" Target="http://www.bnpparibas-am.com/"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AND VISUAL">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15"/>
          <p:cNvSpPr/>
          <p:nvPr/>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smtClean="0"/>
              <a:t>presentation title </a:t>
            </a:r>
            <a:br>
              <a:rPr lang="en-GB" noProof="0" dirty="0" smtClean="0"/>
            </a:br>
            <a:r>
              <a:rPr lang="en-GB" noProof="0" dirty="0" smtClean="0"/>
              <a:t>on multi-lines</a:t>
            </a:r>
            <a:endParaRPr lang="en-GB" noProof="0"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subtitle</a:t>
            </a:r>
            <a:endParaRPr lang="en-GB" noProof="0"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Location, 00/00/2015</a:t>
            </a:r>
          </a:p>
        </p:txBody>
      </p:sp>
      <p:sp>
        <p:nvSpPr>
          <p:cNvPr id="9" name="Rectangle 8"/>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Tree>
    <p:extLst>
      <p:ext uri="{BB962C8B-B14F-4D97-AF65-F5344CB8AC3E}">
        <p14:creationId xmlns:p14="http://schemas.microsoft.com/office/powerpoint/2010/main" val="30459320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5727A99E-E23F-469C-84C3-A987807AF108}" type="datetime1">
              <a:rPr lang="fr-FR" noProof="0" smtClean="0"/>
              <a:t>25/11/2020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a:t>
            </a:fld>
            <a:endParaRPr lang="en-GB" noProof="0" dirty="0"/>
          </a:p>
        </p:txBody>
      </p:sp>
    </p:spTree>
    <p:extLst>
      <p:ext uri="{BB962C8B-B14F-4D97-AF65-F5344CB8AC3E}">
        <p14:creationId xmlns:p14="http://schemas.microsoft.com/office/powerpoint/2010/main" val="6009281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1578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6069D313-1788-42D6-B29D-5E19794BA41E}" type="datetime1">
              <a:rPr lang="fr-FR" noProof="0" smtClean="0"/>
              <a:t>25/11/2020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a:t>
            </a:fld>
            <a:endParaRPr lang="en-GB" noProof="0" dirty="0"/>
          </a:p>
        </p:txBody>
      </p:sp>
      <p:sp>
        <p:nvSpPr>
          <p:cNvPr id="10" name="Titre 9"/>
          <p:cNvSpPr>
            <a:spLocks noGrp="1"/>
          </p:cNvSpPr>
          <p:nvPr>
            <p:ph type="title" hasCustomPrompt="1"/>
          </p:nvPr>
        </p:nvSpPr>
        <p:spPr/>
        <p:txBody>
          <a:bodyPr/>
          <a:lstStyle>
            <a:lvl1pPr>
              <a:defRPr baseline="0"/>
            </a:lvl1pPr>
          </a:lstStyle>
          <a:p>
            <a:r>
              <a:rPr lang="en-GB" noProof="0" dirty="0" smtClean="0"/>
              <a:t>Main Colours</a:t>
            </a:r>
            <a:endParaRPr lang="en-GB" noProof="0" dirty="0"/>
          </a:p>
        </p:txBody>
      </p:sp>
      <p:cxnSp>
        <p:nvCxnSpPr>
          <p:cNvPr id="24" name="Connecteur droit 23"/>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489885" y="2190744"/>
            <a:ext cx="4164230" cy="2476512"/>
            <a:chOff x="2489885" y="2190744"/>
            <a:chExt cx="4164230" cy="2476512"/>
          </a:xfrm>
        </p:grpSpPr>
        <p:sp>
          <p:nvSpPr>
            <p:cNvPr id="41" name="Text Box 4"/>
            <p:cNvSpPr txBox="1">
              <a:spLocks noChangeArrowheads="1"/>
            </p:cNvSpPr>
            <p:nvPr userDrawn="1"/>
          </p:nvSpPr>
          <p:spPr bwMode="auto">
            <a:xfrm>
              <a:off x="2489887" y="2190744"/>
              <a:ext cx="727075" cy="723904"/>
            </a:xfrm>
            <a:prstGeom prst="rect">
              <a:avLst/>
            </a:prstGeom>
            <a:solidFill>
              <a:srgbClr val="00A76C"/>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167</a:t>
              </a:r>
            </a:p>
            <a:p>
              <a:pPr algn="ctr"/>
              <a:r>
                <a:rPr lang="en-GB" altLang="fr-FR" sz="1500" b="1" noProof="0" dirty="0" smtClean="0">
                  <a:solidFill>
                    <a:schemeClr val="tx1"/>
                  </a:solidFill>
                  <a:latin typeface="+mj-lt"/>
                </a:rPr>
                <a:t>B 108</a:t>
              </a:r>
              <a:endParaRPr lang="en-GB" altLang="fr-FR" sz="1500" b="1" noProof="0" dirty="0">
                <a:solidFill>
                  <a:schemeClr val="tx1"/>
                </a:solidFill>
                <a:latin typeface="+mj-lt"/>
              </a:endParaRPr>
            </a:p>
          </p:txBody>
        </p:sp>
        <p:sp>
          <p:nvSpPr>
            <p:cNvPr id="42" name="Text Box 5"/>
            <p:cNvSpPr txBox="1">
              <a:spLocks noChangeArrowheads="1"/>
            </p:cNvSpPr>
            <p:nvPr userDrawn="1"/>
          </p:nvSpPr>
          <p:spPr bwMode="auto">
            <a:xfrm>
              <a:off x="3349175" y="2190744"/>
              <a:ext cx="727075" cy="723904"/>
            </a:xfrm>
            <a:prstGeom prst="rect">
              <a:avLst/>
            </a:prstGeom>
            <a:solidFill>
              <a:srgbClr val="BAFFE7"/>
            </a:solidFill>
            <a:ln>
              <a:noFill/>
            </a:ln>
            <a:effectLst/>
            <a:extLst/>
          </p:spPr>
          <p:txBody>
            <a:bodyPr lIns="0" tIns="0" rIns="0" bIns="0" anchor="ctr"/>
            <a:lstStyle/>
            <a:p>
              <a:pPr algn="ctr"/>
              <a:r>
                <a:rPr lang="en-GB" altLang="fr-FR" sz="1500" b="1" noProof="0" dirty="0" smtClean="0">
                  <a:solidFill>
                    <a:schemeClr val="bg2"/>
                  </a:solidFill>
                  <a:latin typeface="+mj-lt"/>
                </a:rPr>
                <a:t>R 186</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231</a:t>
              </a:r>
              <a:endParaRPr lang="en-GB" altLang="fr-FR" sz="1500" b="1" noProof="0" dirty="0">
                <a:solidFill>
                  <a:schemeClr val="bg2"/>
                </a:solidFill>
                <a:latin typeface="+mj-lt"/>
              </a:endParaRPr>
            </a:p>
          </p:txBody>
        </p:sp>
        <p:sp>
          <p:nvSpPr>
            <p:cNvPr id="43" name="Text Box 5"/>
            <p:cNvSpPr txBox="1">
              <a:spLocks noChangeArrowheads="1"/>
            </p:cNvSpPr>
            <p:nvPr userDrawn="1"/>
          </p:nvSpPr>
          <p:spPr bwMode="auto">
            <a:xfrm>
              <a:off x="4208463" y="2190744"/>
              <a:ext cx="727075" cy="723904"/>
            </a:xfrm>
            <a:prstGeom prst="rect">
              <a:avLst/>
            </a:prstGeom>
            <a:solidFill>
              <a:srgbClr val="31FFB6"/>
            </a:solidFill>
            <a:ln>
              <a:noFill/>
            </a:ln>
            <a:effectLst/>
            <a:extLst/>
          </p:spPr>
          <p:txBody>
            <a:bodyPr lIns="0" tIns="0" rIns="0" bIns="0" anchor="ctr"/>
            <a:lstStyle/>
            <a:p>
              <a:pPr algn="ctr"/>
              <a:r>
                <a:rPr lang="en-GB" altLang="fr-FR" sz="1500" b="1" noProof="0" dirty="0" smtClean="0">
                  <a:solidFill>
                    <a:schemeClr val="bg2"/>
                  </a:solidFill>
                  <a:latin typeface="+mj-lt"/>
                </a:rPr>
                <a:t>R 049</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182</a:t>
              </a:r>
              <a:endParaRPr lang="en-GB" altLang="fr-FR" sz="1500" b="1" noProof="0" dirty="0">
                <a:solidFill>
                  <a:schemeClr val="bg2"/>
                </a:solidFill>
                <a:latin typeface="+mj-lt"/>
              </a:endParaRPr>
            </a:p>
          </p:txBody>
        </p:sp>
        <p:sp>
          <p:nvSpPr>
            <p:cNvPr id="44" name="Text Box 5"/>
            <p:cNvSpPr txBox="1">
              <a:spLocks noChangeArrowheads="1"/>
            </p:cNvSpPr>
            <p:nvPr userDrawn="1"/>
          </p:nvSpPr>
          <p:spPr bwMode="auto">
            <a:xfrm>
              <a:off x="5067751" y="2190744"/>
              <a:ext cx="727075" cy="723904"/>
            </a:xfrm>
            <a:prstGeom prst="rect">
              <a:avLst/>
            </a:prstGeom>
            <a:solidFill>
              <a:srgbClr val="007D51"/>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081</a:t>
              </a:r>
              <a:endParaRPr lang="en-GB" altLang="fr-FR" sz="1500" b="1" noProof="0" dirty="0">
                <a:solidFill>
                  <a:schemeClr val="tx1"/>
                </a:solidFill>
                <a:latin typeface="+mj-lt"/>
              </a:endParaRPr>
            </a:p>
          </p:txBody>
        </p:sp>
        <p:sp>
          <p:nvSpPr>
            <p:cNvPr id="45" name="Text Box 5"/>
            <p:cNvSpPr txBox="1">
              <a:spLocks noChangeArrowheads="1"/>
            </p:cNvSpPr>
            <p:nvPr userDrawn="1"/>
          </p:nvSpPr>
          <p:spPr bwMode="auto">
            <a:xfrm>
              <a:off x="5927040" y="2190744"/>
              <a:ext cx="727075" cy="723904"/>
            </a:xfrm>
            <a:prstGeom prst="rect">
              <a:avLst/>
            </a:prstGeom>
            <a:solidFill>
              <a:srgbClr val="005336"/>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083</a:t>
              </a:r>
            </a:p>
            <a:p>
              <a:pPr algn="ctr"/>
              <a:r>
                <a:rPr lang="en-GB" altLang="fr-FR" sz="1500" b="1" noProof="0" dirty="0" smtClean="0">
                  <a:solidFill>
                    <a:schemeClr val="tx1"/>
                  </a:solidFill>
                  <a:latin typeface="+mj-lt"/>
                </a:rPr>
                <a:t>B 054</a:t>
              </a:r>
              <a:endParaRPr lang="en-GB" altLang="fr-FR" sz="1500" b="1" noProof="0" dirty="0">
                <a:solidFill>
                  <a:schemeClr val="tx1"/>
                </a:solidFill>
                <a:latin typeface="+mj-lt"/>
              </a:endParaRPr>
            </a:p>
          </p:txBody>
        </p:sp>
        <p:sp>
          <p:nvSpPr>
            <p:cNvPr id="46" name="Text Box 4"/>
            <p:cNvSpPr txBox="1">
              <a:spLocks noChangeArrowheads="1"/>
            </p:cNvSpPr>
            <p:nvPr userDrawn="1"/>
          </p:nvSpPr>
          <p:spPr bwMode="auto">
            <a:xfrm>
              <a:off x="2489886" y="3067048"/>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47" name="Text Box 5"/>
            <p:cNvSpPr txBox="1">
              <a:spLocks noChangeArrowheads="1"/>
            </p:cNvSpPr>
            <p:nvPr userDrawn="1"/>
          </p:nvSpPr>
          <p:spPr bwMode="auto">
            <a:xfrm>
              <a:off x="3349174" y="3067048"/>
              <a:ext cx="727075" cy="723904"/>
            </a:xfrm>
            <a:prstGeom prst="rect">
              <a:avLst/>
            </a:prstGeom>
            <a:solidFill>
              <a:srgbClr val="ECF4E3"/>
            </a:solidFill>
            <a:ln>
              <a:noFill/>
            </a:ln>
            <a:effectLst/>
            <a:extLst/>
          </p:spPr>
          <p:txBody>
            <a:bodyPr lIns="0" tIns="0" rIns="0" bIns="0" anchor="ctr"/>
            <a:lstStyle/>
            <a:p>
              <a:pPr algn="ctr"/>
              <a:r>
                <a:rPr lang="en-GB" altLang="fr-FR" sz="1500" b="1" noProof="0" dirty="0" smtClean="0">
                  <a:solidFill>
                    <a:schemeClr val="bg2"/>
                  </a:solidFill>
                  <a:latin typeface="+mj-lt"/>
                </a:rPr>
                <a:t>R 236</a:t>
              </a:r>
            </a:p>
            <a:p>
              <a:pPr algn="ctr"/>
              <a:r>
                <a:rPr lang="en-GB" altLang="fr-FR" sz="1500" b="1" noProof="0" dirty="0" smtClean="0">
                  <a:solidFill>
                    <a:schemeClr val="bg2"/>
                  </a:solidFill>
                  <a:latin typeface="+mj-lt"/>
                </a:rPr>
                <a:t>V 244</a:t>
              </a:r>
            </a:p>
            <a:p>
              <a:pPr algn="ctr"/>
              <a:r>
                <a:rPr lang="en-GB" altLang="fr-FR" sz="1500" b="1" noProof="0" dirty="0" smtClean="0">
                  <a:solidFill>
                    <a:schemeClr val="bg2"/>
                  </a:solidFill>
                  <a:latin typeface="+mj-lt"/>
                </a:rPr>
                <a:t>B 227</a:t>
              </a:r>
              <a:endParaRPr lang="en-GB" altLang="fr-FR" sz="1500" b="1" noProof="0" dirty="0">
                <a:solidFill>
                  <a:schemeClr val="bg2"/>
                </a:solidFill>
                <a:latin typeface="+mj-lt"/>
              </a:endParaRPr>
            </a:p>
          </p:txBody>
        </p:sp>
        <p:sp>
          <p:nvSpPr>
            <p:cNvPr id="48" name="Text Box 5"/>
            <p:cNvSpPr txBox="1">
              <a:spLocks noChangeArrowheads="1"/>
            </p:cNvSpPr>
            <p:nvPr userDrawn="1"/>
          </p:nvSpPr>
          <p:spPr bwMode="auto">
            <a:xfrm>
              <a:off x="4208462" y="3067048"/>
              <a:ext cx="727075" cy="723904"/>
            </a:xfrm>
            <a:prstGeom prst="rect">
              <a:avLst/>
            </a:prstGeom>
            <a:solidFill>
              <a:srgbClr val="D9E9C7"/>
            </a:solidFill>
            <a:ln>
              <a:noFill/>
            </a:ln>
            <a:effectLst/>
            <a:extLst/>
          </p:spPr>
          <p:txBody>
            <a:bodyPr lIns="0" tIns="0" rIns="0" bIns="0" anchor="ctr"/>
            <a:lstStyle/>
            <a:p>
              <a:pPr algn="ctr"/>
              <a:r>
                <a:rPr lang="en-GB" altLang="fr-FR" sz="1500" b="1" noProof="0" dirty="0" smtClean="0">
                  <a:solidFill>
                    <a:schemeClr val="bg2"/>
                  </a:solidFill>
                  <a:latin typeface="+mj-lt"/>
                </a:rPr>
                <a:t>R 217</a:t>
              </a:r>
            </a:p>
            <a:p>
              <a:pPr algn="ctr"/>
              <a:r>
                <a:rPr lang="en-GB" altLang="fr-FR" sz="1500" b="1" noProof="0" dirty="0" smtClean="0">
                  <a:solidFill>
                    <a:schemeClr val="bg2"/>
                  </a:solidFill>
                  <a:latin typeface="+mj-lt"/>
                </a:rPr>
                <a:t>V 233</a:t>
              </a:r>
            </a:p>
            <a:p>
              <a:pPr algn="ctr"/>
              <a:r>
                <a:rPr lang="en-GB" altLang="fr-FR" sz="1500" b="1" noProof="0" dirty="0" smtClean="0">
                  <a:solidFill>
                    <a:schemeClr val="bg2"/>
                  </a:solidFill>
                  <a:latin typeface="+mj-lt"/>
                </a:rPr>
                <a:t>B 199</a:t>
              </a:r>
              <a:endParaRPr lang="en-GB" altLang="fr-FR" sz="1500" b="1" noProof="0" dirty="0">
                <a:solidFill>
                  <a:schemeClr val="bg2"/>
                </a:solidFill>
                <a:latin typeface="+mj-lt"/>
              </a:endParaRPr>
            </a:p>
          </p:txBody>
        </p:sp>
        <p:sp>
          <p:nvSpPr>
            <p:cNvPr id="49" name="Text Box 5"/>
            <p:cNvSpPr txBox="1">
              <a:spLocks noChangeArrowheads="1"/>
            </p:cNvSpPr>
            <p:nvPr userDrawn="1"/>
          </p:nvSpPr>
          <p:spPr bwMode="auto">
            <a:xfrm>
              <a:off x="5067750" y="3067048"/>
              <a:ext cx="727075" cy="723904"/>
            </a:xfrm>
            <a:prstGeom prst="rect">
              <a:avLst/>
            </a:prstGeom>
            <a:solidFill>
              <a:srgbClr val="79AA43"/>
            </a:solidFill>
            <a:ln>
              <a:noFill/>
            </a:ln>
            <a:effectLst/>
            <a:extLst/>
          </p:spPr>
          <p:txBody>
            <a:bodyPr lIns="0" tIns="0" rIns="0" bIns="0" anchor="ctr"/>
            <a:lstStyle/>
            <a:p>
              <a:pPr algn="ctr"/>
              <a:r>
                <a:rPr lang="en-GB" altLang="fr-FR" sz="1500" b="1" noProof="0" dirty="0" smtClean="0">
                  <a:solidFill>
                    <a:schemeClr val="tx1"/>
                  </a:solidFill>
                  <a:latin typeface="+mj-lt"/>
                </a:rPr>
                <a:t>R 121</a:t>
              </a:r>
            </a:p>
            <a:p>
              <a:pPr algn="ctr"/>
              <a:r>
                <a:rPr lang="en-GB" altLang="fr-FR" sz="1500" b="1" noProof="0" dirty="0" smtClean="0">
                  <a:solidFill>
                    <a:schemeClr val="tx1"/>
                  </a:solidFill>
                  <a:latin typeface="+mj-lt"/>
                </a:rPr>
                <a:t>V 170</a:t>
              </a:r>
            </a:p>
            <a:p>
              <a:pPr algn="ctr"/>
              <a:r>
                <a:rPr lang="en-GB" altLang="fr-FR" sz="1500" b="1" noProof="0" dirty="0" smtClean="0">
                  <a:solidFill>
                    <a:schemeClr val="tx1"/>
                  </a:solidFill>
                  <a:latin typeface="+mj-lt"/>
                </a:rPr>
                <a:t>B 067</a:t>
              </a:r>
              <a:endParaRPr lang="en-GB" altLang="fr-FR" sz="1500" b="1" noProof="0" dirty="0">
                <a:solidFill>
                  <a:schemeClr val="tx1"/>
                </a:solidFill>
                <a:latin typeface="+mj-lt"/>
              </a:endParaRPr>
            </a:p>
          </p:txBody>
        </p:sp>
        <p:sp>
          <p:nvSpPr>
            <p:cNvPr id="50" name="Text Box 5"/>
            <p:cNvSpPr txBox="1">
              <a:spLocks noChangeArrowheads="1"/>
            </p:cNvSpPr>
            <p:nvPr userDrawn="1"/>
          </p:nvSpPr>
          <p:spPr bwMode="auto">
            <a:xfrm>
              <a:off x="5927039" y="3067048"/>
              <a:ext cx="727075" cy="723904"/>
            </a:xfrm>
            <a:prstGeom prst="rect">
              <a:avLst/>
            </a:prstGeom>
            <a:solidFill>
              <a:srgbClr val="51712C"/>
            </a:solidFill>
            <a:ln>
              <a:noFill/>
            </a:ln>
            <a:effectLst/>
            <a:extLst/>
          </p:spPr>
          <p:txBody>
            <a:bodyPr lIns="0" tIns="0" rIns="0" bIns="0" anchor="ctr"/>
            <a:lstStyle/>
            <a:p>
              <a:pPr algn="ctr"/>
              <a:r>
                <a:rPr lang="en-GB" altLang="fr-FR" sz="1500" b="1" noProof="0" dirty="0" smtClean="0">
                  <a:solidFill>
                    <a:schemeClr val="tx1"/>
                  </a:solidFill>
                  <a:latin typeface="+mj-lt"/>
                </a:rPr>
                <a:t>R 081</a:t>
              </a:r>
            </a:p>
            <a:p>
              <a:pPr algn="ctr"/>
              <a:r>
                <a:rPr lang="en-GB" altLang="fr-FR" sz="1500" b="1" noProof="0" dirty="0" smtClean="0">
                  <a:solidFill>
                    <a:schemeClr val="tx1"/>
                  </a:solidFill>
                  <a:latin typeface="+mj-lt"/>
                </a:rPr>
                <a:t>V 113</a:t>
              </a:r>
            </a:p>
            <a:p>
              <a:pPr algn="ctr"/>
              <a:r>
                <a:rPr lang="en-GB" altLang="fr-FR" sz="1500" b="1" noProof="0" dirty="0" smtClean="0">
                  <a:solidFill>
                    <a:schemeClr val="tx1"/>
                  </a:solidFill>
                  <a:latin typeface="+mj-lt"/>
                </a:rPr>
                <a:t>B 044</a:t>
              </a:r>
              <a:endParaRPr lang="en-GB" altLang="fr-FR" sz="1500" b="1" noProof="0" dirty="0">
                <a:solidFill>
                  <a:schemeClr val="tx1"/>
                </a:solidFill>
                <a:latin typeface="+mj-lt"/>
              </a:endParaRPr>
            </a:p>
          </p:txBody>
        </p:sp>
        <p:sp>
          <p:nvSpPr>
            <p:cNvPr id="51" name="Text Box 4"/>
            <p:cNvSpPr txBox="1">
              <a:spLocks noChangeArrowheads="1"/>
            </p:cNvSpPr>
            <p:nvPr userDrawn="1"/>
          </p:nvSpPr>
          <p:spPr bwMode="auto">
            <a:xfrm>
              <a:off x="2489885" y="3943352"/>
              <a:ext cx="727075" cy="723904"/>
            </a:xfrm>
            <a:prstGeom prst="rect">
              <a:avLst/>
            </a:prstGeom>
            <a:solidFill>
              <a:srgbClr val="000000"/>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000</a:t>
              </a:r>
            </a:p>
            <a:p>
              <a:pPr algn="ctr"/>
              <a:r>
                <a:rPr lang="en-GB" altLang="fr-FR" sz="1500" b="1" noProof="0" dirty="0" smtClean="0">
                  <a:solidFill>
                    <a:schemeClr val="tx1"/>
                  </a:solidFill>
                  <a:latin typeface="+mj-lt"/>
                </a:rPr>
                <a:t>B 000</a:t>
              </a:r>
              <a:endParaRPr lang="en-GB" altLang="fr-FR" sz="1500" b="1" noProof="0" dirty="0">
                <a:solidFill>
                  <a:schemeClr val="tx1"/>
                </a:solidFill>
                <a:latin typeface="+mj-lt"/>
              </a:endParaRPr>
            </a:p>
          </p:txBody>
        </p:sp>
        <p:sp>
          <p:nvSpPr>
            <p:cNvPr id="52" name="Text Box 5"/>
            <p:cNvSpPr txBox="1">
              <a:spLocks noChangeArrowheads="1"/>
            </p:cNvSpPr>
            <p:nvPr userDrawn="1"/>
          </p:nvSpPr>
          <p:spPr bwMode="auto">
            <a:xfrm>
              <a:off x="3349173" y="3943352"/>
              <a:ext cx="727075" cy="723904"/>
            </a:xfrm>
            <a:prstGeom prst="rect">
              <a:avLst/>
            </a:prstGeom>
            <a:solidFill>
              <a:srgbClr val="F0F0F0"/>
            </a:solidFill>
            <a:ln>
              <a:noFill/>
            </a:ln>
            <a:effectLst/>
            <a:extLst/>
          </p:spPr>
          <p:txBody>
            <a:bodyPr lIns="0" tIns="0" rIns="0" bIns="0" anchor="ctr"/>
            <a:lstStyle/>
            <a:p>
              <a:pPr algn="ctr"/>
              <a:r>
                <a:rPr lang="en-GB" altLang="fr-FR" sz="1500" b="1" noProof="0" dirty="0" smtClean="0">
                  <a:solidFill>
                    <a:schemeClr val="bg2"/>
                  </a:solidFill>
                  <a:latin typeface="+mj-lt"/>
                </a:rPr>
                <a:t>R 240</a:t>
              </a:r>
            </a:p>
            <a:p>
              <a:pPr algn="ctr"/>
              <a:r>
                <a:rPr lang="en-GB" altLang="fr-FR" sz="1500" b="1" noProof="0" dirty="0" smtClean="0">
                  <a:solidFill>
                    <a:schemeClr val="bg2"/>
                  </a:solidFill>
                  <a:latin typeface="+mj-lt"/>
                </a:rPr>
                <a:t>V 240</a:t>
              </a:r>
            </a:p>
            <a:p>
              <a:pPr algn="ctr"/>
              <a:r>
                <a:rPr lang="en-GB" altLang="fr-FR" sz="1500" b="1" noProof="0" dirty="0" smtClean="0">
                  <a:solidFill>
                    <a:schemeClr val="bg2"/>
                  </a:solidFill>
                  <a:latin typeface="+mj-lt"/>
                </a:rPr>
                <a:t>B 240</a:t>
              </a:r>
              <a:endParaRPr lang="en-GB" altLang="fr-FR" sz="1500" b="1" noProof="0" dirty="0">
                <a:solidFill>
                  <a:schemeClr val="bg2"/>
                </a:solidFill>
                <a:latin typeface="+mj-lt"/>
              </a:endParaRPr>
            </a:p>
          </p:txBody>
        </p:sp>
        <p:sp>
          <p:nvSpPr>
            <p:cNvPr id="53" name="Text Box 5"/>
            <p:cNvSpPr txBox="1">
              <a:spLocks noChangeArrowheads="1"/>
            </p:cNvSpPr>
            <p:nvPr userDrawn="1"/>
          </p:nvSpPr>
          <p:spPr bwMode="auto">
            <a:xfrm>
              <a:off x="4208461" y="3943352"/>
              <a:ext cx="727075" cy="723904"/>
            </a:xfrm>
            <a:prstGeom prst="rect">
              <a:avLst/>
            </a:prstGeom>
            <a:solidFill>
              <a:srgbClr val="D4D5D6"/>
            </a:solidFill>
            <a:ln>
              <a:noFill/>
            </a:ln>
            <a:effectLst/>
            <a:extLst/>
          </p:spPr>
          <p:txBody>
            <a:bodyPr lIns="0" tIns="0" rIns="0" bIns="0" anchor="ctr"/>
            <a:lstStyle/>
            <a:p>
              <a:pPr algn="ctr"/>
              <a:r>
                <a:rPr lang="en-GB" altLang="fr-FR" sz="1500" b="1" noProof="0" dirty="0" smtClean="0">
                  <a:solidFill>
                    <a:schemeClr val="bg2"/>
                  </a:solidFill>
                  <a:latin typeface="+mj-lt"/>
                </a:rPr>
                <a:t>R 212</a:t>
              </a:r>
            </a:p>
            <a:p>
              <a:pPr algn="ctr"/>
              <a:r>
                <a:rPr lang="en-GB" altLang="fr-FR" sz="1500" b="1" noProof="0" dirty="0" smtClean="0">
                  <a:solidFill>
                    <a:schemeClr val="bg2"/>
                  </a:solidFill>
                  <a:latin typeface="+mj-lt"/>
                </a:rPr>
                <a:t>V 213</a:t>
              </a:r>
            </a:p>
            <a:p>
              <a:pPr algn="ctr"/>
              <a:r>
                <a:rPr lang="en-GB" altLang="fr-FR" sz="1500" b="1" noProof="0" dirty="0" smtClean="0">
                  <a:solidFill>
                    <a:schemeClr val="bg2"/>
                  </a:solidFill>
                  <a:latin typeface="+mj-lt"/>
                </a:rPr>
                <a:t>B 214</a:t>
              </a:r>
              <a:endParaRPr lang="en-GB" altLang="fr-FR" sz="1500" b="1" noProof="0" dirty="0">
                <a:solidFill>
                  <a:schemeClr val="bg2"/>
                </a:solidFill>
                <a:latin typeface="+mj-lt"/>
              </a:endParaRPr>
            </a:p>
          </p:txBody>
        </p:sp>
        <p:sp>
          <p:nvSpPr>
            <p:cNvPr id="54" name="Text Box 5"/>
            <p:cNvSpPr txBox="1">
              <a:spLocks noChangeArrowheads="1"/>
            </p:cNvSpPr>
            <p:nvPr userDrawn="1"/>
          </p:nvSpPr>
          <p:spPr bwMode="auto">
            <a:xfrm>
              <a:off x="5067749" y="3943352"/>
              <a:ext cx="727075" cy="723904"/>
            </a:xfrm>
            <a:prstGeom prst="rect">
              <a:avLst/>
            </a:prstGeom>
            <a:solidFill>
              <a:srgbClr val="B4B4B4"/>
            </a:solidFill>
            <a:ln>
              <a:noFill/>
            </a:ln>
            <a:effectLst/>
            <a:extLst/>
          </p:spPr>
          <p:txBody>
            <a:bodyPr lIns="0" tIns="0" rIns="0" bIns="0" anchor="ctr"/>
            <a:lstStyle/>
            <a:p>
              <a:pPr algn="ctr"/>
              <a:r>
                <a:rPr lang="en-GB" altLang="fr-FR" sz="1500" b="1" noProof="0" dirty="0" smtClean="0">
                  <a:solidFill>
                    <a:schemeClr val="tx1"/>
                  </a:solidFill>
                  <a:latin typeface="+mj-lt"/>
                </a:rPr>
                <a:t>R 180</a:t>
              </a:r>
            </a:p>
            <a:p>
              <a:pPr algn="ctr"/>
              <a:r>
                <a:rPr lang="en-GB" altLang="fr-FR" sz="1500" b="1" noProof="0" dirty="0" smtClean="0">
                  <a:solidFill>
                    <a:schemeClr val="tx1"/>
                  </a:solidFill>
                  <a:latin typeface="+mj-lt"/>
                </a:rPr>
                <a:t>V 180</a:t>
              </a:r>
            </a:p>
            <a:p>
              <a:pPr algn="ctr"/>
              <a:r>
                <a:rPr lang="en-GB" altLang="fr-FR" sz="1500" b="1" noProof="0" dirty="0" smtClean="0">
                  <a:solidFill>
                    <a:schemeClr val="tx1"/>
                  </a:solidFill>
                  <a:latin typeface="+mj-lt"/>
                </a:rPr>
                <a:t>B 180</a:t>
              </a:r>
              <a:endParaRPr lang="en-GB" altLang="fr-FR" sz="1500" b="1" noProof="0" dirty="0">
                <a:solidFill>
                  <a:schemeClr val="tx1"/>
                </a:solidFill>
                <a:latin typeface="+mj-lt"/>
              </a:endParaRPr>
            </a:p>
          </p:txBody>
        </p:sp>
        <p:sp>
          <p:nvSpPr>
            <p:cNvPr id="55" name="Text Box 5"/>
            <p:cNvSpPr txBox="1">
              <a:spLocks noChangeArrowheads="1"/>
            </p:cNvSpPr>
            <p:nvPr userDrawn="1"/>
          </p:nvSpPr>
          <p:spPr bwMode="auto">
            <a:xfrm>
              <a:off x="5927038" y="3943352"/>
              <a:ext cx="727075" cy="723904"/>
            </a:xfrm>
            <a:prstGeom prst="rect">
              <a:avLst/>
            </a:prstGeom>
            <a:solidFill>
              <a:srgbClr val="494A4D"/>
            </a:solidFill>
            <a:ln>
              <a:noFill/>
            </a:ln>
            <a:effectLst/>
            <a:extLst/>
          </p:spPr>
          <p:txBody>
            <a:bodyPr lIns="0" tIns="0" rIns="0" bIns="0" anchor="ctr"/>
            <a:lstStyle/>
            <a:p>
              <a:pPr algn="ctr"/>
              <a:r>
                <a:rPr lang="en-GB" altLang="fr-FR" sz="1500" b="1" noProof="0" dirty="0" smtClean="0">
                  <a:solidFill>
                    <a:schemeClr val="tx1"/>
                  </a:solidFill>
                  <a:latin typeface="+mj-lt"/>
                </a:rPr>
                <a:t>R 073</a:t>
              </a:r>
            </a:p>
            <a:p>
              <a:pPr algn="ctr"/>
              <a:r>
                <a:rPr lang="en-GB" altLang="fr-FR" sz="1500" b="1" noProof="0" dirty="0" smtClean="0">
                  <a:solidFill>
                    <a:schemeClr val="tx1"/>
                  </a:solidFill>
                  <a:latin typeface="+mj-lt"/>
                </a:rPr>
                <a:t>V 074</a:t>
              </a:r>
            </a:p>
            <a:p>
              <a:pPr algn="ctr"/>
              <a:r>
                <a:rPr lang="en-GB" altLang="fr-FR" sz="1500" b="1" noProof="0" dirty="0" smtClean="0">
                  <a:solidFill>
                    <a:schemeClr val="tx1"/>
                  </a:solidFill>
                  <a:latin typeface="+mj-lt"/>
                </a:rPr>
                <a:t>B 077</a:t>
              </a:r>
              <a:endParaRPr lang="en-GB" altLang="fr-FR" sz="1500" b="1" noProof="0" dirty="0">
                <a:solidFill>
                  <a:schemeClr val="tx1"/>
                </a:solidFill>
                <a:latin typeface="+mj-lt"/>
              </a:endParaRPr>
            </a:p>
          </p:txBody>
        </p:sp>
      </p:grpSp>
      <p:cxnSp>
        <p:nvCxnSpPr>
          <p:cNvPr id="25" name="Connecteur droit 24"/>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6" name="Group 22"/>
          <p:cNvGrpSpPr/>
          <p:nvPr userDrawn="1"/>
        </p:nvGrpSpPr>
        <p:grpSpPr>
          <a:xfrm>
            <a:off x="2489885" y="2190744"/>
            <a:ext cx="4164230" cy="2476512"/>
            <a:chOff x="2489885" y="2190744"/>
            <a:chExt cx="4164230" cy="2476512"/>
          </a:xfrm>
        </p:grpSpPr>
        <p:sp>
          <p:nvSpPr>
            <p:cNvPr id="27" name="Text Box 4"/>
            <p:cNvSpPr txBox="1">
              <a:spLocks noChangeArrowheads="1"/>
            </p:cNvSpPr>
            <p:nvPr userDrawn="1"/>
          </p:nvSpPr>
          <p:spPr bwMode="auto">
            <a:xfrm>
              <a:off x="2489887" y="2190744"/>
              <a:ext cx="727075" cy="723904"/>
            </a:xfrm>
            <a:prstGeom prst="rect">
              <a:avLst/>
            </a:prstGeom>
            <a:solidFill>
              <a:srgbClr val="00A76C"/>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167</a:t>
              </a:r>
            </a:p>
            <a:p>
              <a:pPr algn="ctr"/>
              <a:r>
                <a:rPr lang="en-GB" altLang="fr-FR" sz="1500" b="1" noProof="0" dirty="0" smtClean="0">
                  <a:solidFill>
                    <a:schemeClr val="tx1"/>
                  </a:solidFill>
                  <a:latin typeface="+mj-lt"/>
                </a:rPr>
                <a:t>B 108</a:t>
              </a:r>
              <a:endParaRPr lang="en-GB" altLang="fr-FR" sz="1500" b="1" noProof="0" dirty="0">
                <a:solidFill>
                  <a:schemeClr val="tx1"/>
                </a:solidFill>
                <a:latin typeface="+mj-lt"/>
              </a:endParaRPr>
            </a:p>
          </p:txBody>
        </p:sp>
        <p:sp>
          <p:nvSpPr>
            <p:cNvPr id="28" name="Text Box 5"/>
            <p:cNvSpPr txBox="1">
              <a:spLocks noChangeArrowheads="1"/>
            </p:cNvSpPr>
            <p:nvPr userDrawn="1"/>
          </p:nvSpPr>
          <p:spPr bwMode="auto">
            <a:xfrm>
              <a:off x="3349175" y="2190744"/>
              <a:ext cx="727075" cy="723904"/>
            </a:xfrm>
            <a:prstGeom prst="rect">
              <a:avLst/>
            </a:prstGeom>
            <a:solidFill>
              <a:srgbClr val="BAFFE7"/>
            </a:solidFill>
            <a:ln>
              <a:noFill/>
            </a:ln>
            <a:effectLst/>
            <a:extLst/>
          </p:spPr>
          <p:txBody>
            <a:bodyPr lIns="0" tIns="0" rIns="0" bIns="0" anchor="ctr"/>
            <a:lstStyle/>
            <a:p>
              <a:pPr algn="ctr"/>
              <a:r>
                <a:rPr lang="en-GB" altLang="fr-FR" sz="1500" b="1" noProof="0" dirty="0" smtClean="0">
                  <a:solidFill>
                    <a:schemeClr val="bg2"/>
                  </a:solidFill>
                  <a:latin typeface="+mj-lt"/>
                </a:rPr>
                <a:t>R 186</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231</a:t>
              </a:r>
              <a:endParaRPr lang="en-GB" altLang="fr-FR" sz="1500" b="1" noProof="0" dirty="0">
                <a:solidFill>
                  <a:schemeClr val="bg2"/>
                </a:solidFill>
                <a:latin typeface="+mj-lt"/>
              </a:endParaRPr>
            </a:p>
          </p:txBody>
        </p:sp>
        <p:sp>
          <p:nvSpPr>
            <p:cNvPr id="29" name="Text Box 5"/>
            <p:cNvSpPr txBox="1">
              <a:spLocks noChangeArrowheads="1"/>
            </p:cNvSpPr>
            <p:nvPr userDrawn="1"/>
          </p:nvSpPr>
          <p:spPr bwMode="auto">
            <a:xfrm>
              <a:off x="4208463" y="2190744"/>
              <a:ext cx="727075" cy="723904"/>
            </a:xfrm>
            <a:prstGeom prst="rect">
              <a:avLst/>
            </a:prstGeom>
            <a:solidFill>
              <a:srgbClr val="31FFB6"/>
            </a:solidFill>
            <a:ln>
              <a:noFill/>
            </a:ln>
            <a:effectLst/>
            <a:extLst/>
          </p:spPr>
          <p:txBody>
            <a:bodyPr lIns="0" tIns="0" rIns="0" bIns="0" anchor="ctr"/>
            <a:lstStyle/>
            <a:p>
              <a:pPr algn="ctr"/>
              <a:r>
                <a:rPr lang="en-GB" altLang="fr-FR" sz="1500" b="1" noProof="0" dirty="0" smtClean="0">
                  <a:solidFill>
                    <a:schemeClr val="bg2"/>
                  </a:solidFill>
                  <a:latin typeface="+mj-lt"/>
                </a:rPr>
                <a:t>R 049</a:t>
              </a:r>
            </a:p>
            <a:p>
              <a:pPr algn="ctr"/>
              <a:r>
                <a:rPr lang="en-GB" altLang="fr-FR" sz="1500" b="1" noProof="0" dirty="0" smtClean="0">
                  <a:solidFill>
                    <a:schemeClr val="bg2"/>
                  </a:solidFill>
                  <a:latin typeface="+mj-lt"/>
                </a:rPr>
                <a:t>V 255</a:t>
              </a:r>
            </a:p>
            <a:p>
              <a:pPr algn="ctr"/>
              <a:r>
                <a:rPr lang="en-GB" altLang="fr-FR" sz="1500" b="1" noProof="0" dirty="0" smtClean="0">
                  <a:solidFill>
                    <a:schemeClr val="bg2"/>
                  </a:solidFill>
                  <a:latin typeface="+mj-lt"/>
                </a:rPr>
                <a:t>B 182</a:t>
              </a:r>
              <a:endParaRPr lang="en-GB" altLang="fr-FR" sz="1500" b="1" noProof="0" dirty="0">
                <a:solidFill>
                  <a:schemeClr val="bg2"/>
                </a:solidFill>
                <a:latin typeface="+mj-lt"/>
              </a:endParaRPr>
            </a:p>
          </p:txBody>
        </p:sp>
        <p:sp>
          <p:nvSpPr>
            <p:cNvPr id="30" name="Text Box 5"/>
            <p:cNvSpPr txBox="1">
              <a:spLocks noChangeArrowheads="1"/>
            </p:cNvSpPr>
            <p:nvPr userDrawn="1"/>
          </p:nvSpPr>
          <p:spPr bwMode="auto">
            <a:xfrm>
              <a:off x="5067751" y="2190744"/>
              <a:ext cx="727075" cy="723904"/>
            </a:xfrm>
            <a:prstGeom prst="rect">
              <a:avLst/>
            </a:prstGeom>
            <a:solidFill>
              <a:srgbClr val="007D51"/>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081</a:t>
              </a:r>
              <a:endParaRPr lang="en-GB" altLang="fr-FR" sz="1500" b="1" noProof="0" dirty="0">
                <a:solidFill>
                  <a:schemeClr val="tx1"/>
                </a:solidFill>
                <a:latin typeface="+mj-lt"/>
              </a:endParaRPr>
            </a:p>
          </p:txBody>
        </p:sp>
        <p:sp>
          <p:nvSpPr>
            <p:cNvPr id="31" name="Text Box 5"/>
            <p:cNvSpPr txBox="1">
              <a:spLocks noChangeArrowheads="1"/>
            </p:cNvSpPr>
            <p:nvPr userDrawn="1"/>
          </p:nvSpPr>
          <p:spPr bwMode="auto">
            <a:xfrm>
              <a:off x="5927040" y="2190744"/>
              <a:ext cx="727075" cy="723904"/>
            </a:xfrm>
            <a:prstGeom prst="rect">
              <a:avLst/>
            </a:prstGeom>
            <a:solidFill>
              <a:srgbClr val="005336"/>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083</a:t>
              </a:r>
            </a:p>
            <a:p>
              <a:pPr algn="ctr"/>
              <a:r>
                <a:rPr lang="en-GB" altLang="fr-FR" sz="1500" b="1" noProof="0" dirty="0" smtClean="0">
                  <a:solidFill>
                    <a:schemeClr val="tx1"/>
                  </a:solidFill>
                  <a:latin typeface="+mj-lt"/>
                </a:rPr>
                <a:t>B 054</a:t>
              </a:r>
              <a:endParaRPr lang="en-GB" altLang="fr-FR" sz="1500" b="1" noProof="0" dirty="0">
                <a:solidFill>
                  <a:schemeClr val="tx1"/>
                </a:solidFill>
                <a:latin typeface="+mj-lt"/>
              </a:endParaRPr>
            </a:p>
          </p:txBody>
        </p:sp>
        <p:sp>
          <p:nvSpPr>
            <p:cNvPr id="32" name="Text Box 4"/>
            <p:cNvSpPr txBox="1">
              <a:spLocks noChangeArrowheads="1"/>
            </p:cNvSpPr>
            <p:nvPr userDrawn="1"/>
          </p:nvSpPr>
          <p:spPr bwMode="auto">
            <a:xfrm>
              <a:off x="2489886" y="3067048"/>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33" name="Text Box 5"/>
            <p:cNvSpPr txBox="1">
              <a:spLocks noChangeArrowheads="1"/>
            </p:cNvSpPr>
            <p:nvPr userDrawn="1"/>
          </p:nvSpPr>
          <p:spPr bwMode="auto">
            <a:xfrm>
              <a:off x="3349174" y="3067048"/>
              <a:ext cx="727075" cy="723904"/>
            </a:xfrm>
            <a:prstGeom prst="rect">
              <a:avLst/>
            </a:prstGeom>
            <a:solidFill>
              <a:srgbClr val="ECF4E3"/>
            </a:solidFill>
            <a:ln>
              <a:noFill/>
            </a:ln>
            <a:effectLst/>
            <a:extLst/>
          </p:spPr>
          <p:txBody>
            <a:bodyPr lIns="0" tIns="0" rIns="0" bIns="0" anchor="ctr"/>
            <a:lstStyle/>
            <a:p>
              <a:pPr algn="ctr"/>
              <a:r>
                <a:rPr lang="en-GB" altLang="fr-FR" sz="1500" b="1" noProof="0" dirty="0" smtClean="0">
                  <a:solidFill>
                    <a:schemeClr val="bg2"/>
                  </a:solidFill>
                  <a:latin typeface="+mj-lt"/>
                </a:rPr>
                <a:t>R 236</a:t>
              </a:r>
            </a:p>
            <a:p>
              <a:pPr algn="ctr"/>
              <a:r>
                <a:rPr lang="en-GB" altLang="fr-FR" sz="1500" b="1" noProof="0" dirty="0" smtClean="0">
                  <a:solidFill>
                    <a:schemeClr val="bg2"/>
                  </a:solidFill>
                  <a:latin typeface="+mj-lt"/>
                </a:rPr>
                <a:t>V 244</a:t>
              </a:r>
            </a:p>
            <a:p>
              <a:pPr algn="ctr"/>
              <a:r>
                <a:rPr lang="en-GB" altLang="fr-FR" sz="1500" b="1" noProof="0" dirty="0" smtClean="0">
                  <a:solidFill>
                    <a:schemeClr val="bg2"/>
                  </a:solidFill>
                  <a:latin typeface="+mj-lt"/>
                </a:rPr>
                <a:t>B 227</a:t>
              </a:r>
              <a:endParaRPr lang="en-GB" altLang="fr-FR" sz="1500" b="1" noProof="0" dirty="0">
                <a:solidFill>
                  <a:schemeClr val="bg2"/>
                </a:solidFill>
                <a:latin typeface="+mj-lt"/>
              </a:endParaRPr>
            </a:p>
          </p:txBody>
        </p:sp>
        <p:sp>
          <p:nvSpPr>
            <p:cNvPr id="34" name="Text Box 5"/>
            <p:cNvSpPr txBox="1">
              <a:spLocks noChangeArrowheads="1"/>
            </p:cNvSpPr>
            <p:nvPr userDrawn="1"/>
          </p:nvSpPr>
          <p:spPr bwMode="auto">
            <a:xfrm>
              <a:off x="4208462" y="3067048"/>
              <a:ext cx="727075" cy="723904"/>
            </a:xfrm>
            <a:prstGeom prst="rect">
              <a:avLst/>
            </a:prstGeom>
            <a:solidFill>
              <a:srgbClr val="D9E9C7"/>
            </a:solidFill>
            <a:ln>
              <a:noFill/>
            </a:ln>
            <a:effectLst/>
            <a:extLst/>
          </p:spPr>
          <p:txBody>
            <a:bodyPr lIns="0" tIns="0" rIns="0" bIns="0" anchor="ctr"/>
            <a:lstStyle/>
            <a:p>
              <a:pPr algn="ctr"/>
              <a:r>
                <a:rPr lang="en-GB" altLang="fr-FR" sz="1500" b="1" noProof="0" dirty="0" smtClean="0">
                  <a:solidFill>
                    <a:schemeClr val="bg2"/>
                  </a:solidFill>
                  <a:latin typeface="+mj-lt"/>
                </a:rPr>
                <a:t>R 217</a:t>
              </a:r>
            </a:p>
            <a:p>
              <a:pPr algn="ctr"/>
              <a:r>
                <a:rPr lang="en-GB" altLang="fr-FR" sz="1500" b="1" noProof="0" dirty="0" smtClean="0">
                  <a:solidFill>
                    <a:schemeClr val="bg2"/>
                  </a:solidFill>
                  <a:latin typeface="+mj-lt"/>
                </a:rPr>
                <a:t>V 233</a:t>
              </a:r>
            </a:p>
            <a:p>
              <a:pPr algn="ctr"/>
              <a:r>
                <a:rPr lang="en-GB" altLang="fr-FR" sz="1500" b="1" noProof="0" dirty="0" smtClean="0">
                  <a:solidFill>
                    <a:schemeClr val="bg2"/>
                  </a:solidFill>
                  <a:latin typeface="+mj-lt"/>
                </a:rPr>
                <a:t>B 199</a:t>
              </a:r>
              <a:endParaRPr lang="en-GB" altLang="fr-FR" sz="1500" b="1" noProof="0" dirty="0">
                <a:solidFill>
                  <a:schemeClr val="bg2"/>
                </a:solidFill>
                <a:latin typeface="+mj-lt"/>
              </a:endParaRPr>
            </a:p>
          </p:txBody>
        </p:sp>
        <p:sp>
          <p:nvSpPr>
            <p:cNvPr id="35" name="Text Box 5"/>
            <p:cNvSpPr txBox="1">
              <a:spLocks noChangeArrowheads="1"/>
            </p:cNvSpPr>
            <p:nvPr userDrawn="1"/>
          </p:nvSpPr>
          <p:spPr bwMode="auto">
            <a:xfrm>
              <a:off x="5067750" y="3067048"/>
              <a:ext cx="727075" cy="723904"/>
            </a:xfrm>
            <a:prstGeom prst="rect">
              <a:avLst/>
            </a:prstGeom>
            <a:solidFill>
              <a:srgbClr val="79AA43"/>
            </a:solidFill>
            <a:ln>
              <a:noFill/>
            </a:ln>
            <a:effectLst/>
            <a:extLst/>
          </p:spPr>
          <p:txBody>
            <a:bodyPr lIns="0" tIns="0" rIns="0" bIns="0" anchor="ctr"/>
            <a:lstStyle/>
            <a:p>
              <a:pPr algn="ctr"/>
              <a:r>
                <a:rPr lang="en-GB" altLang="fr-FR" sz="1500" b="1" noProof="0" dirty="0" smtClean="0">
                  <a:solidFill>
                    <a:schemeClr val="tx1"/>
                  </a:solidFill>
                  <a:latin typeface="+mj-lt"/>
                </a:rPr>
                <a:t>R 121</a:t>
              </a:r>
            </a:p>
            <a:p>
              <a:pPr algn="ctr"/>
              <a:r>
                <a:rPr lang="en-GB" altLang="fr-FR" sz="1500" b="1" noProof="0" dirty="0" smtClean="0">
                  <a:solidFill>
                    <a:schemeClr val="tx1"/>
                  </a:solidFill>
                  <a:latin typeface="+mj-lt"/>
                </a:rPr>
                <a:t>V 170</a:t>
              </a:r>
            </a:p>
            <a:p>
              <a:pPr algn="ctr"/>
              <a:r>
                <a:rPr lang="en-GB" altLang="fr-FR" sz="1500" b="1" noProof="0" dirty="0" smtClean="0">
                  <a:solidFill>
                    <a:schemeClr val="tx1"/>
                  </a:solidFill>
                  <a:latin typeface="+mj-lt"/>
                </a:rPr>
                <a:t>B 067</a:t>
              </a:r>
              <a:endParaRPr lang="en-GB" altLang="fr-FR" sz="1500" b="1" noProof="0" dirty="0">
                <a:solidFill>
                  <a:schemeClr val="tx1"/>
                </a:solidFill>
                <a:latin typeface="+mj-lt"/>
              </a:endParaRPr>
            </a:p>
          </p:txBody>
        </p:sp>
        <p:sp>
          <p:nvSpPr>
            <p:cNvPr id="36" name="Text Box 5"/>
            <p:cNvSpPr txBox="1">
              <a:spLocks noChangeArrowheads="1"/>
            </p:cNvSpPr>
            <p:nvPr userDrawn="1"/>
          </p:nvSpPr>
          <p:spPr bwMode="auto">
            <a:xfrm>
              <a:off x="5927039" y="3067048"/>
              <a:ext cx="727075" cy="723904"/>
            </a:xfrm>
            <a:prstGeom prst="rect">
              <a:avLst/>
            </a:prstGeom>
            <a:solidFill>
              <a:srgbClr val="51712C"/>
            </a:solidFill>
            <a:ln>
              <a:noFill/>
            </a:ln>
            <a:effectLst/>
            <a:extLst/>
          </p:spPr>
          <p:txBody>
            <a:bodyPr lIns="0" tIns="0" rIns="0" bIns="0" anchor="ctr"/>
            <a:lstStyle/>
            <a:p>
              <a:pPr algn="ctr"/>
              <a:r>
                <a:rPr lang="en-GB" altLang="fr-FR" sz="1500" b="1" noProof="0" dirty="0" smtClean="0">
                  <a:solidFill>
                    <a:schemeClr val="tx1"/>
                  </a:solidFill>
                  <a:latin typeface="+mj-lt"/>
                </a:rPr>
                <a:t>R 081</a:t>
              </a:r>
            </a:p>
            <a:p>
              <a:pPr algn="ctr"/>
              <a:r>
                <a:rPr lang="en-GB" altLang="fr-FR" sz="1500" b="1" noProof="0" dirty="0" smtClean="0">
                  <a:solidFill>
                    <a:schemeClr val="tx1"/>
                  </a:solidFill>
                  <a:latin typeface="+mj-lt"/>
                </a:rPr>
                <a:t>V 113</a:t>
              </a:r>
            </a:p>
            <a:p>
              <a:pPr algn="ctr"/>
              <a:r>
                <a:rPr lang="en-GB" altLang="fr-FR" sz="1500" b="1" noProof="0" dirty="0" smtClean="0">
                  <a:solidFill>
                    <a:schemeClr val="tx1"/>
                  </a:solidFill>
                  <a:latin typeface="+mj-lt"/>
                </a:rPr>
                <a:t>B 044</a:t>
              </a:r>
              <a:endParaRPr lang="en-GB" altLang="fr-FR" sz="1500" b="1" noProof="0" dirty="0">
                <a:solidFill>
                  <a:schemeClr val="tx1"/>
                </a:solidFill>
                <a:latin typeface="+mj-lt"/>
              </a:endParaRPr>
            </a:p>
          </p:txBody>
        </p:sp>
        <p:sp>
          <p:nvSpPr>
            <p:cNvPr id="37" name="Text Box 4"/>
            <p:cNvSpPr txBox="1">
              <a:spLocks noChangeArrowheads="1"/>
            </p:cNvSpPr>
            <p:nvPr userDrawn="1"/>
          </p:nvSpPr>
          <p:spPr bwMode="auto">
            <a:xfrm>
              <a:off x="2489885" y="3943352"/>
              <a:ext cx="727075" cy="723904"/>
            </a:xfrm>
            <a:prstGeom prst="rect">
              <a:avLst/>
            </a:prstGeom>
            <a:solidFill>
              <a:srgbClr val="000000"/>
            </a:solidFill>
            <a:ln>
              <a:noFill/>
            </a:ln>
            <a:effectLst/>
            <a:extLst/>
          </p:spPr>
          <p:txBody>
            <a:bodyPr lIns="0" tIns="0" rIns="0" bIns="0" anchor="ctr"/>
            <a:lstStyle/>
            <a:p>
              <a:pPr algn="ctr"/>
              <a:r>
                <a:rPr lang="en-GB" altLang="fr-FR" sz="1500" b="1" noProof="0" dirty="0" smtClean="0">
                  <a:solidFill>
                    <a:schemeClr val="tx1"/>
                  </a:solidFill>
                  <a:latin typeface="+mj-lt"/>
                </a:rPr>
                <a:t>R 000</a:t>
              </a:r>
            </a:p>
            <a:p>
              <a:pPr algn="ctr"/>
              <a:r>
                <a:rPr lang="en-GB" altLang="fr-FR" sz="1500" b="1" noProof="0" dirty="0" smtClean="0">
                  <a:solidFill>
                    <a:schemeClr val="tx1"/>
                  </a:solidFill>
                  <a:latin typeface="+mj-lt"/>
                </a:rPr>
                <a:t>V 000</a:t>
              </a:r>
            </a:p>
            <a:p>
              <a:pPr algn="ctr"/>
              <a:r>
                <a:rPr lang="en-GB" altLang="fr-FR" sz="1500" b="1" noProof="0" dirty="0" smtClean="0">
                  <a:solidFill>
                    <a:schemeClr val="tx1"/>
                  </a:solidFill>
                  <a:latin typeface="+mj-lt"/>
                </a:rPr>
                <a:t>B 000</a:t>
              </a:r>
              <a:endParaRPr lang="en-GB" altLang="fr-FR" sz="1500" b="1" noProof="0" dirty="0">
                <a:solidFill>
                  <a:schemeClr val="tx1"/>
                </a:solidFill>
                <a:latin typeface="+mj-lt"/>
              </a:endParaRPr>
            </a:p>
          </p:txBody>
        </p:sp>
        <p:sp>
          <p:nvSpPr>
            <p:cNvPr id="38" name="Text Box 5"/>
            <p:cNvSpPr txBox="1">
              <a:spLocks noChangeArrowheads="1"/>
            </p:cNvSpPr>
            <p:nvPr userDrawn="1"/>
          </p:nvSpPr>
          <p:spPr bwMode="auto">
            <a:xfrm>
              <a:off x="3349173" y="3943352"/>
              <a:ext cx="727075" cy="723904"/>
            </a:xfrm>
            <a:prstGeom prst="rect">
              <a:avLst/>
            </a:prstGeom>
            <a:solidFill>
              <a:srgbClr val="F0F0F0"/>
            </a:solidFill>
            <a:ln>
              <a:noFill/>
            </a:ln>
            <a:effectLst/>
            <a:extLst/>
          </p:spPr>
          <p:txBody>
            <a:bodyPr lIns="0" tIns="0" rIns="0" bIns="0" anchor="ctr"/>
            <a:lstStyle/>
            <a:p>
              <a:pPr algn="ctr"/>
              <a:r>
                <a:rPr lang="en-GB" altLang="fr-FR" sz="1500" b="1" noProof="0" dirty="0" smtClean="0">
                  <a:solidFill>
                    <a:schemeClr val="bg2"/>
                  </a:solidFill>
                  <a:latin typeface="+mj-lt"/>
                </a:rPr>
                <a:t>R 240</a:t>
              </a:r>
            </a:p>
            <a:p>
              <a:pPr algn="ctr"/>
              <a:r>
                <a:rPr lang="en-GB" altLang="fr-FR" sz="1500" b="1" noProof="0" dirty="0" smtClean="0">
                  <a:solidFill>
                    <a:schemeClr val="bg2"/>
                  </a:solidFill>
                  <a:latin typeface="+mj-lt"/>
                </a:rPr>
                <a:t>V 240</a:t>
              </a:r>
            </a:p>
            <a:p>
              <a:pPr algn="ctr"/>
              <a:r>
                <a:rPr lang="en-GB" altLang="fr-FR" sz="1500" b="1" noProof="0" dirty="0" smtClean="0">
                  <a:solidFill>
                    <a:schemeClr val="bg2"/>
                  </a:solidFill>
                  <a:latin typeface="+mj-lt"/>
                </a:rPr>
                <a:t>B 240</a:t>
              </a:r>
              <a:endParaRPr lang="en-GB" altLang="fr-FR" sz="1500" b="1" noProof="0" dirty="0">
                <a:solidFill>
                  <a:schemeClr val="bg2"/>
                </a:solidFill>
                <a:latin typeface="+mj-lt"/>
              </a:endParaRPr>
            </a:p>
          </p:txBody>
        </p:sp>
        <p:sp>
          <p:nvSpPr>
            <p:cNvPr id="39" name="Text Box 5"/>
            <p:cNvSpPr txBox="1">
              <a:spLocks noChangeArrowheads="1"/>
            </p:cNvSpPr>
            <p:nvPr userDrawn="1"/>
          </p:nvSpPr>
          <p:spPr bwMode="auto">
            <a:xfrm>
              <a:off x="4208461" y="3943352"/>
              <a:ext cx="727075" cy="723904"/>
            </a:xfrm>
            <a:prstGeom prst="rect">
              <a:avLst/>
            </a:prstGeom>
            <a:solidFill>
              <a:srgbClr val="D4D5D6"/>
            </a:solidFill>
            <a:ln>
              <a:noFill/>
            </a:ln>
            <a:effectLst/>
            <a:extLst/>
          </p:spPr>
          <p:txBody>
            <a:bodyPr lIns="0" tIns="0" rIns="0" bIns="0" anchor="ctr"/>
            <a:lstStyle/>
            <a:p>
              <a:pPr algn="ctr"/>
              <a:r>
                <a:rPr lang="en-GB" altLang="fr-FR" sz="1500" b="1" noProof="0" dirty="0" smtClean="0">
                  <a:solidFill>
                    <a:schemeClr val="bg2"/>
                  </a:solidFill>
                  <a:latin typeface="+mj-lt"/>
                </a:rPr>
                <a:t>R 212</a:t>
              </a:r>
            </a:p>
            <a:p>
              <a:pPr algn="ctr"/>
              <a:r>
                <a:rPr lang="en-GB" altLang="fr-FR" sz="1500" b="1" noProof="0" dirty="0" smtClean="0">
                  <a:solidFill>
                    <a:schemeClr val="bg2"/>
                  </a:solidFill>
                  <a:latin typeface="+mj-lt"/>
                </a:rPr>
                <a:t>V 213</a:t>
              </a:r>
            </a:p>
            <a:p>
              <a:pPr algn="ctr"/>
              <a:r>
                <a:rPr lang="en-GB" altLang="fr-FR" sz="1500" b="1" noProof="0" dirty="0" smtClean="0">
                  <a:solidFill>
                    <a:schemeClr val="bg2"/>
                  </a:solidFill>
                  <a:latin typeface="+mj-lt"/>
                </a:rPr>
                <a:t>B 214</a:t>
              </a:r>
              <a:endParaRPr lang="en-GB" altLang="fr-FR" sz="1500" b="1" noProof="0" dirty="0">
                <a:solidFill>
                  <a:schemeClr val="bg2"/>
                </a:solidFill>
                <a:latin typeface="+mj-lt"/>
              </a:endParaRPr>
            </a:p>
          </p:txBody>
        </p:sp>
        <p:sp>
          <p:nvSpPr>
            <p:cNvPr id="40" name="Text Box 5"/>
            <p:cNvSpPr txBox="1">
              <a:spLocks noChangeArrowheads="1"/>
            </p:cNvSpPr>
            <p:nvPr userDrawn="1"/>
          </p:nvSpPr>
          <p:spPr bwMode="auto">
            <a:xfrm>
              <a:off x="5067749" y="3943352"/>
              <a:ext cx="727075" cy="723904"/>
            </a:xfrm>
            <a:prstGeom prst="rect">
              <a:avLst/>
            </a:prstGeom>
            <a:solidFill>
              <a:srgbClr val="B4B4B4"/>
            </a:solidFill>
            <a:ln>
              <a:noFill/>
            </a:ln>
            <a:effectLst/>
            <a:extLst/>
          </p:spPr>
          <p:txBody>
            <a:bodyPr lIns="0" tIns="0" rIns="0" bIns="0" anchor="ctr"/>
            <a:lstStyle/>
            <a:p>
              <a:pPr algn="ctr"/>
              <a:r>
                <a:rPr lang="en-GB" altLang="fr-FR" sz="1500" b="1" noProof="0" dirty="0" smtClean="0">
                  <a:solidFill>
                    <a:schemeClr val="tx1"/>
                  </a:solidFill>
                  <a:latin typeface="+mj-lt"/>
                </a:rPr>
                <a:t>R 180</a:t>
              </a:r>
            </a:p>
            <a:p>
              <a:pPr algn="ctr"/>
              <a:r>
                <a:rPr lang="en-GB" altLang="fr-FR" sz="1500" b="1" noProof="0" dirty="0" smtClean="0">
                  <a:solidFill>
                    <a:schemeClr val="tx1"/>
                  </a:solidFill>
                  <a:latin typeface="+mj-lt"/>
                </a:rPr>
                <a:t>V 180</a:t>
              </a:r>
            </a:p>
            <a:p>
              <a:pPr algn="ctr"/>
              <a:r>
                <a:rPr lang="en-GB" altLang="fr-FR" sz="1500" b="1" noProof="0" dirty="0" smtClean="0">
                  <a:solidFill>
                    <a:schemeClr val="tx1"/>
                  </a:solidFill>
                  <a:latin typeface="+mj-lt"/>
                </a:rPr>
                <a:t>B 180</a:t>
              </a:r>
              <a:endParaRPr lang="en-GB" altLang="fr-FR" sz="1500" b="1" noProof="0" dirty="0">
                <a:solidFill>
                  <a:schemeClr val="tx1"/>
                </a:solidFill>
                <a:latin typeface="+mj-lt"/>
              </a:endParaRPr>
            </a:p>
          </p:txBody>
        </p:sp>
        <p:sp>
          <p:nvSpPr>
            <p:cNvPr id="56" name="Text Box 5"/>
            <p:cNvSpPr txBox="1">
              <a:spLocks noChangeArrowheads="1"/>
            </p:cNvSpPr>
            <p:nvPr userDrawn="1"/>
          </p:nvSpPr>
          <p:spPr bwMode="auto">
            <a:xfrm>
              <a:off x="5927038" y="3943352"/>
              <a:ext cx="727075" cy="723904"/>
            </a:xfrm>
            <a:prstGeom prst="rect">
              <a:avLst/>
            </a:prstGeom>
            <a:solidFill>
              <a:srgbClr val="494A4D"/>
            </a:solidFill>
            <a:ln>
              <a:noFill/>
            </a:ln>
            <a:effectLst/>
            <a:extLst/>
          </p:spPr>
          <p:txBody>
            <a:bodyPr lIns="0" tIns="0" rIns="0" bIns="0" anchor="ctr"/>
            <a:lstStyle/>
            <a:p>
              <a:pPr algn="ctr"/>
              <a:r>
                <a:rPr lang="en-GB" altLang="fr-FR" sz="1500" b="1" noProof="0" dirty="0" smtClean="0">
                  <a:solidFill>
                    <a:schemeClr val="tx1"/>
                  </a:solidFill>
                  <a:latin typeface="+mj-lt"/>
                </a:rPr>
                <a:t>R 073</a:t>
              </a:r>
            </a:p>
            <a:p>
              <a:pPr algn="ctr"/>
              <a:r>
                <a:rPr lang="en-GB" altLang="fr-FR" sz="1500" b="1" noProof="0" dirty="0" smtClean="0">
                  <a:solidFill>
                    <a:schemeClr val="tx1"/>
                  </a:solidFill>
                  <a:latin typeface="+mj-lt"/>
                </a:rPr>
                <a:t>V 074</a:t>
              </a:r>
            </a:p>
            <a:p>
              <a:pPr algn="ctr"/>
              <a:r>
                <a:rPr lang="en-GB" altLang="fr-FR" sz="1500" b="1" noProof="0" dirty="0" smtClean="0">
                  <a:solidFill>
                    <a:schemeClr val="tx1"/>
                  </a:solidFill>
                  <a:latin typeface="+mj-lt"/>
                </a:rPr>
                <a:t>B 077</a:t>
              </a:r>
              <a:endParaRPr lang="en-GB" altLang="fr-FR" sz="1500" b="1" noProof="0" dirty="0">
                <a:solidFill>
                  <a:schemeClr val="tx1"/>
                </a:solidFill>
                <a:latin typeface="+mj-lt"/>
              </a:endParaRPr>
            </a:p>
          </p:txBody>
        </p:sp>
      </p:grpSp>
    </p:spTree>
    <p:extLst>
      <p:ext uri="{BB962C8B-B14F-4D97-AF65-F5344CB8AC3E}">
        <p14:creationId xmlns:p14="http://schemas.microsoft.com/office/powerpoint/2010/main" val="2074762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LO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619DB9FB-D8CA-427E-A7F5-D513E0109209}" type="datetime1">
              <a:rPr lang="fr-FR" noProof="0" smtClean="0"/>
              <a:t>25/11/2020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a:t>
            </a:fld>
            <a:endParaRPr lang="en-GB" noProof="0" dirty="0"/>
          </a:p>
        </p:txBody>
      </p:sp>
      <p:sp>
        <p:nvSpPr>
          <p:cNvPr id="10" name="Titre 9"/>
          <p:cNvSpPr>
            <a:spLocks noGrp="1"/>
          </p:cNvSpPr>
          <p:nvPr>
            <p:ph type="title" hasCustomPrompt="1"/>
          </p:nvPr>
        </p:nvSpPr>
        <p:spPr/>
        <p:txBody>
          <a:bodyPr/>
          <a:lstStyle>
            <a:lvl1pPr>
              <a:defRPr/>
            </a:lvl1pPr>
          </a:lstStyle>
          <a:p>
            <a:r>
              <a:rPr lang="en-GB" noProof="0" dirty="0" smtClean="0"/>
              <a:t>Secondary Colours</a:t>
            </a:r>
            <a:endParaRPr lang="en-GB" noProof="0" dirty="0"/>
          </a:p>
        </p:txBody>
      </p:sp>
      <p:cxnSp>
        <p:nvCxnSpPr>
          <p:cNvPr id="24" name="Connecteur droit 23"/>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983527" y="1988840"/>
            <a:ext cx="747052" cy="3148718"/>
            <a:chOff x="2008117" y="1988840"/>
            <a:chExt cx="747052" cy="3148718"/>
          </a:xfrm>
        </p:grpSpPr>
        <p:sp>
          <p:nvSpPr>
            <p:cNvPr id="47" name="Rectangle 24"/>
            <p:cNvSpPr>
              <a:spLocks noChangeArrowheads="1"/>
            </p:cNvSpPr>
            <p:nvPr/>
          </p:nvSpPr>
          <p:spPr bwMode="auto">
            <a:xfrm>
              <a:off x="2008117" y="1988840"/>
              <a:ext cx="747052" cy="731772"/>
            </a:xfrm>
            <a:prstGeom prst="rect">
              <a:avLst/>
            </a:prstGeom>
            <a:solidFill>
              <a:srgbClr val="0048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R0</a:t>
              </a:r>
            </a:p>
            <a:p>
              <a:pPr eaLnBrk="1" hangingPunct="1">
                <a:spcBef>
                  <a:spcPct val="0"/>
                </a:spcBef>
                <a:buClrTx/>
                <a:buSzTx/>
                <a:buFont typeface="Times New Roman" pitchFamily="18" charset="0"/>
                <a:buNone/>
              </a:pPr>
              <a:r>
                <a:rPr lang="fr-FR" altLang="fr-FR" sz="1500" b="1" dirty="0">
                  <a:solidFill>
                    <a:schemeClr val="tx1"/>
                  </a:solidFill>
                </a:rPr>
                <a:t>V72</a:t>
              </a:r>
            </a:p>
            <a:p>
              <a:pPr eaLnBrk="1" hangingPunct="1">
                <a:spcBef>
                  <a:spcPct val="0"/>
                </a:spcBef>
                <a:buClrTx/>
                <a:buSzTx/>
                <a:buFont typeface="Times New Roman" pitchFamily="18" charset="0"/>
                <a:buNone/>
              </a:pPr>
              <a:r>
                <a:rPr lang="fr-FR" altLang="fr-FR" sz="1500" b="1" dirty="0">
                  <a:solidFill>
                    <a:schemeClr val="tx1"/>
                  </a:solidFill>
                </a:rPr>
                <a:t>B120</a:t>
              </a:r>
            </a:p>
          </p:txBody>
        </p:sp>
        <p:sp>
          <p:nvSpPr>
            <p:cNvPr id="48" name="Rectangle 29"/>
            <p:cNvSpPr>
              <a:spLocks noChangeArrowheads="1"/>
            </p:cNvSpPr>
            <p:nvPr/>
          </p:nvSpPr>
          <p:spPr bwMode="auto">
            <a:xfrm>
              <a:off x="2008117" y="2712959"/>
              <a:ext cx="747052" cy="731772"/>
            </a:xfrm>
            <a:prstGeom prst="rect">
              <a:avLst/>
            </a:prstGeom>
            <a:solidFill>
              <a:srgbClr val="5E87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R94</a:t>
              </a:r>
            </a:p>
            <a:p>
              <a:pPr eaLnBrk="1" hangingPunct="1">
                <a:spcBef>
                  <a:spcPct val="0"/>
                </a:spcBef>
                <a:buClrTx/>
                <a:buSzTx/>
                <a:buFont typeface="Times New Roman" pitchFamily="18" charset="0"/>
                <a:buNone/>
              </a:pPr>
              <a:r>
                <a:rPr lang="fr-FR" altLang="fr-FR" sz="1500" b="1">
                  <a:solidFill>
                    <a:schemeClr val="tx1"/>
                  </a:solidFill>
                </a:rPr>
                <a:t>V135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49" name="Rectangle 34"/>
            <p:cNvSpPr>
              <a:spLocks noChangeArrowheads="1"/>
            </p:cNvSpPr>
            <p:nvPr/>
          </p:nvSpPr>
          <p:spPr bwMode="auto">
            <a:xfrm>
              <a:off x="2008117" y="3681880"/>
              <a:ext cx="747052" cy="731772"/>
            </a:xfrm>
            <a:prstGeom prst="rect">
              <a:avLst/>
            </a:prstGeom>
            <a:solidFill>
              <a:srgbClr val="B6CE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R182</a:t>
              </a:r>
            </a:p>
            <a:p>
              <a:pPr eaLnBrk="1" hangingPunct="1">
                <a:spcBef>
                  <a:spcPct val="0"/>
                </a:spcBef>
                <a:buClrTx/>
                <a:buSzTx/>
                <a:buFont typeface="Times New Roman" pitchFamily="18" charset="0"/>
                <a:buNone/>
              </a:pPr>
              <a:r>
                <a:rPr lang="fr-FR" altLang="fr-FR" sz="1500" b="1">
                  <a:solidFill>
                    <a:schemeClr val="tx1"/>
                  </a:solidFill>
                </a:rPr>
                <a:t>V206</a:t>
              </a:r>
            </a:p>
            <a:p>
              <a:pPr eaLnBrk="1" hangingPunct="1">
                <a:spcBef>
                  <a:spcPct val="0"/>
                </a:spcBef>
                <a:buClrTx/>
                <a:buSzTx/>
                <a:buFont typeface="Times New Roman" pitchFamily="18" charset="0"/>
                <a:buNone/>
              </a:pPr>
              <a:r>
                <a:rPr lang="fr-FR" altLang="fr-FR" sz="1500" b="1">
                  <a:solidFill>
                    <a:schemeClr val="tx1"/>
                  </a:solidFill>
                </a:rPr>
                <a:t>B232</a:t>
              </a:r>
            </a:p>
          </p:txBody>
        </p:sp>
        <p:sp>
          <p:nvSpPr>
            <p:cNvPr id="50" name="Rectangle 39"/>
            <p:cNvSpPr>
              <a:spLocks noChangeArrowheads="1"/>
            </p:cNvSpPr>
            <p:nvPr/>
          </p:nvSpPr>
          <p:spPr bwMode="auto">
            <a:xfrm>
              <a:off x="2008117" y="4405786"/>
              <a:ext cx="747052" cy="731772"/>
            </a:xfrm>
            <a:prstGeom prst="rect">
              <a:avLst/>
            </a:prstGeom>
            <a:solidFill>
              <a:srgbClr val="536F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R83</a:t>
              </a:r>
            </a:p>
            <a:p>
              <a:pPr eaLnBrk="1" hangingPunct="1">
                <a:spcBef>
                  <a:spcPct val="0"/>
                </a:spcBef>
                <a:buClrTx/>
                <a:buSzTx/>
                <a:buFont typeface="Times New Roman" pitchFamily="18" charset="0"/>
                <a:buNone/>
              </a:pPr>
              <a:r>
                <a:rPr lang="fr-FR" altLang="fr-FR" sz="1500" b="1">
                  <a:solidFill>
                    <a:schemeClr val="tx1"/>
                  </a:solidFill>
                </a:rPr>
                <a:t>V111</a:t>
              </a:r>
            </a:p>
            <a:p>
              <a:pPr eaLnBrk="1" hangingPunct="1">
                <a:spcBef>
                  <a:spcPct val="0"/>
                </a:spcBef>
                <a:buClrTx/>
                <a:buSzTx/>
                <a:buFont typeface="Times New Roman" pitchFamily="18" charset="0"/>
                <a:buNone/>
              </a:pPr>
              <a:r>
                <a:rPr lang="fr-FR" altLang="fr-FR" sz="1500" b="1">
                  <a:solidFill>
                    <a:schemeClr val="tx1"/>
                  </a:solidFill>
                </a:rPr>
                <a:t>B137</a:t>
              </a:r>
            </a:p>
          </p:txBody>
        </p:sp>
      </p:grpSp>
      <p:grpSp>
        <p:nvGrpSpPr>
          <p:cNvPr id="51" name="Group 50"/>
          <p:cNvGrpSpPr/>
          <p:nvPr/>
        </p:nvGrpSpPr>
        <p:grpSpPr>
          <a:xfrm>
            <a:off x="2971109" y="1988840"/>
            <a:ext cx="747052" cy="3148718"/>
            <a:chOff x="2988989" y="1988840"/>
            <a:chExt cx="747052" cy="3148718"/>
          </a:xfrm>
        </p:grpSpPr>
        <p:sp>
          <p:nvSpPr>
            <p:cNvPr id="52" name="Rectangle 25"/>
            <p:cNvSpPr>
              <a:spLocks noChangeArrowheads="1"/>
            </p:cNvSpPr>
            <p:nvPr/>
          </p:nvSpPr>
          <p:spPr bwMode="auto">
            <a:xfrm>
              <a:off x="2988989" y="1988840"/>
              <a:ext cx="747052" cy="731772"/>
            </a:xfrm>
            <a:prstGeom prst="rect">
              <a:avLst/>
            </a:prstGeom>
            <a:solidFill>
              <a:srgbClr val="641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R100</a:t>
              </a:r>
            </a:p>
            <a:p>
              <a:pPr eaLnBrk="1" hangingPunct="1">
                <a:spcBef>
                  <a:spcPct val="0"/>
                </a:spcBef>
                <a:buClrTx/>
                <a:buSzTx/>
                <a:buFont typeface="Times New Roman" pitchFamily="18" charset="0"/>
                <a:buNone/>
              </a:pPr>
              <a:r>
                <a:rPr lang="fr-FR" altLang="fr-FR" sz="1500" b="1">
                  <a:solidFill>
                    <a:schemeClr val="tx1"/>
                  </a:solidFill>
                </a:rPr>
                <a:t>V26</a:t>
              </a:r>
            </a:p>
            <a:p>
              <a:pPr eaLnBrk="1" hangingPunct="1">
                <a:spcBef>
                  <a:spcPct val="0"/>
                </a:spcBef>
                <a:buClrTx/>
                <a:buSzTx/>
                <a:buFont typeface="Times New Roman" pitchFamily="18" charset="0"/>
                <a:buNone/>
              </a:pPr>
              <a:r>
                <a:rPr lang="fr-FR" altLang="fr-FR" sz="1500" b="1">
                  <a:solidFill>
                    <a:schemeClr val="tx1"/>
                  </a:solidFill>
                </a:rPr>
                <a:t>B73</a:t>
              </a:r>
            </a:p>
          </p:txBody>
        </p:sp>
        <p:sp>
          <p:nvSpPr>
            <p:cNvPr id="53" name="Rectangle 30"/>
            <p:cNvSpPr>
              <a:spLocks noChangeArrowheads="1"/>
            </p:cNvSpPr>
            <p:nvPr/>
          </p:nvSpPr>
          <p:spPr bwMode="auto">
            <a:xfrm>
              <a:off x="2988989" y="2712959"/>
              <a:ext cx="747052" cy="731772"/>
            </a:xfrm>
            <a:prstGeom prst="rect">
              <a:avLst/>
            </a:prstGeom>
            <a:solidFill>
              <a:srgbClr val="BA39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R186</a:t>
              </a:r>
            </a:p>
            <a:p>
              <a:pPr eaLnBrk="1" hangingPunct="1">
                <a:spcBef>
                  <a:spcPct val="0"/>
                </a:spcBef>
                <a:buClrTx/>
                <a:buSzTx/>
                <a:buFont typeface="Times New Roman" pitchFamily="18" charset="0"/>
                <a:buNone/>
              </a:pPr>
              <a:r>
                <a:rPr lang="fr-FR" altLang="fr-FR" sz="1500" b="1">
                  <a:solidFill>
                    <a:schemeClr val="tx1"/>
                  </a:solidFill>
                </a:rPr>
                <a:t>V57</a:t>
              </a:r>
            </a:p>
            <a:p>
              <a:pPr eaLnBrk="1" hangingPunct="1">
                <a:spcBef>
                  <a:spcPct val="0"/>
                </a:spcBef>
                <a:buClrTx/>
                <a:buSzTx/>
                <a:buFont typeface="Times New Roman" pitchFamily="18" charset="0"/>
                <a:buNone/>
              </a:pPr>
              <a:r>
                <a:rPr lang="fr-FR" altLang="fr-FR" sz="1500" b="1">
                  <a:solidFill>
                    <a:schemeClr val="tx1"/>
                  </a:solidFill>
                </a:rPr>
                <a:t>B138</a:t>
              </a:r>
            </a:p>
          </p:txBody>
        </p:sp>
        <p:sp>
          <p:nvSpPr>
            <p:cNvPr id="54" name="Rectangle 35"/>
            <p:cNvSpPr>
              <a:spLocks noChangeArrowheads="1"/>
            </p:cNvSpPr>
            <p:nvPr/>
          </p:nvSpPr>
          <p:spPr bwMode="auto">
            <a:xfrm>
              <a:off x="2988989" y="3681880"/>
              <a:ext cx="747052" cy="731772"/>
            </a:xfrm>
            <a:prstGeom prst="rect">
              <a:avLst/>
            </a:prstGeom>
            <a:solidFill>
              <a:srgbClr val="EA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R234</a:t>
              </a:r>
            </a:p>
            <a:p>
              <a:pPr eaLnBrk="1" hangingPunct="1">
                <a:spcBef>
                  <a:spcPct val="0"/>
                </a:spcBef>
                <a:buClrTx/>
                <a:buSzTx/>
                <a:buFont typeface="Times New Roman" pitchFamily="18" charset="0"/>
                <a:buNone/>
              </a:pPr>
              <a:r>
                <a:rPr lang="fr-FR" altLang="fr-FR" sz="1500" b="1">
                  <a:solidFill>
                    <a:schemeClr val="tx1"/>
                  </a:solidFill>
                </a:rPr>
                <a:t>V179</a:t>
              </a:r>
            </a:p>
            <a:p>
              <a:pPr eaLnBrk="1" hangingPunct="1">
                <a:spcBef>
                  <a:spcPct val="0"/>
                </a:spcBef>
                <a:buClrTx/>
                <a:buSzTx/>
                <a:buFont typeface="Times New Roman" pitchFamily="18" charset="0"/>
                <a:buNone/>
              </a:pPr>
              <a:r>
                <a:rPr lang="fr-FR" altLang="fr-FR" sz="1500" b="1">
                  <a:solidFill>
                    <a:schemeClr val="tx1"/>
                  </a:solidFill>
                </a:rPr>
                <a:t>B207</a:t>
              </a:r>
            </a:p>
          </p:txBody>
        </p:sp>
        <p:sp>
          <p:nvSpPr>
            <p:cNvPr id="55" name="Rectangle 40"/>
            <p:cNvSpPr>
              <a:spLocks noChangeArrowheads="1"/>
            </p:cNvSpPr>
            <p:nvPr/>
          </p:nvSpPr>
          <p:spPr bwMode="auto">
            <a:xfrm>
              <a:off x="2988989" y="4405786"/>
              <a:ext cx="747052" cy="731772"/>
            </a:xfrm>
            <a:prstGeom prst="rect">
              <a:avLst/>
            </a:prstGeom>
            <a:solidFill>
              <a:srgbClr val="A26D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R162</a:t>
              </a:r>
            </a:p>
            <a:p>
              <a:pPr eaLnBrk="1" hangingPunct="1">
                <a:spcBef>
                  <a:spcPct val="0"/>
                </a:spcBef>
                <a:buClrTx/>
                <a:buSzTx/>
                <a:buFont typeface="Times New Roman" pitchFamily="18" charset="0"/>
                <a:buNone/>
              </a:pPr>
              <a:r>
                <a:rPr lang="fr-FR" altLang="fr-FR" sz="1500" b="1">
                  <a:solidFill>
                    <a:schemeClr val="tx1"/>
                  </a:solidFill>
                </a:rPr>
                <a:t>V109</a:t>
              </a:r>
            </a:p>
            <a:p>
              <a:pPr eaLnBrk="1" hangingPunct="1">
                <a:spcBef>
                  <a:spcPct val="0"/>
                </a:spcBef>
                <a:buClrTx/>
                <a:buSzTx/>
                <a:buFont typeface="Times New Roman" pitchFamily="18" charset="0"/>
                <a:buNone/>
              </a:pPr>
              <a:r>
                <a:rPr lang="fr-FR" altLang="fr-FR" sz="1500" b="1">
                  <a:solidFill>
                    <a:schemeClr val="tx1"/>
                  </a:solidFill>
                </a:rPr>
                <a:t>B127</a:t>
              </a:r>
            </a:p>
          </p:txBody>
        </p:sp>
      </p:grpSp>
      <p:grpSp>
        <p:nvGrpSpPr>
          <p:cNvPr id="56" name="Group 55"/>
          <p:cNvGrpSpPr/>
          <p:nvPr/>
        </p:nvGrpSpPr>
        <p:grpSpPr>
          <a:xfrm>
            <a:off x="3958691" y="1988840"/>
            <a:ext cx="748522" cy="3148718"/>
            <a:chOff x="3969863" y="1988840"/>
            <a:chExt cx="748522" cy="3148718"/>
          </a:xfrm>
        </p:grpSpPr>
        <p:sp>
          <p:nvSpPr>
            <p:cNvPr id="57" name="Rectangle 26"/>
            <p:cNvSpPr>
              <a:spLocks noChangeArrowheads="1"/>
            </p:cNvSpPr>
            <p:nvPr/>
          </p:nvSpPr>
          <p:spPr bwMode="auto">
            <a:xfrm>
              <a:off x="3969863" y="1988840"/>
              <a:ext cx="748522" cy="731772"/>
            </a:xfrm>
            <a:prstGeom prst="rect">
              <a:avLst/>
            </a:prstGeom>
            <a:solidFill>
              <a:srgbClr val="0046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R0</a:t>
              </a:r>
            </a:p>
            <a:p>
              <a:pPr eaLnBrk="1" hangingPunct="1">
                <a:spcBef>
                  <a:spcPct val="0"/>
                </a:spcBef>
                <a:buClrTx/>
                <a:buSzTx/>
                <a:buFont typeface="Times New Roman" pitchFamily="18" charset="0"/>
                <a:buNone/>
              </a:pPr>
              <a:r>
                <a:rPr lang="fr-FR" altLang="fr-FR" sz="1500" b="1">
                  <a:solidFill>
                    <a:schemeClr val="tx1"/>
                  </a:solidFill>
                </a:rPr>
                <a:t>V70</a:t>
              </a:r>
            </a:p>
            <a:p>
              <a:pPr eaLnBrk="1" hangingPunct="1">
                <a:spcBef>
                  <a:spcPct val="0"/>
                </a:spcBef>
                <a:buClrTx/>
                <a:buSzTx/>
                <a:buFont typeface="Times New Roman" pitchFamily="18" charset="0"/>
                <a:buNone/>
              </a:pPr>
              <a:r>
                <a:rPr lang="fr-FR" altLang="fr-FR" sz="1500" b="1">
                  <a:solidFill>
                    <a:schemeClr val="tx1"/>
                  </a:solidFill>
                </a:rPr>
                <a:t>B50</a:t>
              </a:r>
            </a:p>
          </p:txBody>
        </p:sp>
        <p:sp>
          <p:nvSpPr>
            <p:cNvPr id="58" name="Rectangle 31"/>
            <p:cNvSpPr>
              <a:spLocks noChangeArrowheads="1"/>
            </p:cNvSpPr>
            <p:nvPr/>
          </p:nvSpPr>
          <p:spPr bwMode="auto">
            <a:xfrm>
              <a:off x="3969863" y="2712959"/>
              <a:ext cx="748522" cy="731772"/>
            </a:xfrm>
            <a:prstGeom prst="rect">
              <a:avLst/>
            </a:prstGeom>
            <a:solidFill>
              <a:srgbClr val="BDCF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R189</a:t>
              </a:r>
            </a:p>
            <a:p>
              <a:pPr eaLnBrk="1" hangingPunct="1">
                <a:spcBef>
                  <a:spcPct val="0"/>
                </a:spcBef>
                <a:buClrTx/>
                <a:buSzTx/>
                <a:buFont typeface="Times New Roman" pitchFamily="18" charset="0"/>
                <a:buNone/>
              </a:pPr>
              <a:r>
                <a:rPr lang="fr-FR" altLang="fr-FR" sz="1500" b="1" dirty="0">
                  <a:solidFill>
                    <a:schemeClr val="tx1"/>
                  </a:solidFill>
                </a:rPr>
                <a:t>V207</a:t>
              </a:r>
            </a:p>
            <a:p>
              <a:pPr eaLnBrk="1" hangingPunct="1">
                <a:spcBef>
                  <a:spcPct val="0"/>
                </a:spcBef>
                <a:buClrTx/>
                <a:buSzTx/>
                <a:buFont typeface="Times New Roman" pitchFamily="18" charset="0"/>
                <a:buNone/>
              </a:pPr>
              <a:r>
                <a:rPr lang="fr-FR" altLang="fr-FR" sz="1500" b="1" dirty="0">
                  <a:solidFill>
                    <a:schemeClr val="tx1"/>
                  </a:solidFill>
                </a:rPr>
                <a:t>B48</a:t>
              </a:r>
            </a:p>
          </p:txBody>
        </p:sp>
        <p:sp>
          <p:nvSpPr>
            <p:cNvPr id="59" name="Rectangle 36"/>
            <p:cNvSpPr>
              <a:spLocks noChangeArrowheads="1"/>
            </p:cNvSpPr>
            <p:nvPr/>
          </p:nvSpPr>
          <p:spPr bwMode="auto">
            <a:xfrm>
              <a:off x="3969863" y="3681880"/>
              <a:ext cx="748522" cy="731772"/>
            </a:xfrm>
            <a:prstGeom prst="rect">
              <a:avLst/>
            </a:prstGeom>
            <a:solidFill>
              <a:srgbClr val="DCE2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R220</a:t>
              </a:r>
            </a:p>
            <a:p>
              <a:pPr eaLnBrk="1" hangingPunct="1">
                <a:spcBef>
                  <a:spcPct val="0"/>
                </a:spcBef>
                <a:buClrTx/>
                <a:buSzTx/>
                <a:buFont typeface="Times New Roman" pitchFamily="18" charset="0"/>
                <a:buNone/>
              </a:pPr>
              <a:r>
                <a:rPr lang="fr-FR" altLang="fr-FR" sz="1500" b="1">
                  <a:solidFill>
                    <a:schemeClr val="tx1"/>
                  </a:solidFill>
                </a:rPr>
                <a:t>V226</a:t>
              </a:r>
            </a:p>
            <a:p>
              <a:pPr eaLnBrk="1" hangingPunct="1">
                <a:spcBef>
                  <a:spcPct val="0"/>
                </a:spcBef>
                <a:buClrTx/>
                <a:buSzTx/>
                <a:buFont typeface="Times New Roman" pitchFamily="18" charset="0"/>
                <a:buNone/>
              </a:pPr>
              <a:r>
                <a:rPr lang="fr-FR" altLang="fr-FR" sz="1500" b="1">
                  <a:solidFill>
                    <a:schemeClr val="tx1"/>
                  </a:solidFill>
                </a:rPr>
                <a:t>B130</a:t>
              </a:r>
            </a:p>
          </p:txBody>
        </p:sp>
        <p:sp>
          <p:nvSpPr>
            <p:cNvPr id="60" name="Rectangle 41"/>
            <p:cNvSpPr>
              <a:spLocks noChangeArrowheads="1"/>
            </p:cNvSpPr>
            <p:nvPr/>
          </p:nvSpPr>
          <p:spPr bwMode="auto">
            <a:xfrm>
              <a:off x="3969863" y="4405786"/>
              <a:ext cx="748522" cy="731772"/>
            </a:xfrm>
            <a:prstGeom prst="rect">
              <a:avLst/>
            </a:prstGeom>
            <a:solidFill>
              <a:srgbClr val="7F9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R127</a:t>
              </a:r>
            </a:p>
            <a:p>
              <a:pPr eaLnBrk="1" hangingPunct="1">
                <a:spcBef>
                  <a:spcPct val="0"/>
                </a:spcBef>
                <a:buClrTx/>
                <a:buSzTx/>
                <a:buFont typeface="Times New Roman" pitchFamily="18" charset="0"/>
                <a:buNone/>
              </a:pPr>
              <a:r>
                <a:rPr lang="fr-FR" altLang="fr-FR" sz="1500" b="1" dirty="0">
                  <a:solidFill>
                    <a:schemeClr val="tx1"/>
                  </a:solidFill>
                </a:rPr>
                <a:t>V144</a:t>
              </a:r>
            </a:p>
            <a:p>
              <a:pPr eaLnBrk="1" hangingPunct="1">
                <a:spcBef>
                  <a:spcPct val="0"/>
                </a:spcBef>
                <a:buClrTx/>
                <a:buSzTx/>
                <a:buFont typeface="Times New Roman" pitchFamily="18" charset="0"/>
                <a:buNone/>
              </a:pPr>
              <a:r>
                <a:rPr lang="fr-FR" altLang="fr-FR" sz="1500" b="1" dirty="0">
                  <a:solidFill>
                    <a:schemeClr val="tx1"/>
                  </a:solidFill>
                </a:rPr>
                <a:t>B102</a:t>
              </a:r>
            </a:p>
          </p:txBody>
        </p:sp>
      </p:grpSp>
      <p:grpSp>
        <p:nvGrpSpPr>
          <p:cNvPr id="61" name="Group 60"/>
          <p:cNvGrpSpPr/>
          <p:nvPr/>
        </p:nvGrpSpPr>
        <p:grpSpPr>
          <a:xfrm>
            <a:off x="5915348" y="1988840"/>
            <a:ext cx="747052" cy="3148718"/>
            <a:chOff x="5920585" y="1988840"/>
            <a:chExt cx="747052" cy="3148718"/>
          </a:xfrm>
        </p:grpSpPr>
        <p:sp>
          <p:nvSpPr>
            <p:cNvPr id="62" name="Rectangle 27"/>
            <p:cNvSpPr>
              <a:spLocks noChangeArrowheads="1"/>
            </p:cNvSpPr>
            <p:nvPr/>
          </p:nvSpPr>
          <p:spPr bwMode="auto">
            <a:xfrm>
              <a:off x="5920585" y="1988840"/>
              <a:ext cx="747052" cy="731772"/>
            </a:xfrm>
            <a:prstGeom prst="rect">
              <a:avLst/>
            </a:prstGeom>
            <a:solidFill>
              <a:srgbClr val="95003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R149</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B63</a:t>
              </a:r>
            </a:p>
          </p:txBody>
        </p:sp>
        <p:sp>
          <p:nvSpPr>
            <p:cNvPr id="63" name="Rectangle 32"/>
            <p:cNvSpPr>
              <a:spLocks noChangeArrowheads="1"/>
            </p:cNvSpPr>
            <p:nvPr/>
          </p:nvSpPr>
          <p:spPr bwMode="auto">
            <a:xfrm>
              <a:off x="5920585" y="2712959"/>
              <a:ext cx="747052" cy="731772"/>
            </a:xfrm>
            <a:prstGeom prst="rect">
              <a:avLst/>
            </a:prstGeom>
            <a:solidFill>
              <a:srgbClr val="E300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R227</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B79</a:t>
              </a:r>
            </a:p>
          </p:txBody>
        </p:sp>
        <p:sp>
          <p:nvSpPr>
            <p:cNvPr id="64" name="Rectangle 37"/>
            <p:cNvSpPr>
              <a:spLocks noChangeArrowheads="1"/>
            </p:cNvSpPr>
            <p:nvPr/>
          </p:nvSpPr>
          <p:spPr bwMode="auto">
            <a:xfrm>
              <a:off x="5920585" y="3681880"/>
              <a:ext cx="747052" cy="731772"/>
            </a:xfrm>
            <a:prstGeom prst="rect">
              <a:avLst/>
            </a:prstGeom>
            <a:solidFill>
              <a:srgbClr val="F4AF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R244</a:t>
              </a:r>
            </a:p>
            <a:p>
              <a:pPr eaLnBrk="1" hangingPunct="1">
                <a:spcBef>
                  <a:spcPct val="0"/>
                </a:spcBef>
                <a:buClrTx/>
                <a:buSzTx/>
                <a:buFont typeface="Times New Roman" pitchFamily="18" charset="0"/>
                <a:buNone/>
              </a:pPr>
              <a:r>
                <a:rPr lang="fr-FR" altLang="fr-FR" sz="1500" b="1">
                  <a:solidFill>
                    <a:schemeClr val="tx1"/>
                  </a:solidFill>
                </a:rPr>
                <a:t>V175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65" name="Rectangle 42"/>
            <p:cNvSpPr>
              <a:spLocks noChangeArrowheads="1"/>
            </p:cNvSpPr>
            <p:nvPr/>
          </p:nvSpPr>
          <p:spPr bwMode="auto">
            <a:xfrm>
              <a:off x="5920585" y="4405786"/>
              <a:ext cx="747052" cy="731772"/>
            </a:xfrm>
            <a:prstGeom prst="rect">
              <a:avLst/>
            </a:prstGeom>
            <a:solidFill>
              <a:srgbClr val="AB766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R171</a:t>
              </a:r>
            </a:p>
            <a:p>
              <a:pPr eaLnBrk="1" hangingPunct="1">
                <a:spcBef>
                  <a:spcPct val="0"/>
                </a:spcBef>
                <a:buClrTx/>
                <a:buSzTx/>
                <a:buFont typeface="Times New Roman" pitchFamily="18" charset="0"/>
                <a:buNone/>
              </a:pPr>
              <a:r>
                <a:rPr lang="fr-FR" altLang="fr-FR" sz="1500" b="1" dirty="0">
                  <a:solidFill>
                    <a:schemeClr val="tx1"/>
                  </a:solidFill>
                </a:rPr>
                <a:t>V118</a:t>
              </a:r>
            </a:p>
            <a:p>
              <a:pPr eaLnBrk="1" hangingPunct="1">
                <a:spcBef>
                  <a:spcPct val="0"/>
                </a:spcBef>
                <a:buClrTx/>
                <a:buSzTx/>
                <a:buFont typeface="Times New Roman" pitchFamily="18" charset="0"/>
                <a:buNone/>
              </a:pPr>
              <a:r>
                <a:rPr lang="fr-FR" altLang="fr-FR" sz="1500" b="1" dirty="0">
                  <a:solidFill>
                    <a:schemeClr val="tx1"/>
                  </a:solidFill>
                </a:rPr>
                <a:t>B106</a:t>
              </a:r>
            </a:p>
          </p:txBody>
        </p:sp>
      </p:grpSp>
      <p:grpSp>
        <p:nvGrpSpPr>
          <p:cNvPr id="66" name="Group 65"/>
          <p:cNvGrpSpPr/>
          <p:nvPr/>
        </p:nvGrpSpPr>
        <p:grpSpPr>
          <a:xfrm>
            <a:off x="6902928" y="1988840"/>
            <a:ext cx="747052" cy="3140852"/>
            <a:chOff x="6902928" y="1988840"/>
            <a:chExt cx="747052" cy="3140852"/>
          </a:xfrm>
        </p:grpSpPr>
        <p:sp>
          <p:nvSpPr>
            <p:cNvPr id="67" name="Rectangle 28"/>
            <p:cNvSpPr>
              <a:spLocks noChangeArrowheads="1"/>
            </p:cNvSpPr>
            <p:nvPr/>
          </p:nvSpPr>
          <p:spPr bwMode="auto">
            <a:xfrm>
              <a:off x="6902928" y="1988840"/>
              <a:ext cx="747052" cy="731772"/>
            </a:xfrm>
            <a:prstGeom prst="rect">
              <a:avLst/>
            </a:prstGeom>
            <a:solidFill>
              <a:srgbClr val="B40B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R180</a:t>
              </a:r>
            </a:p>
            <a:p>
              <a:pPr eaLnBrk="1" hangingPunct="1">
                <a:spcBef>
                  <a:spcPct val="0"/>
                </a:spcBef>
                <a:buClrTx/>
                <a:buSzTx/>
                <a:buFont typeface="Times New Roman" pitchFamily="18" charset="0"/>
                <a:buNone/>
              </a:pPr>
              <a:r>
                <a:rPr lang="fr-FR" altLang="fr-FR" sz="1500" b="1">
                  <a:solidFill>
                    <a:schemeClr val="tx1"/>
                  </a:solidFill>
                </a:rPr>
                <a:t>V11</a:t>
              </a:r>
            </a:p>
            <a:p>
              <a:pPr eaLnBrk="1" hangingPunct="1">
                <a:spcBef>
                  <a:spcPct val="0"/>
                </a:spcBef>
                <a:buClrTx/>
                <a:buSzTx/>
                <a:buFont typeface="Times New Roman" pitchFamily="18" charset="0"/>
                <a:buNone/>
              </a:pPr>
              <a:r>
                <a:rPr lang="fr-FR" altLang="fr-FR" sz="1500" b="1">
                  <a:solidFill>
                    <a:schemeClr val="tx1"/>
                  </a:solidFill>
                </a:rPr>
                <a:t>B26</a:t>
              </a:r>
            </a:p>
          </p:txBody>
        </p:sp>
        <p:sp>
          <p:nvSpPr>
            <p:cNvPr id="68" name="Rectangle 33"/>
            <p:cNvSpPr>
              <a:spLocks noChangeArrowheads="1"/>
            </p:cNvSpPr>
            <p:nvPr/>
          </p:nvSpPr>
          <p:spPr bwMode="auto">
            <a:xfrm>
              <a:off x="6902928" y="2712959"/>
              <a:ext cx="747052" cy="731772"/>
            </a:xfrm>
            <a:prstGeom prst="rect">
              <a:avLst/>
            </a:prstGeom>
            <a:solidFill>
              <a:srgbClr val="D15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R209</a:t>
              </a:r>
            </a:p>
            <a:p>
              <a:pPr eaLnBrk="1" hangingPunct="1">
                <a:spcBef>
                  <a:spcPct val="0"/>
                </a:spcBef>
                <a:buClrTx/>
                <a:buSzTx/>
                <a:buFont typeface="Times New Roman" pitchFamily="18" charset="0"/>
                <a:buNone/>
              </a:pPr>
              <a:r>
                <a:rPr lang="fr-FR" altLang="fr-FR" sz="1500" b="1" dirty="0">
                  <a:solidFill>
                    <a:schemeClr val="tx1"/>
                  </a:solidFill>
                </a:rPr>
                <a:t>V95</a:t>
              </a:r>
            </a:p>
            <a:p>
              <a:pPr eaLnBrk="1" hangingPunct="1">
                <a:spcBef>
                  <a:spcPct val="0"/>
                </a:spcBef>
                <a:buClrTx/>
                <a:buSzTx/>
                <a:buFont typeface="Times New Roman" pitchFamily="18" charset="0"/>
                <a:buNone/>
              </a:pPr>
              <a:r>
                <a:rPr lang="fr-FR" altLang="fr-FR" sz="1500" b="1" dirty="0">
                  <a:solidFill>
                    <a:schemeClr val="tx1"/>
                  </a:solidFill>
                </a:rPr>
                <a:t>B52</a:t>
              </a:r>
            </a:p>
          </p:txBody>
        </p:sp>
        <p:sp>
          <p:nvSpPr>
            <p:cNvPr id="69" name="Text Box 7"/>
            <p:cNvSpPr txBox="1">
              <a:spLocks noChangeArrowheads="1"/>
            </p:cNvSpPr>
            <p:nvPr userDrawn="1"/>
          </p:nvSpPr>
          <p:spPr bwMode="auto">
            <a:xfrm>
              <a:off x="6902928" y="3681880"/>
              <a:ext cx="727075"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230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030</a:t>
              </a:r>
              <a:endParaRPr lang="en-GB" altLang="fr-FR" sz="1500" b="1" noProof="0" dirty="0">
                <a:solidFill>
                  <a:schemeClr val="tx1"/>
                </a:solidFill>
                <a:latin typeface="+mj-lt"/>
              </a:endParaRPr>
            </a:p>
          </p:txBody>
        </p:sp>
        <p:sp>
          <p:nvSpPr>
            <p:cNvPr id="70" name="Text Box 8"/>
            <p:cNvSpPr txBox="1">
              <a:spLocks noChangeArrowheads="1"/>
            </p:cNvSpPr>
            <p:nvPr userDrawn="1"/>
          </p:nvSpPr>
          <p:spPr bwMode="auto">
            <a:xfrm>
              <a:off x="6902928" y="4405786"/>
              <a:ext cx="727075"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220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050</a:t>
              </a:r>
              <a:endParaRPr lang="en-GB" altLang="fr-FR" sz="1500" b="1" noProof="0" dirty="0">
                <a:solidFill>
                  <a:schemeClr val="tx1"/>
                </a:solidFill>
                <a:latin typeface="+mj-lt"/>
              </a:endParaRPr>
            </a:p>
          </p:txBody>
        </p:sp>
      </p:grpSp>
      <p:grpSp>
        <p:nvGrpSpPr>
          <p:cNvPr id="71" name="Group 70"/>
          <p:cNvGrpSpPr/>
          <p:nvPr/>
        </p:nvGrpSpPr>
        <p:grpSpPr>
          <a:xfrm>
            <a:off x="1015922" y="1988840"/>
            <a:ext cx="727075" cy="3156583"/>
            <a:chOff x="1015922" y="1988840"/>
            <a:chExt cx="727075" cy="3156583"/>
          </a:xfrm>
        </p:grpSpPr>
        <p:sp>
          <p:nvSpPr>
            <p:cNvPr id="72" name="Text Box 3"/>
            <p:cNvSpPr txBox="1">
              <a:spLocks noChangeArrowheads="1"/>
            </p:cNvSpPr>
            <p:nvPr userDrawn="1"/>
          </p:nvSpPr>
          <p:spPr bwMode="auto">
            <a:xfrm>
              <a:off x="1015922" y="3681880"/>
              <a:ext cx="727075"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115</a:t>
              </a:r>
            </a:p>
            <a:p>
              <a:pPr algn="ctr"/>
              <a:r>
                <a:rPr lang="en-GB" altLang="fr-FR" sz="1500" b="1" noProof="0" dirty="0" smtClean="0">
                  <a:solidFill>
                    <a:schemeClr val="tx1"/>
                  </a:solidFill>
                  <a:latin typeface="+mj-lt"/>
                </a:rPr>
                <a:t>B 175</a:t>
              </a:r>
              <a:endParaRPr lang="en-GB" altLang="fr-FR" sz="1500" b="1" noProof="0" dirty="0">
                <a:solidFill>
                  <a:schemeClr val="tx1"/>
                </a:solidFill>
                <a:latin typeface="+mj-lt"/>
              </a:endParaRPr>
            </a:p>
          </p:txBody>
        </p:sp>
        <p:sp>
          <p:nvSpPr>
            <p:cNvPr id="73" name="Text Box 4"/>
            <p:cNvSpPr txBox="1">
              <a:spLocks noChangeArrowheads="1"/>
            </p:cNvSpPr>
            <p:nvPr userDrawn="1"/>
          </p:nvSpPr>
          <p:spPr bwMode="auto">
            <a:xfrm>
              <a:off x="1015922" y="1988840"/>
              <a:ext cx="727075"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075</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220</a:t>
              </a:r>
              <a:endParaRPr lang="en-GB" altLang="fr-FR" sz="1500" b="1" noProof="0" dirty="0">
                <a:solidFill>
                  <a:schemeClr val="tx1"/>
                </a:solidFill>
                <a:latin typeface="+mj-lt"/>
              </a:endParaRPr>
            </a:p>
          </p:txBody>
        </p:sp>
        <p:sp>
          <p:nvSpPr>
            <p:cNvPr id="74" name="Text Box 12"/>
            <p:cNvSpPr txBox="1">
              <a:spLocks noChangeArrowheads="1"/>
            </p:cNvSpPr>
            <p:nvPr userDrawn="1"/>
          </p:nvSpPr>
          <p:spPr bwMode="auto">
            <a:xfrm>
              <a:off x="1015922" y="4405786"/>
              <a:ext cx="727075" cy="739637"/>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080</a:t>
              </a:r>
            </a:p>
            <a:p>
              <a:pPr algn="ctr"/>
              <a:r>
                <a:rPr lang="en-GB" altLang="fr-FR" sz="1500" b="1" noProof="0" dirty="0" smtClean="0">
                  <a:solidFill>
                    <a:schemeClr val="tx1"/>
                  </a:solidFill>
                  <a:latin typeface="+mj-lt"/>
                </a:rPr>
                <a:t>V 090</a:t>
              </a:r>
            </a:p>
            <a:p>
              <a:pPr algn="ctr"/>
              <a:r>
                <a:rPr lang="en-GB" altLang="fr-FR" sz="1500" b="1" noProof="0" dirty="0" smtClean="0">
                  <a:solidFill>
                    <a:schemeClr val="tx1"/>
                  </a:solidFill>
                  <a:latin typeface="+mj-lt"/>
                </a:rPr>
                <a:t>B 155</a:t>
              </a:r>
              <a:endParaRPr lang="en-GB" altLang="fr-FR" sz="1500" b="1" noProof="0" dirty="0">
                <a:solidFill>
                  <a:schemeClr val="tx1"/>
                </a:solidFill>
                <a:latin typeface="+mj-lt"/>
              </a:endParaRPr>
            </a:p>
          </p:txBody>
        </p:sp>
        <p:sp>
          <p:nvSpPr>
            <p:cNvPr id="75" name="Text Box 13"/>
            <p:cNvSpPr txBox="1">
              <a:spLocks noChangeArrowheads="1"/>
            </p:cNvSpPr>
            <p:nvPr userDrawn="1"/>
          </p:nvSpPr>
          <p:spPr bwMode="auto">
            <a:xfrm>
              <a:off x="1015922" y="2712959"/>
              <a:ext cx="727075"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040</a:t>
              </a:r>
            </a:p>
            <a:p>
              <a:pPr algn="ctr"/>
              <a:r>
                <a:rPr lang="en-GB" altLang="fr-FR" sz="1500" b="1" noProof="0" dirty="0" smtClean="0">
                  <a:solidFill>
                    <a:schemeClr val="tx1"/>
                  </a:solidFill>
                  <a:latin typeface="+mj-lt"/>
                </a:rPr>
                <a:t>V 165</a:t>
              </a:r>
            </a:p>
            <a:p>
              <a:pPr algn="ctr"/>
              <a:r>
                <a:rPr lang="en-GB" altLang="fr-FR" sz="1500" b="1" noProof="0" dirty="0" smtClean="0">
                  <a:solidFill>
                    <a:schemeClr val="tx1"/>
                  </a:solidFill>
                  <a:latin typeface="+mj-lt"/>
                </a:rPr>
                <a:t>B 195</a:t>
              </a:r>
              <a:endParaRPr lang="en-GB" altLang="fr-FR" sz="1500" b="1" noProof="0" dirty="0">
                <a:solidFill>
                  <a:schemeClr val="tx1"/>
                </a:solidFill>
                <a:latin typeface="+mj-lt"/>
              </a:endParaRPr>
            </a:p>
          </p:txBody>
        </p:sp>
      </p:grpSp>
      <p:grpSp>
        <p:nvGrpSpPr>
          <p:cNvPr id="76" name="Group 75"/>
          <p:cNvGrpSpPr/>
          <p:nvPr/>
        </p:nvGrpSpPr>
        <p:grpSpPr>
          <a:xfrm>
            <a:off x="4947743" y="1988840"/>
            <a:ext cx="727075" cy="3140852"/>
            <a:chOff x="4953131" y="1988840"/>
            <a:chExt cx="727075" cy="3140852"/>
          </a:xfrm>
        </p:grpSpPr>
        <p:sp>
          <p:nvSpPr>
            <p:cNvPr id="77" name="Text Box 9"/>
            <p:cNvSpPr txBox="1">
              <a:spLocks noChangeArrowheads="1"/>
            </p:cNvSpPr>
            <p:nvPr userDrawn="1"/>
          </p:nvSpPr>
          <p:spPr bwMode="auto">
            <a:xfrm>
              <a:off x="4953131" y="1988840"/>
              <a:ext cx="727075"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algn="ctr" defTabSz="914400" rtl="0" eaLnBrk="1" latinLnBrk="0" hangingPunct="1"/>
              <a:r>
                <a:rPr lang="en-GB" altLang="fr-FR" sz="1500" b="1" kern="1200" noProof="0" dirty="0" smtClean="0">
                  <a:solidFill>
                    <a:schemeClr val="tx1"/>
                  </a:solidFill>
                  <a:latin typeface="+mj-lt"/>
                  <a:ea typeface="+mn-ea"/>
                  <a:cs typeface="+mn-cs"/>
                </a:rPr>
                <a:t>R 210</a:t>
              </a:r>
            </a:p>
            <a:p>
              <a:pPr marL="0" algn="ctr" defTabSz="914400" rtl="0" eaLnBrk="1" latinLnBrk="0" hangingPunct="1"/>
              <a:r>
                <a:rPr lang="en-GB" altLang="fr-FR" sz="1500" b="1" kern="1200" noProof="0" dirty="0" smtClean="0">
                  <a:solidFill>
                    <a:schemeClr val="tx1"/>
                  </a:solidFill>
                  <a:latin typeface="+mj-lt"/>
                  <a:ea typeface="+mn-ea"/>
                  <a:cs typeface="+mn-cs"/>
                </a:rPr>
                <a:t>V 220</a:t>
              </a:r>
            </a:p>
            <a:p>
              <a:pPr marL="0" algn="ctr" defTabSz="914400" rtl="0" eaLnBrk="1" latinLnBrk="0" hangingPunct="1"/>
              <a:r>
                <a:rPr lang="en-GB" altLang="fr-FR" sz="1500" b="1" kern="1200" noProof="0" dirty="0" smtClean="0">
                  <a:solidFill>
                    <a:schemeClr val="tx1"/>
                  </a:solidFill>
                  <a:latin typeface="+mj-lt"/>
                  <a:ea typeface="+mn-ea"/>
                  <a:cs typeface="+mn-cs"/>
                </a:rPr>
                <a:t>B 170</a:t>
              </a:r>
              <a:endParaRPr lang="en-GB" altLang="fr-FR" sz="1500" b="1" kern="1200" noProof="0" dirty="0">
                <a:solidFill>
                  <a:schemeClr val="tx1"/>
                </a:solidFill>
                <a:latin typeface="+mj-lt"/>
                <a:ea typeface="+mn-ea"/>
                <a:cs typeface="+mn-cs"/>
              </a:endParaRPr>
            </a:p>
          </p:txBody>
        </p:sp>
        <p:sp>
          <p:nvSpPr>
            <p:cNvPr id="78" name="Text Box 10"/>
            <p:cNvSpPr txBox="1">
              <a:spLocks noChangeArrowheads="1"/>
            </p:cNvSpPr>
            <p:nvPr userDrawn="1"/>
          </p:nvSpPr>
          <p:spPr bwMode="auto">
            <a:xfrm>
              <a:off x="4953131" y="2712959"/>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79" name="Text Box 11"/>
            <p:cNvSpPr txBox="1">
              <a:spLocks noChangeArrowheads="1"/>
            </p:cNvSpPr>
            <p:nvPr userDrawn="1"/>
          </p:nvSpPr>
          <p:spPr bwMode="auto">
            <a:xfrm>
              <a:off x="4953131" y="3681880"/>
              <a:ext cx="727075"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090</a:t>
              </a:r>
              <a:endParaRPr lang="en-GB" altLang="fr-FR" sz="1500" b="1" noProof="0" dirty="0">
                <a:solidFill>
                  <a:schemeClr val="tx1"/>
                </a:solidFill>
                <a:latin typeface="+mj-lt"/>
              </a:endParaRPr>
            </a:p>
          </p:txBody>
        </p:sp>
        <p:sp>
          <p:nvSpPr>
            <p:cNvPr id="80" name="Text Box 14"/>
            <p:cNvSpPr txBox="1">
              <a:spLocks noChangeArrowheads="1"/>
            </p:cNvSpPr>
            <p:nvPr userDrawn="1"/>
          </p:nvSpPr>
          <p:spPr bwMode="auto">
            <a:xfrm>
              <a:off x="4953131" y="4405786"/>
              <a:ext cx="727075"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060</a:t>
              </a:r>
            </a:p>
            <a:p>
              <a:pPr algn="ctr"/>
              <a:r>
                <a:rPr lang="en-GB" altLang="fr-FR" sz="1500" b="1" noProof="0" dirty="0" smtClean="0">
                  <a:solidFill>
                    <a:schemeClr val="tx1"/>
                  </a:solidFill>
                  <a:latin typeface="+mj-lt"/>
                </a:rPr>
                <a:t>V 145</a:t>
              </a:r>
            </a:p>
            <a:p>
              <a:pPr algn="ctr"/>
              <a:r>
                <a:rPr lang="en-GB" altLang="fr-FR" sz="1500" b="1" noProof="0" dirty="0" smtClean="0">
                  <a:solidFill>
                    <a:schemeClr val="tx1"/>
                  </a:solidFill>
                  <a:latin typeface="+mj-lt"/>
                </a:rPr>
                <a:t>B 070</a:t>
              </a:r>
              <a:endParaRPr lang="en-GB" altLang="fr-FR" sz="1500" b="1" noProof="0" dirty="0">
                <a:solidFill>
                  <a:schemeClr val="tx1"/>
                </a:solidFill>
                <a:latin typeface="+mj-lt"/>
              </a:endParaRPr>
            </a:p>
          </p:txBody>
        </p:sp>
      </p:grpSp>
      <p:cxnSp>
        <p:nvCxnSpPr>
          <p:cNvPr id="42" name="Connecteur droit 41"/>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3" name="Group 45"/>
          <p:cNvGrpSpPr/>
          <p:nvPr userDrawn="1"/>
        </p:nvGrpSpPr>
        <p:grpSpPr>
          <a:xfrm>
            <a:off x="1983527" y="1988840"/>
            <a:ext cx="747052" cy="3148718"/>
            <a:chOff x="2008117" y="1988840"/>
            <a:chExt cx="747052" cy="3148718"/>
          </a:xfrm>
        </p:grpSpPr>
        <p:sp>
          <p:nvSpPr>
            <p:cNvPr id="44" name="Rectangle 24"/>
            <p:cNvSpPr>
              <a:spLocks noChangeArrowheads="1"/>
            </p:cNvSpPr>
            <p:nvPr/>
          </p:nvSpPr>
          <p:spPr bwMode="auto">
            <a:xfrm>
              <a:off x="2008117" y="1988840"/>
              <a:ext cx="747052" cy="731772"/>
            </a:xfrm>
            <a:prstGeom prst="rect">
              <a:avLst/>
            </a:prstGeom>
            <a:solidFill>
              <a:srgbClr val="0048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R0</a:t>
              </a:r>
            </a:p>
            <a:p>
              <a:pPr eaLnBrk="1" hangingPunct="1">
                <a:spcBef>
                  <a:spcPct val="0"/>
                </a:spcBef>
                <a:buClrTx/>
                <a:buSzTx/>
                <a:buFont typeface="Times New Roman" pitchFamily="18" charset="0"/>
                <a:buNone/>
              </a:pPr>
              <a:r>
                <a:rPr lang="fr-FR" altLang="fr-FR" sz="1500" b="1" dirty="0">
                  <a:solidFill>
                    <a:schemeClr val="tx1"/>
                  </a:solidFill>
                </a:rPr>
                <a:t>V72</a:t>
              </a:r>
            </a:p>
            <a:p>
              <a:pPr eaLnBrk="1" hangingPunct="1">
                <a:spcBef>
                  <a:spcPct val="0"/>
                </a:spcBef>
                <a:buClrTx/>
                <a:buSzTx/>
                <a:buFont typeface="Times New Roman" pitchFamily="18" charset="0"/>
                <a:buNone/>
              </a:pPr>
              <a:r>
                <a:rPr lang="fr-FR" altLang="fr-FR" sz="1500" b="1" dirty="0">
                  <a:solidFill>
                    <a:schemeClr val="tx1"/>
                  </a:solidFill>
                </a:rPr>
                <a:t>B120</a:t>
              </a:r>
            </a:p>
          </p:txBody>
        </p:sp>
        <p:sp>
          <p:nvSpPr>
            <p:cNvPr id="45" name="Rectangle 29"/>
            <p:cNvSpPr>
              <a:spLocks noChangeArrowheads="1"/>
            </p:cNvSpPr>
            <p:nvPr/>
          </p:nvSpPr>
          <p:spPr bwMode="auto">
            <a:xfrm>
              <a:off x="2008117" y="2712959"/>
              <a:ext cx="747052" cy="731772"/>
            </a:xfrm>
            <a:prstGeom prst="rect">
              <a:avLst/>
            </a:prstGeom>
            <a:solidFill>
              <a:srgbClr val="5E87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R94</a:t>
              </a:r>
            </a:p>
            <a:p>
              <a:pPr eaLnBrk="1" hangingPunct="1">
                <a:spcBef>
                  <a:spcPct val="0"/>
                </a:spcBef>
                <a:buClrTx/>
                <a:buSzTx/>
                <a:buFont typeface="Times New Roman" pitchFamily="18" charset="0"/>
                <a:buNone/>
              </a:pPr>
              <a:r>
                <a:rPr lang="fr-FR" altLang="fr-FR" sz="1500" b="1">
                  <a:solidFill>
                    <a:schemeClr val="tx1"/>
                  </a:solidFill>
                </a:rPr>
                <a:t>V135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81" name="Rectangle 34"/>
            <p:cNvSpPr>
              <a:spLocks noChangeArrowheads="1"/>
            </p:cNvSpPr>
            <p:nvPr/>
          </p:nvSpPr>
          <p:spPr bwMode="auto">
            <a:xfrm>
              <a:off x="2008117" y="3681880"/>
              <a:ext cx="747052" cy="731772"/>
            </a:xfrm>
            <a:prstGeom prst="rect">
              <a:avLst/>
            </a:prstGeom>
            <a:solidFill>
              <a:srgbClr val="B6CE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R182</a:t>
              </a:r>
            </a:p>
            <a:p>
              <a:pPr eaLnBrk="1" hangingPunct="1">
                <a:spcBef>
                  <a:spcPct val="0"/>
                </a:spcBef>
                <a:buClrTx/>
                <a:buSzTx/>
                <a:buFont typeface="Times New Roman" pitchFamily="18" charset="0"/>
                <a:buNone/>
              </a:pPr>
              <a:r>
                <a:rPr lang="fr-FR" altLang="fr-FR" sz="1500" b="1">
                  <a:solidFill>
                    <a:schemeClr val="tx1"/>
                  </a:solidFill>
                </a:rPr>
                <a:t>V206</a:t>
              </a:r>
            </a:p>
            <a:p>
              <a:pPr eaLnBrk="1" hangingPunct="1">
                <a:spcBef>
                  <a:spcPct val="0"/>
                </a:spcBef>
                <a:buClrTx/>
                <a:buSzTx/>
                <a:buFont typeface="Times New Roman" pitchFamily="18" charset="0"/>
                <a:buNone/>
              </a:pPr>
              <a:r>
                <a:rPr lang="fr-FR" altLang="fr-FR" sz="1500" b="1">
                  <a:solidFill>
                    <a:schemeClr val="tx1"/>
                  </a:solidFill>
                </a:rPr>
                <a:t>B232</a:t>
              </a:r>
            </a:p>
          </p:txBody>
        </p:sp>
        <p:sp>
          <p:nvSpPr>
            <p:cNvPr id="82" name="Rectangle 39"/>
            <p:cNvSpPr>
              <a:spLocks noChangeArrowheads="1"/>
            </p:cNvSpPr>
            <p:nvPr/>
          </p:nvSpPr>
          <p:spPr bwMode="auto">
            <a:xfrm>
              <a:off x="2008117" y="4405786"/>
              <a:ext cx="747052" cy="731772"/>
            </a:xfrm>
            <a:prstGeom prst="rect">
              <a:avLst/>
            </a:prstGeom>
            <a:solidFill>
              <a:srgbClr val="536F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R83</a:t>
              </a:r>
            </a:p>
            <a:p>
              <a:pPr eaLnBrk="1" hangingPunct="1">
                <a:spcBef>
                  <a:spcPct val="0"/>
                </a:spcBef>
                <a:buClrTx/>
                <a:buSzTx/>
                <a:buFont typeface="Times New Roman" pitchFamily="18" charset="0"/>
                <a:buNone/>
              </a:pPr>
              <a:r>
                <a:rPr lang="fr-FR" altLang="fr-FR" sz="1500" b="1">
                  <a:solidFill>
                    <a:schemeClr val="tx1"/>
                  </a:solidFill>
                </a:rPr>
                <a:t>V111</a:t>
              </a:r>
            </a:p>
            <a:p>
              <a:pPr eaLnBrk="1" hangingPunct="1">
                <a:spcBef>
                  <a:spcPct val="0"/>
                </a:spcBef>
                <a:buClrTx/>
                <a:buSzTx/>
                <a:buFont typeface="Times New Roman" pitchFamily="18" charset="0"/>
                <a:buNone/>
              </a:pPr>
              <a:r>
                <a:rPr lang="fr-FR" altLang="fr-FR" sz="1500" b="1">
                  <a:solidFill>
                    <a:schemeClr val="tx1"/>
                  </a:solidFill>
                </a:rPr>
                <a:t>B137</a:t>
              </a:r>
            </a:p>
          </p:txBody>
        </p:sp>
      </p:grpSp>
      <p:grpSp>
        <p:nvGrpSpPr>
          <p:cNvPr id="83" name="Group 50"/>
          <p:cNvGrpSpPr/>
          <p:nvPr userDrawn="1"/>
        </p:nvGrpSpPr>
        <p:grpSpPr>
          <a:xfrm>
            <a:off x="2971109" y="1988840"/>
            <a:ext cx="747052" cy="3148718"/>
            <a:chOff x="2988989" y="1988840"/>
            <a:chExt cx="747052" cy="3148718"/>
          </a:xfrm>
        </p:grpSpPr>
        <p:sp>
          <p:nvSpPr>
            <p:cNvPr id="84" name="Rectangle 25"/>
            <p:cNvSpPr>
              <a:spLocks noChangeArrowheads="1"/>
            </p:cNvSpPr>
            <p:nvPr/>
          </p:nvSpPr>
          <p:spPr bwMode="auto">
            <a:xfrm>
              <a:off x="2988989" y="1988840"/>
              <a:ext cx="747052" cy="731772"/>
            </a:xfrm>
            <a:prstGeom prst="rect">
              <a:avLst/>
            </a:prstGeom>
            <a:solidFill>
              <a:srgbClr val="641A4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R100</a:t>
              </a:r>
            </a:p>
            <a:p>
              <a:pPr eaLnBrk="1" hangingPunct="1">
                <a:spcBef>
                  <a:spcPct val="0"/>
                </a:spcBef>
                <a:buClrTx/>
                <a:buSzTx/>
                <a:buFont typeface="Times New Roman" pitchFamily="18" charset="0"/>
                <a:buNone/>
              </a:pPr>
              <a:r>
                <a:rPr lang="fr-FR" altLang="fr-FR" sz="1500" b="1">
                  <a:solidFill>
                    <a:schemeClr val="tx1"/>
                  </a:solidFill>
                </a:rPr>
                <a:t>V26</a:t>
              </a:r>
            </a:p>
            <a:p>
              <a:pPr eaLnBrk="1" hangingPunct="1">
                <a:spcBef>
                  <a:spcPct val="0"/>
                </a:spcBef>
                <a:buClrTx/>
                <a:buSzTx/>
                <a:buFont typeface="Times New Roman" pitchFamily="18" charset="0"/>
                <a:buNone/>
              </a:pPr>
              <a:r>
                <a:rPr lang="fr-FR" altLang="fr-FR" sz="1500" b="1">
                  <a:solidFill>
                    <a:schemeClr val="tx1"/>
                  </a:solidFill>
                </a:rPr>
                <a:t>B73</a:t>
              </a:r>
            </a:p>
          </p:txBody>
        </p:sp>
        <p:sp>
          <p:nvSpPr>
            <p:cNvPr id="85" name="Rectangle 30"/>
            <p:cNvSpPr>
              <a:spLocks noChangeArrowheads="1"/>
            </p:cNvSpPr>
            <p:nvPr/>
          </p:nvSpPr>
          <p:spPr bwMode="auto">
            <a:xfrm>
              <a:off x="2988989" y="2712959"/>
              <a:ext cx="747052" cy="731772"/>
            </a:xfrm>
            <a:prstGeom prst="rect">
              <a:avLst/>
            </a:prstGeom>
            <a:solidFill>
              <a:srgbClr val="BA398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R186</a:t>
              </a:r>
            </a:p>
            <a:p>
              <a:pPr eaLnBrk="1" hangingPunct="1">
                <a:spcBef>
                  <a:spcPct val="0"/>
                </a:spcBef>
                <a:buClrTx/>
                <a:buSzTx/>
                <a:buFont typeface="Times New Roman" pitchFamily="18" charset="0"/>
                <a:buNone/>
              </a:pPr>
              <a:r>
                <a:rPr lang="fr-FR" altLang="fr-FR" sz="1500" b="1">
                  <a:solidFill>
                    <a:schemeClr val="tx1"/>
                  </a:solidFill>
                </a:rPr>
                <a:t>V57</a:t>
              </a:r>
            </a:p>
            <a:p>
              <a:pPr eaLnBrk="1" hangingPunct="1">
                <a:spcBef>
                  <a:spcPct val="0"/>
                </a:spcBef>
                <a:buClrTx/>
                <a:buSzTx/>
                <a:buFont typeface="Times New Roman" pitchFamily="18" charset="0"/>
                <a:buNone/>
              </a:pPr>
              <a:r>
                <a:rPr lang="fr-FR" altLang="fr-FR" sz="1500" b="1">
                  <a:solidFill>
                    <a:schemeClr val="tx1"/>
                  </a:solidFill>
                </a:rPr>
                <a:t>B138</a:t>
              </a:r>
            </a:p>
          </p:txBody>
        </p:sp>
        <p:sp>
          <p:nvSpPr>
            <p:cNvPr id="86" name="Rectangle 35"/>
            <p:cNvSpPr>
              <a:spLocks noChangeArrowheads="1"/>
            </p:cNvSpPr>
            <p:nvPr/>
          </p:nvSpPr>
          <p:spPr bwMode="auto">
            <a:xfrm>
              <a:off x="2988989" y="3681880"/>
              <a:ext cx="747052" cy="731772"/>
            </a:xfrm>
            <a:prstGeom prst="rect">
              <a:avLst/>
            </a:prstGeom>
            <a:solidFill>
              <a:srgbClr val="EA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R234</a:t>
              </a:r>
            </a:p>
            <a:p>
              <a:pPr eaLnBrk="1" hangingPunct="1">
                <a:spcBef>
                  <a:spcPct val="0"/>
                </a:spcBef>
                <a:buClrTx/>
                <a:buSzTx/>
                <a:buFont typeface="Times New Roman" pitchFamily="18" charset="0"/>
                <a:buNone/>
              </a:pPr>
              <a:r>
                <a:rPr lang="fr-FR" altLang="fr-FR" sz="1500" b="1">
                  <a:solidFill>
                    <a:schemeClr val="tx1"/>
                  </a:solidFill>
                </a:rPr>
                <a:t>V179</a:t>
              </a:r>
            </a:p>
            <a:p>
              <a:pPr eaLnBrk="1" hangingPunct="1">
                <a:spcBef>
                  <a:spcPct val="0"/>
                </a:spcBef>
                <a:buClrTx/>
                <a:buSzTx/>
                <a:buFont typeface="Times New Roman" pitchFamily="18" charset="0"/>
                <a:buNone/>
              </a:pPr>
              <a:r>
                <a:rPr lang="fr-FR" altLang="fr-FR" sz="1500" b="1">
                  <a:solidFill>
                    <a:schemeClr val="tx1"/>
                  </a:solidFill>
                </a:rPr>
                <a:t>B207</a:t>
              </a:r>
            </a:p>
          </p:txBody>
        </p:sp>
        <p:sp>
          <p:nvSpPr>
            <p:cNvPr id="87" name="Rectangle 40"/>
            <p:cNvSpPr>
              <a:spLocks noChangeArrowheads="1"/>
            </p:cNvSpPr>
            <p:nvPr/>
          </p:nvSpPr>
          <p:spPr bwMode="auto">
            <a:xfrm>
              <a:off x="2988989" y="4405786"/>
              <a:ext cx="747052" cy="731772"/>
            </a:xfrm>
            <a:prstGeom prst="rect">
              <a:avLst/>
            </a:prstGeom>
            <a:solidFill>
              <a:srgbClr val="A26D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R162</a:t>
              </a:r>
            </a:p>
            <a:p>
              <a:pPr eaLnBrk="1" hangingPunct="1">
                <a:spcBef>
                  <a:spcPct val="0"/>
                </a:spcBef>
                <a:buClrTx/>
                <a:buSzTx/>
                <a:buFont typeface="Times New Roman" pitchFamily="18" charset="0"/>
                <a:buNone/>
              </a:pPr>
              <a:r>
                <a:rPr lang="fr-FR" altLang="fr-FR" sz="1500" b="1">
                  <a:solidFill>
                    <a:schemeClr val="tx1"/>
                  </a:solidFill>
                </a:rPr>
                <a:t>V109</a:t>
              </a:r>
            </a:p>
            <a:p>
              <a:pPr eaLnBrk="1" hangingPunct="1">
                <a:spcBef>
                  <a:spcPct val="0"/>
                </a:spcBef>
                <a:buClrTx/>
                <a:buSzTx/>
                <a:buFont typeface="Times New Roman" pitchFamily="18" charset="0"/>
                <a:buNone/>
              </a:pPr>
              <a:r>
                <a:rPr lang="fr-FR" altLang="fr-FR" sz="1500" b="1">
                  <a:solidFill>
                    <a:schemeClr val="tx1"/>
                  </a:solidFill>
                </a:rPr>
                <a:t>B127</a:t>
              </a:r>
            </a:p>
          </p:txBody>
        </p:sp>
      </p:grpSp>
      <p:grpSp>
        <p:nvGrpSpPr>
          <p:cNvPr id="88" name="Group 55"/>
          <p:cNvGrpSpPr/>
          <p:nvPr userDrawn="1"/>
        </p:nvGrpSpPr>
        <p:grpSpPr>
          <a:xfrm>
            <a:off x="3958691" y="1988840"/>
            <a:ext cx="748522" cy="3148718"/>
            <a:chOff x="3969863" y="1988840"/>
            <a:chExt cx="748522" cy="3148718"/>
          </a:xfrm>
        </p:grpSpPr>
        <p:sp>
          <p:nvSpPr>
            <p:cNvPr id="89" name="Rectangle 26"/>
            <p:cNvSpPr>
              <a:spLocks noChangeArrowheads="1"/>
            </p:cNvSpPr>
            <p:nvPr/>
          </p:nvSpPr>
          <p:spPr bwMode="auto">
            <a:xfrm>
              <a:off x="3969863" y="1988840"/>
              <a:ext cx="748522" cy="731772"/>
            </a:xfrm>
            <a:prstGeom prst="rect">
              <a:avLst/>
            </a:prstGeom>
            <a:solidFill>
              <a:srgbClr val="0046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R0</a:t>
              </a:r>
            </a:p>
            <a:p>
              <a:pPr eaLnBrk="1" hangingPunct="1">
                <a:spcBef>
                  <a:spcPct val="0"/>
                </a:spcBef>
                <a:buClrTx/>
                <a:buSzTx/>
                <a:buFont typeface="Times New Roman" pitchFamily="18" charset="0"/>
                <a:buNone/>
              </a:pPr>
              <a:r>
                <a:rPr lang="fr-FR" altLang="fr-FR" sz="1500" b="1">
                  <a:solidFill>
                    <a:schemeClr val="tx1"/>
                  </a:solidFill>
                </a:rPr>
                <a:t>V70</a:t>
              </a:r>
            </a:p>
            <a:p>
              <a:pPr eaLnBrk="1" hangingPunct="1">
                <a:spcBef>
                  <a:spcPct val="0"/>
                </a:spcBef>
                <a:buClrTx/>
                <a:buSzTx/>
                <a:buFont typeface="Times New Roman" pitchFamily="18" charset="0"/>
                <a:buNone/>
              </a:pPr>
              <a:r>
                <a:rPr lang="fr-FR" altLang="fr-FR" sz="1500" b="1">
                  <a:solidFill>
                    <a:schemeClr val="tx1"/>
                  </a:solidFill>
                </a:rPr>
                <a:t>B50</a:t>
              </a:r>
            </a:p>
          </p:txBody>
        </p:sp>
        <p:sp>
          <p:nvSpPr>
            <p:cNvPr id="90" name="Rectangle 31"/>
            <p:cNvSpPr>
              <a:spLocks noChangeArrowheads="1"/>
            </p:cNvSpPr>
            <p:nvPr/>
          </p:nvSpPr>
          <p:spPr bwMode="auto">
            <a:xfrm>
              <a:off x="3969863" y="2712959"/>
              <a:ext cx="748522" cy="731772"/>
            </a:xfrm>
            <a:prstGeom prst="rect">
              <a:avLst/>
            </a:prstGeom>
            <a:solidFill>
              <a:srgbClr val="BDCF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R189</a:t>
              </a:r>
            </a:p>
            <a:p>
              <a:pPr eaLnBrk="1" hangingPunct="1">
                <a:spcBef>
                  <a:spcPct val="0"/>
                </a:spcBef>
                <a:buClrTx/>
                <a:buSzTx/>
                <a:buFont typeface="Times New Roman" pitchFamily="18" charset="0"/>
                <a:buNone/>
              </a:pPr>
              <a:r>
                <a:rPr lang="fr-FR" altLang="fr-FR" sz="1500" b="1" dirty="0">
                  <a:solidFill>
                    <a:schemeClr val="tx1"/>
                  </a:solidFill>
                </a:rPr>
                <a:t>V207</a:t>
              </a:r>
            </a:p>
            <a:p>
              <a:pPr eaLnBrk="1" hangingPunct="1">
                <a:spcBef>
                  <a:spcPct val="0"/>
                </a:spcBef>
                <a:buClrTx/>
                <a:buSzTx/>
                <a:buFont typeface="Times New Roman" pitchFamily="18" charset="0"/>
                <a:buNone/>
              </a:pPr>
              <a:r>
                <a:rPr lang="fr-FR" altLang="fr-FR" sz="1500" b="1" dirty="0">
                  <a:solidFill>
                    <a:schemeClr val="tx1"/>
                  </a:solidFill>
                </a:rPr>
                <a:t>B48</a:t>
              </a:r>
            </a:p>
          </p:txBody>
        </p:sp>
        <p:sp>
          <p:nvSpPr>
            <p:cNvPr id="91" name="Rectangle 36"/>
            <p:cNvSpPr>
              <a:spLocks noChangeArrowheads="1"/>
            </p:cNvSpPr>
            <p:nvPr/>
          </p:nvSpPr>
          <p:spPr bwMode="auto">
            <a:xfrm>
              <a:off x="3969863" y="3681880"/>
              <a:ext cx="748522" cy="731772"/>
            </a:xfrm>
            <a:prstGeom prst="rect">
              <a:avLst/>
            </a:prstGeom>
            <a:solidFill>
              <a:srgbClr val="DCE2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R220</a:t>
              </a:r>
            </a:p>
            <a:p>
              <a:pPr eaLnBrk="1" hangingPunct="1">
                <a:spcBef>
                  <a:spcPct val="0"/>
                </a:spcBef>
                <a:buClrTx/>
                <a:buSzTx/>
                <a:buFont typeface="Times New Roman" pitchFamily="18" charset="0"/>
                <a:buNone/>
              </a:pPr>
              <a:r>
                <a:rPr lang="fr-FR" altLang="fr-FR" sz="1500" b="1">
                  <a:solidFill>
                    <a:schemeClr val="tx1"/>
                  </a:solidFill>
                </a:rPr>
                <a:t>V226</a:t>
              </a:r>
            </a:p>
            <a:p>
              <a:pPr eaLnBrk="1" hangingPunct="1">
                <a:spcBef>
                  <a:spcPct val="0"/>
                </a:spcBef>
                <a:buClrTx/>
                <a:buSzTx/>
                <a:buFont typeface="Times New Roman" pitchFamily="18" charset="0"/>
                <a:buNone/>
              </a:pPr>
              <a:r>
                <a:rPr lang="fr-FR" altLang="fr-FR" sz="1500" b="1">
                  <a:solidFill>
                    <a:schemeClr val="tx1"/>
                  </a:solidFill>
                </a:rPr>
                <a:t>B130</a:t>
              </a:r>
            </a:p>
          </p:txBody>
        </p:sp>
        <p:sp>
          <p:nvSpPr>
            <p:cNvPr id="92" name="Rectangle 41"/>
            <p:cNvSpPr>
              <a:spLocks noChangeArrowheads="1"/>
            </p:cNvSpPr>
            <p:nvPr/>
          </p:nvSpPr>
          <p:spPr bwMode="auto">
            <a:xfrm>
              <a:off x="3969863" y="4405786"/>
              <a:ext cx="748522" cy="731772"/>
            </a:xfrm>
            <a:prstGeom prst="rect">
              <a:avLst/>
            </a:prstGeom>
            <a:solidFill>
              <a:srgbClr val="7F9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R127</a:t>
              </a:r>
            </a:p>
            <a:p>
              <a:pPr eaLnBrk="1" hangingPunct="1">
                <a:spcBef>
                  <a:spcPct val="0"/>
                </a:spcBef>
                <a:buClrTx/>
                <a:buSzTx/>
                <a:buFont typeface="Times New Roman" pitchFamily="18" charset="0"/>
                <a:buNone/>
              </a:pPr>
              <a:r>
                <a:rPr lang="fr-FR" altLang="fr-FR" sz="1500" b="1" dirty="0">
                  <a:solidFill>
                    <a:schemeClr val="tx1"/>
                  </a:solidFill>
                </a:rPr>
                <a:t>V144</a:t>
              </a:r>
            </a:p>
            <a:p>
              <a:pPr eaLnBrk="1" hangingPunct="1">
                <a:spcBef>
                  <a:spcPct val="0"/>
                </a:spcBef>
                <a:buClrTx/>
                <a:buSzTx/>
                <a:buFont typeface="Times New Roman" pitchFamily="18" charset="0"/>
                <a:buNone/>
              </a:pPr>
              <a:r>
                <a:rPr lang="fr-FR" altLang="fr-FR" sz="1500" b="1" dirty="0">
                  <a:solidFill>
                    <a:schemeClr val="tx1"/>
                  </a:solidFill>
                </a:rPr>
                <a:t>B102</a:t>
              </a:r>
            </a:p>
          </p:txBody>
        </p:sp>
      </p:grpSp>
      <p:grpSp>
        <p:nvGrpSpPr>
          <p:cNvPr id="93" name="Group 60"/>
          <p:cNvGrpSpPr/>
          <p:nvPr userDrawn="1"/>
        </p:nvGrpSpPr>
        <p:grpSpPr>
          <a:xfrm>
            <a:off x="5915348" y="1988840"/>
            <a:ext cx="747052" cy="3148718"/>
            <a:chOff x="5920585" y="1988840"/>
            <a:chExt cx="747052" cy="3148718"/>
          </a:xfrm>
        </p:grpSpPr>
        <p:sp>
          <p:nvSpPr>
            <p:cNvPr id="94" name="Rectangle 27"/>
            <p:cNvSpPr>
              <a:spLocks noChangeArrowheads="1"/>
            </p:cNvSpPr>
            <p:nvPr/>
          </p:nvSpPr>
          <p:spPr bwMode="auto">
            <a:xfrm>
              <a:off x="5920585" y="1988840"/>
              <a:ext cx="747052" cy="731772"/>
            </a:xfrm>
            <a:prstGeom prst="rect">
              <a:avLst/>
            </a:prstGeom>
            <a:solidFill>
              <a:srgbClr val="95003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R149</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B63</a:t>
              </a:r>
            </a:p>
          </p:txBody>
        </p:sp>
        <p:sp>
          <p:nvSpPr>
            <p:cNvPr id="95" name="Rectangle 32"/>
            <p:cNvSpPr>
              <a:spLocks noChangeArrowheads="1"/>
            </p:cNvSpPr>
            <p:nvPr/>
          </p:nvSpPr>
          <p:spPr bwMode="auto">
            <a:xfrm>
              <a:off x="5920585" y="2712959"/>
              <a:ext cx="747052" cy="731772"/>
            </a:xfrm>
            <a:prstGeom prst="rect">
              <a:avLst/>
            </a:prstGeom>
            <a:solidFill>
              <a:srgbClr val="E300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R227</a:t>
              </a:r>
            </a:p>
            <a:p>
              <a:pPr eaLnBrk="1" hangingPunct="1">
                <a:spcBef>
                  <a:spcPct val="0"/>
                </a:spcBef>
                <a:buClrTx/>
                <a:buSzTx/>
                <a:buFont typeface="Times New Roman" pitchFamily="18" charset="0"/>
                <a:buNone/>
              </a:pPr>
              <a:r>
                <a:rPr lang="fr-FR" altLang="fr-FR" sz="1500" b="1">
                  <a:solidFill>
                    <a:schemeClr val="tx1"/>
                  </a:solidFill>
                </a:rPr>
                <a:t>V0</a:t>
              </a:r>
            </a:p>
            <a:p>
              <a:pPr eaLnBrk="1" hangingPunct="1">
                <a:spcBef>
                  <a:spcPct val="0"/>
                </a:spcBef>
                <a:buClrTx/>
                <a:buSzTx/>
                <a:buFont typeface="Times New Roman" pitchFamily="18" charset="0"/>
                <a:buNone/>
              </a:pPr>
              <a:r>
                <a:rPr lang="fr-FR" altLang="fr-FR" sz="1500" b="1">
                  <a:solidFill>
                    <a:schemeClr val="tx1"/>
                  </a:solidFill>
                </a:rPr>
                <a:t>B79</a:t>
              </a:r>
            </a:p>
          </p:txBody>
        </p:sp>
        <p:sp>
          <p:nvSpPr>
            <p:cNvPr id="96" name="Rectangle 37"/>
            <p:cNvSpPr>
              <a:spLocks noChangeArrowheads="1"/>
            </p:cNvSpPr>
            <p:nvPr/>
          </p:nvSpPr>
          <p:spPr bwMode="auto">
            <a:xfrm>
              <a:off x="5920585" y="3681880"/>
              <a:ext cx="747052" cy="731772"/>
            </a:xfrm>
            <a:prstGeom prst="rect">
              <a:avLst/>
            </a:prstGeom>
            <a:solidFill>
              <a:srgbClr val="F4AF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R244</a:t>
              </a:r>
            </a:p>
            <a:p>
              <a:pPr eaLnBrk="1" hangingPunct="1">
                <a:spcBef>
                  <a:spcPct val="0"/>
                </a:spcBef>
                <a:buClrTx/>
                <a:buSzTx/>
                <a:buFont typeface="Times New Roman" pitchFamily="18" charset="0"/>
                <a:buNone/>
              </a:pPr>
              <a:r>
                <a:rPr lang="fr-FR" altLang="fr-FR" sz="1500" b="1">
                  <a:solidFill>
                    <a:schemeClr val="tx1"/>
                  </a:solidFill>
                </a:rPr>
                <a:t>V175</a:t>
              </a:r>
            </a:p>
            <a:p>
              <a:pPr eaLnBrk="1" hangingPunct="1">
                <a:spcBef>
                  <a:spcPct val="0"/>
                </a:spcBef>
                <a:buClrTx/>
                <a:buSzTx/>
                <a:buFont typeface="Times New Roman" pitchFamily="18" charset="0"/>
                <a:buNone/>
              </a:pPr>
              <a:r>
                <a:rPr lang="fr-FR" altLang="fr-FR" sz="1500" b="1">
                  <a:solidFill>
                    <a:schemeClr val="tx1"/>
                  </a:solidFill>
                </a:rPr>
                <a:t>B178</a:t>
              </a:r>
            </a:p>
          </p:txBody>
        </p:sp>
        <p:sp>
          <p:nvSpPr>
            <p:cNvPr id="97" name="Rectangle 42"/>
            <p:cNvSpPr>
              <a:spLocks noChangeArrowheads="1"/>
            </p:cNvSpPr>
            <p:nvPr/>
          </p:nvSpPr>
          <p:spPr bwMode="auto">
            <a:xfrm>
              <a:off x="5920585" y="4405786"/>
              <a:ext cx="747052" cy="731772"/>
            </a:xfrm>
            <a:prstGeom prst="rect">
              <a:avLst/>
            </a:prstGeom>
            <a:solidFill>
              <a:srgbClr val="AB766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R171</a:t>
              </a:r>
            </a:p>
            <a:p>
              <a:pPr eaLnBrk="1" hangingPunct="1">
                <a:spcBef>
                  <a:spcPct val="0"/>
                </a:spcBef>
                <a:buClrTx/>
                <a:buSzTx/>
                <a:buFont typeface="Times New Roman" pitchFamily="18" charset="0"/>
                <a:buNone/>
              </a:pPr>
              <a:r>
                <a:rPr lang="fr-FR" altLang="fr-FR" sz="1500" b="1" dirty="0">
                  <a:solidFill>
                    <a:schemeClr val="tx1"/>
                  </a:solidFill>
                </a:rPr>
                <a:t>V118</a:t>
              </a:r>
            </a:p>
            <a:p>
              <a:pPr eaLnBrk="1" hangingPunct="1">
                <a:spcBef>
                  <a:spcPct val="0"/>
                </a:spcBef>
                <a:buClrTx/>
                <a:buSzTx/>
                <a:buFont typeface="Times New Roman" pitchFamily="18" charset="0"/>
                <a:buNone/>
              </a:pPr>
              <a:r>
                <a:rPr lang="fr-FR" altLang="fr-FR" sz="1500" b="1" dirty="0">
                  <a:solidFill>
                    <a:schemeClr val="tx1"/>
                  </a:solidFill>
                </a:rPr>
                <a:t>B106</a:t>
              </a:r>
            </a:p>
          </p:txBody>
        </p:sp>
      </p:grpSp>
      <p:grpSp>
        <p:nvGrpSpPr>
          <p:cNvPr id="98" name="Group 65"/>
          <p:cNvGrpSpPr/>
          <p:nvPr userDrawn="1"/>
        </p:nvGrpSpPr>
        <p:grpSpPr>
          <a:xfrm>
            <a:off x="6902928" y="1988840"/>
            <a:ext cx="747052" cy="3140852"/>
            <a:chOff x="6902928" y="1988840"/>
            <a:chExt cx="747052" cy="3140852"/>
          </a:xfrm>
        </p:grpSpPr>
        <p:sp>
          <p:nvSpPr>
            <p:cNvPr id="99" name="Rectangle 28"/>
            <p:cNvSpPr>
              <a:spLocks noChangeArrowheads="1"/>
            </p:cNvSpPr>
            <p:nvPr/>
          </p:nvSpPr>
          <p:spPr bwMode="auto">
            <a:xfrm>
              <a:off x="6902928" y="1988840"/>
              <a:ext cx="747052" cy="731772"/>
            </a:xfrm>
            <a:prstGeom prst="rect">
              <a:avLst/>
            </a:prstGeom>
            <a:solidFill>
              <a:srgbClr val="B40B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a:solidFill>
                    <a:schemeClr val="tx1"/>
                  </a:solidFill>
                </a:rPr>
                <a:t>R180</a:t>
              </a:r>
            </a:p>
            <a:p>
              <a:pPr eaLnBrk="1" hangingPunct="1">
                <a:spcBef>
                  <a:spcPct val="0"/>
                </a:spcBef>
                <a:buClrTx/>
                <a:buSzTx/>
                <a:buFont typeface="Times New Roman" pitchFamily="18" charset="0"/>
                <a:buNone/>
              </a:pPr>
              <a:r>
                <a:rPr lang="fr-FR" altLang="fr-FR" sz="1500" b="1">
                  <a:solidFill>
                    <a:schemeClr val="tx1"/>
                  </a:solidFill>
                </a:rPr>
                <a:t>V11</a:t>
              </a:r>
            </a:p>
            <a:p>
              <a:pPr eaLnBrk="1" hangingPunct="1">
                <a:spcBef>
                  <a:spcPct val="0"/>
                </a:spcBef>
                <a:buClrTx/>
                <a:buSzTx/>
                <a:buFont typeface="Times New Roman" pitchFamily="18" charset="0"/>
                <a:buNone/>
              </a:pPr>
              <a:r>
                <a:rPr lang="fr-FR" altLang="fr-FR" sz="1500" b="1">
                  <a:solidFill>
                    <a:schemeClr val="tx1"/>
                  </a:solidFill>
                </a:rPr>
                <a:t>B26</a:t>
              </a:r>
            </a:p>
          </p:txBody>
        </p:sp>
        <p:sp>
          <p:nvSpPr>
            <p:cNvPr id="100" name="Rectangle 33"/>
            <p:cNvSpPr>
              <a:spLocks noChangeArrowheads="1"/>
            </p:cNvSpPr>
            <p:nvPr/>
          </p:nvSpPr>
          <p:spPr bwMode="auto">
            <a:xfrm>
              <a:off x="6902928" y="2712959"/>
              <a:ext cx="747052" cy="731772"/>
            </a:xfrm>
            <a:prstGeom prst="rect">
              <a:avLst/>
            </a:prstGeom>
            <a:solidFill>
              <a:srgbClr val="D15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nchor="ctr"/>
            <a:lstStyle>
              <a:lvl1pPr defTabSz="993775" eaLnBrk="0" hangingPunct="0">
                <a:spcBef>
                  <a:spcPct val="60000"/>
                </a:spcBef>
                <a:buClr>
                  <a:srgbClr val="C00000"/>
                </a:buClr>
                <a:buFont typeface="Arial Narrow" pitchFamily="34" charset="0"/>
                <a:buChar char="●"/>
                <a:defRPr sz="2100">
                  <a:solidFill>
                    <a:schemeClr val="tx1"/>
                  </a:solidFill>
                  <a:latin typeface="Arial Narrow" pitchFamily="34" charset="0"/>
                </a:defRPr>
              </a:lvl1pPr>
              <a:lvl2pPr marL="742950" indent="-285750" defTabSz="993775" eaLnBrk="0" hangingPunct="0">
                <a:spcBef>
                  <a:spcPct val="20000"/>
                </a:spcBef>
                <a:buClr>
                  <a:srgbClr val="C00000"/>
                </a:buClr>
                <a:buFont typeface="Arial" charset="0"/>
                <a:buChar char="–"/>
                <a:defRPr sz="1900">
                  <a:solidFill>
                    <a:schemeClr val="tx1"/>
                  </a:solidFill>
                  <a:latin typeface="Arial Narrow" pitchFamily="34" charset="0"/>
                </a:defRPr>
              </a:lvl2pPr>
              <a:lvl3pPr marL="1143000" indent="-228600" defTabSz="993775" eaLnBrk="0" hangingPunct="0">
                <a:buClr>
                  <a:srgbClr val="C00000"/>
                </a:buClr>
                <a:buSzPct val="50000"/>
                <a:buFont typeface="Arial Narrow" pitchFamily="34" charset="0"/>
                <a:buChar char="●"/>
                <a:defRPr sz="2200">
                  <a:solidFill>
                    <a:schemeClr val="tx1"/>
                  </a:solidFill>
                  <a:latin typeface="Arial Narrow" pitchFamily="34" charset="0"/>
                </a:defRPr>
              </a:lvl3pPr>
              <a:lvl4pPr marL="1600200" indent="-228600" defTabSz="993775" eaLnBrk="0" hangingPunct="0">
                <a:buClr>
                  <a:srgbClr val="C00000"/>
                </a:buClr>
                <a:buFont typeface="Arial" charset="0"/>
                <a:buChar char="–"/>
                <a:defRPr sz="1300">
                  <a:solidFill>
                    <a:schemeClr val="tx1"/>
                  </a:solidFill>
                  <a:latin typeface="Arial Narrow" pitchFamily="34" charset="0"/>
                </a:defRPr>
              </a:lvl4pPr>
              <a:lvl5pPr marL="2057400" indent="-228600" defTabSz="993775" eaLnBrk="0" hangingPunct="0">
                <a:buClr>
                  <a:srgbClr val="C00000"/>
                </a:buClr>
                <a:buSzPct val="65000"/>
                <a:buFont typeface="Arial Narrow" pitchFamily="34" charset="0"/>
                <a:buChar char="●"/>
                <a:defRPr sz="1300">
                  <a:solidFill>
                    <a:schemeClr val="tx1"/>
                  </a:solidFill>
                  <a:latin typeface="Arial Narrow" pitchFamily="34" charset="0"/>
                </a:defRPr>
              </a:lvl5pPr>
              <a:lvl6pPr marL="25146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6pPr>
              <a:lvl7pPr marL="29718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7pPr>
              <a:lvl8pPr marL="34290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8pPr>
              <a:lvl9pPr marL="3886200" indent="-228600" defTabSz="993775" eaLnBrk="0" fontAlgn="base" hangingPunct="0">
                <a:spcBef>
                  <a:spcPct val="0"/>
                </a:spcBef>
                <a:spcAft>
                  <a:spcPct val="0"/>
                </a:spcAft>
                <a:buClr>
                  <a:srgbClr val="C00000"/>
                </a:buClr>
                <a:buSzPct val="65000"/>
                <a:buFont typeface="Arial Narrow" pitchFamily="34" charset="0"/>
                <a:buChar char="●"/>
                <a:defRPr sz="1300">
                  <a:solidFill>
                    <a:schemeClr val="tx1"/>
                  </a:solidFill>
                  <a:latin typeface="Arial Narrow" pitchFamily="34" charset="0"/>
                </a:defRPr>
              </a:lvl9pPr>
            </a:lstStyle>
            <a:p>
              <a:pPr eaLnBrk="1" hangingPunct="1">
                <a:spcBef>
                  <a:spcPct val="0"/>
                </a:spcBef>
                <a:buClrTx/>
                <a:buSzTx/>
                <a:buFont typeface="Times New Roman" pitchFamily="18" charset="0"/>
                <a:buNone/>
              </a:pPr>
              <a:r>
                <a:rPr lang="fr-FR" altLang="fr-FR" sz="1500" b="1" dirty="0">
                  <a:solidFill>
                    <a:schemeClr val="tx1"/>
                  </a:solidFill>
                </a:rPr>
                <a:t>R209</a:t>
              </a:r>
            </a:p>
            <a:p>
              <a:pPr eaLnBrk="1" hangingPunct="1">
                <a:spcBef>
                  <a:spcPct val="0"/>
                </a:spcBef>
                <a:buClrTx/>
                <a:buSzTx/>
                <a:buFont typeface="Times New Roman" pitchFamily="18" charset="0"/>
                <a:buNone/>
              </a:pPr>
              <a:r>
                <a:rPr lang="fr-FR" altLang="fr-FR" sz="1500" b="1" dirty="0">
                  <a:solidFill>
                    <a:schemeClr val="tx1"/>
                  </a:solidFill>
                </a:rPr>
                <a:t>V95</a:t>
              </a:r>
            </a:p>
            <a:p>
              <a:pPr eaLnBrk="1" hangingPunct="1">
                <a:spcBef>
                  <a:spcPct val="0"/>
                </a:spcBef>
                <a:buClrTx/>
                <a:buSzTx/>
                <a:buFont typeface="Times New Roman" pitchFamily="18" charset="0"/>
                <a:buNone/>
              </a:pPr>
              <a:r>
                <a:rPr lang="fr-FR" altLang="fr-FR" sz="1500" b="1" dirty="0">
                  <a:solidFill>
                    <a:schemeClr val="tx1"/>
                  </a:solidFill>
                </a:rPr>
                <a:t>B52</a:t>
              </a:r>
            </a:p>
          </p:txBody>
        </p:sp>
        <p:sp>
          <p:nvSpPr>
            <p:cNvPr id="101" name="Text Box 7"/>
            <p:cNvSpPr txBox="1">
              <a:spLocks noChangeArrowheads="1"/>
            </p:cNvSpPr>
            <p:nvPr userDrawn="1"/>
          </p:nvSpPr>
          <p:spPr bwMode="auto">
            <a:xfrm>
              <a:off x="6902928" y="3681880"/>
              <a:ext cx="727075"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230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030</a:t>
              </a:r>
              <a:endParaRPr lang="en-GB" altLang="fr-FR" sz="1500" b="1" noProof="0" dirty="0">
                <a:solidFill>
                  <a:schemeClr val="tx1"/>
                </a:solidFill>
                <a:latin typeface="+mj-lt"/>
              </a:endParaRPr>
            </a:p>
          </p:txBody>
        </p:sp>
        <p:sp>
          <p:nvSpPr>
            <p:cNvPr id="102" name="Text Box 8"/>
            <p:cNvSpPr txBox="1">
              <a:spLocks noChangeArrowheads="1"/>
            </p:cNvSpPr>
            <p:nvPr userDrawn="1"/>
          </p:nvSpPr>
          <p:spPr bwMode="auto">
            <a:xfrm>
              <a:off x="6902928" y="4405786"/>
              <a:ext cx="727075"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220</a:t>
              </a:r>
            </a:p>
            <a:p>
              <a:pPr algn="ctr"/>
              <a:r>
                <a:rPr lang="en-GB" altLang="fr-FR" sz="1500" b="1" noProof="0" dirty="0" smtClean="0">
                  <a:solidFill>
                    <a:schemeClr val="tx1"/>
                  </a:solidFill>
                  <a:latin typeface="+mj-lt"/>
                </a:rPr>
                <a:t>V 125</a:t>
              </a:r>
            </a:p>
            <a:p>
              <a:pPr algn="ctr"/>
              <a:r>
                <a:rPr lang="en-GB" altLang="fr-FR" sz="1500" b="1" noProof="0" dirty="0" smtClean="0">
                  <a:solidFill>
                    <a:schemeClr val="tx1"/>
                  </a:solidFill>
                  <a:latin typeface="+mj-lt"/>
                </a:rPr>
                <a:t>B 050</a:t>
              </a:r>
              <a:endParaRPr lang="en-GB" altLang="fr-FR" sz="1500" b="1" noProof="0" dirty="0">
                <a:solidFill>
                  <a:schemeClr val="tx1"/>
                </a:solidFill>
                <a:latin typeface="+mj-lt"/>
              </a:endParaRPr>
            </a:p>
          </p:txBody>
        </p:sp>
      </p:grpSp>
      <p:grpSp>
        <p:nvGrpSpPr>
          <p:cNvPr id="103" name="Group 70"/>
          <p:cNvGrpSpPr/>
          <p:nvPr userDrawn="1"/>
        </p:nvGrpSpPr>
        <p:grpSpPr>
          <a:xfrm>
            <a:off x="1015922" y="1988840"/>
            <a:ext cx="727075" cy="3156583"/>
            <a:chOff x="1015922" y="1988840"/>
            <a:chExt cx="727075" cy="3156583"/>
          </a:xfrm>
        </p:grpSpPr>
        <p:sp>
          <p:nvSpPr>
            <p:cNvPr id="104" name="Text Box 3"/>
            <p:cNvSpPr txBox="1">
              <a:spLocks noChangeArrowheads="1"/>
            </p:cNvSpPr>
            <p:nvPr userDrawn="1"/>
          </p:nvSpPr>
          <p:spPr bwMode="auto">
            <a:xfrm>
              <a:off x="1015922" y="3681880"/>
              <a:ext cx="727075"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115</a:t>
              </a:r>
            </a:p>
            <a:p>
              <a:pPr algn="ctr"/>
              <a:r>
                <a:rPr lang="en-GB" altLang="fr-FR" sz="1500" b="1" noProof="0" dirty="0" smtClean="0">
                  <a:solidFill>
                    <a:schemeClr val="tx1"/>
                  </a:solidFill>
                  <a:latin typeface="+mj-lt"/>
                </a:rPr>
                <a:t>B 175</a:t>
              </a:r>
              <a:endParaRPr lang="en-GB" altLang="fr-FR" sz="1500" b="1" noProof="0" dirty="0">
                <a:solidFill>
                  <a:schemeClr val="tx1"/>
                </a:solidFill>
                <a:latin typeface="+mj-lt"/>
              </a:endParaRPr>
            </a:p>
          </p:txBody>
        </p:sp>
        <p:sp>
          <p:nvSpPr>
            <p:cNvPr id="105" name="Text Box 4"/>
            <p:cNvSpPr txBox="1">
              <a:spLocks noChangeArrowheads="1"/>
            </p:cNvSpPr>
            <p:nvPr userDrawn="1"/>
          </p:nvSpPr>
          <p:spPr bwMode="auto">
            <a:xfrm>
              <a:off x="1015922" y="1988840"/>
              <a:ext cx="727075"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075</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220</a:t>
              </a:r>
              <a:endParaRPr lang="en-GB" altLang="fr-FR" sz="1500" b="1" noProof="0" dirty="0">
                <a:solidFill>
                  <a:schemeClr val="tx1"/>
                </a:solidFill>
                <a:latin typeface="+mj-lt"/>
              </a:endParaRPr>
            </a:p>
          </p:txBody>
        </p:sp>
        <p:sp>
          <p:nvSpPr>
            <p:cNvPr id="106" name="Text Box 12"/>
            <p:cNvSpPr txBox="1">
              <a:spLocks noChangeArrowheads="1"/>
            </p:cNvSpPr>
            <p:nvPr userDrawn="1"/>
          </p:nvSpPr>
          <p:spPr bwMode="auto">
            <a:xfrm>
              <a:off x="1015922" y="4405786"/>
              <a:ext cx="727075" cy="739637"/>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080</a:t>
              </a:r>
            </a:p>
            <a:p>
              <a:pPr algn="ctr"/>
              <a:r>
                <a:rPr lang="en-GB" altLang="fr-FR" sz="1500" b="1" noProof="0" dirty="0" smtClean="0">
                  <a:solidFill>
                    <a:schemeClr val="tx1"/>
                  </a:solidFill>
                  <a:latin typeface="+mj-lt"/>
                </a:rPr>
                <a:t>V 090</a:t>
              </a:r>
            </a:p>
            <a:p>
              <a:pPr algn="ctr"/>
              <a:r>
                <a:rPr lang="en-GB" altLang="fr-FR" sz="1500" b="1" noProof="0" dirty="0" smtClean="0">
                  <a:solidFill>
                    <a:schemeClr val="tx1"/>
                  </a:solidFill>
                  <a:latin typeface="+mj-lt"/>
                </a:rPr>
                <a:t>B 155</a:t>
              </a:r>
              <a:endParaRPr lang="en-GB" altLang="fr-FR" sz="1500" b="1" noProof="0" dirty="0">
                <a:solidFill>
                  <a:schemeClr val="tx1"/>
                </a:solidFill>
                <a:latin typeface="+mj-lt"/>
              </a:endParaRPr>
            </a:p>
          </p:txBody>
        </p:sp>
        <p:sp>
          <p:nvSpPr>
            <p:cNvPr id="107" name="Text Box 13"/>
            <p:cNvSpPr txBox="1">
              <a:spLocks noChangeArrowheads="1"/>
            </p:cNvSpPr>
            <p:nvPr userDrawn="1"/>
          </p:nvSpPr>
          <p:spPr bwMode="auto">
            <a:xfrm>
              <a:off x="1015922" y="2712959"/>
              <a:ext cx="727075"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040</a:t>
              </a:r>
            </a:p>
            <a:p>
              <a:pPr algn="ctr"/>
              <a:r>
                <a:rPr lang="en-GB" altLang="fr-FR" sz="1500" b="1" noProof="0" dirty="0" smtClean="0">
                  <a:solidFill>
                    <a:schemeClr val="tx1"/>
                  </a:solidFill>
                  <a:latin typeface="+mj-lt"/>
                </a:rPr>
                <a:t>V 165</a:t>
              </a:r>
            </a:p>
            <a:p>
              <a:pPr algn="ctr"/>
              <a:r>
                <a:rPr lang="en-GB" altLang="fr-FR" sz="1500" b="1" noProof="0" dirty="0" smtClean="0">
                  <a:solidFill>
                    <a:schemeClr val="tx1"/>
                  </a:solidFill>
                  <a:latin typeface="+mj-lt"/>
                </a:rPr>
                <a:t>B 195</a:t>
              </a:r>
              <a:endParaRPr lang="en-GB" altLang="fr-FR" sz="1500" b="1" noProof="0" dirty="0">
                <a:solidFill>
                  <a:schemeClr val="tx1"/>
                </a:solidFill>
                <a:latin typeface="+mj-lt"/>
              </a:endParaRPr>
            </a:p>
          </p:txBody>
        </p:sp>
      </p:grpSp>
      <p:grpSp>
        <p:nvGrpSpPr>
          <p:cNvPr id="108" name="Group 75"/>
          <p:cNvGrpSpPr/>
          <p:nvPr userDrawn="1"/>
        </p:nvGrpSpPr>
        <p:grpSpPr>
          <a:xfrm>
            <a:off x="4947743" y="1988840"/>
            <a:ext cx="727075" cy="3140852"/>
            <a:chOff x="4953131" y="1988840"/>
            <a:chExt cx="727075" cy="3140852"/>
          </a:xfrm>
        </p:grpSpPr>
        <p:sp>
          <p:nvSpPr>
            <p:cNvPr id="109" name="Text Box 9"/>
            <p:cNvSpPr txBox="1">
              <a:spLocks noChangeArrowheads="1"/>
            </p:cNvSpPr>
            <p:nvPr userDrawn="1"/>
          </p:nvSpPr>
          <p:spPr bwMode="auto">
            <a:xfrm>
              <a:off x="4953131" y="1988840"/>
              <a:ext cx="727075"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algn="ctr" defTabSz="914400" rtl="0" eaLnBrk="1" latinLnBrk="0" hangingPunct="1"/>
              <a:r>
                <a:rPr lang="en-GB" altLang="fr-FR" sz="1500" b="1" kern="1200" noProof="0" dirty="0" smtClean="0">
                  <a:solidFill>
                    <a:schemeClr val="tx1"/>
                  </a:solidFill>
                  <a:latin typeface="+mj-lt"/>
                  <a:ea typeface="+mn-ea"/>
                  <a:cs typeface="+mn-cs"/>
                </a:rPr>
                <a:t>R 210</a:t>
              </a:r>
            </a:p>
            <a:p>
              <a:pPr marL="0" algn="ctr" defTabSz="914400" rtl="0" eaLnBrk="1" latinLnBrk="0" hangingPunct="1"/>
              <a:r>
                <a:rPr lang="en-GB" altLang="fr-FR" sz="1500" b="1" kern="1200" noProof="0" dirty="0" smtClean="0">
                  <a:solidFill>
                    <a:schemeClr val="tx1"/>
                  </a:solidFill>
                  <a:latin typeface="+mj-lt"/>
                  <a:ea typeface="+mn-ea"/>
                  <a:cs typeface="+mn-cs"/>
                </a:rPr>
                <a:t>V 220</a:t>
              </a:r>
            </a:p>
            <a:p>
              <a:pPr marL="0" algn="ctr" defTabSz="914400" rtl="0" eaLnBrk="1" latinLnBrk="0" hangingPunct="1"/>
              <a:r>
                <a:rPr lang="en-GB" altLang="fr-FR" sz="1500" b="1" kern="1200" noProof="0" dirty="0" smtClean="0">
                  <a:solidFill>
                    <a:schemeClr val="tx1"/>
                  </a:solidFill>
                  <a:latin typeface="+mj-lt"/>
                  <a:ea typeface="+mn-ea"/>
                  <a:cs typeface="+mn-cs"/>
                </a:rPr>
                <a:t>B 170</a:t>
              </a:r>
              <a:endParaRPr lang="en-GB" altLang="fr-FR" sz="1500" b="1" kern="1200" noProof="0" dirty="0">
                <a:solidFill>
                  <a:schemeClr val="tx1"/>
                </a:solidFill>
                <a:latin typeface="+mj-lt"/>
                <a:ea typeface="+mn-ea"/>
                <a:cs typeface="+mn-cs"/>
              </a:endParaRPr>
            </a:p>
          </p:txBody>
        </p:sp>
        <p:sp>
          <p:nvSpPr>
            <p:cNvPr id="110" name="Text Box 10"/>
            <p:cNvSpPr txBox="1">
              <a:spLocks noChangeArrowheads="1"/>
            </p:cNvSpPr>
            <p:nvPr userDrawn="1"/>
          </p:nvSpPr>
          <p:spPr bwMode="auto">
            <a:xfrm>
              <a:off x="4953131" y="2712959"/>
              <a:ext cx="727075" cy="723904"/>
            </a:xfrm>
            <a:prstGeom prst="rect">
              <a:avLst/>
            </a:prstGeom>
            <a:solidFill>
              <a:srgbClr val="A0C873"/>
            </a:solidFill>
            <a:ln>
              <a:noFill/>
            </a:ln>
            <a:effectLst/>
            <a:extLst/>
          </p:spPr>
          <p:txBody>
            <a:bodyPr lIns="0" tIns="0" rIns="0" bIns="0" anchor="ctr"/>
            <a:lstStyle/>
            <a:p>
              <a:pPr algn="ctr"/>
              <a:r>
                <a:rPr lang="en-GB" altLang="fr-FR" sz="1500" b="1" noProof="0" dirty="0" smtClean="0">
                  <a:solidFill>
                    <a:schemeClr val="tx1"/>
                  </a:solidFill>
                  <a:latin typeface="+mj-lt"/>
                </a:rPr>
                <a:t>R 160</a:t>
              </a:r>
            </a:p>
            <a:p>
              <a:pPr algn="ctr"/>
              <a:r>
                <a:rPr lang="en-GB" altLang="fr-FR" sz="1500" b="1" noProof="0" dirty="0" smtClean="0">
                  <a:solidFill>
                    <a:schemeClr val="tx1"/>
                  </a:solidFill>
                  <a:latin typeface="+mj-lt"/>
                </a:rPr>
                <a:t>V 200</a:t>
              </a:r>
            </a:p>
            <a:p>
              <a:pPr algn="ctr"/>
              <a:r>
                <a:rPr lang="en-GB" altLang="fr-FR" sz="1500" b="1" noProof="0" dirty="0" smtClean="0">
                  <a:solidFill>
                    <a:schemeClr val="tx1"/>
                  </a:solidFill>
                  <a:latin typeface="+mj-lt"/>
                </a:rPr>
                <a:t>B 115</a:t>
              </a:r>
              <a:endParaRPr lang="en-GB" altLang="fr-FR" sz="1500" b="1" noProof="0" dirty="0">
                <a:solidFill>
                  <a:schemeClr val="tx1"/>
                </a:solidFill>
                <a:latin typeface="+mj-lt"/>
              </a:endParaRPr>
            </a:p>
          </p:txBody>
        </p:sp>
        <p:sp>
          <p:nvSpPr>
            <p:cNvPr id="111" name="Text Box 11"/>
            <p:cNvSpPr txBox="1">
              <a:spLocks noChangeArrowheads="1"/>
            </p:cNvSpPr>
            <p:nvPr userDrawn="1"/>
          </p:nvSpPr>
          <p:spPr bwMode="auto">
            <a:xfrm>
              <a:off x="4953131" y="3681880"/>
              <a:ext cx="727075"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100</a:t>
              </a:r>
            </a:p>
            <a:p>
              <a:pPr algn="ctr"/>
              <a:r>
                <a:rPr lang="en-GB" altLang="fr-FR" sz="1500" b="1" noProof="0" dirty="0" smtClean="0">
                  <a:solidFill>
                    <a:schemeClr val="tx1"/>
                  </a:solidFill>
                  <a:latin typeface="+mj-lt"/>
                </a:rPr>
                <a:t>V 160</a:t>
              </a:r>
            </a:p>
            <a:p>
              <a:pPr algn="ctr"/>
              <a:r>
                <a:rPr lang="en-GB" altLang="fr-FR" sz="1500" b="1" noProof="0" dirty="0" smtClean="0">
                  <a:solidFill>
                    <a:schemeClr val="tx1"/>
                  </a:solidFill>
                  <a:latin typeface="+mj-lt"/>
                </a:rPr>
                <a:t>B 090</a:t>
              </a:r>
              <a:endParaRPr lang="en-GB" altLang="fr-FR" sz="1500" b="1" noProof="0" dirty="0">
                <a:solidFill>
                  <a:schemeClr val="tx1"/>
                </a:solidFill>
                <a:latin typeface="+mj-lt"/>
              </a:endParaRPr>
            </a:p>
          </p:txBody>
        </p:sp>
        <p:sp>
          <p:nvSpPr>
            <p:cNvPr id="112" name="Text Box 14"/>
            <p:cNvSpPr txBox="1">
              <a:spLocks noChangeArrowheads="1"/>
            </p:cNvSpPr>
            <p:nvPr userDrawn="1"/>
          </p:nvSpPr>
          <p:spPr bwMode="auto">
            <a:xfrm>
              <a:off x="4953131" y="4405786"/>
              <a:ext cx="727075"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en-GB" altLang="fr-FR" sz="1500" b="1" noProof="0" dirty="0" smtClean="0">
                  <a:solidFill>
                    <a:schemeClr val="tx1"/>
                  </a:solidFill>
                  <a:latin typeface="+mj-lt"/>
                </a:rPr>
                <a:t>R 060</a:t>
              </a:r>
            </a:p>
            <a:p>
              <a:pPr algn="ctr"/>
              <a:r>
                <a:rPr lang="en-GB" altLang="fr-FR" sz="1500" b="1" noProof="0" dirty="0" smtClean="0">
                  <a:solidFill>
                    <a:schemeClr val="tx1"/>
                  </a:solidFill>
                  <a:latin typeface="+mj-lt"/>
                </a:rPr>
                <a:t>V 145</a:t>
              </a:r>
            </a:p>
            <a:p>
              <a:pPr algn="ctr"/>
              <a:r>
                <a:rPr lang="en-GB" altLang="fr-FR" sz="1500" b="1" noProof="0" dirty="0" smtClean="0">
                  <a:solidFill>
                    <a:schemeClr val="tx1"/>
                  </a:solidFill>
                  <a:latin typeface="+mj-lt"/>
                </a:rPr>
                <a:t>B 070</a:t>
              </a:r>
              <a:endParaRPr lang="en-GB" altLang="fr-FR" sz="1500" b="1" noProof="0" dirty="0">
                <a:solidFill>
                  <a:schemeClr val="tx1"/>
                </a:solidFill>
                <a:latin typeface="+mj-lt"/>
              </a:endParaRPr>
            </a:p>
          </p:txBody>
        </p:sp>
      </p:grpSp>
    </p:spTree>
    <p:extLst>
      <p:ext uri="{BB962C8B-B14F-4D97-AF65-F5344CB8AC3E}">
        <p14:creationId xmlns:p14="http://schemas.microsoft.com/office/powerpoint/2010/main" val="37384678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28AE0590-4B08-414C-8627-3FBE32689CC9}" type="datetime1">
              <a:rPr lang="fr-FR" noProof="0" smtClean="0"/>
              <a:t>25/11/2020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a:t>
            </a:fld>
            <a:endParaRPr lang="en-GB" noProof="0" dirty="0"/>
          </a:p>
        </p:txBody>
      </p:sp>
      <p:sp>
        <p:nvSpPr>
          <p:cNvPr id="10" name="Titre 9"/>
          <p:cNvSpPr>
            <a:spLocks noGrp="1"/>
          </p:cNvSpPr>
          <p:nvPr>
            <p:ph type="title" hasCustomPrompt="1"/>
          </p:nvPr>
        </p:nvSpPr>
        <p:spPr/>
        <p:txBody>
          <a:bodyPr/>
          <a:lstStyle/>
          <a:p>
            <a:r>
              <a:rPr lang="en-GB" noProof="0" dirty="0" smtClean="0"/>
              <a:t>Slide title</a:t>
            </a:r>
            <a:endParaRPr lang="en-GB" noProof="0" dirty="0"/>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5865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6" name="Rectangle 5"/>
          <p:cNvSpPr/>
          <p:nvPr/>
        </p:nvSpPr>
        <p:spPr>
          <a:xfrm>
            <a:off x="244793" y="3220274"/>
            <a:ext cx="4572000" cy="954107"/>
          </a:xfrm>
          <a:prstGeom prst="rect">
            <a:avLst/>
          </a:prstGeom>
        </p:spPr>
        <p:txBody>
          <a:bodyPr>
            <a:spAutoFit/>
          </a:bodyPr>
          <a:lstStyle/>
          <a:p>
            <a:pPr algn="l"/>
            <a:r>
              <a:rPr lang="en-GB" sz="1400" b="1" i="0" u="none" strike="noStrike" kern="1200" baseline="0" noProof="0" dirty="0" smtClean="0">
                <a:solidFill>
                  <a:schemeClr val="bg1"/>
                </a:solidFill>
                <a:latin typeface="+mn-lt"/>
                <a:ea typeface="+mn-ea"/>
                <a:cs typeface="+mn-cs"/>
              </a:rPr>
              <a:t>BNP PARIBAS ASSET MANAGEMENT</a:t>
            </a:r>
          </a:p>
          <a:p>
            <a:pPr algn="l"/>
            <a:r>
              <a:rPr lang="en-GB" sz="1400" b="0" i="0" u="none" strike="noStrike" kern="1200" baseline="0" noProof="0" dirty="0" smtClean="0">
                <a:solidFill>
                  <a:schemeClr val="bg1"/>
                </a:solidFill>
                <a:latin typeface="+mn-lt"/>
                <a:ea typeface="+mn-ea"/>
                <a:cs typeface="+mn-cs"/>
              </a:rPr>
              <a:t>14, rue </a:t>
            </a:r>
            <a:r>
              <a:rPr lang="en-GB" sz="1400" b="0" i="0" u="none" strike="noStrike" kern="1200" baseline="0" noProof="0" dirty="0" err="1" smtClean="0">
                <a:solidFill>
                  <a:schemeClr val="bg1"/>
                </a:solidFill>
                <a:latin typeface="+mn-lt"/>
                <a:ea typeface="+mn-ea"/>
                <a:cs typeface="+mn-cs"/>
              </a:rPr>
              <a:t>Bergère</a:t>
            </a:r>
            <a:endParaRPr lang="en-GB" sz="1400" b="0" i="0" u="none" strike="noStrike" kern="1200" baseline="0" noProof="0" dirty="0" smtClean="0">
              <a:solidFill>
                <a:schemeClr val="bg1"/>
              </a:solidFill>
              <a:latin typeface="+mn-lt"/>
              <a:ea typeface="+mn-ea"/>
              <a:cs typeface="+mn-cs"/>
            </a:endParaRPr>
          </a:p>
          <a:p>
            <a:pPr algn="l"/>
            <a:r>
              <a:rPr lang="en-GB" sz="1400" b="0" i="0" u="none" strike="noStrike" kern="1200" baseline="0" noProof="0" dirty="0" smtClean="0">
                <a:solidFill>
                  <a:schemeClr val="bg1"/>
                </a:solidFill>
                <a:latin typeface="+mn-lt"/>
                <a:ea typeface="+mn-ea"/>
                <a:cs typeface="+mn-cs"/>
              </a:rPr>
              <a:t>75009 Paris</a:t>
            </a:r>
          </a:p>
          <a:p>
            <a:pPr algn="l"/>
            <a:r>
              <a:rPr lang="en-GB" sz="1400" b="0" i="0" u="none" strike="noStrike" kern="1200" baseline="0" noProof="0" dirty="0" smtClean="0">
                <a:solidFill>
                  <a:schemeClr val="bg1"/>
                </a:solidFill>
                <a:latin typeface="+mn-lt"/>
                <a:ea typeface="+mn-ea"/>
                <a:cs typeface="+mn-cs"/>
              </a:rPr>
              <a:t>bnpparibas-am.com</a:t>
            </a:r>
            <a:endParaRPr lang="en-GB" sz="1400" b="0" kern="1200" noProof="0" dirty="0" smtClean="0">
              <a:solidFill>
                <a:schemeClr val="bg1"/>
              </a:solidFill>
              <a:latin typeface="+mn-lt"/>
              <a:ea typeface="+mn-ea"/>
              <a:cs typeface="+mn-cs"/>
            </a:endParaRPr>
          </a:p>
        </p:txBody>
      </p:sp>
      <p:pic>
        <p:nvPicPr>
          <p:cNvPr id="12"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3" name="Rectangle 12"/>
          <p:cNvSpPr/>
          <p:nvPr userDrawn="1"/>
        </p:nvSpPr>
        <p:spPr>
          <a:xfrm>
            <a:off x="244793" y="3220274"/>
            <a:ext cx="4572000" cy="954107"/>
          </a:xfrm>
          <a:prstGeom prst="rect">
            <a:avLst/>
          </a:prstGeom>
        </p:spPr>
        <p:txBody>
          <a:bodyPr>
            <a:spAutoFit/>
          </a:bodyPr>
          <a:lstStyle/>
          <a:p>
            <a:pPr algn="l"/>
            <a:r>
              <a:rPr lang="en-GB" sz="1400" b="1" i="0" u="none" strike="noStrike" kern="1200" baseline="0" noProof="0" dirty="0" smtClean="0">
                <a:solidFill>
                  <a:schemeClr val="bg1"/>
                </a:solidFill>
                <a:latin typeface="+mn-lt"/>
                <a:ea typeface="+mn-ea"/>
                <a:cs typeface="+mn-cs"/>
              </a:rPr>
              <a:t>BNP PARIBAS ASSET MANAGEMENT</a:t>
            </a:r>
          </a:p>
          <a:p>
            <a:pPr algn="l"/>
            <a:r>
              <a:rPr lang="en-GB" sz="1400" b="0" i="0" u="none" strike="noStrike" kern="1200" baseline="0" noProof="0" dirty="0" smtClean="0">
                <a:solidFill>
                  <a:schemeClr val="bg1"/>
                </a:solidFill>
                <a:latin typeface="+mn-lt"/>
                <a:ea typeface="+mn-ea"/>
                <a:cs typeface="+mn-cs"/>
              </a:rPr>
              <a:t>14, rue </a:t>
            </a:r>
            <a:r>
              <a:rPr lang="en-GB" sz="1400" b="0" i="0" u="none" strike="noStrike" kern="1200" baseline="0" noProof="0" dirty="0" err="1" smtClean="0">
                <a:solidFill>
                  <a:schemeClr val="bg1"/>
                </a:solidFill>
                <a:latin typeface="+mn-lt"/>
                <a:ea typeface="+mn-ea"/>
                <a:cs typeface="+mn-cs"/>
              </a:rPr>
              <a:t>Bergère</a:t>
            </a:r>
            <a:endParaRPr lang="en-GB" sz="1400" b="0" i="0" u="none" strike="noStrike" kern="1200" baseline="0" noProof="0" dirty="0" smtClean="0">
              <a:solidFill>
                <a:schemeClr val="bg1"/>
              </a:solidFill>
              <a:latin typeface="+mn-lt"/>
              <a:ea typeface="+mn-ea"/>
              <a:cs typeface="+mn-cs"/>
            </a:endParaRPr>
          </a:p>
          <a:p>
            <a:pPr algn="l"/>
            <a:r>
              <a:rPr lang="en-GB" sz="1400" b="0" i="0" u="none" strike="noStrike" kern="1200" baseline="0" noProof="0" dirty="0" smtClean="0">
                <a:solidFill>
                  <a:schemeClr val="bg1"/>
                </a:solidFill>
                <a:latin typeface="+mn-lt"/>
                <a:ea typeface="+mn-ea"/>
                <a:cs typeface="+mn-cs"/>
              </a:rPr>
              <a:t>75009 Paris</a:t>
            </a:r>
          </a:p>
          <a:p>
            <a:pPr algn="l"/>
            <a:r>
              <a:rPr lang="en-GB" sz="1400" b="0" i="0" u="none" strike="noStrike" kern="1200" baseline="0" noProof="0" dirty="0" smtClean="0">
                <a:solidFill>
                  <a:schemeClr val="bg1"/>
                </a:solidFill>
                <a:latin typeface="+mn-lt"/>
                <a:ea typeface="+mn-ea"/>
                <a:cs typeface="+mn-cs"/>
              </a:rPr>
              <a:t>bnpparibas-am.com</a:t>
            </a:r>
            <a:endParaRPr lang="en-GB" sz="1400" b="0" kern="1200" noProof="0" dirty="0" smtClean="0">
              <a:solidFill>
                <a:schemeClr val="bg1"/>
              </a:solidFill>
              <a:latin typeface="+mn-lt"/>
              <a:ea typeface="+mn-ea"/>
              <a:cs typeface="+mn-cs"/>
            </a:endParaRPr>
          </a:p>
        </p:txBody>
      </p:sp>
      <p:pic>
        <p:nvPicPr>
          <p:cNvPr id="24" name="Picture 23">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9684" y="4344480"/>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a:hlinkClick r:id="rId5"/>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39" y="4344480"/>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a:hlinkClick r:id="rId7"/>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280794" y="4344480"/>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a:hlinkClick r:id="rId9"/>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740236" y="4344480"/>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7">
            <a:hlinkClick r:id="rId11"/>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196" t="6690" r="4707" b="35093"/>
          <a:stretch/>
        </p:blipFill>
        <p:spPr>
          <a:xfrm>
            <a:off x="2199677" y="4348793"/>
            <a:ext cx="1336373" cy="385075"/>
          </a:xfrm>
          <a:prstGeom prst="rect">
            <a:avLst/>
          </a:prstGeom>
        </p:spPr>
      </p:pic>
    </p:spTree>
    <p:extLst>
      <p:ext uri="{BB962C8B-B14F-4D97-AF65-F5344CB8AC3E}">
        <p14:creationId xmlns:p14="http://schemas.microsoft.com/office/powerpoint/2010/main" val="21475268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VISUAL">
    <p:spTree>
      <p:nvGrpSpPr>
        <p:cNvPr id="1" name=""/>
        <p:cNvGrpSpPr/>
        <p:nvPr/>
      </p:nvGrpSpPr>
      <p:grpSpPr>
        <a:xfrm>
          <a:off x="0" y="0"/>
          <a:ext cx="0" cy="0"/>
          <a:chOff x="0" y="0"/>
          <a:chExt cx="0" cy="0"/>
        </a:xfrm>
      </p:grpSpPr>
      <p:pic>
        <p:nvPicPr>
          <p:cNvPr id="8"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6" name="Rectangle 15"/>
          <p:cNvSpPr/>
          <p:nvPr/>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smtClean="0"/>
              <a:t>presentation title </a:t>
            </a:r>
            <a:br>
              <a:rPr lang="en-GB" noProof="0" dirty="0" smtClean="0"/>
            </a:br>
            <a:r>
              <a:rPr lang="en-GB" noProof="0" dirty="0" smtClean="0"/>
              <a:t>on multi-lines</a:t>
            </a:r>
            <a:endParaRPr lang="en-GB" noProof="0"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subtitle</a:t>
            </a:r>
            <a:endParaRPr lang="en-GB" noProof="0"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Location, 00/00/2015</a:t>
            </a:r>
          </a:p>
        </p:txBody>
      </p:sp>
      <p:sp>
        <p:nvSpPr>
          <p:cNvPr id="9" name="Rectangle 8"/>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Tree>
    <p:extLst>
      <p:ext uri="{BB962C8B-B14F-4D97-AF65-F5344CB8AC3E}">
        <p14:creationId xmlns:p14="http://schemas.microsoft.com/office/powerpoint/2010/main" val="30346942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LE AND VISUAL">
    <p:spTree>
      <p:nvGrpSpPr>
        <p:cNvPr id="1" name=""/>
        <p:cNvGrpSpPr/>
        <p:nvPr/>
      </p:nvGrpSpPr>
      <p:grpSpPr>
        <a:xfrm>
          <a:off x="0" y="0"/>
          <a:ext cx="0" cy="0"/>
          <a:chOff x="0" y="0"/>
          <a:chExt cx="0" cy="0"/>
        </a:xfrm>
      </p:grpSpPr>
      <p:pic>
        <p:nvPicPr>
          <p:cNvPr id="8"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6" name="Rectangle 15"/>
          <p:cNvSpPr/>
          <p:nvPr/>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smtClean="0"/>
              <a:t>presentation title </a:t>
            </a:r>
            <a:br>
              <a:rPr lang="en-GB" noProof="0" dirty="0" smtClean="0"/>
            </a:br>
            <a:r>
              <a:rPr lang="en-GB" noProof="0" dirty="0" smtClean="0"/>
              <a:t>on multi-lines</a:t>
            </a:r>
            <a:endParaRPr lang="en-GB" noProof="0" dirty="0"/>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subtitle</a:t>
            </a:r>
            <a:endParaRPr lang="en-GB" noProof="0" dirty="0"/>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smtClean="0"/>
              <a:t>Location, 00/00/2015</a:t>
            </a:r>
          </a:p>
        </p:txBody>
      </p:sp>
      <p:sp>
        <p:nvSpPr>
          <p:cNvPr id="9" name="Rectangle 8"/>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smtClean="0">
              <a:solidFill>
                <a:schemeClr val="accent5"/>
              </a:solidFill>
            </a:endParaRPr>
          </a:p>
        </p:txBody>
      </p:sp>
    </p:spTree>
    <p:extLst>
      <p:ext uri="{BB962C8B-B14F-4D97-AF65-F5344CB8AC3E}">
        <p14:creationId xmlns:p14="http://schemas.microsoft.com/office/powerpoint/2010/main" val="33598562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EXTE">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42578" y="1137313"/>
            <a:ext cx="8460000" cy="4739960"/>
          </a:xfrm>
        </p:spPr>
        <p:txBody>
          <a:bodyPr/>
          <a:lstStyle>
            <a:lvl1pPr>
              <a:defRPr/>
            </a:lvl1pPr>
            <a:lvl2pPr marL="358775" indent="-179388">
              <a:defRPr/>
            </a:lvl2pPr>
            <a:lvl3pPr marL="538163" indent="-182563">
              <a:defRPr/>
            </a:lvl3pPr>
            <a:lvl4pPr marL="719138" indent="-173038">
              <a:defRPr/>
            </a:lvl4pPr>
            <a:lvl5pPr marL="3175" indent="4763">
              <a:defRPr/>
            </a:lvl5pPr>
          </a:lstStyle>
          <a:p>
            <a:pPr lvl="0"/>
            <a:r>
              <a:rPr lang="en-GB" noProof="0" dirty="0" smtClean="0"/>
              <a:t>Level 1</a:t>
            </a:r>
          </a:p>
          <a:p>
            <a:pPr lvl="1"/>
            <a:r>
              <a:rPr lang="en-GB" noProof="0" dirty="0" smtClean="0"/>
              <a:t>Level 2</a:t>
            </a:r>
          </a:p>
          <a:p>
            <a:pPr lvl="2"/>
            <a:r>
              <a:rPr lang="en-GB" noProof="0" dirty="0" smtClean="0"/>
              <a:t>Level 3</a:t>
            </a:r>
          </a:p>
          <a:p>
            <a:pPr lvl="3"/>
            <a:r>
              <a:rPr lang="en-GB" noProof="0" dirty="0" smtClean="0"/>
              <a:t>Level 4</a:t>
            </a:r>
          </a:p>
          <a:p>
            <a:pPr lvl="4"/>
            <a:r>
              <a:rPr lang="en-GB" noProof="0" dirty="0" smtClean="0"/>
              <a:t>Level 5</a:t>
            </a:r>
            <a:endParaRPr lang="en-GB" noProof="0" dirty="0"/>
          </a:p>
        </p:txBody>
      </p:sp>
      <p:sp>
        <p:nvSpPr>
          <p:cNvPr id="8" name="Titre 7"/>
          <p:cNvSpPr>
            <a:spLocks noGrp="1"/>
          </p:cNvSpPr>
          <p:nvPr>
            <p:ph type="title" hasCustomPrompt="1"/>
          </p:nvPr>
        </p:nvSpPr>
        <p:spPr>
          <a:xfrm>
            <a:off x="342578" y="116192"/>
            <a:ext cx="8460000" cy="745664"/>
          </a:xfrm>
        </p:spPr>
        <p:txBody>
          <a:bodyPr/>
          <a:lstStyle>
            <a:lvl1pPr>
              <a:defRPr/>
            </a:lvl1pPr>
          </a:lstStyle>
          <a:p>
            <a:r>
              <a:rPr lang="en-GB" noProof="0" dirty="0" smtClean="0"/>
              <a:t>Slide title</a:t>
            </a:r>
            <a:endParaRPr lang="en-GB" noProof="0" dirty="0"/>
          </a:p>
        </p:txBody>
      </p:sp>
      <p:sp>
        <p:nvSpPr>
          <p:cNvPr id="2" name="Espace réservé de la date 1"/>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en-GB" noProof="0" smtClean="0"/>
              <a:pPr>
                <a:defRPr/>
              </a:pPr>
              <a:t>‹#›</a:t>
            </a:fld>
            <a:endParaRPr lang="en-GB" noProof="0" dirty="0"/>
          </a:p>
        </p:txBody>
      </p:sp>
      <p:cxnSp>
        <p:nvCxnSpPr>
          <p:cNvPr id="10" name="Connecteur droit 9"/>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3563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ART">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061244" y="2161430"/>
            <a:ext cx="6183163" cy="2851745"/>
          </a:xfrm>
        </p:spPr>
        <p:txBody>
          <a:bodyPr anchor="t">
            <a:noAutofit/>
          </a:bodyPr>
          <a:lstStyle>
            <a:lvl1pPr algn="l">
              <a:lnSpc>
                <a:spcPct val="85000"/>
              </a:lnSpc>
              <a:defRPr sz="3600" b="1" cap="all" baseline="0">
                <a:solidFill>
                  <a:schemeClr val="accent1"/>
                </a:solidFill>
              </a:defRPr>
            </a:lvl1pPr>
          </a:lstStyle>
          <a:p>
            <a:r>
              <a:rPr lang="en-GB" noProof="0" dirty="0" smtClean="0"/>
              <a:t>Part Title</a:t>
            </a:r>
            <a:endParaRPr lang="en-GB" noProof="0" dirty="0"/>
          </a:p>
        </p:txBody>
      </p:sp>
      <p:sp>
        <p:nvSpPr>
          <p:cNvPr id="10" name="Sous-titre 2"/>
          <p:cNvSpPr>
            <a:spLocks noGrp="1"/>
          </p:cNvSpPr>
          <p:nvPr>
            <p:ph type="subTitle" idx="1" hasCustomPrompt="1"/>
          </p:nvPr>
        </p:nvSpPr>
        <p:spPr>
          <a:xfrm>
            <a:off x="1432223" y="1681758"/>
            <a:ext cx="504000" cy="504000"/>
          </a:xfrm>
          <a:solidFill>
            <a:schemeClr val="accent1"/>
          </a:solidFill>
          <a:ln>
            <a:noFill/>
          </a:ln>
        </p:spPr>
        <p:txBody>
          <a:bodyPr anchor="ctr">
            <a:noAutofit/>
          </a:bodyPr>
          <a:lstStyle>
            <a:lvl1pPr marL="0" indent="0" algn="ctr">
              <a:buNone/>
              <a:defRPr sz="3600" b="1"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0</a:t>
            </a:r>
            <a:endParaRPr lang="en-GB" noProof="0" dirty="0"/>
          </a:p>
        </p:txBody>
      </p:sp>
      <p:sp>
        <p:nvSpPr>
          <p:cNvPr id="11" name="Espace réservé de la date 10"/>
          <p:cNvSpPr>
            <a:spLocks noGrp="1"/>
          </p:cNvSpPr>
          <p:nvPr>
            <p:ph type="dt" sz="half" idx="10"/>
          </p:nvPr>
        </p:nvSpPr>
        <p:spPr/>
        <p:txBody>
          <a:bodyPr/>
          <a:lstStyle/>
          <a:p>
            <a:pPr>
              <a:defRPr/>
            </a:pPr>
            <a:fld id="{1A5F518C-06DE-48F0-998E-2A57792B04ED}" type="datetime1">
              <a:rPr lang="fr-FR" noProof="0" smtClean="0"/>
              <a:t>25/11/2020</a:t>
            </a:fld>
            <a:endParaRPr lang="en-GB" noProof="0" dirty="0"/>
          </a:p>
        </p:txBody>
      </p:sp>
      <p:sp>
        <p:nvSpPr>
          <p:cNvPr id="12" name="Espace réservé du pied de page 11"/>
          <p:cNvSpPr>
            <a:spLocks noGrp="1"/>
          </p:cNvSpPr>
          <p:nvPr>
            <p:ph type="ftr" sz="quarter" idx="11"/>
          </p:nvPr>
        </p:nvSpPr>
        <p:spPr/>
        <p:txBody>
          <a:bodyPr/>
          <a:lstStyle/>
          <a:p>
            <a:pPr>
              <a:defRPr/>
            </a:pPr>
            <a:endParaRPr lang="en-GB" noProof="0" dirty="0"/>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en-GB" noProof="0" smtClean="0"/>
              <a:pPr>
                <a:defRPr/>
              </a:pPr>
              <a:t>‹#›</a:t>
            </a:fld>
            <a:endParaRPr lang="en-GB" noProof="0" dirty="0"/>
          </a:p>
        </p:txBody>
      </p:sp>
    </p:spTree>
    <p:extLst>
      <p:ext uri="{BB962C8B-B14F-4D97-AF65-F5344CB8AC3E}">
        <p14:creationId xmlns:p14="http://schemas.microsoft.com/office/powerpoint/2010/main" val="577345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Part title 1</a:t>
            </a:r>
          </a:p>
        </p:txBody>
      </p:sp>
      <p:sp>
        <p:nvSpPr>
          <p:cNvPr id="2" name="Titre 1"/>
          <p:cNvSpPr>
            <a:spLocks noGrp="1"/>
          </p:cNvSpPr>
          <p:nvPr>
            <p:ph type="title" hasCustomPrompt="1"/>
          </p:nvPr>
        </p:nvSpPr>
        <p:spPr/>
        <p:txBody>
          <a:bodyPr/>
          <a:lstStyle>
            <a:lvl1pPr>
              <a:defRPr/>
            </a:lvl1pPr>
          </a:lstStyle>
          <a:p>
            <a:r>
              <a:rPr lang="en-GB" noProof="0" dirty="0" smtClean="0"/>
              <a:t>Slide contents</a:t>
            </a:r>
            <a:endParaRPr lang="en-GB" noProof="0" dirty="0"/>
          </a:p>
        </p:txBody>
      </p:sp>
      <p:sp>
        <p:nvSpPr>
          <p:cNvPr id="6" name="Espace réservé de la date 5"/>
          <p:cNvSpPr>
            <a:spLocks noGrp="1"/>
          </p:cNvSpPr>
          <p:nvPr>
            <p:ph type="dt" sz="half" idx="18"/>
          </p:nvPr>
        </p:nvSpPr>
        <p:spPr/>
        <p:txBody>
          <a:bodyPr/>
          <a:lstStyle/>
          <a:p>
            <a:pPr>
              <a:defRPr/>
            </a:pPr>
            <a:fld id="{AB077EC0-289A-4CC3-9C1B-FF7E2CC589C4}" type="datetime1">
              <a:rPr lang="fr-FR" noProof="0" smtClean="0"/>
              <a:t>25/11/2020</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a:t>
            </a:fld>
            <a:endParaRPr lang="en-GB" noProof="0" dirty="0"/>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774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11" name="Rectangle 10"/>
          <p:cNvSpPr/>
          <p:nvPr userDrawn="1"/>
        </p:nvSpPr>
        <p:spPr>
          <a:xfrm>
            <a:off x="0" y="0"/>
            <a:ext cx="9144000" cy="6120000"/>
          </a:xfrm>
          <a:prstGeom prst="rect">
            <a:avLst/>
          </a:pr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3" name="Rectangle 2"/>
          <p:cNvSpPr/>
          <p:nvPr/>
        </p:nvSpPr>
        <p:spPr>
          <a:xfrm>
            <a:off x="0" y="0"/>
            <a:ext cx="9144000" cy="6120000"/>
          </a:xfrm>
          <a:prstGeom prst="rect">
            <a:avLst/>
          </a:pr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Part title 1</a:t>
            </a:r>
          </a:p>
        </p:txBody>
      </p:sp>
      <p:sp>
        <p:nvSpPr>
          <p:cNvPr id="2" name="Titre 1"/>
          <p:cNvSpPr>
            <a:spLocks noGrp="1"/>
          </p:cNvSpPr>
          <p:nvPr>
            <p:ph type="title" hasCustomPrompt="1"/>
          </p:nvPr>
        </p:nvSpPr>
        <p:spPr/>
        <p:txBody>
          <a:bodyPr/>
          <a:lstStyle>
            <a:lvl1pPr>
              <a:defRPr>
                <a:solidFill>
                  <a:schemeClr val="tx1"/>
                </a:solidFill>
              </a:defRPr>
            </a:lvl1pPr>
          </a:lstStyle>
          <a:p>
            <a:r>
              <a:rPr lang="en-GB" noProof="0" dirty="0" smtClean="0"/>
              <a:t>Slide contents</a:t>
            </a:r>
            <a:endParaRPr lang="en-GB" noProof="0" dirty="0"/>
          </a:p>
        </p:txBody>
      </p:sp>
      <p:sp>
        <p:nvSpPr>
          <p:cNvPr id="6" name="Espace réservé de la date 5"/>
          <p:cNvSpPr>
            <a:spLocks noGrp="1"/>
          </p:cNvSpPr>
          <p:nvPr>
            <p:ph type="dt" sz="half" idx="18"/>
          </p:nvPr>
        </p:nvSpPr>
        <p:spPr/>
        <p:txBody>
          <a:bodyPr/>
          <a:lstStyle/>
          <a:p>
            <a:pPr>
              <a:defRPr/>
            </a:pPr>
            <a:fld id="{5D155189-0186-4C94-A60B-699DBEFE03A3}" type="datetime1">
              <a:rPr lang="fr-FR" noProof="0" smtClean="0"/>
              <a:t>25/11/2020</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a:t>
            </a:fld>
            <a:endParaRPr lang="en-GB" noProof="0" dirty="0"/>
          </a:p>
        </p:txBody>
      </p:sp>
      <p:cxnSp>
        <p:nvCxnSpPr>
          <p:cNvPr id="9" name="Connecteur droit 8"/>
          <p:cNvCxnSpPr/>
          <p:nvPr/>
        </p:nvCxnSpPr>
        <p:spPr>
          <a:xfrm>
            <a:off x="342578" y="879000"/>
            <a:ext cx="84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223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CONTENT">
    <p:spTree>
      <p:nvGrpSpPr>
        <p:cNvPr id="1" name=""/>
        <p:cNvGrpSpPr/>
        <p:nvPr/>
      </p:nvGrpSpPr>
      <p:grpSpPr>
        <a:xfrm>
          <a:off x="0" y="0"/>
          <a:ext cx="0" cy="0"/>
          <a:chOff x="0" y="0"/>
          <a:chExt cx="0" cy="0"/>
        </a:xfrm>
      </p:grpSpPr>
      <p:sp>
        <p:nvSpPr>
          <p:cNvPr id="11" name="Rectangle 10"/>
          <p:cNvSpPr/>
          <p:nvPr userDrawn="1"/>
        </p:nvSpPr>
        <p:spPr>
          <a:xfrm>
            <a:off x="0" y="0"/>
            <a:ext cx="9144000" cy="6120000"/>
          </a:xfrm>
          <a:prstGeom prst="rect">
            <a:avLst/>
          </a:prstGeom>
          <a:solidFill>
            <a:schemeClr val="tx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3" name="Rectangle 2"/>
          <p:cNvSpPr/>
          <p:nvPr/>
        </p:nvSpPr>
        <p:spPr>
          <a:xfrm>
            <a:off x="0" y="0"/>
            <a:ext cx="9144000" cy="6120000"/>
          </a:xfrm>
          <a:prstGeom prst="rect">
            <a:avLst/>
          </a:prstGeom>
          <a:solidFill>
            <a:schemeClr val="tx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bg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Part title 1</a:t>
            </a:r>
          </a:p>
        </p:txBody>
      </p:sp>
      <p:sp>
        <p:nvSpPr>
          <p:cNvPr id="2" name="Titre 1"/>
          <p:cNvSpPr>
            <a:spLocks noGrp="1"/>
          </p:cNvSpPr>
          <p:nvPr>
            <p:ph type="title" hasCustomPrompt="1"/>
          </p:nvPr>
        </p:nvSpPr>
        <p:spPr/>
        <p:txBody>
          <a:bodyPr/>
          <a:lstStyle>
            <a:lvl1pPr>
              <a:defRPr>
                <a:solidFill>
                  <a:schemeClr val="accent6"/>
                </a:solidFill>
              </a:defRPr>
            </a:lvl1pPr>
          </a:lstStyle>
          <a:p>
            <a:r>
              <a:rPr lang="en-GB" noProof="0" dirty="0" smtClean="0"/>
              <a:t>Slide contents</a:t>
            </a:r>
            <a:endParaRPr lang="en-GB" noProof="0" dirty="0"/>
          </a:p>
        </p:txBody>
      </p:sp>
      <p:sp>
        <p:nvSpPr>
          <p:cNvPr id="6" name="Espace réservé de la date 5"/>
          <p:cNvSpPr>
            <a:spLocks noGrp="1"/>
          </p:cNvSpPr>
          <p:nvPr>
            <p:ph type="dt" sz="half" idx="18"/>
          </p:nvPr>
        </p:nvSpPr>
        <p:spPr/>
        <p:txBody>
          <a:bodyPr/>
          <a:lstStyle/>
          <a:p>
            <a:pPr>
              <a:defRPr/>
            </a:pPr>
            <a:fld id="{CCFCA375-8988-47EC-BF2A-084608A333EC}" type="datetime1">
              <a:rPr lang="fr-FR" noProof="0" smtClean="0"/>
              <a:t>25/11/2020</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a:t>
            </a:fld>
            <a:endParaRPr lang="en-GB" noProof="0" dirty="0"/>
          </a:p>
        </p:txBody>
      </p:sp>
      <p:cxnSp>
        <p:nvCxnSpPr>
          <p:cNvPr id="9" name="Connecteur droit 8"/>
          <p:cNvCxnSpPr/>
          <p:nvPr/>
        </p:nvCxnSpPr>
        <p:spPr>
          <a:xfrm>
            <a:off x="342578" y="87900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533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6A004B35-F909-4B4F-958B-CFB653712081}" type="datetime1">
              <a:rPr lang="fr-FR" noProof="0" smtClean="0"/>
              <a:t>25/11/2020</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a:t>
            </a:fld>
            <a:endParaRPr lang="en-GB" noProof="0" dirty="0"/>
          </a:p>
        </p:txBody>
      </p:sp>
      <p:sp>
        <p:nvSpPr>
          <p:cNvPr id="10" name="Titre 9"/>
          <p:cNvSpPr>
            <a:spLocks noGrp="1"/>
          </p:cNvSpPr>
          <p:nvPr>
            <p:ph type="title" hasCustomPrompt="1"/>
          </p:nvPr>
        </p:nvSpPr>
        <p:spPr/>
        <p:txBody>
          <a:bodyPr/>
          <a:lstStyle/>
          <a:p>
            <a:r>
              <a:rPr lang="en-GB" noProof="0" dirty="0" smtClean="0"/>
              <a:t>Slide title</a:t>
            </a:r>
            <a:endParaRPr lang="en-GB" noProof="0" dirty="0"/>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21" hasCustomPrompt="1"/>
          </p:nvPr>
        </p:nvSpPr>
        <p:spPr>
          <a:xfrm>
            <a:off x="342578" y="5733256"/>
            <a:ext cx="8405886" cy="288256"/>
          </a:xfrm>
        </p:spPr>
        <p:txBody>
          <a:bodyPr>
            <a:noAutofit/>
          </a:bodyPr>
          <a:lstStyle>
            <a:lvl1pPr>
              <a:defRPr sz="800"/>
            </a:lvl1pPr>
            <a:lvl2pPr>
              <a:defRPr sz="800"/>
            </a:lvl2pPr>
            <a:lvl3pPr>
              <a:defRPr sz="800"/>
            </a:lvl3pPr>
            <a:lvl4pPr>
              <a:defRPr sz="800"/>
            </a:lvl4pPr>
            <a:lvl5pPr>
              <a:defRPr sz="800"/>
            </a:lvl5pPr>
          </a:lstStyle>
          <a:p>
            <a:pPr lvl="0"/>
            <a:r>
              <a:rPr lang="en-US" dirty="0" smtClean="0"/>
              <a:t>Source / footnotes</a:t>
            </a:r>
            <a:endParaRPr lang="en-GB" dirty="0"/>
          </a:p>
        </p:txBody>
      </p:sp>
      <p:cxnSp>
        <p:nvCxnSpPr>
          <p:cNvPr id="12" name="Connecteur droit 11"/>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1422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ce réservé du titre 1"/>
          <p:cNvSpPr>
            <a:spLocks noGrp="1"/>
          </p:cNvSpPr>
          <p:nvPr>
            <p:ph type="title"/>
          </p:nvPr>
        </p:nvSpPr>
        <p:spPr>
          <a:xfrm>
            <a:off x="342578" y="116192"/>
            <a:ext cx="8460000" cy="745664"/>
          </a:xfrm>
          <a:prstGeom prst="rect">
            <a:avLst/>
          </a:prstGeom>
        </p:spPr>
        <p:txBody>
          <a:bodyPr vert="horz" lIns="0" tIns="0" rIns="0" bIns="0" rtlCol="0" anchor="ctr" anchorCtr="0">
            <a:normAutofit/>
          </a:bodyPr>
          <a:lstStyle/>
          <a:p>
            <a:r>
              <a:rPr lang="en-GB" noProof="0" dirty="0" err="1" smtClean="0"/>
              <a:t>Modifiez</a:t>
            </a:r>
            <a:r>
              <a:rPr lang="en-GB" noProof="0" dirty="0" smtClean="0"/>
              <a:t> le style du titre</a:t>
            </a:r>
            <a:endParaRPr lang="en-GB" noProof="0" dirty="0"/>
          </a:p>
        </p:txBody>
      </p:sp>
      <p:sp>
        <p:nvSpPr>
          <p:cNvPr id="3" name="Espace réservé du texte 2"/>
          <p:cNvSpPr>
            <a:spLocks noGrp="1"/>
          </p:cNvSpPr>
          <p:nvPr>
            <p:ph type="body" idx="1"/>
          </p:nvPr>
        </p:nvSpPr>
        <p:spPr>
          <a:xfrm>
            <a:off x="342578" y="1653183"/>
            <a:ext cx="8460000" cy="4224089"/>
          </a:xfrm>
          <a:prstGeom prst="rect">
            <a:avLst/>
          </a:prstGeom>
        </p:spPr>
        <p:txBody>
          <a:bodyPr vert="horz" lIns="0" tIns="0" rIns="0" bIns="0" rtlCol="0" anchor="t" anchorCtr="0">
            <a:normAutofit/>
          </a:bodyPr>
          <a:lstStyle/>
          <a:p>
            <a:pPr lvl="0"/>
            <a:r>
              <a:rPr lang="en-GB" noProof="0" dirty="0" err="1" smtClean="0"/>
              <a:t>Modifiez</a:t>
            </a:r>
            <a:r>
              <a:rPr lang="en-GB" noProof="0" dirty="0" smtClean="0"/>
              <a:t> les styles du </a:t>
            </a:r>
            <a:r>
              <a:rPr lang="en-GB" noProof="0" dirty="0" err="1" smtClean="0"/>
              <a:t>texte</a:t>
            </a:r>
            <a:r>
              <a:rPr lang="en-GB" noProof="0" dirty="0" smtClean="0"/>
              <a:t> du masque</a:t>
            </a:r>
          </a:p>
          <a:p>
            <a:pPr lvl="1"/>
            <a:r>
              <a:rPr lang="en-GB" noProof="0" dirty="0" err="1" smtClean="0"/>
              <a:t>Deuxième</a:t>
            </a:r>
            <a:r>
              <a:rPr lang="en-GB" noProof="0" dirty="0" smtClean="0"/>
              <a:t> </a:t>
            </a:r>
            <a:r>
              <a:rPr lang="en-GB" noProof="0" dirty="0" err="1" smtClean="0"/>
              <a:t>niveau</a:t>
            </a:r>
            <a:endParaRPr lang="en-GB" noProof="0" dirty="0" smtClean="0"/>
          </a:p>
          <a:p>
            <a:pPr lvl="2"/>
            <a:r>
              <a:rPr lang="en-GB" noProof="0" dirty="0" err="1" smtClean="0"/>
              <a:t>Troisième</a:t>
            </a:r>
            <a:r>
              <a:rPr lang="en-GB" noProof="0" dirty="0" smtClean="0"/>
              <a:t> </a:t>
            </a:r>
            <a:r>
              <a:rPr lang="en-GB" noProof="0" dirty="0" err="1" smtClean="0"/>
              <a:t>niveau</a:t>
            </a:r>
            <a:endParaRPr lang="en-GB" noProof="0" dirty="0" smtClean="0"/>
          </a:p>
          <a:p>
            <a:pPr lvl="3"/>
            <a:r>
              <a:rPr lang="en-GB" noProof="0" dirty="0" err="1" smtClean="0"/>
              <a:t>Quatrième</a:t>
            </a:r>
            <a:r>
              <a:rPr lang="en-GB" noProof="0" dirty="0" smtClean="0"/>
              <a:t> </a:t>
            </a:r>
            <a:r>
              <a:rPr lang="en-GB" noProof="0" dirty="0" err="1" smtClean="0"/>
              <a:t>niveau</a:t>
            </a:r>
            <a:endParaRPr lang="en-GB" noProof="0" dirty="0" smtClean="0"/>
          </a:p>
          <a:p>
            <a:pPr lvl="4"/>
            <a:r>
              <a:rPr lang="en-GB" noProof="0" dirty="0" err="1" smtClean="0"/>
              <a:t>Cinquième</a:t>
            </a:r>
            <a:r>
              <a:rPr lang="en-GB" noProof="0" dirty="0" smtClean="0"/>
              <a:t> </a:t>
            </a:r>
            <a:r>
              <a:rPr lang="en-GB" noProof="0" dirty="0" err="1" smtClean="0"/>
              <a:t>niveau</a:t>
            </a:r>
            <a:endParaRPr lang="en-GB" noProof="0" dirty="0"/>
          </a:p>
        </p:txBody>
      </p:sp>
      <p:sp>
        <p:nvSpPr>
          <p:cNvPr id="13" name="Rectangle 15"/>
          <p:cNvSpPr>
            <a:spLocks noGrp="1" noChangeArrowheads="1"/>
          </p:cNvSpPr>
          <p:nvPr>
            <p:ph type="ftr" sz="quarter" idx="3"/>
          </p:nvPr>
        </p:nvSpPr>
        <p:spPr bwMode="auto">
          <a:xfrm>
            <a:off x="6228184" y="6359858"/>
            <a:ext cx="1606404"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endParaRPr lang="en-GB" noProof="0" dirty="0"/>
          </a:p>
        </p:txBody>
      </p:sp>
      <p:sp>
        <p:nvSpPr>
          <p:cNvPr id="14" name="Rectangle 14"/>
          <p:cNvSpPr>
            <a:spLocks noGrp="1" noChangeArrowheads="1"/>
          </p:cNvSpPr>
          <p:nvPr>
            <p:ph type="dt" sz="half" idx="2"/>
          </p:nvPr>
        </p:nvSpPr>
        <p:spPr bwMode="auto">
          <a:xfrm>
            <a:off x="7886368" y="6359858"/>
            <a:ext cx="708555"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00">
                <a:solidFill>
                  <a:schemeClr val="bg1"/>
                </a:solidFill>
              </a:defRPr>
            </a:lvl1pPr>
          </a:lstStyle>
          <a:p>
            <a:pPr>
              <a:defRPr/>
            </a:pPr>
            <a:fld id="{DC8E9F86-D118-4A53-AB11-023FDFACACA9}" type="datetime1">
              <a:rPr lang="fr-FR" noProof="0" smtClean="0"/>
              <a:t>25/11/2020</a:t>
            </a:fld>
            <a:endParaRPr lang="en-GB" noProof="0" dirty="0"/>
          </a:p>
        </p:txBody>
      </p:sp>
      <p:sp>
        <p:nvSpPr>
          <p:cNvPr id="17" name="Espace réservé du numéro de diapositive 16"/>
          <p:cNvSpPr>
            <a:spLocks noGrp="1" noChangeArrowheads="1"/>
          </p:cNvSpPr>
          <p:nvPr>
            <p:ph type="sldNum" sz="quarter" idx="4"/>
          </p:nvPr>
        </p:nvSpPr>
        <p:spPr bwMode="auto">
          <a:xfrm>
            <a:off x="8585792" y="6359858"/>
            <a:ext cx="180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en-GB" noProof="0" smtClean="0"/>
              <a:pPr>
                <a:defRPr/>
              </a:pPr>
              <a:t>‹#›</a:t>
            </a:fld>
            <a:endParaRPr lang="en-GB" noProof="0" dirty="0"/>
          </a:p>
        </p:txBody>
      </p:sp>
      <p:cxnSp>
        <p:nvCxnSpPr>
          <p:cNvPr id="15" name="Connecteur droit 14"/>
          <p:cNvCxnSpPr/>
          <p:nvPr/>
        </p:nvCxnSpPr>
        <p:spPr>
          <a:xfrm>
            <a:off x="342578" y="610244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c" descr=" "/>
          <p:cNvSpPr txBox="1"/>
          <p:nvPr userDrawn="1"/>
        </p:nvSpPr>
        <p:spPr>
          <a:xfrm>
            <a:off x="0" y="6537960"/>
            <a:ext cx="9144000" cy="0"/>
          </a:xfrm>
          <a:prstGeom prst="rect">
            <a:avLst/>
          </a:prstGeom>
          <a:noFill/>
        </p:spPr>
        <p:txBody>
          <a:bodyPr vert="horz" wrap="square" lIns="0" tIns="0" rIns="0" bIns="0" rtlCol="0">
            <a:no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dirty="0" smtClean="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462965184"/>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9" r:id="rId15"/>
  </p:sldLayoutIdLst>
  <p:timing>
    <p:tnLst>
      <p:par>
        <p:cTn id="1" dur="indefinite" restart="never" nodeType="tmRoot"/>
      </p:par>
    </p:tnLst>
  </p:timing>
  <p:hf hdr="0" ftr="0"/>
  <p:txStyles>
    <p:titleStyle>
      <a:lvl1pPr algn="l" defTabSz="914400" rtl="0" eaLnBrk="1" latinLnBrk="0" hangingPunct="1">
        <a:spcBef>
          <a:spcPct val="0"/>
        </a:spcBef>
        <a:buNone/>
        <a:defRPr sz="3000" b="1" i="0" u="none"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200"/>
        </a:spcBef>
        <a:buClr>
          <a:schemeClr val="accent4"/>
        </a:buClr>
        <a:buSzPct val="100000"/>
        <a:buFontTx/>
        <a:buNone/>
        <a:defRPr sz="1800" kern="1200">
          <a:solidFill>
            <a:schemeClr val="bg1"/>
          </a:solidFill>
          <a:latin typeface="+mn-lt"/>
          <a:ea typeface="+mn-ea"/>
          <a:cs typeface="+mn-cs"/>
        </a:defRPr>
      </a:lvl1pPr>
      <a:lvl2pPr marL="446088" indent="-179388" algn="l" defTabSz="914400" rtl="0" eaLnBrk="1" latinLnBrk="0" hangingPunct="1">
        <a:spcBef>
          <a:spcPts val="200"/>
        </a:spcBef>
        <a:buClr>
          <a:schemeClr val="accent1"/>
        </a:buClr>
        <a:buSzPct val="90000"/>
        <a:buFont typeface="Wingdings" panose="05000000000000000000" pitchFamily="2" charset="2"/>
        <a:buChar char="§"/>
        <a:defRPr sz="1600" b="0" i="0" u="none" kern="1200">
          <a:solidFill>
            <a:schemeClr val="bg1"/>
          </a:solidFill>
          <a:latin typeface="+mn-lt"/>
          <a:ea typeface="+mn-ea"/>
          <a:cs typeface="+mn-cs"/>
        </a:defRPr>
      </a:lvl2pPr>
      <a:lvl3pPr marL="804863" indent="-176213" algn="l" defTabSz="914400" rtl="0" eaLnBrk="1" latinLnBrk="0" hangingPunct="1">
        <a:spcBef>
          <a:spcPts val="200"/>
        </a:spcBef>
        <a:buFont typeface="Wingdings" panose="05000000000000000000" pitchFamily="2" charset="2"/>
        <a:buChar char="§"/>
        <a:defRPr sz="1400" kern="1200">
          <a:solidFill>
            <a:schemeClr val="accent1"/>
          </a:solidFill>
          <a:latin typeface="+mn-lt"/>
          <a:ea typeface="+mn-ea"/>
          <a:cs typeface="+mn-cs"/>
        </a:defRPr>
      </a:lvl3pPr>
      <a:lvl4pPr marL="1158875" indent="-168275" algn="l" defTabSz="914400" rtl="0" eaLnBrk="1" latinLnBrk="0" hangingPunct="1">
        <a:spcBef>
          <a:spcPts val="200"/>
        </a:spcBef>
        <a:buFont typeface="Wingdings" panose="05000000000000000000" pitchFamily="2" charset="2"/>
        <a:buChar char="§"/>
        <a:defRPr sz="1200" kern="1200">
          <a:solidFill>
            <a:schemeClr val="bg2"/>
          </a:solidFill>
          <a:latin typeface="+mn-lt"/>
          <a:ea typeface="+mn-ea"/>
          <a:cs typeface="+mn-cs"/>
        </a:defRPr>
      </a:lvl4pPr>
      <a:lvl5pPr marL="0" indent="0" algn="l" defTabSz="914400" rtl="0" eaLnBrk="1" latinLnBrk="0" hangingPunct="1">
        <a:spcBef>
          <a:spcPts val="200"/>
        </a:spcBef>
        <a:buFontTx/>
        <a:buNone/>
        <a:defRPr sz="1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202" y="255589"/>
            <a:ext cx="6467797" cy="492556"/>
          </a:xfrm>
        </p:spPr>
        <p:txBody>
          <a:bodyPr/>
          <a:lstStyle/>
          <a:p>
            <a:r>
              <a:rPr lang="fr-FR" dirty="0" err="1" smtClean="0"/>
              <a:t>Credit</a:t>
            </a:r>
            <a:r>
              <a:rPr lang="fr-FR" dirty="0" smtClean="0"/>
              <a:t> </a:t>
            </a:r>
            <a:r>
              <a:rPr lang="fr-FR" dirty="0" err="1" smtClean="0"/>
              <a:t>project</a:t>
            </a:r>
            <a:endParaRPr lang="fr-FR" dirty="0"/>
          </a:p>
        </p:txBody>
      </p:sp>
      <p:sp>
        <p:nvSpPr>
          <p:cNvPr id="4" name="Text Placeholder 3"/>
          <p:cNvSpPr>
            <a:spLocks noGrp="1"/>
          </p:cNvSpPr>
          <p:nvPr>
            <p:ph type="body" idx="13"/>
          </p:nvPr>
        </p:nvSpPr>
        <p:spPr/>
        <p:txBody>
          <a:bodyPr/>
          <a:lstStyle/>
          <a:p>
            <a:r>
              <a:rPr lang="fr-FR" dirty="0" smtClean="0"/>
              <a:t>Quant </a:t>
            </a:r>
            <a:r>
              <a:rPr lang="fr-FR" dirty="0" err="1" smtClean="0"/>
              <a:t>research</a:t>
            </a:r>
            <a:r>
              <a:rPr lang="fr-FR" dirty="0" smtClean="0"/>
              <a:t> group</a:t>
            </a:r>
            <a:endParaRPr lang="fr-FR" dirty="0"/>
          </a:p>
        </p:txBody>
      </p:sp>
      <p:sp>
        <p:nvSpPr>
          <p:cNvPr id="5" name="Text Placeholder 4"/>
          <p:cNvSpPr>
            <a:spLocks noGrp="1"/>
          </p:cNvSpPr>
          <p:nvPr>
            <p:ph type="body" idx="14"/>
          </p:nvPr>
        </p:nvSpPr>
        <p:spPr/>
        <p:txBody>
          <a:bodyPr/>
          <a:lstStyle/>
          <a:p>
            <a:r>
              <a:rPr lang="fr-FR" dirty="0" smtClean="0"/>
              <a:t>Paris, </a:t>
            </a:r>
            <a:r>
              <a:rPr lang="fr-FR" dirty="0" err="1" smtClean="0"/>
              <a:t>October</a:t>
            </a:r>
            <a:r>
              <a:rPr lang="fr-FR" dirty="0" smtClean="0"/>
              <a:t> 2020</a:t>
            </a:r>
            <a:endParaRPr lang="fr-FR" dirty="0"/>
          </a:p>
        </p:txBody>
      </p:sp>
      <p:sp>
        <p:nvSpPr>
          <p:cNvPr id="3" name="Subtitle 2"/>
          <p:cNvSpPr>
            <a:spLocks noGrp="1"/>
          </p:cNvSpPr>
          <p:nvPr>
            <p:ph type="subTitle" idx="1"/>
          </p:nvPr>
        </p:nvSpPr>
        <p:spPr>
          <a:xfrm>
            <a:off x="390203" y="694352"/>
            <a:ext cx="5328000" cy="432000"/>
          </a:xfrm>
        </p:spPr>
        <p:txBody>
          <a:bodyPr/>
          <a:lstStyle/>
          <a:p>
            <a:endParaRPr lang="fr-FR" dirty="0"/>
          </a:p>
        </p:txBody>
      </p:sp>
    </p:spTree>
    <p:extLst>
      <p:ext uri="{BB962C8B-B14F-4D97-AF65-F5344CB8AC3E}">
        <p14:creationId xmlns:p14="http://schemas.microsoft.com/office/powerpoint/2010/main" val="104143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𝑁𝑒𝑡</m:t>
                        </m:r>
                        <m:r>
                          <a:rPr lang="fr-FR" i="1">
                            <a:latin typeface="Cambria Math" panose="02040503050406030204" pitchFamily="18" charset="0"/>
                          </a:rPr>
                          <m:t> </m:t>
                        </m:r>
                        <m:r>
                          <a:rPr lang="fr-FR" i="1">
                            <a:latin typeface="Cambria Math" panose="02040503050406030204" pitchFamily="18" charset="0"/>
                          </a:rPr>
                          <m:t>𝑃𝑟𝑜𝑓𝑖𝑡</m:t>
                        </m:r>
                        <m:r>
                          <a:rPr lang="fr-FR" i="1">
                            <a:latin typeface="Cambria Math" panose="02040503050406030204" pitchFamily="18" charset="0"/>
                          </a:rPr>
                          <m:t> </m:t>
                        </m:r>
                        <m:r>
                          <a:rPr lang="fr-FR" i="1">
                            <a:latin typeface="Cambria Math" panose="02040503050406030204" pitchFamily="18" charset="0"/>
                          </a:rPr>
                          <m:t>𝑎𝑓𝑡𝑒𝑟</m:t>
                        </m:r>
                        <m:r>
                          <a:rPr lang="fr-FR" i="1">
                            <a:latin typeface="Cambria Math" panose="02040503050406030204" pitchFamily="18" charset="0"/>
                          </a:rPr>
                          <m:t> </m:t>
                        </m:r>
                        <m:r>
                          <a:rPr lang="fr-FR" i="1">
                            <a:latin typeface="Cambria Math" panose="02040503050406030204" pitchFamily="18" charset="0"/>
                          </a:rPr>
                          <m:t>𝑇𝑎𝑥</m:t>
                        </m:r>
                        <m:r>
                          <a:rPr lang="fr-FR" i="1">
                            <a:latin typeface="Cambria Math" panose="02040503050406030204" pitchFamily="18" charset="0"/>
                          </a:rPr>
                          <m:t> </m:t>
                        </m:r>
                        <m:r>
                          <a:rPr lang="fr-FR" i="1">
                            <a:latin typeface="Cambria Math" panose="02040503050406030204" pitchFamily="18" charset="0"/>
                          </a:rPr>
                          <m:t>𝑏𝑒𝑓𝑜𝑟𝑒</m:t>
                        </m:r>
                        <m:r>
                          <a:rPr lang="fr-FR" i="1">
                            <a:latin typeface="Cambria Math" panose="02040503050406030204" pitchFamily="18" charset="0"/>
                          </a:rPr>
                          <m:t> </m:t>
                        </m:r>
                        <m:r>
                          <a:rPr lang="fr-FR" i="1">
                            <a:latin typeface="Cambria Math" panose="02040503050406030204" pitchFamily="18" charset="0"/>
                          </a:rPr>
                          <m:t>𝑢𝑛𝑢𝑠𝑢𝑎𝑙</m:t>
                        </m:r>
                        <m:r>
                          <a:rPr lang="fr-FR" i="1">
                            <a:latin typeface="Cambria Math" panose="02040503050406030204" pitchFamily="18" charset="0"/>
                          </a:rPr>
                          <m:t> </m:t>
                        </m:r>
                        <m:r>
                          <a:rPr lang="fr-FR" i="1">
                            <a:latin typeface="Cambria Math" panose="02040503050406030204" pitchFamily="18" charset="0"/>
                          </a:rPr>
                          <m:t>𝐸𝑥𝑝𝑒𝑛𝑠𝑒</m:t>
                        </m:r>
                      </m:num>
                      <m:den>
                        <m:r>
                          <a:rPr lang="fr-FR" i="1">
                            <a:latin typeface="Cambria Math" panose="02040503050406030204" pitchFamily="18" charset="0"/>
                          </a:rPr>
                          <m:t>𝐴𝑣𝑔</m:t>
                        </m:r>
                        <m:r>
                          <a:rPr lang="fr-FR" i="1">
                            <a:latin typeface="Cambria Math" panose="02040503050406030204" pitchFamily="18" charset="0"/>
                          </a:rPr>
                          <m:t> </m:t>
                        </m:r>
                        <m:r>
                          <a:rPr lang="fr-FR" i="1">
                            <a:latin typeface="Cambria Math" panose="02040503050406030204" pitchFamily="18" charset="0"/>
                          </a:rPr>
                          <m:t>𝐴𝑠𝑠𝑒𝑡𝑠</m:t>
                        </m:r>
                      </m:den>
                    </m:f>
                  </m:oMath>
                </a14:m>
                <a:r>
                  <a:rPr lang="en-US" dirty="0" smtClean="0">
                    <a:solidFill>
                      <a:schemeClr val="bg1"/>
                    </a:solidFill>
                  </a:rPr>
                  <a:t> : as for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𝐸𝐵𝐼𝑇𝐷𝐴</m:t>
                        </m:r>
                      </m:num>
                      <m:den>
                        <m:r>
                          <a:rPr lang="fr-FR" i="1">
                            <a:latin typeface="Cambria Math" panose="02040503050406030204" pitchFamily="18" charset="0"/>
                          </a:rPr>
                          <m:t>𝐼𝑛𝑡𝑒𝑟𝑒𝑠𝑡</m:t>
                        </m:r>
                        <m:r>
                          <a:rPr lang="fr-FR" i="1">
                            <a:latin typeface="Cambria Math" panose="02040503050406030204" pitchFamily="18" charset="0"/>
                          </a:rPr>
                          <m:t> </m:t>
                        </m:r>
                        <m:r>
                          <a:rPr lang="fr-FR" i="1">
                            <a:latin typeface="Cambria Math" panose="02040503050406030204" pitchFamily="18" charset="0"/>
                          </a:rPr>
                          <m:t>𝐸𝑥𝑝𝑒𝑛𝑠𝑒</m:t>
                        </m:r>
                      </m:den>
                    </m:f>
                  </m:oMath>
                </a14:m>
                <a:r>
                  <a:rPr lang="en-US" dirty="0" smtClean="0">
                    <a:solidFill>
                      <a:schemeClr val="bg1"/>
                    </a:solidFill>
                  </a:rPr>
                  <a:t>, this </a:t>
                </a:r>
                <a:r>
                  <a:rPr lang="en-US" dirty="0" smtClean="0"/>
                  <a:t>is a follower indicator measuring the issuers capacity to reimburse its debt. Consequently, Takeda has one of the worst scores.</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129" r="-2017"/>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10</a:t>
            </a:fld>
            <a:endParaRPr lang="en-GB" noProof="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00" y="2102459"/>
            <a:ext cx="7733401" cy="3866701"/>
          </a:xfrm>
          <a:prstGeom prst="rect">
            <a:avLst/>
          </a:prstGeom>
          <a:ln>
            <a:solidFill>
              <a:schemeClr val="bg1"/>
            </a:solidFill>
          </a:ln>
        </p:spPr>
      </p:pic>
    </p:spTree>
    <p:extLst>
      <p:ext uri="{BB962C8B-B14F-4D97-AF65-F5344CB8AC3E}">
        <p14:creationId xmlns:p14="http://schemas.microsoft.com/office/powerpoint/2010/main" val="3936515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r>
                  <a:rPr lang="en-US" dirty="0" smtClean="0"/>
                  <a:t>We also notice that there is negative active weight for a good issuer position : Apple.</a:t>
                </a:r>
              </a:p>
              <a:p>
                <a:pPr marL="644525" lvl="1" indent="-285750">
                  <a:buClr>
                    <a:schemeClr val="accent6"/>
                  </a:buClr>
                </a:pPr>
                <a:r>
                  <a:rPr lang="en-US" dirty="0" smtClean="0">
                    <a:solidFill>
                      <a:schemeClr val="bg1"/>
                    </a:solidFill>
                  </a:rPr>
                  <a:t>It has good </a:t>
                </a:r>
                <a14:m>
                  <m:oMath xmlns:m="http://schemas.openxmlformats.org/officeDocument/2006/math">
                    <m:f>
                      <m:fPr>
                        <m:ctrlPr>
                          <a:rPr lang="fr-FR" b="0" i="1" smtClean="0">
                            <a:solidFill>
                              <a:schemeClr val="bg1"/>
                            </a:solidFill>
                            <a:latin typeface="Cambria Math" panose="02040503050406030204" pitchFamily="18" charset="0"/>
                          </a:rPr>
                        </m:ctrlPr>
                      </m:fPr>
                      <m:num>
                        <m:r>
                          <a:rPr lang="fr-FR" b="0" i="1" smtClean="0">
                            <a:solidFill>
                              <a:schemeClr val="bg1"/>
                            </a:solidFill>
                            <a:latin typeface="Cambria Math" panose="02040503050406030204" pitchFamily="18" charset="0"/>
                          </a:rPr>
                          <m:t>𝐹𝑖𝑛𝑎𝑛𝑐𝑖𝑛𝑔</m:t>
                        </m:r>
                        <m:r>
                          <a:rPr lang="fr-FR" b="0" i="1" smtClean="0">
                            <a:solidFill>
                              <a:schemeClr val="bg1"/>
                            </a:solidFill>
                            <a:latin typeface="Cambria Math" panose="02040503050406030204" pitchFamily="18" charset="0"/>
                          </a:rPr>
                          <m:t> </m:t>
                        </m:r>
                        <m:r>
                          <a:rPr lang="fr-FR" b="0" i="1" smtClean="0">
                            <a:solidFill>
                              <a:schemeClr val="bg1"/>
                            </a:solidFill>
                            <a:latin typeface="Cambria Math" panose="02040503050406030204" pitchFamily="18" charset="0"/>
                          </a:rPr>
                          <m:t>𝐶𝑎𝑠h</m:t>
                        </m:r>
                      </m:num>
                      <m:den>
                        <m:r>
                          <a:rPr lang="fr-FR" b="0" i="1" smtClean="0">
                            <a:solidFill>
                              <a:schemeClr val="bg1"/>
                            </a:solidFill>
                            <a:latin typeface="Cambria Math" panose="02040503050406030204" pitchFamily="18" charset="0"/>
                          </a:rPr>
                          <m:t>𝐷𝑒𝑏𝑡</m:t>
                        </m:r>
                      </m:den>
                    </m:f>
                  </m:oMath>
                </a14:m>
                <a:r>
                  <a:rPr lang="en-US" dirty="0" smtClean="0">
                    <a:solidFill>
                      <a:schemeClr val="bg1"/>
                    </a:solidFill>
                  </a:rPr>
                  <a:t>, </a:t>
                </a:r>
                <a14:m>
                  <m:oMath xmlns:m="http://schemas.openxmlformats.org/officeDocument/2006/math">
                    <m:f>
                      <m:fPr>
                        <m:ctrlPr>
                          <a:rPr lang="fr-FR" b="0" i="1" smtClean="0">
                            <a:solidFill>
                              <a:schemeClr val="bg1"/>
                            </a:solidFill>
                            <a:latin typeface="Cambria Math" panose="02040503050406030204" pitchFamily="18" charset="0"/>
                          </a:rPr>
                        </m:ctrlPr>
                      </m:fPr>
                      <m:num>
                        <m:r>
                          <a:rPr lang="fr-FR" b="0" i="1" smtClean="0">
                            <a:solidFill>
                              <a:schemeClr val="bg1"/>
                            </a:solidFill>
                            <a:latin typeface="Cambria Math" panose="02040503050406030204" pitchFamily="18" charset="0"/>
                          </a:rPr>
                          <m:t>𝐶𝑎𝑠h</m:t>
                        </m:r>
                        <m:r>
                          <a:rPr lang="fr-FR" b="0" i="1" smtClean="0">
                            <a:solidFill>
                              <a:schemeClr val="bg1"/>
                            </a:solidFill>
                            <a:latin typeface="Cambria Math" panose="02040503050406030204" pitchFamily="18" charset="0"/>
                          </a:rPr>
                          <m:t>+</m:t>
                        </m:r>
                        <m:r>
                          <a:rPr lang="fr-FR" b="0" i="1" smtClean="0">
                            <a:solidFill>
                              <a:schemeClr val="bg1"/>
                            </a:solidFill>
                            <a:latin typeface="Cambria Math" panose="02040503050406030204" pitchFamily="18" charset="0"/>
                          </a:rPr>
                          <m:t>𝐿𝑇</m:t>
                        </m:r>
                        <m:r>
                          <a:rPr lang="fr-FR" b="0" i="1" smtClean="0">
                            <a:solidFill>
                              <a:schemeClr val="bg1"/>
                            </a:solidFill>
                            <a:latin typeface="Cambria Math" panose="02040503050406030204" pitchFamily="18" charset="0"/>
                          </a:rPr>
                          <m:t> </m:t>
                        </m:r>
                        <m:r>
                          <a:rPr lang="fr-FR" b="0" i="1" smtClean="0">
                            <a:solidFill>
                              <a:schemeClr val="bg1"/>
                            </a:solidFill>
                            <a:latin typeface="Cambria Math" panose="02040503050406030204" pitchFamily="18" charset="0"/>
                          </a:rPr>
                          <m:t>𝐼𝑛𝑣𝑒𝑠𝑡𝑚𝑒𝑛𝑡</m:t>
                        </m:r>
                      </m:num>
                      <m:den>
                        <m:r>
                          <a:rPr lang="fr-FR" b="0" i="1" smtClean="0">
                            <a:solidFill>
                              <a:schemeClr val="bg1"/>
                            </a:solidFill>
                            <a:latin typeface="Cambria Math" panose="02040503050406030204" pitchFamily="18" charset="0"/>
                          </a:rPr>
                          <m:t>𝐷𝑒𝑏𝑡</m:t>
                        </m:r>
                      </m:den>
                    </m:f>
                    <m:r>
                      <a:rPr lang="fr-FR" b="0" i="1" smtClean="0">
                        <a:solidFill>
                          <a:schemeClr val="bg1"/>
                        </a:solidFill>
                        <a:latin typeface="Cambria Math" panose="02040503050406030204" pitchFamily="18" charset="0"/>
                      </a:rPr>
                      <m:t> </m:t>
                    </m:r>
                  </m:oMath>
                </a14:m>
                <a:r>
                  <a:rPr lang="en-US" dirty="0" smtClean="0">
                    <a:solidFill>
                      <a:schemeClr val="bg1"/>
                    </a:solidFill>
                  </a:rPr>
                  <a:t>and </a:t>
                </a:r>
                <a14:m>
                  <m:oMath xmlns:m="http://schemas.openxmlformats.org/officeDocument/2006/math">
                    <m:f>
                      <m:fPr>
                        <m:ctrlPr>
                          <a:rPr lang="fr-FR" b="0" i="1" smtClean="0">
                            <a:solidFill>
                              <a:schemeClr val="bg1"/>
                            </a:solidFill>
                            <a:latin typeface="Cambria Math" panose="02040503050406030204" pitchFamily="18" charset="0"/>
                          </a:rPr>
                        </m:ctrlPr>
                      </m:fPr>
                      <m:num>
                        <m:r>
                          <a:rPr lang="fr-FR" b="0" i="1" smtClean="0">
                            <a:solidFill>
                              <a:schemeClr val="bg1"/>
                            </a:solidFill>
                            <a:latin typeface="Cambria Math" panose="02040503050406030204" pitchFamily="18" charset="0"/>
                          </a:rPr>
                          <m:t>𝐹𝐶𝑇</m:t>
                        </m:r>
                      </m:num>
                      <m:den>
                        <m:r>
                          <a:rPr lang="fr-FR" b="0" i="1" smtClean="0">
                            <a:solidFill>
                              <a:schemeClr val="bg1"/>
                            </a:solidFill>
                            <a:latin typeface="Cambria Math" panose="02040503050406030204" pitchFamily="18" charset="0"/>
                          </a:rPr>
                          <m:t>𝐷𝑒𝑏𝑡</m:t>
                        </m:r>
                      </m:den>
                    </m:f>
                  </m:oMath>
                </a14:m>
                <a:r>
                  <a:rPr lang="en-US" dirty="0" smtClean="0">
                    <a:solidFill>
                      <a:schemeClr val="bg1"/>
                    </a:solidFill>
                  </a:rPr>
                  <a:t>. </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1285"/>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11</a:t>
            </a:fld>
            <a:endParaRPr lang="en-GB" noProof="0" dirty="0"/>
          </a:p>
        </p:txBody>
      </p:sp>
      <p:graphicFrame>
        <p:nvGraphicFramePr>
          <p:cNvPr id="8" name="Table 7"/>
          <p:cNvGraphicFramePr>
            <a:graphicFrameLocks noGrp="1"/>
          </p:cNvGraphicFramePr>
          <p:nvPr>
            <p:extLst>
              <p:ext uri="{D42A27DB-BD31-4B8C-83A1-F6EECF244321}">
                <p14:modId xmlns:p14="http://schemas.microsoft.com/office/powerpoint/2010/main" val="3445895151"/>
              </p:ext>
            </p:extLst>
          </p:nvPr>
        </p:nvGraphicFramePr>
        <p:xfrm>
          <a:off x="342903" y="2117366"/>
          <a:ext cx="8459782" cy="2311101"/>
        </p:xfrm>
        <a:graphic>
          <a:graphicData uri="http://schemas.openxmlformats.org/drawingml/2006/table">
            <a:tbl>
              <a:tblPr/>
              <a:tblGrid>
                <a:gridCol w="302360">
                  <a:extLst>
                    <a:ext uri="{9D8B030D-6E8A-4147-A177-3AD203B41FA5}">
                      <a16:colId xmlns:a16="http://schemas.microsoft.com/office/drawing/2014/main" val="2646802086"/>
                    </a:ext>
                  </a:extLst>
                </a:gridCol>
                <a:gridCol w="1177945">
                  <a:extLst>
                    <a:ext uri="{9D8B030D-6E8A-4147-A177-3AD203B41FA5}">
                      <a16:colId xmlns:a16="http://schemas.microsoft.com/office/drawing/2014/main" val="848665279"/>
                    </a:ext>
                  </a:extLst>
                </a:gridCol>
                <a:gridCol w="302360">
                  <a:extLst>
                    <a:ext uri="{9D8B030D-6E8A-4147-A177-3AD203B41FA5}">
                      <a16:colId xmlns:a16="http://schemas.microsoft.com/office/drawing/2014/main" val="1196546394"/>
                    </a:ext>
                  </a:extLst>
                </a:gridCol>
                <a:gridCol w="302360">
                  <a:extLst>
                    <a:ext uri="{9D8B030D-6E8A-4147-A177-3AD203B41FA5}">
                      <a16:colId xmlns:a16="http://schemas.microsoft.com/office/drawing/2014/main" val="1288360741"/>
                    </a:ext>
                  </a:extLst>
                </a:gridCol>
                <a:gridCol w="302360">
                  <a:extLst>
                    <a:ext uri="{9D8B030D-6E8A-4147-A177-3AD203B41FA5}">
                      <a16:colId xmlns:a16="http://schemas.microsoft.com/office/drawing/2014/main" val="1359843762"/>
                    </a:ext>
                  </a:extLst>
                </a:gridCol>
                <a:gridCol w="302360">
                  <a:extLst>
                    <a:ext uri="{9D8B030D-6E8A-4147-A177-3AD203B41FA5}">
                      <a16:colId xmlns:a16="http://schemas.microsoft.com/office/drawing/2014/main" val="2571169454"/>
                    </a:ext>
                  </a:extLst>
                </a:gridCol>
                <a:gridCol w="302360">
                  <a:extLst>
                    <a:ext uri="{9D8B030D-6E8A-4147-A177-3AD203B41FA5}">
                      <a16:colId xmlns:a16="http://schemas.microsoft.com/office/drawing/2014/main" val="2496571313"/>
                    </a:ext>
                  </a:extLst>
                </a:gridCol>
                <a:gridCol w="302360">
                  <a:extLst>
                    <a:ext uri="{9D8B030D-6E8A-4147-A177-3AD203B41FA5}">
                      <a16:colId xmlns:a16="http://schemas.microsoft.com/office/drawing/2014/main" val="3347536899"/>
                    </a:ext>
                  </a:extLst>
                </a:gridCol>
                <a:gridCol w="302360">
                  <a:extLst>
                    <a:ext uri="{9D8B030D-6E8A-4147-A177-3AD203B41FA5}">
                      <a16:colId xmlns:a16="http://schemas.microsoft.com/office/drawing/2014/main" val="1807233226"/>
                    </a:ext>
                  </a:extLst>
                </a:gridCol>
                <a:gridCol w="302360">
                  <a:extLst>
                    <a:ext uri="{9D8B030D-6E8A-4147-A177-3AD203B41FA5}">
                      <a16:colId xmlns:a16="http://schemas.microsoft.com/office/drawing/2014/main" val="2948023694"/>
                    </a:ext>
                  </a:extLst>
                </a:gridCol>
                <a:gridCol w="302360">
                  <a:extLst>
                    <a:ext uri="{9D8B030D-6E8A-4147-A177-3AD203B41FA5}">
                      <a16:colId xmlns:a16="http://schemas.microsoft.com/office/drawing/2014/main" val="1843687894"/>
                    </a:ext>
                  </a:extLst>
                </a:gridCol>
                <a:gridCol w="327557">
                  <a:extLst>
                    <a:ext uri="{9D8B030D-6E8A-4147-A177-3AD203B41FA5}">
                      <a16:colId xmlns:a16="http://schemas.microsoft.com/office/drawing/2014/main" val="1042074795"/>
                    </a:ext>
                  </a:extLst>
                </a:gridCol>
                <a:gridCol w="302360">
                  <a:extLst>
                    <a:ext uri="{9D8B030D-6E8A-4147-A177-3AD203B41FA5}">
                      <a16:colId xmlns:a16="http://schemas.microsoft.com/office/drawing/2014/main" val="2406469846"/>
                    </a:ext>
                  </a:extLst>
                </a:gridCol>
                <a:gridCol w="302360">
                  <a:extLst>
                    <a:ext uri="{9D8B030D-6E8A-4147-A177-3AD203B41FA5}">
                      <a16:colId xmlns:a16="http://schemas.microsoft.com/office/drawing/2014/main" val="3029757"/>
                    </a:ext>
                  </a:extLst>
                </a:gridCol>
                <a:gridCol w="302360">
                  <a:extLst>
                    <a:ext uri="{9D8B030D-6E8A-4147-A177-3AD203B41FA5}">
                      <a16:colId xmlns:a16="http://schemas.microsoft.com/office/drawing/2014/main" val="148471663"/>
                    </a:ext>
                  </a:extLst>
                </a:gridCol>
                <a:gridCol w="302360">
                  <a:extLst>
                    <a:ext uri="{9D8B030D-6E8A-4147-A177-3AD203B41FA5}">
                      <a16:colId xmlns:a16="http://schemas.microsoft.com/office/drawing/2014/main" val="1723978561"/>
                    </a:ext>
                  </a:extLst>
                </a:gridCol>
                <a:gridCol w="302360">
                  <a:extLst>
                    <a:ext uri="{9D8B030D-6E8A-4147-A177-3AD203B41FA5}">
                      <a16:colId xmlns:a16="http://schemas.microsoft.com/office/drawing/2014/main" val="3502212498"/>
                    </a:ext>
                  </a:extLst>
                </a:gridCol>
                <a:gridCol w="302360">
                  <a:extLst>
                    <a:ext uri="{9D8B030D-6E8A-4147-A177-3AD203B41FA5}">
                      <a16:colId xmlns:a16="http://schemas.microsoft.com/office/drawing/2014/main" val="3703972022"/>
                    </a:ext>
                  </a:extLst>
                </a:gridCol>
                <a:gridCol w="302360">
                  <a:extLst>
                    <a:ext uri="{9D8B030D-6E8A-4147-A177-3AD203B41FA5}">
                      <a16:colId xmlns:a16="http://schemas.microsoft.com/office/drawing/2014/main" val="792096760"/>
                    </a:ext>
                  </a:extLst>
                </a:gridCol>
                <a:gridCol w="302360">
                  <a:extLst>
                    <a:ext uri="{9D8B030D-6E8A-4147-A177-3AD203B41FA5}">
                      <a16:colId xmlns:a16="http://schemas.microsoft.com/office/drawing/2014/main" val="4204427288"/>
                    </a:ext>
                  </a:extLst>
                </a:gridCol>
                <a:gridCol w="302360">
                  <a:extLst>
                    <a:ext uri="{9D8B030D-6E8A-4147-A177-3AD203B41FA5}">
                      <a16:colId xmlns:a16="http://schemas.microsoft.com/office/drawing/2014/main" val="3937658667"/>
                    </a:ext>
                  </a:extLst>
                </a:gridCol>
                <a:gridCol w="302360">
                  <a:extLst>
                    <a:ext uri="{9D8B030D-6E8A-4147-A177-3AD203B41FA5}">
                      <a16:colId xmlns:a16="http://schemas.microsoft.com/office/drawing/2014/main" val="166176763"/>
                    </a:ext>
                  </a:extLst>
                </a:gridCol>
                <a:gridCol w="302360">
                  <a:extLst>
                    <a:ext uri="{9D8B030D-6E8A-4147-A177-3AD203B41FA5}">
                      <a16:colId xmlns:a16="http://schemas.microsoft.com/office/drawing/2014/main" val="2296067318"/>
                    </a:ext>
                  </a:extLst>
                </a:gridCol>
                <a:gridCol w="302360">
                  <a:extLst>
                    <a:ext uri="{9D8B030D-6E8A-4147-A177-3AD203B41FA5}">
                      <a16:colId xmlns:a16="http://schemas.microsoft.com/office/drawing/2014/main" val="1675589849"/>
                    </a:ext>
                  </a:extLst>
                </a:gridCol>
                <a:gridCol w="302360">
                  <a:extLst>
                    <a:ext uri="{9D8B030D-6E8A-4147-A177-3AD203B41FA5}">
                      <a16:colId xmlns:a16="http://schemas.microsoft.com/office/drawing/2014/main" val="646513734"/>
                    </a:ext>
                  </a:extLst>
                </a:gridCol>
              </a:tblGrid>
              <a:tr h="477162">
                <a:tc>
                  <a:txBody>
                    <a:bodyPr/>
                    <a:lstStyle/>
                    <a:p>
                      <a:pPr algn="l" fontAlgn="b"/>
                      <a:endParaRPr lang="fr-FR" sz="500" b="0" i="0" u="none" strike="noStrike">
                        <a:solidFill>
                          <a:srgbClr val="000000"/>
                        </a:solidFill>
                        <a:effectLst/>
                        <a:latin typeface="Calibri" panose="020F0502020204030204" pitchFamily="34" charset="0"/>
                      </a:endParaRPr>
                    </a:p>
                  </a:txBody>
                  <a:tcPr marL="4724" marR="4724" marT="472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dirty="0" err="1">
                          <a:solidFill>
                            <a:srgbClr val="000000"/>
                          </a:solidFill>
                          <a:effectLst/>
                          <a:latin typeface="Calibri" panose="020F0502020204030204" pitchFamily="34" charset="0"/>
                        </a:rPr>
                        <a:t>Company</a:t>
                      </a:r>
                      <a:r>
                        <a:rPr lang="fr-FR" sz="500" b="1" i="0" u="none" strike="noStrike" dirty="0">
                          <a:solidFill>
                            <a:srgbClr val="000000"/>
                          </a:solidFill>
                          <a:effectLst/>
                          <a:latin typeface="Calibri" panose="020F0502020204030204" pitchFamily="34" charset="0"/>
                        </a:rPr>
                        <a:t> Name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Multifactor relative value Scores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Ranking - Relative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Multifactor Scores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Ranking - Multifactor Scores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Delta rel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Delta ranking rel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Delta fund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OAS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EffectiveDuration</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FaceValue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FaceValue_not_filtered</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Reporting Standard</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FinancingCashToDebt</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CashPlusLTInvestmentsToDebt</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FCF_to_MoodysAdjEBITDA</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EBITA_to_InterestExpense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FCFToDebt</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DebtToMcap</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D2D</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Weeks52HighMom</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NPATBUI_to_AvgAssets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BookToPrice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CFoToMcap</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7394791"/>
                  </a:ext>
                </a:extLst>
              </a:tr>
              <a:tr h="99212">
                <a:tc>
                  <a:txBody>
                    <a:bodyPr/>
                    <a:lstStyle/>
                    <a:p>
                      <a:pPr algn="ctr" fontAlgn="t"/>
                      <a:r>
                        <a:rPr lang="fr-FR" sz="500" b="1" i="0" u="none" strike="noStrike">
                          <a:solidFill>
                            <a:srgbClr val="000000"/>
                          </a:solidFill>
                          <a:effectLst/>
                          <a:latin typeface="Calibri" panose="020F0502020204030204" pitchFamily="34" charset="0"/>
                        </a:rPr>
                        <a:t>AAPL-US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l" fontAlgn="b"/>
                      <a:r>
                        <a:rPr lang="fr-FR" sz="500" b="0" i="0" u="none" strike="noStrike">
                          <a:solidFill>
                            <a:srgbClr val="000000"/>
                          </a:solidFill>
                          <a:effectLst/>
                          <a:latin typeface="Calibri" panose="020F0502020204030204" pitchFamily="34" charset="0"/>
                        </a:rPr>
                        <a:t>Apple Inc.</a:t>
                      </a:r>
                    </a:p>
                  </a:txBody>
                  <a:tcPr marL="4724" marR="4724" marT="47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1.82</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11</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1.02</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9</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 </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 </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 </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61</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5.57</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r" fontAlgn="b"/>
                      <a:r>
                        <a:rPr lang="fr-FR" sz="500" b="0" i="0" u="none" strike="noStrike">
                          <a:solidFill>
                            <a:srgbClr val="000000"/>
                          </a:solidFill>
                          <a:effectLst/>
                          <a:latin typeface="Calibri" panose="020F0502020204030204" pitchFamily="34" charset="0"/>
                        </a:rPr>
                        <a:t>9300</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r" fontAlgn="b"/>
                      <a:r>
                        <a:rPr lang="fr-FR" sz="500" b="0" i="0" u="none" strike="noStrike">
                          <a:solidFill>
                            <a:srgbClr val="000000"/>
                          </a:solidFill>
                          <a:effectLst/>
                          <a:latin typeface="Calibri" panose="020F0502020204030204" pitchFamily="34" charset="0"/>
                        </a:rPr>
                        <a:t>9300</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1.85</a:t>
                      </a:r>
                    </a:p>
                  </a:txBody>
                  <a:tcPr marL="4724" marR="4724" marT="47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1.84</a:t>
                      </a:r>
                    </a:p>
                  </a:txBody>
                  <a:tcPr marL="4724" marR="4724" marT="47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 </a:t>
                      </a:r>
                    </a:p>
                  </a:txBody>
                  <a:tcPr marL="4724" marR="4724" marT="4724"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0.34</a:t>
                      </a:r>
                    </a:p>
                  </a:txBody>
                  <a:tcPr marL="4724" marR="4724" marT="472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1.53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1.83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-0.51</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solidFill>
                      <a:srgbClr val="DAEEF3"/>
                    </a:solidFill>
                  </a:tcPr>
                </a:tc>
                <a:extLst>
                  <a:ext uri="{0D108BD9-81ED-4DB2-BD59-A6C34878D82A}">
                    <a16:rowId xmlns:a16="http://schemas.microsoft.com/office/drawing/2014/main" val="1077610782"/>
                  </a:ext>
                </a:extLst>
              </a:tr>
              <a:tr h="94488">
                <a:tc>
                  <a:txBody>
                    <a:bodyPr/>
                    <a:lstStyle/>
                    <a:p>
                      <a:pPr algn="ctr" fontAlgn="t"/>
                      <a:r>
                        <a:rPr lang="fr-FR" sz="500" b="1" i="0" u="none" strike="noStrike">
                          <a:solidFill>
                            <a:srgbClr val="000000"/>
                          </a:solidFill>
                          <a:effectLst/>
                          <a:latin typeface="Calibri" panose="020F0502020204030204" pitchFamily="34" charset="0"/>
                        </a:rPr>
                        <a:t>MSFT-US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Microsoft Corporation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5.31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4050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4050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1.85</a:t>
                      </a:r>
                    </a:p>
                  </a:txBody>
                  <a:tcPr marL="4724" marR="4724" marT="47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1.84</a:t>
                      </a:r>
                    </a:p>
                  </a:txBody>
                  <a:tcPr marL="4724" marR="4724" marT="47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a:noFill/>
                    </a:lnT>
                    <a:lnB>
                      <a:noFill/>
                    </a:lnB>
                  </a:tcPr>
                </a:tc>
                <a:extLst>
                  <a:ext uri="{0D108BD9-81ED-4DB2-BD59-A6C34878D82A}">
                    <a16:rowId xmlns:a16="http://schemas.microsoft.com/office/drawing/2014/main" val="3526832185"/>
                  </a:ext>
                </a:extLst>
              </a:tr>
              <a:tr h="94488">
                <a:tc>
                  <a:txBody>
                    <a:bodyPr/>
                    <a:lstStyle/>
                    <a:p>
                      <a:pPr algn="ctr" fontAlgn="t"/>
                      <a:r>
                        <a:rPr lang="fr-FR" sz="500" b="1" i="0" u="none" strike="noStrike">
                          <a:solidFill>
                            <a:srgbClr val="000000"/>
                          </a:solidFill>
                          <a:effectLst/>
                          <a:latin typeface="Calibri" panose="020F0502020204030204" pitchFamily="34" charset="0"/>
                        </a:rPr>
                        <a:t>ASML-NL</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ASML Holding NV</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5.71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0.51</a:t>
                      </a:r>
                    </a:p>
                  </a:txBody>
                  <a:tcPr marL="4724" marR="4724" marT="4724" marB="0" anchor="b">
                    <a:lnL>
                      <a:noFill/>
                    </a:lnL>
                    <a:lnR>
                      <a:noFill/>
                    </a:lnR>
                    <a:lnT>
                      <a:noFill/>
                    </a:lnT>
                    <a:lnB>
                      <a:noFill/>
                    </a:lnB>
                  </a:tcPr>
                </a:tc>
                <a:extLst>
                  <a:ext uri="{0D108BD9-81ED-4DB2-BD59-A6C34878D82A}">
                    <a16:rowId xmlns:a16="http://schemas.microsoft.com/office/drawing/2014/main" val="2065894391"/>
                  </a:ext>
                </a:extLst>
              </a:tr>
              <a:tr h="94488">
                <a:tc>
                  <a:txBody>
                    <a:bodyPr/>
                    <a:lstStyle/>
                    <a:p>
                      <a:pPr algn="ctr" fontAlgn="t"/>
                      <a:r>
                        <a:rPr lang="fr-FR" sz="500" b="1" i="0" u="none" strike="noStrike">
                          <a:solidFill>
                            <a:srgbClr val="000000"/>
                          </a:solidFill>
                          <a:effectLst/>
                          <a:latin typeface="Calibri" panose="020F0502020204030204" pitchFamily="34" charset="0"/>
                        </a:rPr>
                        <a:t>MA-US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Mastercard Incorporated Class 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4.39</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extLst>
                  <a:ext uri="{0D108BD9-81ED-4DB2-BD59-A6C34878D82A}">
                    <a16:rowId xmlns:a16="http://schemas.microsoft.com/office/drawing/2014/main" val="2558542888"/>
                  </a:ext>
                </a:extLst>
              </a:tr>
              <a:tr h="94488">
                <a:tc>
                  <a:txBody>
                    <a:bodyPr/>
                    <a:lstStyle/>
                    <a:p>
                      <a:pPr algn="ctr" fontAlgn="t"/>
                      <a:r>
                        <a:rPr lang="fr-FR" sz="500" b="1" i="0" u="none" strike="noStrike">
                          <a:solidFill>
                            <a:srgbClr val="000000"/>
                          </a:solidFill>
                          <a:effectLst/>
                          <a:latin typeface="Calibri" panose="020F0502020204030204" pitchFamily="34" charset="0"/>
                        </a:rPr>
                        <a:t>EDEN-FR</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Edenred SA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5.86</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2100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2100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0.61</a:t>
                      </a:r>
                    </a:p>
                  </a:txBody>
                  <a:tcPr marL="4724" marR="4724" marT="4724" marB="0" anchor="b">
                    <a:lnL>
                      <a:noFill/>
                    </a:lnL>
                    <a:lnR>
                      <a:noFill/>
                    </a:lnR>
                    <a:lnT>
                      <a:noFill/>
                    </a:lnT>
                    <a:lnB>
                      <a:noFill/>
                    </a:lnB>
                  </a:tcPr>
                </a:tc>
                <a:extLst>
                  <a:ext uri="{0D108BD9-81ED-4DB2-BD59-A6C34878D82A}">
                    <a16:rowId xmlns:a16="http://schemas.microsoft.com/office/drawing/2014/main" val="2436249133"/>
                  </a:ext>
                </a:extLst>
              </a:tr>
              <a:tr h="94488">
                <a:tc>
                  <a:txBody>
                    <a:bodyPr/>
                    <a:lstStyle/>
                    <a:p>
                      <a:pPr algn="ctr" fontAlgn="t"/>
                      <a:r>
                        <a:rPr lang="fr-FR" sz="500" b="1" i="0" u="none" strike="noStrike">
                          <a:solidFill>
                            <a:srgbClr val="000000"/>
                          </a:solidFill>
                          <a:effectLst/>
                          <a:latin typeface="Calibri" panose="020F0502020204030204" pitchFamily="34" charset="0"/>
                        </a:rPr>
                        <a:t>DSY-FR</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Dassault Systemes SA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5.34</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3650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3650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0.97</a:t>
                      </a:r>
                    </a:p>
                  </a:txBody>
                  <a:tcPr marL="4724" marR="4724" marT="4724" marB="0" anchor="b">
                    <a:lnL>
                      <a:noFill/>
                    </a:lnL>
                    <a:lnR>
                      <a:noFill/>
                    </a:lnR>
                    <a:lnT>
                      <a:noFill/>
                    </a:lnT>
                    <a:lnB>
                      <a:noFill/>
                    </a:lnB>
                  </a:tcPr>
                </a:tc>
                <a:extLst>
                  <a:ext uri="{0D108BD9-81ED-4DB2-BD59-A6C34878D82A}">
                    <a16:rowId xmlns:a16="http://schemas.microsoft.com/office/drawing/2014/main" val="2427192108"/>
                  </a:ext>
                </a:extLst>
              </a:tr>
              <a:tr h="94488">
                <a:tc>
                  <a:txBody>
                    <a:bodyPr/>
                    <a:lstStyle/>
                    <a:p>
                      <a:pPr algn="ctr" fontAlgn="t"/>
                      <a:r>
                        <a:rPr lang="fr-FR" sz="500" b="1" i="0" u="none" strike="noStrike">
                          <a:solidFill>
                            <a:srgbClr val="000000"/>
                          </a:solidFill>
                          <a:effectLst/>
                          <a:latin typeface="Calibri" panose="020F0502020204030204" pitchFamily="34" charset="0"/>
                        </a:rPr>
                        <a:t>SAP-DE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SAP SE</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5.49</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9600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9600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extLst>
                  <a:ext uri="{0D108BD9-81ED-4DB2-BD59-A6C34878D82A}">
                    <a16:rowId xmlns:a16="http://schemas.microsoft.com/office/drawing/2014/main" val="1292144302"/>
                  </a:ext>
                </a:extLst>
              </a:tr>
              <a:tr h="94488">
                <a:tc>
                  <a:txBody>
                    <a:bodyPr/>
                    <a:lstStyle/>
                    <a:p>
                      <a:pPr algn="ctr" fontAlgn="t"/>
                      <a:r>
                        <a:rPr lang="fr-FR" sz="500" b="1" i="0" u="none" strike="noStrike">
                          <a:solidFill>
                            <a:srgbClr val="000000"/>
                          </a:solidFill>
                          <a:effectLst/>
                          <a:latin typeface="Calibri" panose="020F0502020204030204" pitchFamily="34" charset="0"/>
                        </a:rPr>
                        <a:t>APH-US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Amphenol Corporation Class 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6.31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1000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1000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0.28</a:t>
                      </a:r>
                    </a:p>
                  </a:txBody>
                  <a:tcPr marL="4724" marR="4724" marT="4724" marB="0" anchor="b">
                    <a:lnL>
                      <a:noFill/>
                    </a:lnL>
                    <a:lnR>
                      <a:noFill/>
                    </a:lnR>
                    <a:lnT>
                      <a:noFill/>
                    </a:lnT>
                    <a:lnB>
                      <a:noFill/>
                    </a:lnB>
                  </a:tcPr>
                </a:tc>
                <a:extLst>
                  <a:ext uri="{0D108BD9-81ED-4DB2-BD59-A6C34878D82A}">
                    <a16:rowId xmlns:a16="http://schemas.microsoft.com/office/drawing/2014/main" val="1286557675"/>
                  </a:ext>
                </a:extLst>
              </a:tr>
              <a:tr h="94488">
                <a:tc>
                  <a:txBody>
                    <a:bodyPr/>
                    <a:lstStyle/>
                    <a:p>
                      <a:pPr algn="ctr" fontAlgn="t"/>
                      <a:r>
                        <a:rPr lang="fr-FR" sz="500" b="1" i="0" u="none" strike="noStrike">
                          <a:solidFill>
                            <a:srgbClr val="000000"/>
                          </a:solidFill>
                          <a:effectLst/>
                          <a:latin typeface="Calibri" panose="020F0502020204030204" pitchFamily="34" charset="0"/>
                        </a:rPr>
                        <a:t>EXPE-US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Expedia Group,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-1.62</a:t>
                      </a:r>
                    </a:p>
                  </a:txBody>
                  <a:tcPr marL="4724" marR="4724" marT="4724" marB="0" anchor="b">
                    <a:lnL>
                      <a:noFill/>
                    </a:lnL>
                    <a:lnR>
                      <a:noFill/>
                    </a:lnR>
                    <a:lnT>
                      <a:noFill/>
                    </a:lnT>
                    <a:lnB>
                      <a:noFill/>
                    </a:lnB>
                  </a:tcPr>
                </a:tc>
                <a:extLst>
                  <a:ext uri="{0D108BD9-81ED-4DB2-BD59-A6C34878D82A}">
                    <a16:rowId xmlns:a16="http://schemas.microsoft.com/office/drawing/2014/main" val="444502349"/>
                  </a:ext>
                </a:extLst>
              </a:tr>
              <a:tr h="94488">
                <a:tc>
                  <a:txBody>
                    <a:bodyPr/>
                    <a:lstStyle/>
                    <a:p>
                      <a:pPr algn="ctr" fontAlgn="t"/>
                      <a:r>
                        <a:rPr lang="fr-FR" sz="500" b="1" i="0" u="none" strike="noStrike">
                          <a:solidFill>
                            <a:srgbClr val="000000"/>
                          </a:solidFill>
                          <a:effectLst/>
                          <a:latin typeface="Calibri" panose="020F0502020204030204" pitchFamily="34" charset="0"/>
                        </a:rPr>
                        <a:t>PHIA-NL</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Koninklijke Philips N.V.</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5.23</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3250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3250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0.48</a:t>
                      </a:r>
                    </a:p>
                  </a:txBody>
                  <a:tcPr marL="4724" marR="4724" marT="4724" marB="0" anchor="b">
                    <a:lnL>
                      <a:noFill/>
                    </a:lnL>
                    <a:lnR>
                      <a:noFill/>
                    </a:lnR>
                    <a:lnT>
                      <a:noFill/>
                    </a:lnT>
                    <a:lnB>
                      <a:noFill/>
                    </a:lnB>
                  </a:tcPr>
                </a:tc>
                <a:extLst>
                  <a:ext uri="{0D108BD9-81ED-4DB2-BD59-A6C34878D82A}">
                    <a16:rowId xmlns:a16="http://schemas.microsoft.com/office/drawing/2014/main" val="2415115258"/>
                  </a:ext>
                </a:extLst>
              </a:tr>
              <a:tr h="94488">
                <a:tc>
                  <a:txBody>
                    <a:bodyPr/>
                    <a:lstStyle/>
                    <a:p>
                      <a:pPr algn="ctr" fontAlgn="t"/>
                      <a:r>
                        <a:rPr lang="fr-FR" sz="500" b="1" i="0" u="none" strike="noStrike">
                          <a:solidFill>
                            <a:srgbClr val="000000"/>
                          </a:solidFill>
                          <a:effectLst/>
                          <a:latin typeface="Calibri" panose="020F0502020204030204" pitchFamily="34" charset="0"/>
                        </a:rPr>
                        <a:t>WLN-FR</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Worldline SA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4.23</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endParaRPr lang="fr-FR" sz="500" b="0" i="0" u="none" strike="noStrike">
                        <a:solidFill>
                          <a:srgbClr val="000000"/>
                        </a:solidFill>
                        <a:effectLst/>
                        <a:latin typeface="Calibri" panose="020F0502020204030204" pitchFamily="34" charset="0"/>
                      </a:endParaRPr>
                    </a:p>
                  </a:txBody>
                  <a:tcPr marL="4724" marR="4724" marT="4724" marB="0" anchor="b">
                    <a:lnL>
                      <a:noFill/>
                    </a:lnL>
                    <a:lnR>
                      <a:noFill/>
                    </a:lnR>
                    <a:lnT>
                      <a:noFill/>
                    </a:lnT>
                    <a:lnB>
                      <a:noFill/>
                    </a:lnB>
                  </a:tcPr>
                </a:tc>
                <a:tc>
                  <a:txBody>
                    <a:bodyPr/>
                    <a:lstStyle/>
                    <a:p>
                      <a:pPr algn="ctr" fontAlgn="b"/>
                      <a:endParaRPr lang="fr-FR" sz="500" b="0" i="0" u="none" strike="noStrike">
                        <a:solidFill>
                          <a:srgbClr val="000000"/>
                        </a:solidFill>
                        <a:effectLst/>
                        <a:latin typeface="Calibri" panose="020F0502020204030204" pitchFamily="34" charset="0"/>
                      </a:endParaRP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1.05</a:t>
                      </a:r>
                    </a:p>
                  </a:txBody>
                  <a:tcPr marL="4724" marR="4724" marT="4724" marB="0" anchor="b">
                    <a:lnL>
                      <a:noFill/>
                    </a:lnL>
                    <a:lnR>
                      <a:noFill/>
                    </a:lnR>
                    <a:lnT>
                      <a:noFill/>
                    </a:lnT>
                    <a:lnB>
                      <a:noFill/>
                    </a:lnB>
                  </a:tcPr>
                </a:tc>
                <a:extLst>
                  <a:ext uri="{0D108BD9-81ED-4DB2-BD59-A6C34878D82A}">
                    <a16:rowId xmlns:a16="http://schemas.microsoft.com/office/drawing/2014/main" val="3763804457"/>
                  </a:ext>
                </a:extLst>
              </a:tr>
              <a:tr h="94488">
                <a:tc>
                  <a:txBody>
                    <a:bodyPr/>
                    <a:lstStyle/>
                    <a:p>
                      <a:pPr algn="ctr" fontAlgn="t"/>
                      <a:r>
                        <a:rPr lang="fr-FR" sz="500" b="1" i="0" u="none" strike="noStrike">
                          <a:solidFill>
                            <a:srgbClr val="000000"/>
                          </a:solidFill>
                          <a:effectLst/>
                          <a:latin typeface="Calibri" panose="020F0502020204030204" pitchFamily="34" charset="0"/>
                        </a:rPr>
                        <a:t>CAP-FR</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Capgemini SE</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247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5.79</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7700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7700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extLst>
                  <a:ext uri="{0D108BD9-81ED-4DB2-BD59-A6C34878D82A}">
                    <a16:rowId xmlns:a16="http://schemas.microsoft.com/office/drawing/2014/main" val="3992018490"/>
                  </a:ext>
                </a:extLst>
              </a:tr>
              <a:tr h="94488">
                <a:tc>
                  <a:txBody>
                    <a:bodyPr/>
                    <a:lstStyle/>
                    <a:p>
                      <a:pPr algn="ctr" fontAlgn="t"/>
                      <a:r>
                        <a:rPr lang="fr-FR" sz="500" b="1" i="0" u="none" strike="noStrike">
                          <a:solidFill>
                            <a:srgbClr val="000000"/>
                          </a:solidFill>
                          <a:effectLst/>
                          <a:latin typeface="Calibri" panose="020F0502020204030204" pitchFamily="34" charset="0"/>
                        </a:rPr>
                        <a:t>ORCL-US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Oracle Corporation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251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4.42</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750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750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extLst>
                  <a:ext uri="{0D108BD9-81ED-4DB2-BD59-A6C34878D82A}">
                    <a16:rowId xmlns:a16="http://schemas.microsoft.com/office/drawing/2014/main" val="479091847"/>
                  </a:ext>
                </a:extLst>
              </a:tr>
              <a:tr h="94488">
                <a:tc>
                  <a:txBody>
                    <a:bodyPr/>
                    <a:lstStyle/>
                    <a:p>
                      <a:pPr algn="ctr" fontAlgn="t"/>
                      <a:r>
                        <a:rPr lang="fr-FR" sz="500" b="1" i="0" u="none" strike="noStrike">
                          <a:solidFill>
                            <a:srgbClr val="000000"/>
                          </a:solidFill>
                          <a:effectLst/>
                          <a:latin typeface="Calibri" panose="020F0502020204030204" pitchFamily="34" charset="0"/>
                        </a:rPr>
                        <a:t>ATO-FR</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Atos SE</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227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2.87</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1450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1800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-0.64</a:t>
                      </a:r>
                    </a:p>
                  </a:txBody>
                  <a:tcPr marL="4724" marR="4724" marT="4724" marB="0" anchor="b">
                    <a:lnL>
                      <a:noFill/>
                    </a:lnL>
                    <a:lnR>
                      <a:noFill/>
                    </a:lnR>
                    <a:lnT>
                      <a:noFill/>
                    </a:lnT>
                    <a:lnB>
                      <a:noFill/>
                    </a:lnB>
                  </a:tcPr>
                </a:tc>
                <a:extLst>
                  <a:ext uri="{0D108BD9-81ED-4DB2-BD59-A6C34878D82A}">
                    <a16:rowId xmlns:a16="http://schemas.microsoft.com/office/drawing/2014/main" val="3323150012"/>
                  </a:ext>
                </a:extLst>
              </a:tr>
              <a:tr h="109589">
                <a:tc>
                  <a:txBody>
                    <a:bodyPr/>
                    <a:lstStyle/>
                    <a:p>
                      <a:pPr algn="ctr" fontAlgn="t"/>
                      <a:r>
                        <a:rPr lang="fr-FR" sz="500" b="1" i="0" u="none" strike="noStrike">
                          <a:solidFill>
                            <a:srgbClr val="000000"/>
                          </a:solidFill>
                          <a:effectLst/>
                          <a:latin typeface="Calibri" panose="020F0502020204030204" pitchFamily="34" charset="0"/>
                        </a:rPr>
                        <a:t>FIS-US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Fidelity National Information Services,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5.03</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6250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6750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0.27</a:t>
                      </a:r>
                    </a:p>
                  </a:txBody>
                  <a:tcPr marL="4724" marR="4724" marT="4724" marB="0" anchor="b">
                    <a:lnL>
                      <a:noFill/>
                    </a:lnL>
                    <a:lnR>
                      <a:noFill/>
                    </a:lnR>
                    <a:lnT>
                      <a:noFill/>
                    </a:lnT>
                    <a:lnB>
                      <a:noFill/>
                    </a:lnB>
                  </a:tcPr>
                </a:tc>
                <a:extLst>
                  <a:ext uri="{0D108BD9-81ED-4DB2-BD59-A6C34878D82A}">
                    <a16:rowId xmlns:a16="http://schemas.microsoft.com/office/drawing/2014/main" val="3678621110"/>
                  </a:ext>
                </a:extLst>
              </a:tr>
              <a:tr h="94488">
                <a:tc>
                  <a:txBody>
                    <a:bodyPr/>
                    <a:lstStyle/>
                    <a:p>
                      <a:pPr algn="ctr" fontAlgn="t"/>
                      <a:r>
                        <a:rPr lang="fr-FR" sz="500" b="1" i="0" u="none" strike="noStrike">
                          <a:solidFill>
                            <a:srgbClr val="000000"/>
                          </a:solidFill>
                          <a:effectLst/>
                          <a:latin typeface="Calibri" panose="020F0502020204030204" pitchFamily="34" charset="0"/>
                        </a:rPr>
                        <a:t>EEFT-US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Euronet Worldwide,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297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5.27</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-0.41</a:t>
                      </a:r>
                    </a:p>
                  </a:txBody>
                  <a:tcPr marL="4724" marR="4724" marT="4724" marB="0" anchor="b">
                    <a:lnL>
                      <a:noFill/>
                    </a:lnL>
                    <a:lnR>
                      <a:noFill/>
                    </a:lnR>
                    <a:lnT>
                      <a:noFill/>
                    </a:lnT>
                    <a:lnB>
                      <a:noFill/>
                    </a:lnB>
                  </a:tcPr>
                </a:tc>
                <a:extLst>
                  <a:ext uri="{0D108BD9-81ED-4DB2-BD59-A6C34878D82A}">
                    <a16:rowId xmlns:a16="http://schemas.microsoft.com/office/drawing/2014/main" val="1683152421"/>
                  </a:ext>
                </a:extLst>
              </a:tr>
              <a:tr h="113330">
                <a:tc>
                  <a:txBody>
                    <a:bodyPr/>
                    <a:lstStyle/>
                    <a:p>
                      <a:pPr algn="ctr" fontAlgn="t"/>
                      <a:r>
                        <a:rPr lang="fr-FR" sz="500" b="1" i="0" u="none" strike="noStrike">
                          <a:solidFill>
                            <a:srgbClr val="000000"/>
                          </a:solidFill>
                          <a:effectLst/>
                          <a:latin typeface="Calibri" panose="020F0502020204030204" pitchFamily="34" charset="0"/>
                        </a:rPr>
                        <a:t>IBM-US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International Business Machines Corporation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6.02</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13150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14000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-0.97</a:t>
                      </a:r>
                    </a:p>
                  </a:txBody>
                  <a:tcPr marL="4724" marR="4724" marT="4724" marB="0" anchor="b">
                    <a:lnL>
                      <a:noFill/>
                    </a:lnL>
                    <a:lnR>
                      <a:noFill/>
                    </a:lnR>
                    <a:lnT>
                      <a:noFill/>
                    </a:lnT>
                    <a:lnB>
                      <a:noFill/>
                    </a:lnB>
                  </a:tcPr>
                </a:tc>
                <a:extLst>
                  <a:ext uri="{0D108BD9-81ED-4DB2-BD59-A6C34878D82A}">
                    <a16:rowId xmlns:a16="http://schemas.microsoft.com/office/drawing/2014/main" val="1170409421"/>
                  </a:ext>
                </a:extLst>
              </a:tr>
              <a:tr h="94488">
                <a:tc>
                  <a:txBody>
                    <a:bodyPr/>
                    <a:lstStyle/>
                    <a:p>
                      <a:pPr algn="ctr" fontAlgn="t"/>
                      <a:r>
                        <a:rPr lang="fr-FR" sz="500" b="1" i="0" u="none" strike="noStrike">
                          <a:solidFill>
                            <a:srgbClr val="000000"/>
                          </a:solidFill>
                          <a:effectLst/>
                          <a:latin typeface="Calibri" panose="020F0502020204030204" pitchFamily="34" charset="0"/>
                        </a:rPr>
                        <a:t>FISV-US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Fiserv,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0.08</a:t>
                      </a:r>
                    </a:p>
                  </a:txBody>
                  <a:tcPr marL="4724" marR="4724" marT="4724" marB="0" anchor="b">
                    <a:lnL>
                      <a:noFill/>
                    </a:lnL>
                    <a:lnR>
                      <a:noFill/>
                    </a:lnR>
                    <a:lnT>
                      <a:noFill/>
                    </a:lnT>
                    <a:lnB>
                      <a:noFill/>
                    </a:lnB>
                  </a:tcPr>
                </a:tc>
                <a:extLst>
                  <a:ext uri="{0D108BD9-81ED-4DB2-BD59-A6C34878D82A}">
                    <a16:rowId xmlns:a16="http://schemas.microsoft.com/office/drawing/2014/main" val="1066518989"/>
                  </a:ext>
                </a:extLst>
              </a:tr>
              <a:tr h="94488">
                <a:tc>
                  <a:txBody>
                    <a:bodyPr/>
                    <a:lstStyle/>
                    <a:p>
                      <a:pPr algn="ctr" fontAlgn="t"/>
                      <a:r>
                        <a:rPr lang="fr-FR" sz="500" b="1" i="0" u="none" strike="noStrike">
                          <a:solidFill>
                            <a:srgbClr val="000000"/>
                          </a:solidFill>
                          <a:effectLst/>
                          <a:latin typeface="Calibri" panose="020F0502020204030204" pitchFamily="34" charset="0"/>
                        </a:rPr>
                        <a:t>DXC-US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DXC Technology Co.</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298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298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227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4.80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-1.67</a:t>
                      </a:r>
                    </a:p>
                  </a:txBody>
                  <a:tcPr marL="4724" marR="4724" marT="4724" marB="0" anchor="b">
                    <a:lnL>
                      <a:noFill/>
                    </a:lnL>
                    <a:lnR>
                      <a:noFill/>
                    </a:lnR>
                    <a:lnT>
                      <a:noFill/>
                    </a:lnT>
                    <a:lnB>
                      <a:noFill/>
                    </a:lnB>
                  </a:tcPr>
                </a:tc>
                <a:tc>
                  <a:txBody>
                    <a:bodyPr/>
                    <a:lstStyle/>
                    <a:p>
                      <a:pPr algn="ctr" fontAlgn="b"/>
                      <a:r>
                        <a:rPr lang="fr-FR" sz="500" b="0" i="0" u="none" strike="noStrike" dirty="0">
                          <a:solidFill>
                            <a:srgbClr val="000000"/>
                          </a:solidFill>
                          <a:effectLst/>
                          <a:latin typeface="Calibri" panose="020F0502020204030204" pitchFamily="34" charset="0"/>
                        </a:rPr>
                        <a:t>-1.81</a:t>
                      </a:r>
                    </a:p>
                  </a:txBody>
                  <a:tcPr marL="4724" marR="4724" marT="4724" marB="0" anchor="b">
                    <a:lnL>
                      <a:noFill/>
                    </a:lnL>
                    <a:lnR>
                      <a:noFill/>
                    </a:lnR>
                    <a:lnT>
                      <a:noFill/>
                    </a:lnT>
                    <a:lnB>
                      <a:noFill/>
                    </a:lnB>
                  </a:tcPr>
                </a:tc>
                <a:extLst>
                  <a:ext uri="{0D108BD9-81ED-4DB2-BD59-A6C34878D82A}">
                    <a16:rowId xmlns:a16="http://schemas.microsoft.com/office/drawing/2014/main" val="2911888583"/>
                  </a:ext>
                </a:extLst>
              </a:tr>
            </a:tbl>
          </a:graphicData>
        </a:graphic>
      </p:graphicFrame>
    </p:spTree>
    <p:extLst>
      <p:ext uri="{BB962C8B-B14F-4D97-AF65-F5344CB8AC3E}">
        <p14:creationId xmlns:p14="http://schemas.microsoft.com/office/powerpoint/2010/main" val="70872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𝐹𝑖𝑛𝑎𝑛𝑐𝑖𝑛𝑔</m:t>
                        </m:r>
                        <m:r>
                          <a:rPr lang="fr-FR" i="1">
                            <a:latin typeface="Cambria Math" panose="02040503050406030204" pitchFamily="18" charset="0"/>
                          </a:rPr>
                          <m:t> </m:t>
                        </m:r>
                        <m:r>
                          <a:rPr lang="fr-FR" i="1">
                            <a:latin typeface="Cambria Math" panose="02040503050406030204" pitchFamily="18" charset="0"/>
                          </a:rPr>
                          <m:t>𝐶𝑎𝑠h</m:t>
                        </m:r>
                      </m:num>
                      <m:den>
                        <m:r>
                          <a:rPr lang="fr-FR" i="1">
                            <a:latin typeface="Cambria Math" panose="02040503050406030204" pitchFamily="18" charset="0"/>
                          </a:rPr>
                          <m:t>𝐷𝑒𝑏𝑡</m:t>
                        </m:r>
                      </m:den>
                    </m:f>
                  </m:oMath>
                </a14:m>
                <a:r>
                  <a:rPr lang="en-US" dirty="0" smtClean="0">
                    <a:solidFill>
                      <a:schemeClr val="bg1"/>
                    </a:solidFill>
                  </a:rPr>
                  <a:t> is low Apple is relatively to his peers not an aggressive issuer and we like that.</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129" r="-1585"/>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12</a:t>
            </a:fld>
            <a:endParaRPr lang="en-GB" noProof="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04" y="1772598"/>
            <a:ext cx="8857393" cy="4428697"/>
          </a:xfrm>
          <a:prstGeom prst="rect">
            <a:avLst/>
          </a:prstGeom>
        </p:spPr>
      </p:pic>
    </p:spTree>
    <p:extLst>
      <p:ext uri="{BB962C8B-B14F-4D97-AF65-F5344CB8AC3E}">
        <p14:creationId xmlns:p14="http://schemas.microsoft.com/office/powerpoint/2010/main" val="605935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r>
                  <a:rPr lang="en-US" dirty="0" smtClean="0"/>
                  <a:t>Compared to its peers, Apple has an important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𝐶𝑎𝑠h</m:t>
                        </m:r>
                        <m:r>
                          <a:rPr lang="fr-FR" i="1">
                            <a:latin typeface="Cambria Math" panose="02040503050406030204" pitchFamily="18" charset="0"/>
                          </a:rPr>
                          <m:t>+</m:t>
                        </m:r>
                        <m:r>
                          <a:rPr lang="fr-FR" i="1">
                            <a:latin typeface="Cambria Math" panose="02040503050406030204" pitchFamily="18" charset="0"/>
                          </a:rPr>
                          <m:t>𝐿𝑇</m:t>
                        </m:r>
                        <m:r>
                          <a:rPr lang="fr-FR" i="1">
                            <a:latin typeface="Cambria Math" panose="02040503050406030204" pitchFamily="18" charset="0"/>
                          </a:rPr>
                          <m:t> </m:t>
                        </m:r>
                        <m:r>
                          <a:rPr lang="fr-FR" i="1">
                            <a:latin typeface="Cambria Math" panose="02040503050406030204" pitchFamily="18" charset="0"/>
                          </a:rPr>
                          <m:t>𝐼𝑛𝑣𝑒𝑠𝑡𝑚𝑒𝑛𝑡</m:t>
                        </m:r>
                      </m:num>
                      <m:den>
                        <m:r>
                          <a:rPr lang="fr-FR" i="1">
                            <a:latin typeface="Cambria Math" panose="02040503050406030204" pitchFamily="18" charset="0"/>
                          </a:rPr>
                          <m:t>𝐷𝑒𝑏𝑡</m:t>
                        </m:r>
                      </m:den>
                    </m:f>
                  </m:oMath>
                </a14:m>
                <a:r>
                  <a:rPr lang="en-US" dirty="0" smtClean="0">
                    <a:solidFill>
                      <a:schemeClr val="bg1"/>
                    </a:solidFill>
                  </a:rPr>
                  <a:t>, meaning that it will easily pay the next short terms scheduled </a:t>
                </a:r>
                <a:r>
                  <a:rPr lang="en-US" dirty="0" smtClean="0"/>
                  <a:t>debt payments</a:t>
                </a:r>
                <a:r>
                  <a:rPr lang="en-US" dirty="0"/>
                  <a:t>.</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129"/>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13</a:t>
            </a:fld>
            <a:endParaRPr lang="en-GB" noProof="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126" y="1708777"/>
            <a:ext cx="8689749" cy="4344875"/>
          </a:xfrm>
          <a:prstGeom prst="rect">
            <a:avLst/>
          </a:prstGeom>
        </p:spPr>
      </p:pic>
    </p:spTree>
    <p:extLst>
      <p:ext uri="{BB962C8B-B14F-4D97-AF65-F5344CB8AC3E}">
        <p14:creationId xmlns:p14="http://schemas.microsoft.com/office/powerpoint/2010/main" val="570091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𝐹𝐶𝑇</m:t>
                        </m:r>
                      </m:num>
                      <m:den>
                        <m:r>
                          <a:rPr lang="fr-FR" i="1">
                            <a:latin typeface="Cambria Math" panose="02040503050406030204" pitchFamily="18" charset="0"/>
                          </a:rPr>
                          <m:t>𝐷𝑒𝑏𝑡</m:t>
                        </m:r>
                      </m:den>
                    </m:f>
                  </m:oMath>
                </a14:m>
                <a:r>
                  <a:rPr lang="en-US" dirty="0" smtClean="0">
                    <a:solidFill>
                      <a:schemeClr val="bg1"/>
                    </a:solidFill>
                  </a:rPr>
                  <a:t> is a coverage of debt indicator. Compared to its peers, Apple has the best ratio showing that it will probably reimburse more easily its debt.</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257"/>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14</a:t>
            </a:fld>
            <a:endParaRPr lang="en-GB" noProof="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 y="1758654"/>
            <a:ext cx="8138160" cy="4069080"/>
          </a:xfrm>
          <a:prstGeom prst="rect">
            <a:avLst/>
          </a:prstGeom>
        </p:spPr>
      </p:pic>
    </p:spTree>
    <p:extLst>
      <p:ext uri="{BB962C8B-B14F-4D97-AF65-F5344CB8AC3E}">
        <p14:creationId xmlns:p14="http://schemas.microsoft.com/office/powerpoint/2010/main" val="3191774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285750" lvl="0" indent="-285750">
                  <a:buClr>
                    <a:schemeClr val="accent6"/>
                  </a:buClr>
                  <a:buFont typeface="Wingdings" panose="05000000000000000000" pitchFamily="2" charset="2"/>
                  <a:buChar char="§"/>
                </a:pPr>
                <a:r>
                  <a:rPr lang="en-US" sz="1600" dirty="0" smtClean="0"/>
                  <a:t>The following updates have been implemented in the Credit Project screens :</a:t>
                </a:r>
              </a:p>
              <a:p>
                <a:pPr marL="644525" lvl="1" indent="-285750">
                  <a:buClr>
                    <a:schemeClr val="accent6"/>
                  </a:buClr>
                </a:pPr>
                <a:endParaRPr lang="en-US" sz="1400" dirty="0"/>
              </a:p>
              <a:p>
                <a:pPr marL="701675" lvl="1" indent="-342900">
                  <a:buClr>
                    <a:schemeClr val="accent6"/>
                  </a:buClr>
                  <a:buFont typeface="+mj-lt"/>
                  <a:buAutoNum type="arabicPeriod"/>
                </a:pPr>
                <a:r>
                  <a:rPr lang="en-US" sz="1400" dirty="0" smtClean="0"/>
                  <a:t>The size of an issuer is taken into account in the scoring process. </a:t>
                </a:r>
                <a:r>
                  <a:rPr lang="en-US" sz="1400" dirty="0" smtClean="0"/>
                  <a:t>The issuers’ size is displayed in the screen : </a:t>
                </a:r>
              </a:p>
              <a:p>
                <a:pPr marL="881063" lvl="2" indent="-342900">
                  <a:buClr>
                    <a:schemeClr val="accent6"/>
                  </a:buClr>
                </a:pPr>
                <a:r>
                  <a:rPr lang="en-US" sz="1050" dirty="0" smtClean="0"/>
                  <a:t>The total face value is the sum of all the issuer’s issues face values.</a:t>
                </a:r>
              </a:p>
              <a:p>
                <a:pPr marL="881063" lvl="2" indent="-342900">
                  <a:buClr>
                    <a:schemeClr val="accent6"/>
                  </a:buClr>
                </a:pPr>
                <a:r>
                  <a:rPr lang="en-US" sz="1050" dirty="0" smtClean="0"/>
                  <a:t>The “filtered” face value only considers the issues that we consider investible (</a:t>
                </a:r>
                <a14:m>
                  <m:oMath xmlns:m="http://schemas.openxmlformats.org/officeDocument/2006/math">
                    <m:r>
                      <a:rPr lang="fr-FR" sz="1050" b="0" i="1" smtClean="0">
                        <a:latin typeface="Cambria Math" panose="02040503050406030204" pitchFamily="18" charset="0"/>
                      </a:rPr>
                      <m:t>≥</m:t>
                    </m:r>
                  </m:oMath>
                </a14:m>
                <a:r>
                  <a:rPr lang="en-US" sz="1050" dirty="0" smtClean="0"/>
                  <a:t>400M, senior, not distressed).</a:t>
                </a:r>
              </a:p>
              <a:p>
                <a:pPr marL="881063" lvl="2" indent="-342900">
                  <a:buClr>
                    <a:schemeClr val="accent6"/>
                  </a:buClr>
                </a:pPr>
                <a:endParaRPr lang="en-US" sz="1050" dirty="0" smtClean="0"/>
              </a:p>
              <a:p>
                <a:pPr marL="881063" lvl="2" indent="-342900">
                  <a:buClr>
                    <a:schemeClr val="accent6"/>
                  </a:buClr>
                </a:pPr>
                <a:endParaRPr lang="en-US" sz="1050" dirty="0"/>
              </a:p>
              <a:p>
                <a:pPr marL="701675" lvl="1" indent="-342900">
                  <a:buClr>
                    <a:schemeClr val="accent6"/>
                  </a:buClr>
                  <a:buFont typeface="+mj-lt"/>
                  <a:buAutoNum type="arabicPeriod"/>
                </a:pPr>
                <a:r>
                  <a:rPr lang="en-US" sz="1400" dirty="0"/>
                  <a:t>The size of an issuer is taken into account in the scoring process. The issuers’ size is displayed in the screen : </a:t>
                </a:r>
              </a:p>
              <a:p>
                <a:pPr marL="881063" lvl="2" indent="-342900">
                  <a:buClr>
                    <a:schemeClr val="accent6"/>
                  </a:buClr>
                </a:pPr>
                <a:r>
                  <a:rPr lang="en-US" sz="1050" dirty="0"/>
                  <a:t>The total face value is the sum of all the issuer’s issues face values.</a:t>
                </a:r>
              </a:p>
              <a:p>
                <a:pPr marL="881063" lvl="2" indent="-342900">
                  <a:buClr>
                    <a:schemeClr val="accent6"/>
                  </a:buClr>
                </a:pPr>
                <a:r>
                  <a:rPr lang="en-US" sz="1050" dirty="0"/>
                  <a:t>The “filtered” face value only considers the issues that we consider investible (</a:t>
                </a:r>
                <a14:m>
                  <m:oMath xmlns:m="http://schemas.openxmlformats.org/officeDocument/2006/math">
                    <m:r>
                      <a:rPr lang="fr-FR" sz="1050" i="1">
                        <a:latin typeface="Cambria Math" panose="02040503050406030204" pitchFamily="18" charset="0"/>
                      </a:rPr>
                      <m:t>≥</m:t>
                    </m:r>
                  </m:oMath>
                </a14:m>
                <a:r>
                  <a:rPr lang="en-US" sz="1050" dirty="0"/>
                  <a:t>400M, senior, not distressed).</a:t>
                </a:r>
              </a:p>
              <a:p>
                <a:pPr lvl="2" indent="0">
                  <a:buClr>
                    <a:schemeClr val="accent6"/>
                  </a:buClr>
                  <a:buNone/>
                </a:pPr>
                <a:endParaRPr lang="en-US" dirty="0" smtClean="0"/>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l="-1369" t="-1285" r="-504"/>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2</a:t>
            </a:fld>
            <a:endParaRPr lang="en-GB" noProof="0" dirty="0"/>
          </a:p>
        </p:txBody>
      </p:sp>
    </p:spTree>
    <p:extLst>
      <p:ext uri="{BB962C8B-B14F-4D97-AF65-F5344CB8AC3E}">
        <p14:creationId xmlns:p14="http://schemas.microsoft.com/office/powerpoint/2010/main" val="3749065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285750" lvl="0" indent="-285750">
                  <a:buClr>
                    <a:schemeClr val="accent6"/>
                  </a:buClr>
                  <a:buFont typeface="Wingdings" panose="05000000000000000000" pitchFamily="2" charset="2"/>
                  <a:buChar char="§"/>
                </a:pPr>
                <a:r>
                  <a:rPr lang="en-US" sz="1600" dirty="0" smtClean="0"/>
                  <a:t>The following </a:t>
                </a:r>
                <a:r>
                  <a:rPr lang="en-US" sz="1600" b="1" dirty="0" smtClean="0"/>
                  <a:t>updates</a:t>
                </a:r>
                <a:r>
                  <a:rPr lang="en-US" sz="1600" dirty="0" smtClean="0"/>
                  <a:t> have been implemented in the Credit Project screens :</a:t>
                </a:r>
              </a:p>
              <a:p>
                <a:pPr marL="644525" lvl="1" indent="-285750">
                  <a:buClr>
                    <a:schemeClr val="accent6"/>
                  </a:buClr>
                </a:pPr>
                <a:endParaRPr lang="en-US" sz="1400" dirty="0"/>
              </a:p>
              <a:p>
                <a:pPr marL="701675" lvl="1" indent="-342900">
                  <a:buClr>
                    <a:schemeClr val="accent6"/>
                  </a:buClr>
                  <a:buFont typeface="+mj-lt"/>
                  <a:buAutoNum type="arabicPeriod"/>
                </a:pPr>
                <a:r>
                  <a:rPr lang="en-US" sz="1400" dirty="0" smtClean="0"/>
                  <a:t>The </a:t>
                </a:r>
                <a:r>
                  <a:rPr lang="en-US" sz="1400" b="1" dirty="0" smtClean="0"/>
                  <a:t>size of an issuer </a:t>
                </a:r>
                <a:r>
                  <a:rPr lang="en-US" sz="1400" dirty="0" smtClean="0"/>
                  <a:t>is taken into account in the scoring process. </a:t>
                </a:r>
                <a:r>
                  <a:rPr lang="en-US" sz="1400" dirty="0" smtClean="0"/>
                  <a:t>The issuers’ size is displayed in the screen : </a:t>
                </a:r>
              </a:p>
              <a:p>
                <a:pPr marL="881063" lvl="2" indent="-342900">
                  <a:buClr>
                    <a:schemeClr val="accent6"/>
                  </a:buClr>
                </a:pPr>
                <a:r>
                  <a:rPr lang="en-US" sz="1050" dirty="0" smtClean="0"/>
                  <a:t>The total face value is the sum of all the issuer’s issues face values.</a:t>
                </a:r>
              </a:p>
              <a:p>
                <a:pPr marL="881063" lvl="2" indent="-342900">
                  <a:buClr>
                    <a:schemeClr val="accent6"/>
                  </a:buClr>
                </a:pPr>
                <a:r>
                  <a:rPr lang="en-US" sz="1050" dirty="0" smtClean="0"/>
                  <a:t>The “filtered” face value only considers the issues that we consider investible (</a:t>
                </a:r>
                <a14:m>
                  <m:oMath xmlns:m="http://schemas.openxmlformats.org/officeDocument/2006/math">
                    <m:r>
                      <a:rPr lang="fr-FR" sz="1050" b="0" i="1" smtClean="0">
                        <a:latin typeface="Cambria Math" panose="02040503050406030204" pitchFamily="18" charset="0"/>
                      </a:rPr>
                      <m:t>≥</m:t>
                    </m:r>
                  </m:oMath>
                </a14:m>
                <a:r>
                  <a:rPr lang="en-US" sz="1050" dirty="0" smtClean="0"/>
                  <a:t>400M, senior, not distressed).</a:t>
                </a:r>
              </a:p>
              <a:p>
                <a:pPr marL="881063" lvl="2" indent="-342900">
                  <a:buClr>
                    <a:schemeClr val="accent6"/>
                  </a:buClr>
                </a:pPr>
                <a:endParaRPr lang="en-US" sz="1050" dirty="0" smtClean="0"/>
              </a:p>
              <a:p>
                <a:pPr marL="881063" lvl="2" indent="-342900">
                  <a:buClr>
                    <a:schemeClr val="accent6"/>
                  </a:buClr>
                </a:pPr>
                <a:endParaRPr lang="en-US" sz="1050" dirty="0"/>
              </a:p>
              <a:p>
                <a:pPr marL="823913" lvl="2" indent="-285750">
                  <a:buClr>
                    <a:schemeClr val="accent6"/>
                  </a:buClr>
                </a:pPr>
                <a:r>
                  <a:rPr lang="en-US" dirty="0" smtClean="0">
                    <a:solidFill>
                      <a:schemeClr val="bg1"/>
                    </a:solidFill>
                  </a:rPr>
                  <a:t>For instance for ALFA, the investible face value is 500M while the total face value is 800M. This is because we have two issues for this issuer in the benchmark : </a:t>
                </a:r>
                <a:r>
                  <a:rPr lang="fr-FR" dirty="0" smtClean="0">
                    <a:solidFill>
                      <a:srgbClr val="000000"/>
                    </a:solidFill>
                    <a:latin typeface="Calibri" panose="020F0502020204030204" pitchFamily="34" charset="0"/>
                  </a:rPr>
                  <a:t>XS1108679645</a:t>
                </a:r>
                <a:r>
                  <a:rPr lang="en-US" dirty="0">
                    <a:solidFill>
                      <a:schemeClr val="bg1"/>
                    </a:solidFill>
                  </a:rPr>
                  <a:t> </a:t>
                </a:r>
                <a:r>
                  <a:rPr lang="en-US" dirty="0" smtClean="0">
                    <a:solidFill>
                      <a:schemeClr val="bg1"/>
                    </a:solidFill>
                  </a:rPr>
                  <a:t>and </a:t>
                </a:r>
                <a:r>
                  <a:rPr lang="fr-FR" dirty="0" smtClean="0">
                    <a:solidFill>
                      <a:srgbClr val="000000"/>
                    </a:solidFill>
                    <a:latin typeface="Calibri" panose="020F0502020204030204" pitchFamily="34" charset="0"/>
                  </a:rPr>
                  <a:t>XS2017324844, </a:t>
                </a:r>
                <a:r>
                  <a:rPr lang="en-US" dirty="0" smtClean="0">
                    <a:solidFill>
                      <a:schemeClr val="bg1"/>
                    </a:solidFill>
                  </a:rPr>
                  <a:t>but only the first one is considered as investible as the second issue has a face value of 300M : </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l="-1369" t="-1285" r="-1801"/>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size factor</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3</a:t>
            </a:fld>
            <a:endParaRPr lang="en-GB" noProof="0" dirty="0"/>
          </a:p>
        </p:txBody>
      </p:sp>
      <p:graphicFrame>
        <p:nvGraphicFramePr>
          <p:cNvPr id="7" name="Table 6"/>
          <p:cNvGraphicFramePr>
            <a:graphicFrameLocks noGrp="1"/>
          </p:cNvGraphicFramePr>
          <p:nvPr>
            <p:extLst>
              <p:ext uri="{D42A27DB-BD31-4B8C-83A1-F6EECF244321}">
                <p14:modId xmlns:p14="http://schemas.microsoft.com/office/powerpoint/2010/main" val="957055310"/>
              </p:ext>
            </p:extLst>
          </p:nvPr>
        </p:nvGraphicFramePr>
        <p:xfrm>
          <a:off x="958850" y="3836454"/>
          <a:ext cx="7226300" cy="571500"/>
        </p:xfrm>
        <a:graphic>
          <a:graphicData uri="http://schemas.openxmlformats.org/drawingml/2006/table">
            <a:tbl>
              <a:tblPr/>
              <a:tblGrid>
                <a:gridCol w="888219">
                  <a:extLst>
                    <a:ext uri="{9D8B030D-6E8A-4147-A177-3AD203B41FA5}">
                      <a16:colId xmlns:a16="http://schemas.microsoft.com/office/drawing/2014/main" val="2498601971"/>
                    </a:ext>
                  </a:extLst>
                </a:gridCol>
                <a:gridCol w="774020">
                  <a:extLst>
                    <a:ext uri="{9D8B030D-6E8A-4147-A177-3AD203B41FA5}">
                      <a16:colId xmlns:a16="http://schemas.microsoft.com/office/drawing/2014/main" val="779517922"/>
                    </a:ext>
                  </a:extLst>
                </a:gridCol>
                <a:gridCol w="523415">
                  <a:extLst>
                    <a:ext uri="{9D8B030D-6E8A-4147-A177-3AD203B41FA5}">
                      <a16:colId xmlns:a16="http://schemas.microsoft.com/office/drawing/2014/main" val="1387713770"/>
                    </a:ext>
                  </a:extLst>
                </a:gridCol>
                <a:gridCol w="850153">
                  <a:extLst>
                    <a:ext uri="{9D8B030D-6E8A-4147-A177-3AD203B41FA5}">
                      <a16:colId xmlns:a16="http://schemas.microsoft.com/office/drawing/2014/main" val="2023103080"/>
                    </a:ext>
                  </a:extLst>
                </a:gridCol>
                <a:gridCol w="570998">
                  <a:extLst>
                    <a:ext uri="{9D8B030D-6E8A-4147-A177-3AD203B41FA5}">
                      <a16:colId xmlns:a16="http://schemas.microsoft.com/office/drawing/2014/main" val="3271305795"/>
                    </a:ext>
                  </a:extLst>
                </a:gridCol>
                <a:gridCol w="609065">
                  <a:extLst>
                    <a:ext uri="{9D8B030D-6E8A-4147-A177-3AD203B41FA5}">
                      <a16:colId xmlns:a16="http://schemas.microsoft.com/office/drawing/2014/main" val="4019424923"/>
                    </a:ext>
                  </a:extLst>
                </a:gridCol>
                <a:gridCol w="710576">
                  <a:extLst>
                    <a:ext uri="{9D8B030D-6E8A-4147-A177-3AD203B41FA5}">
                      <a16:colId xmlns:a16="http://schemas.microsoft.com/office/drawing/2014/main" val="1117667828"/>
                    </a:ext>
                  </a:extLst>
                </a:gridCol>
                <a:gridCol w="1624173">
                  <a:extLst>
                    <a:ext uri="{9D8B030D-6E8A-4147-A177-3AD203B41FA5}">
                      <a16:colId xmlns:a16="http://schemas.microsoft.com/office/drawing/2014/main" val="805556763"/>
                    </a:ext>
                  </a:extLst>
                </a:gridCol>
                <a:gridCol w="675681">
                  <a:extLst>
                    <a:ext uri="{9D8B030D-6E8A-4147-A177-3AD203B41FA5}">
                      <a16:colId xmlns:a16="http://schemas.microsoft.com/office/drawing/2014/main" val="2055225220"/>
                    </a:ext>
                  </a:extLst>
                </a:gridCol>
              </a:tblGrid>
              <a:tr h="190500">
                <a:tc>
                  <a:txBody>
                    <a:bodyPr/>
                    <a:lstStyle/>
                    <a:p>
                      <a:pPr algn="l" fontAlgn="b"/>
                      <a:r>
                        <a:rPr lang="fr-FR" sz="1100" b="0" i="0" u="none" strike="noStrike">
                          <a:solidFill>
                            <a:srgbClr val="000000"/>
                          </a:solidFill>
                          <a:effectLst/>
                          <a:latin typeface="Calibri" panose="020F0502020204030204" pitchFamily="34" charset="0"/>
                        </a:rPr>
                        <a:t>Isin</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IssuerTicker</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Coupon</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MaturityDate</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CcyCode</a:t>
                      </a:r>
                    </a:p>
                  </a:txBody>
                  <a:tcPr marL="9525" marR="9525" marT="9525"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CtryCode</a:t>
                      </a:r>
                      <a:endParaRPr lang="fr-F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IssuerType</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BondName</a:t>
                      </a:r>
                    </a:p>
                  </a:txBody>
                  <a:tcPr marL="9525" marR="9525" marT="9525"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FaceValue</a:t>
                      </a:r>
                      <a:endParaRPr lang="fr-F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3856103697"/>
                  </a:ext>
                </a:extLst>
              </a:tr>
              <a:tr h="190500">
                <a:tc>
                  <a:txBody>
                    <a:bodyPr/>
                    <a:lstStyle/>
                    <a:p>
                      <a:pPr algn="l" fontAlgn="b"/>
                      <a:r>
                        <a:rPr lang="fr-FR" sz="1100" b="0" i="0" u="none" strike="noStrike">
                          <a:solidFill>
                            <a:srgbClr val="000000"/>
                          </a:solidFill>
                          <a:effectLst/>
                          <a:latin typeface="Calibri" panose="020F0502020204030204" pitchFamily="34" charset="0"/>
                        </a:rPr>
                        <a:t>XS1108679645</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ALFASS</a:t>
                      </a:r>
                    </a:p>
                  </a:txBody>
                  <a:tcPr marL="9525" marR="9525" marT="9525"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1.375</a:t>
                      </a:r>
                    </a:p>
                  </a:txBody>
                  <a:tcPr marL="9525" marR="9525" marT="9525"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12/09/2022</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EUR     </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SE      </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Corporate</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ALFASS 2022-09-12 1.375%</a:t>
                      </a:r>
                    </a:p>
                  </a:txBody>
                  <a:tcPr marL="9525" marR="9525" marT="9525"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500</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766591800"/>
                  </a:ext>
                </a:extLst>
              </a:tr>
              <a:tr h="190500">
                <a:tc>
                  <a:txBody>
                    <a:bodyPr/>
                    <a:lstStyle/>
                    <a:p>
                      <a:pPr algn="l" fontAlgn="b"/>
                      <a:r>
                        <a:rPr lang="fr-FR" sz="1100" b="0" i="0" u="none" strike="noStrike">
                          <a:solidFill>
                            <a:srgbClr val="000000"/>
                          </a:solidFill>
                          <a:effectLst/>
                          <a:latin typeface="Calibri" panose="020F0502020204030204" pitchFamily="34" charset="0"/>
                        </a:rPr>
                        <a:t>XS2017324844</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ALFASS</a:t>
                      </a:r>
                    </a:p>
                  </a:txBody>
                  <a:tcPr marL="9525" marR="9525" marT="9525"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0.25</a:t>
                      </a:r>
                    </a:p>
                  </a:txBody>
                  <a:tcPr marL="9525" marR="9525" marT="9525" marB="0" anchor="b">
                    <a:lnL>
                      <a:noFill/>
                    </a:lnL>
                    <a:lnR>
                      <a:noFill/>
                    </a:lnR>
                    <a:lnT>
                      <a:noFill/>
                    </a:lnT>
                    <a:lnB>
                      <a:noFill/>
                    </a:lnB>
                  </a:tcPr>
                </a:tc>
                <a:tc>
                  <a:txBody>
                    <a:bodyPr/>
                    <a:lstStyle/>
                    <a:p>
                      <a:pPr algn="r" fontAlgn="b"/>
                      <a:r>
                        <a:rPr lang="fr-FR" sz="1100" b="0" i="0" u="none" strike="noStrike">
                          <a:solidFill>
                            <a:srgbClr val="000000"/>
                          </a:solidFill>
                          <a:effectLst/>
                          <a:latin typeface="Calibri" panose="020F0502020204030204" pitchFamily="34" charset="0"/>
                        </a:rPr>
                        <a:t>25/06/2024</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EUR     </a:t>
                      </a: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SE      </a:t>
                      </a:r>
                    </a:p>
                  </a:txBody>
                  <a:tcPr marL="9525" marR="9525" marT="9525" marB="0" anchor="b">
                    <a:lnL>
                      <a:noFill/>
                    </a:lnL>
                    <a:lnR>
                      <a:noFill/>
                    </a:lnR>
                    <a:lnT>
                      <a:noFill/>
                    </a:lnT>
                    <a:lnB>
                      <a:noFill/>
                    </a:lnB>
                  </a:tcPr>
                </a:tc>
                <a:tc>
                  <a:txBody>
                    <a:bodyPr/>
                    <a:lstStyle/>
                    <a:p>
                      <a:pPr algn="l" fontAlgn="b"/>
                      <a:r>
                        <a:rPr lang="fr-FR" sz="1100" b="0" i="0" u="none" strike="noStrike" dirty="0" err="1">
                          <a:solidFill>
                            <a:srgbClr val="000000"/>
                          </a:solidFill>
                          <a:effectLst/>
                          <a:latin typeface="Calibri" panose="020F0502020204030204" pitchFamily="34" charset="0"/>
                        </a:rPr>
                        <a:t>Corporate</a:t>
                      </a:r>
                      <a:endParaRPr lang="fr-FR"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ALFASS 2024-06-25 0.250%</a:t>
                      </a:r>
                    </a:p>
                  </a:txBody>
                  <a:tcPr marL="9525" marR="9525" marT="9525" marB="0" anchor="b">
                    <a:lnL>
                      <a:noFill/>
                    </a:lnL>
                    <a:lnR>
                      <a:noFill/>
                    </a:lnR>
                    <a:lnT>
                      <a:noFill/>
                    </a:lnT>
                    <a:lnB>
                      <a:noFill/>
                    </a:lnB>
                  </a:tcPr>
                </a:tc>
                <a:tc>
                  <a:txBody>
                    <a:bodyPr/>
                    <a:lstStyle/>
                    <a:p>
                      <a:pPr algn="r" fontAlgn="b"/>
                      <a:r>
                        <a:rPr lang="fr-FR" sz="1100" b="0" i="0" u="none" strike="noStrike" dirty="0">
                          <a:solidFill>
                            <a:srgbClr val="000000"/>
                          </a:solidFill>
                          <a:effectLst/>
                          <a:latin typeface="Calibri" panose="020F0502020204030204" pitchFamily="34" charset="0"/>
                        </a:rPr>
                        <a:t>300</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763744202"/>
                  </a:ext>
                </a:extLst>
              </a:tr>
            </a:tbl>
          </a:graphicData>
        </a:graphic>
      </p:graphicFrame>
    </p:spTree>
    <p:extLst>
      <p:ext uri="{BB962C8B-B14F-4D97-AF65-F5344CB8AC3E}">
        <p14:creationId xmlns:p14="http://schemas.microsoft.com/office/powerpoint/2010/main" val="2219340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2578" y="1087774"/>
            <a:ext cx="8460000" cy="4739960"/>
          </a:xfrm>
        </p:spPr>
        <p:txBody>
          <a:bodyPr>
            <a:noAutofit/>
          </a:bodyPr>
          <a:lstStyle/>
          <a:p>
            <a:pPr marL="701675" lvl="1" indent="-342900">
              <a:buClr>
                <a:schemeClr val="accent6"/>
              </a:buClr>
              <a:buFont typeface="+mj-lt"/>
              <a:buAutoNum type="arabicPeriod" startAt="2"/>
            </a:pPr>
            <a:r>
              <a:rPr lang="en-US" sz="1400" dirty="0" smtClean="0"/>
              <a:t>We display in the screen the </a:t>
            </a:r>
            <a:r>
              <a:rPr lang="en-US" sz="1400" b="1" dirty="0" smtClean="0"/>
              <a:t>scores movements</a:t>
            </a:r>
            <a:r>
              <a:rPr lang="en-US" sz="1400" dirty="0" smtClean="0"/>
              <a:t>, both for fundamental and relative value.</a:t>
            </a:r>
          </a:p>
          <a:p>
            <a:pPr marL="881063" lvl="2" indent="-342900">
              <a:buClr>
                <a:schemeClr val="accent6"/>
              </a:buClr>
            </a:pPr>
            <a:endParaRPr lang="en-US" sz="1050" dirty="0"/>
          </a:p>
          <a:p>
            <a:pPr marL="823913" lvl="2" indent="-285750">
              <a:buClr>
                <a:schemeClr val="accent6"/>
              </a:buClr>
            </a:pPr>
            <a:r>
              <a:rPr lang="en-US" dirty="0" smtClean="0">
                <a:solidFill>
                  <a:schemeClr val="bg1"/>
                </a:solidFill>
              </a:rPr>
              <a:t>We also have checked that a simple portfolio construction arising from our quantitative screen would not have brought a too important turnover.</a:t>
            </a:r>
          </a:p>
          <a:p>
            <a:pPr marL="823913" lvl="2" indent="-285750">
              <a:buClr>
                <a:schemeClr val="accent6"/>
              </a:buClr>
            </a:pPr>
            <a:r>
              <a:rPr lang="en-US" dirty="0" smtClean="0">
                <a:solidFill>
                  <a:schemeClr val="bg1"/>
                </a:solidFill>
              </a:rPr>
              <a:t>We have more specifically analyzed the quintile transitions. If we assume that we invest in Q1 and only rebalance if an issuer moves to Q3 (we accept Q2 issuers in the portfolio), then, on average, 5% of the portfolio should have been rebalanced :</a:t>
            </a:r>
            <a:endParaRPr lang="en-US" dirty="0">
              <a:solidFill>
                <a:schemeClr val="bg1"/>
              </a:solidFill>
            </a:endParaRPr>
          </a:p>
        </p:txBody>
      </p:sp>
      <p:sp>
        <p:nvSpPr>
          <p:cNvPr id="3" name="Titre 2"/>
          <p:cNvSpPr>
            <a:spLocks noGrp="1"/>
          </p:cNvSpPr>
          <p:nvPr>
            <p:ph type="title"/>
          </p:nvPr>
        </p:nvSpPr>
        <p:spPr/>
        <p:txBody>
          <a:bodyPr>
            <a:normAutofit/>
          </a:bodyPr>
          <a:lstStyle/>
          <a:p>
            <a:r>
              <a:rPr lang="en-US" dirty="0" smtClean="0"/>
              <a:t>Screen updates – scores variations</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4</a:t>
            </a:fld>
            <a:endParaRPr lang="en-GB" noProof="0" dirty="0"/>
          </a:p>
        </p:txBody>
      </p:sp>
      <p:graphicFrame>
        <p:nvGraphicFramePr>
          <p:cNvPr id="8" name="Table 7"/>
          <p:cNvGraphicFramePr>
            <a:graphicFrameLocks noGrp="1"/>
          </p:cNvGraphicFramePr>
          <p:nvPr>
            <p:extLst>
              <p:ext uri="{D42A27DB-BD31-4B8C-83A1-F6EECF244321}">
                <p14:modId xmlns:p14="http://schemas.microsoft.com/office/powerpoint/2010/main" val="957961466"/>
              </p:ext>
            </p:extLst>
          </p:nvPr>
        </p:nvGraphicFramePr>
        <p:xfrm>
          <a:off x="6121360" y="2953355"/>
          <a:ext cx="2950224" cy="1062990"/>
        </p:xfrm>
        <a:graphic>
          <a:graphicData uri="http://schemas.openxmlformats.org/drawingml/2006/table">
            <a:tbl>
              <a:tblPr/>
              <a:tblGrid>
                <a:gridCol w="491704">
                  <a:extLst>
                    <a:ext uri="{9D8B030D-6E8A-4147-A177-3AD203B41FA5}">
                      <a16:colId xmlns:a16="http://schemas.microsoft.com/office/drawing/2014/main" val="1283653117"/>
                    </a:ext>
                  </a:extLst>
                </a:gridCol>
                <a:gridCol w="491704">
                  <a:extLst>
                    <a:ext uri="{9D8B030D-6E8A-4147-A177-3AD203B41FA5}">
                      <a16:colId xmlns:a16="http://schemas.microsoft.com/office/drawing/2014/main" val="3259701787"/>
                    </a:ext>
                  </a:extLst>
                </a:gridCol>
                <a:gridCol w="491704">
                  <a:extLst>
                    <a:ext uri="{9D8B030D-6E8A-4147-A177-3AD203B41FA5}">
                      <a16:colId xmlns:a16="http://schemas.microsoft.com/office/drawing/2014/main" val="1595948323"/>
                    </a:ext>
                  </a:extLst>
                </a:gridCol>
                <a:gridCol w="491704">
                  <a:extLst>
                    <a:ext uri="{9D8B030D-6E8A-4147-A177-3AD203B41FA5}">
                      <a16:colId xmlns:a16="http://schemas.microsoft.com/office/drawing/2014/main" val="2724930890"/>
                    </a:ext>
                  </a:extLst>
                </a:gridCol>
                <a:gridCol w="491704">
                  <a:extLst>
                    <a:ext uri="{9D8B030D-6E8A-4147-A177-3AD203B41FA5}">
                      <a16:colId xmlns:a16="http://schemas.microsoft.com/office/drawing/2014/main" val="1884758635"/>
                    </a:ext>
                  </a:extLst>
                </a:gridCol>
                <a:gridCol w="491704">
                  <a:extLst>
                    <a:ext uri="{9D8B030D-6E8A-4147-A177-3AD203B41FA5}">
                      <a16:colId xmlns:a16="http://schemas.microsoft.com/office/drawing/2014/main" val="3083769073"/>
                    </a:ext>
                  </a:extLst>
                </a:gridCol>
              </a:tblGrid>
              <a:tr h="131515">
                <a:tc>
                  <a:txBody>
                    <a:bodyPr/>
                    <a:lstStyle/>
                    <a:p>
                      <a:pPr algn="ctr" fontAlgn="t"/>
                      <a:r>
                        <a:rPr lang="fr-FR" sz="1100" b="1" i="0" u="none" strike="noStrike">
                          <a:solidFill>
                            <a:srgbClr val="000000"/>
                          </a:solidFill>
                          <a:effectLst/>
                          <a:latin typeface="Calibri" panose="020F0502020204030204" pitchFamily="34" charset="0"/>
                        </a:rPr>
                        <a:t>US HY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dirty="0">
                          <a:solidFill>
                            <a:srgbClr val="000000"/>
                          </a:solidFill>
                          <a:effectLst/>
                          <a:latin typeface="Calibri" panose="020F0502020204030204" pitchFamily="34" charset="0"/>
                        </a:rPr>
                        <a:t>Q3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9374298"/>
                  </a:ext>
                </a:extLst>
              </a:tr>
              <a:tr h="131515">
                <a:tc>
                  <a:txBody>
                    <a:bodyPr/>
                    <a:lstStyle/>
                    <a:p>
                      <a:pPr algn="ctr" fontAlgn="t"/>
                      <a:r>
                        <a:rPr lang="fr-FR" sz="1100" b="1" i="0" u="none" strike="noStrike">
                          <a:solidFill>
                            <a:srgbClr val="000000"/>
                          </a:solidFill>
                          <a:effectLst/>
                          <a:latin typeface="Calibri" panose="020F0502020204030204" pitchFamily="34" charset="0"/>
                        </a:rPr>
                        <a:t>Q1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3237983"/>
                  </a:ext>
                </a:extLst>
              </a:tr>
              <a:tr h="131515">
                <a:tc>
                  <a:txBody>
                    <a:bodyPr/>
                    <a:lstStyle/>
                    <a:p>
                      <a:pPr algn="ctr" fontAlgn="t"/>
                      <a:r>
                        <a:rPr lang="fr-FR" sz="1100" b="1" i="0" u="none" strike="noStrike">
                          <a:solidFill>
                            <a:srgbClr val="000000"/>
                          </a:solidFill>
                          <a:effectLst/>
                          <a:latin typeface="Calibri" panose="020F0502020204030204" pitchFamily="34" charset="0"/>
                        </a:rPr>
                        <a:t>Q2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1407401471"/>
                  </a:ext>
                </a:extLst>
              </a:tr>
              <a:tr h="131515">
                <a:tc>
                  <a:txBody>
                    <a:bodyPr/>
                    <a:lstStyle/>
                    <a:p>
                      <a:pPr algn="ctr" fontAlgn="t"/>
                      <a:r>
                        <a:rPr lang="fr-FR" sz="1100" b="1" i="0" u="none" strike="noStrike">
                          <a:solidFill>
                            <a:srgbClr val="000000"/>
                          </a:solidFill>
                          <a:effectLst/>
                          <a:latin typeface="Calibri" panose="020F0502020204030204" pitchFamily="34" charset="0"/>
                        </a:rPr>
                        <a:t>Q3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1816726619"/>
                  </a:ext>
                </a:extLst>
              </a:tr>
              <a:tr h="131515">
                <a:tc>
                  <a:txBody>
                    <a:bodyPr/>
                    <a:lstStyle/>
                    <a:p>
                      <a:pPr algn="ctr" fontAlgn="t"/>
                      <a:r>
                        <a:rPr lang="fr-FR" sz="1100" b="1" i="0" u="none" strike="noStrike">
                          <a:solidFill>
                            <a:srgbClr val="000000"/>
                          </a:solidFill>
                          <a:effectLst/>
                          <a:latin typeface="Calibri" panose="020F0502020204030204" pitchFamily="34" charset="0"/>
                        </a:rPr>
                        <a:t>Q4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extLst>
                  <a:ext uri="{0D108BD9-81ED-4DB2-BD59-A6C34878D82A}">
                    <a16:rowId xmlns:a16="http://schemas.microsoft.com/office/drawing/2014/main" val="836319397"/>
                  </a:ext>
                </a:extLst>
              </a:tr>
              <a:tr h="131515">
                <a:tc>
                  <a:txBody>
                    <a:bodyPr/>
                    <a:lstStyle/>
                    <a:p>
                      <a:pPr algn="ctr" fontAlgn="t"/>
                      <a:r>
                        <a:rPr lang="fr-FR" sz="1100" b="1" i="0" u="none" strike="noStrike">
                          <a:solidFill>
                            <a:srgbClr val="000000"/>
                          </a:solidFill>
                          <a:effectLst/>
                          <a:latin typeface="Calibri" panose="020F0502020204030204" pitchFamily="34" charset="0"/>
                        </a:rPr>
                        <a:t>Q5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75%</a:t>
                      </a:r>
                    </a:p>
                  </a:txBody>
                  <a:tcPr marL="9525" marR="9525" marT="9525" marB="0" anchor="b">
                    <a:lnL>
                      <a:noFill/>
                    </a:lnL>
                    <a:lnR>
                      <a:noFill/>
                    </a:lnR>
                    <a:lnT>
                      <a:noFill/>
                    </a:lnT>
                    <a:lnB>
                      <a:noFill/>
                    </a:lnB>
                  </a:tcPr>
                </a:tc>
                <a:extLst>
                  <a:ext uri="{0D108BD9-81ED-4DB2-BD59-A6C34878D82A}">
                    <a16:rowId xmlns:a16="http://schemas.microsoft.com/office/drawing/2014/main" val="394490680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72126"/>
              </p:ext>
            </p:extLst>
          </p:nvPr>
        </p:nvGraphicFramePr>
        <p:xfrm>
          <a:off x="3060680" y="2953355"/>
          <a:ext cx="2950224" cy="1062990"/>
        </p:xfrm>
        <a:graphic>
          <a:graphicData uri="http://schemas.openxmlformats.org/drawingml/2006/table">
            <a:tbl>
              <a:tblPr/>
              <a:tblGrid>
                <a:gridCol w="491704">
                  <a:extLst>
                    <a:ext uri="{9D8B030D-6E8A-4147-A177-3AD203B41FA5}">
                      <a16:colId xmlns:a16="http://schemas.microsoft.com/office/drawing/2014/main" val="1044033695"/>
                    </a:ext>
                  </a:extLst>
                </a:gridCol>
                <a:gridCol w="491704">
                  <a:extLst>
                    <a:ext uri="{9D8B030D-6E8A-4147-A177-3AD203B41FA5}">
                      <a16:colId xmlns:a16="http://schemas.microsoft.com/office/drawing/2014/main" val="4190556658"/>
                    </a:ext>
                  </a:extLst>
                </a:gridCol>
                <a:gridCol w="491704">
                  <a:extLst>
                    <a:ext uri="{9D8B030D-6E8A-4147-A177-3AD203B41FA5}">
                      <a16:colId xmlns:a16="http://schemas.microsoft.com/office/drawing/2014/main" val="2731476502"/>
                    </a:ext>
                  </a:extLst>
                </a:gridCol>
                <a:gridCol w="491704">
                  <a:extLst>
                    <a:ext uri="{9D8B030D-6E8A-4147-A177-3AD203B41FA5}">
                      <a16:colId xmlns:a16="http://schemas.microsoft.com/office/drawing/2014/main" val="2088069585"/>
                    </a:ext>
                  </a:extLst>
                </a:gridCol>
                <a:gridCol w="491704">
                  <a:extLst>
                    <a:ext uri="{9D8B030D-6E8A-4147-A177-3AD203B41FA5}">
                      <a16:colId xmlns:a16="http://schemas.microsoft.com/office/drawing/2014/main" val="1352493137"/>
                    </a:ext>
                  </a:extLst>
                </a:gridCol>
                <a:gridCol w="491704">
                  <a:extLst>
                    <a:ext uri="{9D8B030D-6E8A-4147-A177-3AD203B41FA5}">
                      <a16:colId xmlns:a16="http://schemas.microsoft.com/office/drawing/2014/main" val="3980772106"/>
                    </a:ext>
                  </a:extLst>
                </a:gridCol>
              </a:tblGrid>
              <a:tr h="158726">
                <a:tc>
                  <a:txBody>
                    <a:bodyPr/>
                    <a:lstStyle/>
                    <a:p>
                      <a:pPr algn="ctr" fontAlgn="t"/>
                      <a:r>
                        <a:rPr lang="fr-FR" sz="1100" b="1" i="0" u="none" strike="noStrike">
                          <a:solidFill>
                            <a:srgbClr val="000000"/>
                          </a:solidFill>
                          <a:effectLst/>
                          <a:latin typeface="Calibri" panose="020F0502020204030204" pitchFamily="34" charset="0"/>
                        </a:rPr>
                        <a:t>US IG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427186"/>
                  </a:ext>
                </a:extLst>
              </a:tr>
              <a:tr h="158726">
                <a:tc>
                  <a:txBody>
                    <a:bodyPr/>
                    <a:lstStyle/>
                    <a:p>
                      <a:pPr algn="ctr" fontAlgn="t"/>
                      <a:r>
                        <a:rPr lang="fr-FR" sz="1100" b="1" i="0" u="none" strike="noStrike">
                          <a:solidFill>
                            <a:srgbClr val="000000"/>
                          </a:solidFill>
                          <a:effectLst/>
                          <a:latin typeface="Calibri" panose="020F0502020204030204" pitchFamily="34" charset="0"/>
                        </a:rPr>
                        <a:t>Q1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19558180"/>
                  </a:ext>
                </a:extLst>
              </a:tr>
              <a:tr h="158726">
                <a:tc>
                  <a:txBody>
                    <a:bodyPr/>
                    <a:lstStyle/>
                    <a:p>
                      <a:pPr algn="ctr" fontAlgn="t"/>
                      <a:r>
                        <a:rPr lang="fr-FR" sz="1100" b="1" i="0" u="none" strike="noStrike">
                          <a:solidFill>
                            <a:srgbClr val="000000"/>
                          </a:solidFill>
                          <a:effectLst/>
                          <a:latin typeface="Calibri" panose="020F0502020204030204" pitchFamily="34" charset="0"/>
                        </a:rPr>
                        <a:t>Q2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784925128"/>
                  </a:ext>
                </a:extLst>
              </a:tr>
              <a:tr h="158726">
                <a:tc>
                  <a:txBody>
                    <a:bodyPr/>
                    <a:lstStyle/>
                    <a:p>
                      <a:pPr algn="ctr" fontAlgn="t"/>
                      <a:r>
                        <a:rPr lang="fr-FR" sz="1100" b="1" i="0" u="none" strike="noStrike">
                          <a:solidFill>
                            <a:srgbClr val="000000"/>
                          </a:solidFill>
                          <a:effectLst/>
                          <a:latin typeface="Calibri" panose="020F0502020204030204" pitchFamily="34" charset="0"/>
                        </a:rPr>
                        <a:t>Q3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596412171"/>
                  </a:ext>
                </a:extLst>
              </a:tr>
              <a:tr h="158726">
                <a:tc>
                  <a:txBody>
                    <a:bodyPr/>
                    <a:lstStyle/>
                    <a:p>
                      <a:pPr algn="ctr" fontAlgn="t"/>
                      <a:r>
                        <a:rPr lang="fr-FR" sz="1100" b="1" i="0" u="none" strike="noStrike">
                          <a:solidFill>
                            <a:srgbClr val="000000"/>
                          </a:solidFill>
                          <a:effectLst/>
                          <a:latin typeface="Calibri" panose="020F0502020204030204" pitchFamily="34" charset="0"/>
                        </a:rPr>
                        <a:t>Q4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extLst>
                  <a:ext uri="{0D108BD9-81ED-4DB2-BD59-A6C34878D82A}">
                    <a16:rowId xmlns:a16="http://schemas.microsoft.com/office/drawing/2014/main" val="566059537"/>
                  </a:ext>
                </a:extLst>
              </a:tr>
              <a:tr h="158726">
                <a:tc>
                  <a:txBody>
                    <a:bodyPr/>
                    <a:lstStyle/>
                    <a:p>
                      <a:pPr algn="ctr" fontAlgn="t"/>
                      <a:r>
                        <a:rPr lang="fr-FR" sz="1100" b="1" i="0" u="none" strike="noStrike">
                          <a:solidFill>
                            <a:srgbClr val="000000"/>
                          </a:solidFill>
                          <a:effectLst/>
                          <a:latin typeface="Calibri" panose="020F0502020204030204" pitchFamily="34" charset="0"/>
                        </a:rPr>
                        <a:t>Q5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extLst>
                  <a:ext uri="{0D108BD9-81ED-4DB2-BD59-A6C34878D82A}">
                    <a16:rowId xmlns:a16="http://schemas.microsoft.com/office/drawing/2014/main" val="301467086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84177244"/>
              </p:ext>
            </p:extLst>
          </p:nvPr>
        </p:nvGraphicFramePr>
        <p:xfrm>
          <a:off x="0" y="2953355"/>
          <a:ext cx="2950224" cy="1062990"/>
        </p:xfrm>
        <a:graphic>
          <a:graphicData uri="http://schemas.openxmlformats.org/drawingml/2006/table">
            <a:tbl>
              <a:tblPr/>
              <a:tblGrid>
                <a:gridCol w="491704">
                  <a:extLst>
                    <a:ext uri="{9D8B030D-6E8A-4147-A177-3AD203B41FA5}">
                      <a16:colId xmlns:a16="http://schemas.microsoft.com/office/drawing/2014/main" val="559519733"/>
                    </a:ext>
                  </a:extLst>
                </a:gridCol>
                <a:gridCol w="491704">
                  <a:extLst>
                    <a:ext uri="{9D8B030D-6E8A-4147-A177-3AD203B41FA5}">
                      <a16:colId xmlns:a16="http://schemas.microsoft.com/office/drawing/2014/main" val="645063111"/>
                    </a:ext>
                  </a:extLst>
                </a:gridCol>
                <a:gridCol w="491704">
                  <a:extLst>
                    <a:ext uri="{9D8B030D-6E8A-4147-A177-3AD203B41FA5}">
                      <a16:colId xmlns:a16="http://schemas.microsoft.com/office/drawing/2014/main" val="3774874876"/>
                    </a:ext>
                  </a:extLst>
                </a:gridCol>
                <a:gridCol w="491704">
                  <a:extLst>
                    <a:ext uri="{9D8B030D-6E8A-4147-A177-3AD203B41FA5}">
                      <a16:colId xmlns:a16="http://schemas.microsoft.com/office/drawing/2014/main" val="2399645891"/>
                    </a:ext>
                  </a:extLst>
                </a:gridCol>
                <a:gridCol w="491704">
                  <a:extLst>
                    <a:ext uri="{9D8B030D-6E8A-4147-A177-3AD203B41FA5}">
                      <a16:colId xmlns:a16="http://schemas.microsoft.com/office/drawing/2014/main" val="1634650399"/>
                    </a:ext>
                  </a:extLst>
                </a:gridCol>
                <a:gridCol w="491704">
                  <a:extLst>
                    <a:ext uri="{9D8B030D-6E8A-4147-A177-3AD203B41FA5}">
                      <a16:colId xmlns:a16="http://schemas.microsoft.com/office/drawing/2014/main" val="945172984"/>
                    </a:ext>
                  </a:extLst>
                </a:gridCol>
              </a:tblGrid>
              <a:tr h="177165">
                <a:tc>
                  <a:txBody>
                    <a:bodyPr/>
                    <a:lstStyle/>
                    <a:p>
                      <a:pPr algn="ctr" fontAlgn="t"/>
                      <a:r>
                        <a:rPr lang="fr-FR" sz="1100" b="1" i="0" u="none" strike="noStrike">
                          <a:solidFill>
                            <a:srgbClr val="000000"/>
                          </a:solidFill>
                          <a:effectLst/>
                          <a:latin typeface="Calibri" panose="020F0502020204030204" pitchFamily="34" charset="0"/>
                        </a:rPr>
                        <a:t>EU IG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1100" b="1" i="0" u="none" strike="noStrike">
                          <a:solidFill>
                            <a:srgbClr val="000000"/>
                          </a:solidFill>
                          <a:effectLst/>
                          <a:latin typeface="Calibri" panose="020F0502020204030204" pitchFamily="34" charset="0"/>
                        </a:rPr>
                        <a:t>Q5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981702"/>
                  </a:ext>
                </a:extLst>
              </a:tr>
              <a:tr h="177165">
                <a:tc>
                  <a:txBody>
                    <a:bodyPr/>
                    <a:lstStyle/>
                    <a:p>
                      <a:pPr algn="ctr" fontAlgn="t"/>
                      <a:r>
                        <a:rPr lang="fr-FR" sz="1100" b="1" i="0" u="none" strike="noStrike">
                          <a:solidFill>
                            <a:srgbClr val="000000"/>
                          </a:solidFill>
                          <a:effectLst/>
                          <a:latin typeface="Calibri" panose="020F0502020204030204" pitchFamily="34" charset="0"/>
                        </a:rPr>
                        <a:t>Q1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82%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18%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744383"/>
                  </a:ext>
                </a:extLst>
              </a:tr>
              <a:tr h="177165">
                <a:tc>
                  <a:txBody>
                    <a:bodyPr/>
                    <a:lstStyle/>
                    <a:p>
                      <a:pPr algn="ctr" fontAlgn="t"/>
                      <a:r>
                        <a:rPr lang="fr-FR" sz="1100" b="1" i="0" u="none" strike="noStrike">
                          <a:solidFill>
                            <a:srgbClr val="000000"/>
                          </a:solidFill>
                          <a:effectLst/>
                          <a:latin typeface="Calibri" panose="020F0502020204030204" pitchFamily="34" charset="0"/>
                        </a:rPr>
                        <a:t>Q2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752217421"/>
                  </a:ext>
                </a:extLst>
              </a:tr>
              <a:tr h="177165">
                <a:tc>
                  <a:txBody>
                    <a:bodyPr/>
                    <a:lstStyle/>
                    <a:p>
                      <a:pPr algn="ctr" fontAlgn="t"/>
                      <a:r>
                        <a:rPr lang="fr-FR" sz="1100" b="1" i="0" u="none" strike="noStrike">
                          <a:solidFill>
                            <a:srgbClr val="000000"/>
                          </a:solidFill>
                          <a:effectLst/>
                          <a:latin typeface="Calibri" panose="020F0502020204030204" pitchFamily="34" charset="0"/>
                        </a:rPr>
                        <a:t>Q3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944590531"/>
                  </a:ext>
                </a:extLst>
              </a:tr>
              <a:tr h="177165">
                <a:tc>
                  <a:txBody>
                    <a:bodyPr/>
                    <a:lstStyle/>
                    <a:p>
                      <a:pPr algn="ctr" fontAlgn="t"/>
                      <a:r>
                        <a:rPr lang="fr-FR" sz="1100" b="1" i="0" u="none" strike="noStrike">
                          <a:solidFill>
                            <a:srgbClr val="000000"/>
                          </a:solidFill>
                          <a:effectLst/>
                          <a:latin typeface="Calibri" panose="020F0502020204030204" pitchFamily="34" charset="0"/>
                        </a:rPr>
                        <a:t>Q4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extLst>
                  <a:ext uri="{0D108BD9-81ED-4DB2-BD59-A6C34878D82A}">
                    <a16:rowId xmlns:a16="http://schemas.microsoft.com/office/drawing/2014/main" val="306675227"/>
                  </a:ext>
                </a:extLst>
              </a:tr>
              <a:tr h="177165">
                <a:tc>
                  <a:txBody>
                    <a:bodyPr/>
                    <a:lstStyle/>
                    <a:p>
                      <a:pPr algn="ctr" fontAlgn="t"/>
                      <a:r>
                        <a:rPr lang="fr-FR" sz="1100" b="1" i="0" u="none" strike="noStrike">
                          <a:solidFill>
                            <a:srgbClr val="000000"/>
                          </a:solidFill>
                          <a:effectLst/>
                          <a:latin typeface="Calibri" panose="020F0502020204030204" pitchFamily="34" charset="0"/>
                        </a:rPr>
                        <a:t>Q5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fr-FR" sz="11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ctr" fontAlgn="b"/>
                      <a:r>
                        <a:rPr lang="fr-FR" sz="1100" b="0" i="0" u="none" strike="noStrike" dirty="0">
                          <a:solidFill>
                            <a:srgbClr val="000000"/>
                          </a:solidFill>
                          <a:effectLst/>
                          <a:latin typeface="Calibri" panose="020F0502020204030204" pitchFamily="34" charset="0"/>
                        </a:rPr>
                        <a:t>83%</a:t>
                      </a:r>
                    </a:p>
                  </a:txBody>
                  <a:tcPr marL="9525" marR="9525" marT="9525" marB="0" anchor="b">
                    <a:lnL>
                      <a:noFill/>
                    </a:lnL>
                    <a:lnR>
                      <a:noFill/>
                    </a:lnR>
                    <a:lnT>
                      <a:noFill/>
                    </a:lnT>
                    <a:lnB>
                      <a:noFill/>
                    </a:lnB>
                  </a:tcPr>
                </a:tc>
                <a:extLst>
                  <a:ext uri="{0D108BD9-81ED-4DB2-BD59-A6C34878D82A}">
                    <a16:rowId xmlns:a16="http://schemas.microsoft.com/office/drawing/2014/main" val="2080922063"/>
                  </a:ext>
                </a:extLst>
              </a:tr>
            </a:tbl>
          </a:graphicData>
        </a:graphic>
      </p:graphicFrame>
    </p:spTree>
    <p:extLst>
      <p:ext uri="{BB962C8B-B14F-4D97-AF65-F5344CB8AC3E}">
        <p14:creationId xmlns:p14="http://schemas.microsoft.com/office/powerpoint/2010/main" val="1622312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701675" lvl="1" indent="-342900">
                  <a:buClr>
                    <a:schemeClr val="accent6"/>
                  </a:buClr>
                  <a:buFont typeface="+mj-lt"/>
                  <a:buAutoNum type="arabicPeriod" startAt="3"/>
                </a:pPr>
                <a:r>
                  <a:rPr lang="en-US" sz="1400" dirty="0" smtClean="0"/>
                  <a:t>We have analyzed the PM portfolio (ECOB) in term of </a:t>
                </a:r>
                <a14:m>
                  <m:oMath xmlns:m="http://schemas.openxmlformats.org/officeDocument/2006/math">
                    <m:r>
                      <a:rPr lang="fr-FR" sz="1400" b="0" i="1" smtClean="0">
                        <a:latin typeface="Cambria Math" panose="02040503050406030204" pitchFamily="18" charset="0"/>
                      </a:rPr>
                      <m:t>𝑎𝑐𝑡𝑖𝑣𝑒</m:t>
                    </m:r>
                    <m:r>
                      <a:rPr lang="fr-FR" sz="1400" b="0" i="1" smtClean="0">
                        <a:latin typeface="Cambria Math" panose="02040503050406030204" pitchFamily="18" charset="0"/>
                      </a:rPr>
                      <m:t> </m:t>
                    </m:r>
                    <m:r>
                      <a:rPr lang="fr-FR" sz="1400" b="0" i="1" smtClean="0">
                        <a:latin typeface="Cambria Math" panose="02040503050406030204" pitchFamily="18" charset="0"/>
                      </a:rPr>
                      <m:t>𝑤𝑒𝑖𝑔h𝑡</m:t>
                    </m:r>
                    <m:r>
                      <a:rPr lang="fr-FR" sz="1400" b="0" i="1" smtClean="0">
                        <a:latin typeface="Cambria Math" panose="02040503050406030204" pitchFamily="18" charset="0"/>
                      </a:rPr>
                      <m:t>×</m:t>
                    </m:r>
                    <m:r>
                      <a:rPr lang="fr-FR" sz="1400" b="0" i="1" smtClean="0">
                        <a:latin typeface="Cambria Math" panose="02040503050406030204" pitchFamily="18" charset="0"/>
                      </a:rPr>
                      <m:t>𝐷𝑇𝑆</m:t>
                    </m:r>
                  </m:oMath>
                </a14:m>
                <a:r>
                  <a:rPr lang="en-US" dirty="0" smtClean="0">
                    <a:solidFill>
                      <a:schemeClr val="bg1"/>
                    </a:solidFill>
                  </a:rPr>
                  <a:t>.</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1285"/>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5</a:t>
            </a:fld>
            <a:endParaRPr lang="en-GB" noProof="0" dirty="0"/>
          </a:p>
        </p:txBody>
      </p:sp>
      <p:pic>
        <p:nvPicPr>
          <p:cNvPr id="6" name="Picture 5"/>
          <p:cNvPicPr>
            <a:picLocks noChangeAspect="1"/>
          </p:cNvPicPr>
          <p:nvPr/>
        </p:nvPicPr>
        <p:blipFill>
          <a:blip r:embed="rId4"/>
          <a:stretch>
            <a:fillRect/>
          </a:stretch>
        </p:blipFill>
        <p:spPr>
          <a:xfrm>
            <a:off x="2119689" y="1399591"/>
            <a:ext cx="4904623" cy="4654061"/>
          </a:xfrm>
          <a:prstGeom prst="rect">
            <a:avLst/>
          </a:prstGeom>
        </p:spPr>
      </p:pic>
    </p:spTree>
    <p:extLst>
      <p:ext uri="{BB962C8B-B14F-4D97-AF65-F5344CB8AC3E}">
        <p14:creationId xmlns:p14="http://schemas.microsoft.com/office/powerpoint/2010/main" val="1592640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r>
              <a:rPr lang="en-US" dirty="0" smtClean="0"/>
              <a:t>We notice that there is strong position on an issuer with a negative sore : Takeda. </a:t>
            </a:r>
            <a:endParaRPr lang="en-US" dirty="0">
              <a:solidFill>
                <a:schemeClr val="bg1"/>
              </a:solidFill>
            </a:endParaRPr>
          </a:p>
        </p:txBody>
      </p:sp>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6</a:t>
            </a:fld>
            <a:endParaRPr lang="en-GB" noProof="0" dirty="0"/>
          </a:p>
        </p:txBody>
      </p:sp>
      <p:pic>
        <p:nvPicPr>
          <p:cNvPr id="7" name="Picture 6"/>
          <p:cNvPicPr>
            <a:picLocks noChangeAspect="1"/>
          </p:cNvPicPr>
          <p:nvPr/>
        </p:nvPicPr>
        <p:blipFill>
          <a:blip r:embed="rId3"/>
          <a:stretch>
            <a:fillRect/>
          </a:stretch>
        </p:blipFill>
        <p:spPr>
          <a:xfrm>
            <a:off x="2026416" y="1370699"/>
            <a:ext cx="5091169" cy="4884034"/>
          </a:xfrm>
          <a:prstGeom prst="rect">
            <a:avLst/>
          </a:prstGeom>
        </p:spPr>
      </p:pic>
    </p:spTree>
    <p:extLst>
      <p:ext uri="{BB962C8B-B14F-4D97-AF65-F5344CB8AC3E}">
        <p14:creationId xmlns:p14="http://schemas.microsoft.com/office/powerpoint/2010/main" val="3566449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r>
                  <a:rPr lang="en-US" dirty="0" smtClean="0"/>
                  <a:t>We notice that there is strong position on an issuer with a negative sore : Takeda. </a:t>
                </a:r>
              </a:p>
              <a:p>
                <a:pPr marL="644525" lvl="1" indent="-285750">
                  <a:buClr>
                    <a:schemeClr val="accent6"/>
                  </a:buClr>
                </a:pPr>
                <a:r>
                  <a:rPr lang="en-US" dirty="0" smtClean="0">
                    <a:solidFill>
                      <a:schemeClr val="bg1"/>
                    </a:solidFill>
                  </a:rPr>
                  <a:t>The screen attributes a score of -1.11 to this issuer.</a:t>
                </a:r>
              </a:p>
              <a:p>
                <a:pPr marL="644525" lvl="1" indent="-285750">
                  <a:buClr>
                    <a:schemeClr val="accent6"/>
                  </a:buClr>
                </a:pPr>
                <a:r>
                  <a:rPr lang="en-US" dirty="0" smtClean="0"/>
                  <a:t>This is due to the fact that its </a:t>
                </a:r>
                <a14:m>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𝐸𝐵𝐼𝑇𝐷𝐴</m:t>
                        </m:r>
                      </m:num>
                      <m:den>
                        <m:r>
                          <a:rPr lang="fr-FR" b="0" i="1" smtClean="0">
                            <a:latin typeface="Cambria Math" panose="02040503050406030204" pitchFamily="18" charset="0"/>
                          </a:rPr>
                          <m:t>𝐼𝑛𝑡𝑒𝑟𝑒𝑠𝑡</m:t>
                        </m:r>
                        <m:r>
                          <a:rPr lang="fr-FR" b="0" i="1" smtClean="0">
                            <a:latin typeface="Cambria Math" panose="02040503050406030204" pitchFamily="18" charset="0"/>
                          </a:rPr>
                          <m:t> </m:t>
                        </m:r>
                        <m:r>
                          <a:rPr lang="fr-FR" b="0" i="1" smtClean="0">
                            <a:latin typeface="Cambria Math" panose="02040503050406030204" pitchFamily="18" charset="0"/>
                          </a:rPr>
                          <m:t>𝐸𝑥𝑝𝑒𝑛𝑠𝑒</m:t>
                        </m:r>
                      </m:den>
                    </m:f>
                  </m:oMath>
                </a14:m>
                <a:r>
                  <a:rPr lang="en-US" dirty="0" smtClean="0">
                    <a:solidFill>
                      <a:schemeClr val="bg1"/>
                    </a:solidFill>
                  </a:rPr>
                  <a:t>, </a:t>
                </a:r>
                <a14:m>
                  <m:oMath xmlns:m="http://schemas.openxmlformats.org/officeDocument/2006/math">
                    <m:r>
                      <a:rPr lang="fr-FR" b="0" i="1" smtClean="0">
                        <a:solidFill>
                          <a:schemeClr val="bg1"/>
                        </a:solidFill>
                        <a:latin typeface="Cambria Math" panose="02040503050406030204" pitchFamily="18" charset="0"/>
                      </a:rPr>
                      <m:t>𝐷</m:t>
                    </m:r>
                    <m:r>
                      <a:rPr lang="fr-FR" b="0" i="1" smtClean="0">
                        <a:solidFill>
                          <a:schemeClr val="bg1"/>
                        </a:solidFill>
                        <a:latin typeface="Cambria Math" panose="02040503050406030204" pitchFamily="18" charset="0"/>
                      </a:rPr>
                      <m:t>2</m:t>
                    </m:r>
                    <m:r>
                      <a:rPr lang="fr-FR" b="0" i="1" smtClean="0">
                        <a:solidFill>
                          <a:schemeClr val="bg1"/>
                        </a:solidFill>
                        <a:latin typeface="Cambria Math" panose="02040503050406030204" pitchFamily="18" charset="0"/>
                      </a:rPr>
                      <m:t>𝐷</m:t>
                    </m:r>
                  </m:oMath>
                </a14:m>
                <a:r>
                  <a:rPr lang="en-US" dirty="0" smtClean="0">
                    <a:solidFill>
                      <a:schemeClr val="bg1"/>
                    </a:solidFill>
                  </a:rPr>
                  <a:t> and </a:t>
                </a:r>
                <a14:m>
                  <m:oMath xmlns:m="http://schemas.openxmlformats.org/officeDocument/2006/math">
                    <m:f>
                      <m:fPr>
                        <m:ctrlPr>
                          <a:rPr lang="fr-FR" b="0" i="1" smtClean="0">
                            <a:solidFill>
                              <a:schemeClr val="bg1"/>
                            </a:solidFill>
                            <a:latin typeface="Cambria Math" panose="02040503050406030204" pitchFamily="18" charset="0"/>
                          </a:rPr>
                        </m:ctrlPr>
                      </m:fPr>
                      <m:num>
                        <m:r>
                          <a:rPr lang="fr-FR" i="1">
                            <a:latin typeface="Cambria Math" panose="02040503050406030204" pitchFamily="18" charset="0"/>
                          </a:rPr>
                          <m:t>𝑁𝑒𝑡</m:t>
                        </m:r>
                        <m:r>
                          <a:rPr lang="fr-FR" i="1">
                            <a:latin typeface="Cambria Math" panose="02040503050406030204" pitchFamily="18" charset="0"/>
                          </a:rPr>
                          <m:t> </m:t>
                        </m:r>
                        <m:r>
                          <a:rPr lang="fr-FR" i="1">
                            <a:latin typeface="Cambria Math" panose="02040503050406030204" pitchFamily="18" charset="0"/>
                          </a:rPr>
                          <m:t>𝑃𝑟𝑜𝑓𝑖𝑡</m:t>
                        </m:r>
                        <m:r>
                          <a:rPr lang="fr-FR" i="1">
                            <a:latin typeface="Cambria Math" panose="02040503050406030204" pitchFamily="18" charset="0"/>
                          </a:rPr>
                          <m:t> </m:t>
                        </m:r>
                        <m:r>
                          <a:rPr lang="fr-FR" i="1">
                            <a:latin typeface="Cambria Math" panose="02040503050406030204" pitchFamily="18" charset="0"/>
                          </a:rPr>
                          <m:t>𝑎𝑓𝑡𝑒𝑟</m:t>
                        </m:r>
                        <m:r>
                          <a:rPr lang="fr-FR" i="1">
                            <a:latin typeface="Cambria Math" panose="02040503050406030204" pitchFamily="18" charset="0"/>
                          </a:rPr>
                          <m:t> </m:t>
                        </m:r>
                        <m:r>
                          <a:rPr lang="fr-FR" i="1">
                            <a:latin typeface="Cambria Math" panose="02040503050406030204" pitchFamily="18" charset="0"/>
                          </a:rPr>
                          <m:t>𝑇𝑎𝑥</m:t>
                        </m:r>
                        <m:r>
                          <a:rPr lang="fr-FR" i="1">
                            <a:latin typeface="Cambria Math" panose="02040503050406030204" pitchFamily="18" charset="0"/>
                          </a:rPr>
                          <m:t> </m:t>
                        </m:r>
                        <m:r>
                          <a:rPr lang="fr-FR" i="1">
                            <a:latin typeface="Cambria Math" panose="02040503050406030204" pitchFamily="18" charset="0"/>
                          </a:rPr>
                          <m:t>𝑏𝑒𝑓𝑜𝑟𝑒</m:t>
                        </m:r>
                        <m:r>
                          <a:rPr lang="fr-FR" i="1">
                            <a:latin typeface="Cambria Math" panose="02040503050406030204" pitchFamily="18" charset="0"/>
                          </a:rPr>
                          <m:t> </m:t>
                        </m:r>
                        <m:r>
                          <a:rPr lang="fr-FR" i="1">
                            <a:latin typeface="Cambria Math" panose="02040503050406030204" pitchFamily="18" charset="0"/>
                          </a:rPr>
                          <m:t>𝑢𝑛𝑢𝑠𝑢𝑎𝑙</m:t>
                        </m:r>
                        <m:r>
                          <a:rPr lang="fr-FR" b="0" i="1" smtClean="0">
                            <a:latin typeface="Cambria Math" panose="02040503050406030204" pitchFamily="18" charset="0"/>
                          </a:rPr>
                          <m:t> </m:t>
                        </m:r>
                        <m:r>
                          <a:rPr lang="fr-FR" b="0" i="1" smtClean="0">
                            <a:solidFill>
                              <a:schemeClr val="bg1"/>
                            </a:solidFill>
                            <a:latin typeface="Cambria Math" panose="02040503050406030204" pitchFamily="18" charset="0"/>
                          </a:rPr>
                          <m:t>𝐸𝑥𝑝𝑒𝑛𝑠𝑒</m:t>
                        </m:r>
                      </m:num>
                      <m:den>
                        <m:r>
                          <a:rPr lang="fr-FR" b="0" i="1" smtClean="0">
                            <a:solidFill>
                              <a:schemeClr val="bg1"/>
                            </a:solidFill>
                            <a:latin typeface="Cambria Math" panose="02040503050406030204" pitchFamily="18" charset="0"/>
                          </a:rPr>
                          <m:t>𝐴𝑣𝑔</m:t>
                        </m:r>
                        <m:r>
                          <a:rPr lang="fr-FR" b="0" i="1" smtClean="0">
                            <a:solidFill>
                              <a:schemeClr val="bg1"/>
                            </a:solidFill>
                            <a:latin typeface="Cambria Math" panose="02040503050406030204" pitchFamily="18" charset="0"/>
                          </a:rPr>
                          <m:t> </m:t>
                        </m:r>
                        <m:r>
                          <a:rPr lang="fr-FR" b="0" i="1" smtClean="0">
                            <a:solidFill>
                              <a:schemeClr val="bg1"/>
                            </a:solidFill>
                            <a:latin typeface="Cambria Math" panose="02040503050406030204" pitchFamily="18" charset="0"/>
                          </a:rPr>
                          <m:t>𝐴𝑠𝑠𝑒𝑡𝑠</m:t>
                        </m:r>
                      </m:den>
                    </m:f>
                  </m:oMath>
                </a14:m>
                <a:r>
                  <a:rPr lang="en-US" dirty="0" smtClean="0">
                    <a:solidFill>
                      <a:schemeClr val="bg1"/>
                    </a:solidFill>
                  </a:rPr>
                  <a:t> scores are bad :</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1285"/>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7</a:t>
            </a:fld>
            <a:endParaRPr lang="en-GB" noProof="0" dirty="0"/>
          </a:p>
        </p:txBody>
      </p:sp>
      <p:graphicFrame>
        <p:nvGraphicFramePr>
          <p:cNvPr id="6" name="Table 5"/>
          <p:cNvGraphicFramePr>
            <a:graphicFrameLocks noGrp="1"/>
          </p:cNvGraphicFramePr>
          <p:nvPr>
            <p:extLst>
              <p:ext uri="{D42A27DB-BD31-4B8C-83A1-F6EECF244321}">
                <p14:modId xmlns:p14="http://schemas.microsoft.com/office/powerpoint/2010/main" val="3554138007"/>
              </p:ext>
            </p:extLst>
          </p:nvPr>
        </p:nvGraphicFramePr>
        <p:xfrm>
          <a:off x="342578" y="2630195"/>
          <a:ext cx="8459782" cy="3316526"/>
        </p:xfrm>
        <a:graphic>
          <a:graphicData uri="http://schemas.openxmlformats.org/drawingml/2006/table">
            <a:tbl>
              <a:tblPr/>
              <a:tblGrid>
                <a:gridCol w="302360">
                  <a:extLst>
                    <a:ext uri="{9D8B030D-6E8A-4147-A177-3AD203B41FA5}">
                      <a16:colId xmlns:a16="http://schemas.microsoft.com/office/drawing/2014/main" val="1465990318"/>
                    </a:ext>
                  </a:extLst>
                </a:gridCol>
                <a:gridCol w="1177945">
                  <a:extLst>
                    <a:ext uri="{9D8B030D-6E8A-4147-A177-3AD203B41FA5}">
                      <a16:colId xmlns:a16="http://schemas.microsoft.com/office/drawing/2014/main" val="158040731"/>
                    </a:ext>
                  </a:extLst>
                </a:gridCol>
                <a:gridCol w="302360">
                  <a:extLst>
                    <a:ext uri="{9D8B030D-6E8A-4147-A177-3AD203B41FA5}">
                      <a16:colId xmlns:a16="http://schemas.microsoft.com/office/drawing/2014/main" val="1032361321"/>
                    </a:ext>
                  </a:extLst>
                </a:gridCol>
                <a:gridCol w="302360">
                  <a:extLst>
                    <a:ext uri="{9D8B030D-6E8A-4147-A177-3AD203B41FA5}">
                      <a16:colId xmlns:a16="http://schemas.microsoft.com/office/drawing/2014/main" val="3790261584"/>
                    </a:ext>
                  </a:extLst>
                </a:gridCol>
                <a:gridCol w="302360">
                  <a:extLst>
                    <a:ext uri="{9D8B030D-6E8A-4147-A177-3AD203B41FA5}">
                      <a16:colId xmlns:a16="http://schemas.microsoft.com/office/drawing/2014/main" val="188336581"/>
                    </a:ext>
                  </a:extLst>
                </a:gridCol>
                <a:gridCol w="302360">
                  <a:extLst>
                    <a:ext uri="{9D8B030D-6E8A-4147-A177-3AD203B41FA5}">
                      <a16:colId xmlns:a16="http://schemas.microsoft.com/office/drawing/2014/main" val="3919161891"/>
                    </a:ext>
                  </a:extLst>
                </a:gridCol>
                <a:gridCol w="302360">
                  <a:extLst>
                    <a:ext uri="{9D8B030D-6E8A-4147-A177-3AD203B41FA5}">
                      <a16:colId xmlns:a16="http://schemas.microsoft.com/office/drawing/2014/main" val="731659766"/>
                    </a:ext>
                  </a:extLst>
                </a:gridCol>
                <a:gridCol w="302360">
                  <a:extLst>
                    <a:ext uri="{9D8B030D-6E8A-4147-A177-3AD203B41FA5}">
                      <a16:colId xmlns:a16="http://schemas.microsoft.com/office/drawing/2014/main" val="1548535926"/>
                    </a:ext>
                  </a:extLst>
                </a:gridCol>
                <a:gridCol w="302360">
                  <a:extLst>
                    <a:ext uri="{9D8B030D-6E8A-4147-A177-3AD203B41FA5}">
                      <a16:colId xmlns:a16="http://schemas.microsoft.com/office/drawing/2014/main" val="3448188548"/>
                    </a:ext>
                  </a:extLst>
                </a:gridCol>
                <a:gridCol w="302360">
                  <a:extLst>
                    <a:ext uri="{9D8B030D-6E8A-4147-A177-3AD203B41FA5}">
                      <a16:colId xmlns:a16="http://schemas.microsoft.com/office/drawing/2014/main" val="2000369473"/>
                    </a:ext>
                  </a:extLst>
                </a:gridCol>
                <a:gridCol w="302360">
                  <a:extLst>
                    <a:ext uri="{9D8B030D-6E8A-4147-A177-3AD203B41FA5}">
                      <a16:colId xmlns:a16="http://schemas.microsoft.com/office/drawing/2014/main" val="2575458065"/>
                    </a:ext>
                  </a:extLst>
                </a:gridCol>
                <a:gridCol w="327557">
                  <a:extLst>
                    <a:ext uri="{9D8B030D-6E8A-4147-A177-3AD203B41FA5}">
                      <a16:colId xmlns:a16="http://schemas.microsoft.com/office/drawing/2014/main" val="4227299667"/>
                    </a:ext>
                  </a:extLst>
                </a:gridCol>
                <a:gridCol w="302360">
                  <a:extLst>
                    <a:ext uri="{9D8B030D-6E8A-4147-A177-3AD203B41FA5}">
                      <a16:colId xmlns:a16="http://schemas.microsoft.com/office/drawing/2014/main" val="4240772228"/>
                    </a:ext>
                  </a:extLst>
                </a:gridCol>
                <a:gridCol w="302360">
                  <a:extLst>
                    <a:ext uri="{9D8B030D-6E8A-4147-A177-3AD203B41FA5}">
                      <a16:colId xmlns:a16="http://schemas.microsoft.com/office/drawing/2014/main" val="593769521"/>
                    </a:ext>
                  </a:extLst>
                </a:gridCol>
                <a:gridCol w="302360">
                  <a:extLst>
                    <a:ext uri="{9D8B030D-6E8A-4147-A177-3AD203B41FA5}">
                      <a16:colId xmlns:a16="http://schemas.microsoft.com/office/drawing/2014/main" val="1822658300"/>
                    </a:ext>
                  </a:extLst>
                </a:gridCol>
                <a:gridCol w="302360">
                  <a:extLst>
                    <a:ext uri="{9D8B030D-6E8A-4147-A177-3AD203B41FA5}">
                      <a16:colId xmlns:a16="http://schemas.microsoft.com/office/drawing/2014/main" val="1421800483"/>
                    </a:ext>
                  </a:extLst>
                </a:gridCol>
                <a:gridCol w="302360">
                  <a:extLst>
                    <a:ext uri="{9D8B030D-6E8A-4147-A177-3AD203B41FA5}">
                      <a16:colId xmlns:a16="http://schemas.microsoft.com/office/drawing/2014/main" val="2808186596"/>
                    </a:ext>
                  </a:extLst>
                </a:gridCol>
                <a:gridCol w="302360">
                  <a:extLst>
                    <a:ext uri="{9D8B030D-6E8A-4147-A177-3AD203B41FA5}">
                      <a16:colId xmlns:a16="http://schemas.microsoft.com/office/drawing/2014/main" val="1127460433"/>
                    </a:ext>
                  </a:extLst>
                </a:gridCol>
                <a:gridCol w="302360">
                  <a:extLst>
                    <a:ext uri="{9D8B030D-6E8A-4147-A177-3AD203B41FA5}">
                      <a16:colId xmlns:a16="http://schemas.microsoft.com/office/drawing/2014/main" val="746314730"/>
                    </a:ext>
                  </a:extLst>
                </a:gridCol>
                <a:gridCol w="302360">
                  <a:extLst>
                    <a:ext uri="{9D8B030D-6E8A-4147-A177-3AD203B41FA5}">
                      <a16:colId xmlns:a16="http://schemas.microsoft.com/office/drawing/2014/main" val="3417022173"/>
                    </a:ext>
                  </a:extLst>
                </a:gridCol>
                <a:gridCol w="302360">
                  <a:extLst>
                    <a:ext uri="{9D8B030D-6E8A-4147-A177-3AD203B41FA5}">
                      <a16:colId xmlns:a16="http://schemas.microsoft.com/office/drawing/2014/main" val="1224382156"/>
                    </a:ext>
                  </a:extLst>
                </a:gridCol>
                <a:gridCol w="302360">
                  <a:extLst>
                    <a:ext uri="{9D8B030D-6E8A-4147-A177-3AD203B41FA5}">
                      <a16:colId xmlns:a16="http://schemas.microsoft.com/office/drawing/2014/main" val="1682416536"/>
                    </a:ext>
                  </a:extLst>
                </a:gridCol>
                <a:gridCol w="302360">
                  <a:extLst>
                    <a:ext uri="{9D8B030D-6E8A-4147-A177-3AD203B41FA5}">
                      <a16:colId xmlns:a16="http://schemas.microsoft.com/office/drawing/2014/main" val="4007271740"/>
                    </a:ext>
                  </a:extLst>
                </a:gridCol>
                <a:gridCol w="302360">
                  <a:extLst>
                    <a:ext uri="{9D8B030D-6E8A-4147-A177-3AD203B41FA5}">
                      <a16:colId xmlns:a16="http://schemas.microsoft.com/office/drawing/2014/main" val="3731938117"/>
                    </a:ext>
                  </a:extLst>
                </a:gridCol>
                <a:gridCol w="302360">
                  <a:extLst>
                    <a:ext uri="{9D8B030D-6E8A-4147-A177-3AD203B41FA5}">
                      <a16:colId xmlns:a16="http://schemas.microsoft.com/office/drawing/2014/main" val="2357589434"/>
                    </a:ext>
                  </a:extLst>
                </a:gridCol>
              </a:tblGrid>
              <a:tr h="472438">
                <a:tc>
                  <a:txBody>
                    <a:bodyPr/>
                    <a:lstStyle/>
                    <a:p>
                      <a:pPr algn="l" fontAlgn="b"/>
                      <a:endParaRPr lang="fr-FR" sz="500" b="0" i="0" u="none" strike="noStrike">
                        <a:solidFill>
                          <a:srgbClr val="000000"/>
                        </a:solidFill>
                        <a:effectLst/>
                        <a:latin typeface="Calibri" panose="020F0502020204030204" pitchFamily="34" charset="0"/>
                      </a:endParaRPr>
                    </a:p>
                  </a:txBody>
                  <a:tcPr marL="4724" marR="4724" marT="472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Company Name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Multifactor relative value Scores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Ranking - Relative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Multifactor Scores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Ranking - Multifactor Scores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Delta rel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Delta ranking rel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Delta fund 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OAS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EffectiveDuration</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FaceValue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FaceValue_not_filtered</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Reporting Standard</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FinancingCashToDebt</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CashPlusLTInvestmentsToDebt</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FCF_to_MoodysAdjEBITDA</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EBITA_to_InterestExpense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FCFToDebt</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DebtToMcap</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D2D</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Weeks52HighMom</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NPATBUI_to_AvgAssets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BookToPrice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fr-FR" sz="500" b="1" i="0" u="none" strike="noStrike">
                          <a:solidFill>
                            <a:srgbClr val="000000"/>
                          </a:solidFill>
                          <a:effectLst/>
                          <a:latin typeface="Calibri" panose="020F0502020204030204" pitchFamily="34" charset="0"/>
                        </a:rPr>
                        <a:t>CFoToMcap</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803791"/>
                  </a:ext>
                </a:extLst>
              </a:tr>
              <a:tr h="94488">
                <a:tc>
                  <a:txBody>
                    <a:bodyPr/>
                    <a:lstStyle/>
                    <a:p>
                      <a:pPr algn="ctr" fontAlgn="t"/>
                      <a:r>
                        <a:rPr lang="fr-FR" sz="500" b="1" i="0" u="none" strike="noStrike">
                          <a:solidFill>
                            <a:srgbClr val="000000"/>
                          </a:solidFill>
                          <a:effectLst/>
                          <a:latin typeface="Calibri" panose="020F0502020204030204" pitchFamily="34" charset="0"/>
                        </a:rPr>
                        <a:t>TMO-US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Thermo Fisher Scientific Inc.</a:t>
                      </a:r>
                    </a:p>
                  </a:txBody>
                  <a:tcPr marL="4724" marR="4724" marT="47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1.13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53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0.33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68</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0.36</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23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91.03</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6.22</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fr-FR" sz="500" b="0" i="0" u="none" strike="noStrike">
                          <a:solidFill>
                            <a:srgbClr val="000000"/>
                          </a:solidFill>
                          <a:effectLst/>
                          <a:latin typeface="Calibri" panose="020F0502020204030204" pitchFamily="34" charset="0"/>
                        </a:rPr>
                        <a:t>8340</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fr-FR" sz="500" b="0" i="0" u="none" strike="noStrike">
                          <a:solidFill>
                            <a:srgbClr val="000000"/>
                          </a:solidFill>
                          <a:effectLst/>
                          <a:latin typeface="Calibri" panose="020F0502020204030204" pitchFamily="34" charset="0"/>
                        </a:rPr>
                        <a:t>10940</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-0.66</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0.39</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0.87</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0.96</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0.19</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1.60</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0.92</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-0.64</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0.28</a:t>
                      </a:r>
                    </a:p>
                  </a:txBody>
                  <a:tcPr marL="4724" marR="4724" marT="4724"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47016215"/>
                  </a:ext>
                </a:extLst>
              </a:tr>
              <a:tr h="94488">
                <a:tc>
                  <a:txBody>
                    <a:bodyPr/>
                    <a:lstStyle/>
                    <a:p>
                      <a:pPr algn="ctr" fontAlgn="t"/>
                      <a:r>
                        <a:rPr lang="fr-FR" sz="500" b="1" i="0" u="none" strike="noStrike">
                          <a:solidFill>
                            <a:srgbClr val="000000"/>
                          </a:solidFill>
                          <a:effectLst/>
                          <a:latin typeface="Calibri" panose="020F0502020204030204" pitchFamily="34" charset="0"/>
                        </a:rPr>
                        <a:t>ROG-CH</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Roche Holding AG</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3.26</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1650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1650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0.28</a:t>
                      </a:r>
                    </a:p>
                  </a:txBody>
                  <a:tcPr marL="4724" marR="4724" marT="4724" marB="0" anchor="b">
                    <a:lnL>
                      <a:noFill/>
                    </a:lnL>
                    <a:lnR>
                      <a:noFill/>
                    </a:lnR>
                    <a:lnT>
                      <a:noFill/>
                    </a:lnT>
                    <a:lnB>
                      <a:noFill/>
                    </a:lnB>
                  </a:tcPr>
                </a:tc>
                <a:extLst>
                  <a:ext uri="{0D108BD9-81ED-4DB2-BD59-A6C34878D82A}">
                    <a16:rowId xmlns:a16="http://schemas.microsoft.com/office/drawing/2014/main" val="2469089955"/>
                  </a:ext>
                </a:extLst>
              </a:tr>
              <a:tr h="94488">
                <a:tc>
                  <a:txBody>
                    <a:bodyPr/>
                    <a:lstStyle/>
                    <a:p>
                      <a:pPr algn="ctr" fontAlgn="t"/>
                      <a:r>
                        <a:rPr lang="fr-FR" sz="500" b="1" i="0" u="none" strike="noStrike">
                          <a:solidFill>
                            <a:srgbClr val="000000"/>
                          </a:solidFill>
                          <a:effectLst/>
                          <a:latin typeface="Calibri" panose="020F0502020204030204" pitchFamily="34" charset="0"/>
                        </a:rPr>
                        <a:t>PKI-US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PerkinElmer,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140.00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5.26</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extLst>
                  <a:ext uri="{0D108BD9-81ED-4DB2-BD59-A6C34878D82A}">
                    <a16:rowId xmlns:a16="http://schemas.microsoft.com/office/drawing/2014/main" val="2452633225"/>
                  </a:ext>
                </a:extLst>
              </a:tr>
              <a:tr h="94488">
                <a:tc>
                  <a:txBody>
                    <a:bodyPr/>
                    <a:lstStyle/>
                    <a:p>
                      <a:pPr algn="ctr" fontAlgn="t"/>
                      <a:r>
                        <a:rPr lang="fr-FR" sz="500" b="1" i="0" u="none" strike="noStrike">
                          <a:solidFill>
                            <a:srgbClr val="000000"/>
                          </a:solidFill>
                          <a:effectLst/>
                          <a:latin typeface="Calibri" panose="020F0502020204030204" pitchFamily="34" charset="0"/>
                        </a:rPr>
                        <a:t>SAN-FR</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Sanofi</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52.22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5.14</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16810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18060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0.33</a:t>
                      </a:r>
                    </a:p>
                  </a:txBody>
                  <a:tcPr marL="4724" marR="4724" marT="4724" marB="0" anchor="b">
                    <a:lnL>
                      <a:noFill/>
                    </a:lnL>
                    <a:lnR>
                      <a:noFill/>
                    </a:lnR>
                    <a:lnT>
                      <a:noFill/>
                    </a:lnT>
                    <a:lnB>
                      <a:noFill/>
                    </a:lnB>
                  </a:tcPr>
                </a:tc>
                <a:extLst>
                  <a:ext uri="{0D108BD9-81ED-4DB2-BD59-A6C34878D82A}">
                    <a16:rowId xmlns:a16="http://schemas.microsoft.com/office/drawing/2014/main" val="794260715"/>
                  </a:ext>
                </a:extLst>
              </a:tr>
              <a:tr h="94488">
                <a:tc>
                  <a:txBody>
                    <a:bodyPr/>
                    <a:lstStyle/>
                    <a:p>
                      <a:pPr algn="ctr" fontAlgn="t"/>
                      <a:r>
                        <a:rPr lang="fr-FR" sz="500" b="1" i="0" u="none" strike="noStrike">
                          <a:solidFill>
                            <a:srgbClr val="000000"/>
                          </a:solidFill>
                          <a:effectLst/>
                          <a:latin typeface="Calibri" panose="020F0502020204030204" pitchFamily="34" charset="0"/>
                        </a:rPr>
                        <a:t>MRK-US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Merck &amp; Co.,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66.16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7.01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2000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extLst>
                  <a:ext uri="{0D108BD9-81ED-4DB2-BD59-A6C34878D82A}">
                    <a16:rowId xmlns:a16="http://schemas.microsoft.com/office/drawing/2014/main" val="4262162504"/>
                  </a:ext>
                </a:extLst>
              </a:tr>
              <a:tr h="94488">
                <a:tc>
                  <a:txBody>
                    <a:bodyPr/>
                    <a:lstStyle/>
                    <a:p>
                      <a:pPr algn="ctr" fontAlgn="t"/>
                      <a:r>
                        <a:rPr lang="fr-FR" sz="500" b="1" i="0" u="none" strike="noStrike">
                          <a:solidFill>
                            <a:srgbClr val="000000"/>
                          </a:solidFill>
                          <a:effectLst/>
                          <a:latin typeface="Calibri" panose="020F0502020204030204" pitchFamily="34" charset="0"/>
                        </a:rPr>
                        <a:t>DHR-US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Danaher Corporation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102.55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7.14</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7250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10950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0.34</a:t>
                      </a:r>
                    </a:p>
                  </a:txBody>
                  <a:tcPr marL="4724" marR="4724" marT="4724" marB="0" anchor="b">
                    <a:lnL>
                      <a:noFill/>
                    </a:lnL>
                    <a:lnR>
                      <a:noFill/>
                    </a:lnR>
                    <a:lnT>
                      <a:noFill/>
                    </a:lnT>
                    <a:lnB>
                      <a:noFill/>
                    </a:lnB>
                  </a:tcPr>
                </a:tc>
                <a:extLst>
                  <a:ext uri="{0D108BD9-81ED-4DB2-BD59-A6C34878D82A}">
                    <a16:rowId xmlns:a16="http://schemas.microsoft.com/office/drawing/2014/main" val="2852110548"/>
                  </a:ext>
                </a:extLst>
              </a:tr>
              <a:tr h="94488">
                <a:tc>
                  <a:txBody>
                    <a:bodyPr/>
                    <a:lstStyle/>
                    <a:p>
                      <a:pPr algn="ctr" fontAlgn="t"/>
                      <a:r>
                        <a:rPr lang="fr-FR" sz="500" b="1" i="0" u="none" strike="noStrike">
                          <a:solidFill>
                            <a:srgbClr val="000000"/>
                          </a:solidFill>
                          <a:effectLst/>
                          <a:latin typeface="Calibri" panose="020F0502020204030204" pitchFamily="34" charset="0"/>
                        </a:rPr>
                        <a:t>JNJ-US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Johnson &amp; Johnson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48.23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7.68</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4000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4000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0.02</a:t>
                      </a:r>
                    </a:p>
                  </a:txBody>
                  <a:tcPr marL="4724" marR="4724" marT="4724" marB="0" anchor="b">
                    <a:lnL>
                      <a:noFill/>
                    </a:lnL>
                    <a:lnR>
                      <a:noFill/>
                    </a:lnR>
                    <a:lnT>
                      <a:noFill/>
                    </a:lnT>
                    <a:lnB>
                      <a:noFill/>
                    </a:lnB>
                  </a:tcPr>
                </a:tc>
                <a:extLst>
                  <a:ext uri="{0D108BD9-81ED-4DB2-BD59-A6C34878D82A}">
                    <a16:rowId xmlns:a16="http://schemas.microsoft.com/office/drawing/2014/main" val="3652520962"/>
                  </a:ext>
                </a:extLst>
              </a:tr>
              <a:tr h="94488">
                <a:tc>
                  <a:txBody>
                    <a:bodyPr/>
                    <a:lstStyle/>
                    <a:p>
                      <a:pPr algn="ctr" fontAlgn="t"/>
                      <a:r>
                        <a:rPr lang="fr-FR" sz="500" b="1" i="0" u="none" strike="noStrike">
                          <a:solidFill>
                            <a:srgbClr val="000000"/>
                          </a:solidFill>
                          <a:effectLst/>
                          <a:latin typeface="Calibri" panose="020F0502020204030204" pitchFamily="34" charset="0"/>
                        </a:rPr>
                        <a:t>NOVN-CH</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Novartis AG</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54.78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5.66</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6900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7650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0.25</a:t>
                      </a:r>
                    </a:p>
                  </a:txBody>
                  <a:tcPr marL="4724" marR="4724" marT="4724" marB="0" anchor="b">
                    <a:lnL>
                      <a:noFill/>
                    </a:lnL>
                    <a:lnR>
                      <a:noFill/>
                    </a:lnR>
                    <a:lnT>
                      <a:noFill/>
                    </a:lnT>
                    <a:lnB>
                      <a:noFill/>
                    </a:lnB>
                  </a:tcPr>
                </a:tc>
                <a:extLst>
                  <a:ext uri="{0D108BD9-81ED-4DB2-BD59-A6C34878D82A}">
                    <a16:rowId xmlns:a16="http://schemas.microsoft.com/office/drawing/2014/main" val="2138363342"/>
                  </a:ext>
                </a:extLst>
              </a:tr>
              <a:tr h="94488">
                <a:tc>
                  <a:txBody>
                    <a:bodyPr/>
                    <a:lstStyle/>
                    <a:p>
                      <a:pPr algn="ctr" fontAlgn="t"/>
                      <a:r>
                        <a:rPr lang="fr-FR" sz="500" b="1" i="0" u="none" strike="noStrike">
                          <a:solidFill>
                            <a:srgbClr val="000000"/>
                          </a:solidFill>
                          <a:effectLst/>
                          <a:latin typeface="Calibri" panose="020F0502020204030204" pitchFamily="34" charset="0"/>
                        </a:rPr>
                        <a:t>MCK-US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McKesson Corporation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107.91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5.06</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1100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1100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-1.36</a:t>
                      </a:r>
                    </a:p>
                  </a:txBody>
                  <a:tcPr marL="4724" marR="4724" marT="4724" marB="0" anchor="b">
                    <a:lnL>
                      <a:noFill/>
                    </a:lnL>
                    <a:lnR>
                      <a:noFill/>
                    </a:lnR>
                    <a:lnT>
                      <a:noFill/>
                    </a:lnT>
                    <a:lnB>
                      <a:noFill/>
                    </a:lnB>
                  </a:tcPr>
                </a:tc>
                <a:extLst>
                  <a:ext uri="{0D108BD9-81ED-4DB2-BD59-A6C34878D82A}">
                    <a16:rowId xmlns:a16="http://schemas.microsoft.com/office/drawing/2014/main" val="501168872"/>
                  </a:ext>
                </a:extLst>
              </a:tr>
              <a:tr h="94488">
                <a:tc>
                  <a:txBody>
                    <a:bodyPr/>
                    <a:lstStyle/>
                    <a:p>
                      <a:pPr algn="ctr" fontAlgn="t"/>
                      <a:r>
                        <a:rPr lang="fr-FR" sz="500" b="1" i="0" u="none" strike="noStrike">
                          <a:solidFill>
                            <a:srgbClr val="000000"/>
                          </a:solidFill>
                          <a:effectLst/>
                          <a:latin typeface="Calibri" panose="020F0502020204030204" pitchFamily="34" charset="0"/>
                        </a:rPr>
                        <a:t>MDT-US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Medtronic Plc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83.58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5.98</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11000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16000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0.09</a:t>
                      </a:r>
                    </a:p>
                  </a:txBody>
                  <a:tcPr marL="4724" marR="4724" marT="4724" marB="0" anchor="b">
                    <a:lnL>
                      <a:noFill/>
                    </a:lnL>
                    <a:lnR>
                      <a:noFill/>
                    </a:lnR>
                    <a:lnT>
                      <a:noFill/>
                    </a:lnT>
                    <a:lnB>
                      <a:noFill/>
                    </a:lnB>
                  </a:tcPr>
                </a:tc>
                <a:extLst>
                  <a:ext uri="{0D108BD9-81ED-4DB2-BD59-A6C34878D82A}">
                    <a16:rowId xmlns:a16="http://schemas.microsoft.com/office/drawing/2014/main" val="1566886290"/>
                  </a:ext>
                </a:extLst>
              </a:tr>
              <a:tr h="94488">
                <a:tc>
                  <a:txBody>
                    <a:bodyPr/>
                    <a:lstStyle/>
                    <a:p>
                      <a:pPr algn="ctr" fontAlgn="t"/>
                      <a:r>
                        <a:rPr lang="fr-FR" sz="500" b="1" i="0" u="none" strike="noStrike">
                          <a:solidFill>
                            <a:srgbClr val="000000"/>
                          </a:solidFill>
                          <a:effectLst/>
                          <a:latin typeface="Calibri" panose="020F0502020204030204" pitchFamily="34" charset="0"/>
                        </a:rPr>
                        <a:t>GSK-GB</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GlaxoSmithKline plc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67.16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5.14</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5950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5950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extLst>
                  <a:ext uri="{0D108BD9-81ED-4DB2-BD59-A6C34878D82A}">
                    <a16:rowId xmlns:a16="http://schemas.microsoft.com/office/drawing/2014/main" val="4279885630"/>
                  </a:ext>
                </a:extLst>
              </a:tr>
              <a:tr h="94488">
                <a:tc>
                  <a:txBody>
                    <a:bodyPr/>
                    <a:lstStyle/>
                    <a:p>
                      <a:pPr algn="ctr" fontAlgn="t"/>
                      <a:r>
                        <a:rPr lang="fr-FR" sz="500" b="1" i="0" u="none" strike="noStrike">
                          <a:solidFill>
                            <a:srgbClr val="000000"/>
                          </a:solidFill>
                          <a:effectLst/>
                          <a:latin typeface="Calibri" panose="020F0502020204030204" pitchFamily="34" charset="0"/>
                        </a:rPr>
                        <a:t>PFE-US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Pfizer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113.37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5.31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5350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5350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-0.02</a:t>
                      </a:r>
                    </a:p>
                  </a:txBody>
                  <a:tcPr marL="4724" marR="4724" marT="4724" marB="0" anchor="b">
                    <a:lnL>
                      <a:noFill/>
                    </a:lnL>
                    <a:lnR>
                      <a:noFill/>
                    </a:lnR>
                    <a:lnT>
                      <a:noFill/>
                    </a:lnT>
                    <a:lnB>
                      <a:noFill/>
                    </a:lnB>
                  </a:tcPr>
                </a:tc>
                <a:extLst>
                  <a:ext uri="{0D108BD9-81ED-4DB2-BD59-A6C34878D82A}">
                    <a16:rowId xmlns:a16="http://schemas.microsoft.com/office/drawing/2014/main" val="542301220"/>
                  </a:ext>
                </a:extLst>
              </a:tr>
              <a:tr h="94488">
                <a:tc>
                  <a:txBody>
                    <a:bodyPr/>
                    <a:lstStyle/>
                    <a:p>
                      <a:pPr algn="ctr" fontAlgn="t"/>
                      <a:r>
                        <a:rPr lang="fr-FR" sz="500" b="1" i="0" u="none" strike="noStrike">
                          <a:solidFill>
                            <a:srgbClr val="000000"/>
                          </a:solidFill>
                          <a:effectLst/>
                          <a:latin typeface="Calibri" panose="020F0502020204030204" pitchFamily="34" charset="0"/>
                        </a:rPr>
                        <a:t>LLY-US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Eli Lilly and Company</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67.28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6.60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2700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3700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0.09</a:t>
                      </a:r>
                    </a:p>
                  </a:txBody>
                  <a:tcPr marL="4724" marR="4724" marT="4724" marB="0" anchor="b">
                    <a:lnL>
                      <a:noFill/>
                    </a:lnL>
                    <a:lnR>
                      <a:noFill/>
                    </a:lnR>
                    <a:lnT>
                      <a:noFill/>
                    </a:lnT>
                    <a:lnB>
                      <a:noFill/>
                    </a:lnB>
                  </a:tcPr>
                </a:tc>
                <a:extLst>
                  <a:ext uri="{0D108BD9-81ED-4DB2-BD59-A6C34878D82A}">
                    <a16:rowId xmlns:a16="http://schemas.microsoft.com/office/drawing/2014/main" val="1425867385"/>
                  </a:ext>
                </a:extLst>
              </a:tr>
              <a:tr h="94488">
                <a:tc>
                  <a:txBody>
                    <a:bodyPr/>
                    <a:lstStyle/>
                    <a:p>
                      <a:pPr algn="ctr" fontAlgn="t"/>
                      <a:r>
                        <a:rPr lang="fr-FR" sz="500" b="1" i="0" u="none" strike="noStrike">
                          <a:solidFill>
                            <a:srgbClr val="000000"/>
                          </a:solidFill>
                          <a:effectLst/>
                          <a:latin typeface="Calibri" panose="020F0502020204030204" pitchFamily="34" charset="0"/>
                        </a:rPr>
                        <a:t>ABT-US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Abbott Laboratories</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70.46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4.60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3460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3460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a:noFill/>
                    </a:lnT>
                    <a:lnB>
                      <a:noFill/>
                    </a:lnB>
                  </a:tcPr>
                </a:tc>
                <a:extLst>
                  <a:ext uri="{0D108BD9-81ED-4DB2-BD59-A6C34878D82A}">
                    <a16:rowId xmlns:a16="http://schemas.microsoft.com/office/drawing/2014/main" val="2788534091"/>
                  </a:ext>
                </a:extLst>
              </a:tr>
              <a:tr h="94488">
                <a:tc>
                  <a:txBody>
                    <a:bodyPr/>
                    <a:lstStyle/>
                    <a:p>
                      <a:pPr algn="ctr" fontAlgn="t"/>
                      <a:r>
                        <a:rPr lang="fr-FR" sz="500" b="1" i="0" u="none" strike="noStrike">
                          <a:solidFill>
                            <a:srgbClr val="000000"/>
                          </a:solidFill>
                          <a:effectLst/>
                          <a:latin typeface="Calibri" panose="020F0502020204030204" pitchFamily="34" charset="0"/>
                        </a:rPr>
                        <a:t>LONN-CH</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Lonza Group AG</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103.00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5.98</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0.85</a:t>
                      </a:r>
                    </a:p>
                  </a:txBody>
                  <a:tcPr marL="4724" marR="4724" marT="4724" marB="0" anchor="b">
                    <a:lnL>
                      <a:noFill/>
                    </a:lnL>
                    <a:lnR>
                      <a:noFill/>
                    </a:lnR>
                    <a:lnT>
                      <a:noFill/>
                    </a:lnT>
                    <a:lnB>
                      <a:noFill/>
                    </a:lnB>
                  </a:tcPr>
                </a:tc>
                <a:extLst>
                  <a:ext uri="{0D108BD9-81ED-4DB2-BD59-A6C34878D82A}">
                    <a16:rowId xmlns:a16="http://schemas.microsoft.com/office/drawing/2014/main" val="2723435402"/>
                  </a:ext>
                </a:extLst>
              </a:tr>
              <a:tr h="94488">
                <a:tc>
                  <a:txBody>
                    <a:bodyPr/>
                    <a:lstStyle/>
                    <a:p>
                      <a:pPr algn="ctr" fontAlgn="t"/>
                      <a:r>
                        <a:rPr lang="fr-FR" sz="500" b="1" i="0" u="none" strike="noStrike">
                          <a:solidFill>
                            <a:srgbClr val="000000"/>
                          </a:solidFill>
                          <a:effectLst/>
                          <a:latin typeface="Calibri" panose="020F0502020204030204" pitchFamily="34" charset="0"/>
                        </a:rPr>
                        <a:t>ABBV-US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AbbVie,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100.82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5.81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5578</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5578</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-0.30</a:t>
                      </a:r>
                    </a:p>
                  </a:txBody>
                  <a:tcPr marL="4724" marR="4724" marT="4724" marB="0" anchor="b">
                    <a:lnL>
                      <a:noFill/>
                    </a:lnL>
                    <a:lnR>
                      <a:noFill/>
                    </a:lnR>
                    <a:lnT>
                      <a:noFill/>
                    </a:lnT>
                    <a:lnB>
                      <a:noFill/>
                    </a:lnB>
                  </a:tcPr>
                </a:tc>
                <a:extLst>
                  <a:ext uri="{0D108BD9-81ED-4DB2-BD59-A6C34878D82A}">
                    <a16:rowId xmlns:a16="http://schemas.microsoft.com/office/drawing/2014/main" val="1375783271"/>
                  </a:ext>
                </a:extLst>
              </a:tr>
              <a:tr h="94488">
                <a:tc>
                  <a:txBody>
                    <a:bodyPr/>
                    <a:lstStyle/>
                    <a:p>
                      <a:pPr algn="ctr" fontAlgn="t"/>
                      <a:r>
                        <a:rPr lang="fr-FR" sz="500" b="1" i="0" u="none" strike="noStrike">
                          <a:solidFill>
                            <a:srgbClr val="000000"/>
                          </a:solidFill>
                          <a:effectLst/>
                          <a:latin typeface="Calibri" panose="020F0502020204030204" pitchFamily="34" charset="0"/>
                        </a:rPr>
                        <a:t>SYK-US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Stryker Corporation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102.86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6.88</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4350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4350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0.28</a:t>
                      </a:r>
                    </a:p>
                  </a:txBody>
                  <a:tcPr marL="4724" marR="4724" marT="4724" marB="0" anchor="b">
                    <a:lnL>
                      <a:noFill/>
                    </a:lnL>
                    <a:lnR>
                      <a:noFill/>
                    </a:lnR>
                    <a:lnT>
                      <a:noFill/>
                    </a:lnT>
                    <a:lnB>
                      <a:noFill/>
                    </a:lnB>
                  </a:tcPr>
                </a:tc>
                <a:extLst>
                  <a:ext uri="{0D108BD9-81ED-4DB2-BD59-A6C34878D82A}">
                    <a16:rowId xmlns:a16="http://schemas.microsoft.com/office/drawing/2014/main" val="4067589065"/>
                  </a:ext>
                </a:extLst>
              </a:tr>
              <a:tr h="94488">
                <a:tc>
                  <a:txBody>
                    <a:bodyPr/>
                    <a:lstStyle/>
                    <a:p>
                      <a:pPr algn="ctr" fontAlgn="t"/>
                      <a:r>
                        <a:rPr lang="fr-FR" sz="500" b="1" i="0" u="none" strike="noStrike">
                          <a:solidFill>
                            <a:srgbClr val="000000"/>
                          </a:solidFill>
                          <a:effectLst/>
                          <a:latin typeface="Calibri" panose="020F0502020204030204" pitchFamily="34" charset="0"/>
                        </a:rPr>
                        <a:t>BAX-US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Baxter International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82.10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5.35</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2100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2100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extLst>
                  <a:ext uri="{0D108BD9-81ED-4DB2-BD59-A6C34878D82A}">
                    <a16:rowId xmlns:a16="http://schemas.microsoft.com/office/drawing/2014/main" val="3411289382"/>
                  </a:ext>
                </a:extLst>
              </a:tr>
              <a:tr h="94488">
                <a:tc>
                  <a:txBody>
                    <a:bodyPr/>
                    <a:lstStyle/>
                    <a:p>
                      <a:pPr algn="ctr" fontAlgn="t"/>
                      <a:r>
                        <a:rPr lang="fr-FR" sz="500" b="1" i="0" u="none" strike="noStrike">
                          <a:solidFill>
                            <a:srgbClr val="000000"/>
                          </a:solidFill>
                          <a:effectLst/>
                          <a:latin typeface="Calibri" panose="020F0502020204030204" pitchFamily="34" charset="0"/>
                        </a:rPr>
                        <a:t>AMGN-US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Amgen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60.74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2.56</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2000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2000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-0.27</a:t>
                      </a:r>
                    </a:p>
                  </a:txBody>
                  <a:tcPr marL="4724" marR="4724" marT="4724" marB="0" anchor="b">
                    <a:lnL>
                      <a:noFill/>
                    </a:lnL>
                    <a:lnR>
                      <a:noFill/>
                    </a:lnR>
                    <a:lnT>
                      <a:noFill/>
                    </a:lnT>
                    <a:lnB>
                      <a:noFill/>
                    </a:lnB>
                  </a:tcPr>
                </a:tc>
                <a:extLst>
                  <a:ext uri="{0D108BD9-81ED-4DB2-BD59-A6C34878D82A}">
                    <a16:rowId xmlns:a16="http://schemas.microsoft.com/office/drawing/2014/main" val="27325369"/>
                  </a:ext>
                </a:extLst>
              </a:tr>
              <a:tr h="94488">
                <a:tc>
                  <a:txBody>
                    <a:bodyPr/>
                    <a:lstStyle/>
                    <a:p>
                      <a:pPr algn="ctr" fontAlgn="t"/>
                      <a:r>
                        <a:rPr lang="fr-FR" sz="500" b="1" i="0" u="none" strike="noStrike">
                          <a:solidFill>
                            <a:srgbClr val="000000"/>
                          </a:solidFill>
                          <a:effectLst/>
                          <a:latin typeface="Calibri" panose="020F0502020204030204" pitchFamily="34" charset="0"/>
                        </a:rPr>
                        <a:t>FME-DE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Fresenius Medical Care AG &amp; Co. KGaA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108.96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6.05</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3500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-0.25</a:t>
                      </a:r>
                    </a:p>
                  </a:txBody>
                  <a:tcPr marL="4724" marR="4724" marT="4724" marB="0" anchor="b">
                    <a:lnL>
                      <a:noFill/>
                    </a:lnL>
                    <a:lnR>
                      <a:noFill/>
                    </a:lnR>
                    <a:lnT>
                      <a:noFill/>
                    </a:lnT>
                    <a:lnB>
                      <a:noFill/>
                    </a:lnB>
                  </a:tcPr>
                </a:tc>
                <a:extLst>
                  <a:ext uri="{0D108BD9-81ED-4DB2-BD59-A6C34878D82A}">
                    <a16:rowId xmlns:a16="http://schemas.microsoft.com/office/drawing/2014/main" val="4178262681"/>
                  </a:ext>
                </a:extLst>
              </a:tr>
              <a:tr h="94488">
                <a:tc>
                  <a:txBody>
                    <a:bodyPr/>
                    <a:lstStyle/>
                    <a:p>
                      <a:pPr algn="ctr" fontAlgn="t"/>
                      <a:r>
                        <a:rPr lang="fr-FR" sz="500" b="1" i="0" u="none" strike="noStrike">
                          <a:solidFill>
                            <a:srgbClr val="000000"/>
                          </a:solidFill>
                          <a:effectLst/>
                          <a:latin typeface="Calibri" panose="020F0502020204030204" pitchFamily="34" charset="0"/>
                        </a:rPr>
                        <a:t>ZBH-US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Zimmer Biomet Holdings, Inc.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224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142.07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4.72</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extLst>
                  <a:ext uri="{0D108BD9-81ED-4DB2-BD59-A6C34878D82A}">
                    <a16:rowId xmlns:a16="http://schemas.microsoft.com/office/drawing/2014/main" val="758633203"/>
                  </a:ext>
                </a:extLst>
              </a:tr>
              <a:tr h="94488">
                <a:tc>
                  <a:txBody>
                    <a:bodyPr/>
                    <a:lstStyle/>
                    <a:p>
                      <a:pPr algn="ctr" fontAlgn="t"/>
                      <a:r>
                        <a:rPr lang="fr-FR" sz="500" b="1" i="0" u="none" strike="noStrike">
                          <a:solidFill>
                            <a:srgbClr val="000000"/>
                          </a:solidFill>
                          <a:effectLst/>
                          <a:latin typeface="Calibri" panose="020F0502020204030204" pitchFamily="34" charset="0"/>
                        </a:rPr>
                        <a:t>EL-FR</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EssilorLuxottica SA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234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73.83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5.90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8000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8300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0.65</a:t>
                      </a:r>
                    </a:p>
                  </a:txBody>
                  <a:tcPr marL="4724" marR="4724" marT="4724" marB="0" anchor="b">
                    <a:lnL>
                      <a:noFill/>
                    </a:lnL>
                    <a:lnR>
                      <a:noFill/>
                    </a:lnR>
                    <a:lnT>
                      <a:noFill/>
                    </a:lnT>
                    <a:lnB>
                      <a:noFill/>
                    </a:lnB>
                  </a:tcPr>
                </a:tc>
                <a:extLst>
                  <a:ext uri="{0D108BD9-81ED-4DB2-BD59-A6C34878D82A}">
                    <a16:rowId xmlns:a16="http://schemas.microsoft.com/office/drawing/2014/main" val="90680457"/>
                  </a:ext>
                </a:extLst>
              </a:tr>
              <a:tr h="94488">
                <a:tc>
                  <a:txBody>
                    <a:bodyPr/>
                    <a:lstStyle/>
                    <a:p>
                      <a:pPr algn="ctr" fontAlgn="t"/>
                      <a:r>
                        <a:rPr lang="fr-FR" sz="500" b="1" i="0" u="none" strike="noStrike">
                          <a:solidFill>
                            <a:srgbClr val="000000"/>
                          </a:solidFill>
                          <a:effectLst/>
                          <a:latin typeface="Calibri" panose="020F0502020204030204" pitchFamily="34" charset="0"/>
                        </a:rPr>
                        <a:t>AZN-GB</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AstraZeneca PLC</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167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63.19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3.91</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2450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2450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0.74</a:t>
                      </a:r>
                    </a:p>
                  </a:txBody>
                  <a:tcPr marL="4724" marR="4724" marT="4724" marB="0" anchor="b">
                    <a:lnL>
                      <a:noFill/>
                    </a:lnL>
                    <a:lnR>
                      <a:noFill/>
                    </a:lnR>
                    <a:lnT>
                      <a:noFill/>
                    </a:lnT>
                    <a:lnB>
                      <a:noFill/>
                    </a:lnB>
                  </a:tcPr>
                </a:tc>
                <a:extLst>
                  <a:ext uri="{0D108BD9-81ED-4DB2-BD59-A6C34878D82A}">
                    <a16:rowId xmlns:a16="http://schemas.microsoft.com/office/drawing/2014/main" val="183130911"/>
                  </a:ext>
                </a:extLst>
              </a:tr>
              <a:tr h="94488">
                <a:tc>
                  <a:txBody>
                    <a:bodyPr/>
                    <a:lstStyle/>
                    <a:p>
                      <a:pPr algn="ctr" fontAlgn="t"/>
                      <a:r>
                        <a:rPr lang="fr-FR" sz="500" b="1" i="0" u="none" strike="noStrike">
                          <a:solidFill>
                            <a:srgbClr val="000000"/>
                          </a:solidFill>
                          <a:effectLst/>
                          <a:latin typeface="Calibri" panose="020F0502020204030204" pitchFamily="34" charset="0"/>
                        </a:rPr>
                        <a:t>MRK-DE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Merck KGaA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236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212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72.11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5.90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4050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7050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-0.70</a:t>
                      </a:r>
                    </a:p>
                  </a:txBody>
                  <a:tcPr marL="4724" marR="4724" marT="4724" marB="0" anchor="b">
                    <a:lnL>
                      <a:noFill/>
                    </a:lnL>
                    <a:lnR>
                      <a:noFill/>
                    </a:lnR>
                    <a:lnT>
                      <a:noFill/>
                    </a:lnT>
                    <a:lnB>
                      <a:noFill/>
                    </a:lnB>
                  </a:tcPr>
                </a:tc>
                <a:extLst>
                  <a:ext uri="{0D108BD9-81ED-4DB2-BD59-A6C34878D82A}">
                    <a16:rowId xmlns:a16="http://schemas.microsoft.com/office/drawing/2014/main" val="2267160431"/>
                  </a:ext>
                </a:extLst>
              </a:tr>
              <a:tr h="99212">
                <a:tc>
                  <a:txBody>
                    <a:bodyPr/>
                    <a:lstStyle/>
                    <a:p>
                      <a:pPr algn="ctr" fontAlgn="t"/>
                      <a:r>
                        <a:rPr lang="fr-FR" sz="500" b="1" i="0" u="none" strike="noStrike">
                          <a:solidFill>
                            <a:srgbClr val="000000"/>
                          </a:solidFill>
                          <a:effectLst/>
                          <a:latin typeface="Calibri" panose="020F0502020204030204" pitchFamily="34" charset="0"/>
                        </a:rPr>
                        <a:t>BAYN-DE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Bayer AG</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254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119.13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6.37</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10750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15300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-0.65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-1.28</a:t>
                      </a:r>
                    </a:p>
                  </a:txBody>
                  <a:tcPr marL="4724" marR="4724" marT="47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fr-FR" sz="500" b="0" i="0" u="none" strike="noStrike">
                          <a:solidFill>
                            <a:srgbClr val="000000"/>
                          </a:solidFill>
                          <a:effectLst/>
                          <a:latin typeface="Calibri" panose="020F0502020204030204" pitchFamily="34" charset="0"/>
                        </a:rPr>
                        <a:t>-0.88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-1.76</a:t>
                      </a:r>
                    </a:p>
                  </a:txBody>
                  <a:tcPr marL="4724" marR="4724" marT="47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fr-FR" sz="500" b="0" i="0" u="none" strike="noStrike">
                          <a:solidFill>
                            <a:srgbClr val="000000"/>
                          </a:solidFill>
                          <a:effectLst/>
                          <a:latin typeface="Calibri" panose="020F0502020204030204" pitchFamily="34" charset="0"/>
                        </a:rPr>
                        <a:t>-2.03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-0.30</a:t>
                      </a:r>
                    </a:p>
                  </a:txBody>
                  <a:tcPr marL="4724" marR="4724" marT="47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fr-FR" sz="500" b="0" i="0" u="none" strike="noStrike">
                          <a:solidFill>
                            <a:srgbClr val="000000"/>
                          </a:solidFill>
                          <a:effectLst/>
                          <a:latin typeface="Calibri" panose="020F0502020204030204" pitchFamily="34" charset="0"/>
                        </a:rPr>
                        <a:t>0.08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-0.72</a:t>
                      </a:r>
                    </a:p>
                  </a:txBody>
                  <a:tcPr marL="4724" marR="4724" marT="4724" marB="0" anchor="b">
                    <a:lnL>
                      <a:noFill/>
                    </a:lnL>
                    <a:lnR>
                      <a:noFill/>
                    </a:lnR>
                    <a:lnT>
                      <a:noFill/>
                    </a:lnT>
                    <a:lnB>
                      <a:noFill/>
                    </a:lnB>
                  </a:tcPr>
                </a:tc>
                <a:extLst>
                  <a:ext uri="{0D108BD9-81ED-4DB2-BD59-A6C34878D82A}">
                    <a16:rowId xmlns:a16="http://schemas.microsoft.com/office/drawing/2014/main" val="1918370850"/>
                  </a:ext>
                </a:extLst>
              </a:tr>
              <a:tr h="99212">
                <a:tc>
                  <a:txBody>
                    <a:bodyPr/>
                    <a:lstStyle/>
                    <a:p>
                      <a:pPr algn="ctr" fontAlgn="t"/>
                      <a:r>
                        <a:rPr lang="fr-FR" sz="500" b="1" i="0" u="none" strike="noStrike">
                          <a:solidFill>
                            <a:srgbClr val="000000"/>
                          </a:solidFill>
                          <a:effectLst/>
                          <a:latin typeface="Calibri" panose="020F0502020204030204" pitchFamily="34" charset="0"/>
                        </a:rPr>
                        <a:t>4502-JP</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l" fontAlgn="b"/>
                      <a:r>
                        <a:rPr lang="fr-FR" sz="500" b="0" i="0" u="none" strike="noStrike">
                          <a:solidFill>
                            <a:srgbClr val="000000"/>
                          </a:solidFill>
                          <a:effectLst/>
                          <a:latin typeface="Calibri" panose="020F0502020204030204" pitchFamily="34" charset="0"/>
                        </a:rPr>
                        <a:t>Takeda Pharmaceutical Co. Ltd.</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-1.11</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258</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-0.67</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268</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-0.08</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2</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-0.05</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113.15</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6.65</a:t>
                      </a:r>
                    </a:p>
                  </a:txBody>
                  <a:tcPr marL="4724" marR="4724" marT="4724" marB="0" anchor="b">
                    <a:lnL>
                      <a:noFill/>
                    </a:lnL>
                    <a:lnR>
                      <a:noFill/>
                    </a:lnR>
                    <a:lnT>
                      <a:noFill/>
                    </a:lnT>
                    <a:lnB>
                      <a:noFill/>
                    </a:lnB>
                    <a:solidFill>
                      <a:srgbClr val="DAEEF3"/>
                    </a:solidFill>
                  </a:tcPr>
                </a:tc>
                <a:tc>
                  <a:txBody>
                    <a:bodyPr/>
                    <a:lstStyle/>
                    <a:p>
                      <a:pPr algn="r" fontAlgn="b"/>
                      <a:r>
                        <a:rPr lang="fr-FR" sz="500" b="0" i="0" u="none" strike="noStrike">
                          <a:solidFill>
                            <a:srgbClr val="000000"/>
                          </a:solidFill>
                          <a:effectLst/>
                          <a:latin typeface="Calibri" panose="020F0502020204030204" pitchFamily="34" charset="0"/>
                        </a:rPr>
                        <a:t>7100</a:t>
                      </a:r>
                    </a:p>
                  </a:txBody>
                  <a:tcPr marL="4724" marR="4724" marT="4724" marB="0" anchor="b">
                    <a:lnL>
                      <a:noFill/>
                    </a:lnL>
                    <a:lnR>
                      <a:noFill/>
                    </a:lnR>
                    <a:lnT>
                      <a:noFill/>
                    </a:lnT>
                    <a:lnB>
                      <a:noFill/>
                    </a:lnB>
                    <a:solidFill>
                      <a:srgbClr val="DAEEF3"/>
                    </a:solidFill>
                  </a:tcPr>
                </a:tc>
                <a:tc>
                  <a:txBody>
                    <a:bodyPr/>
                    <a:lstStyle/>
                    <a:p>
                      <a:pPr algn="r" fontAlgn="b"/>
                      <a:r>
                        <a:rPr lang="fr-FR" sz="500" b="0" i="0" u="none" strike="noStrike">
                          <a:solidFill>
                            <a:srgbClr val="000000"/>
                          </a:solidFill>
                          <a:effectLst/>
                          <a:latin typeface="Calibri" panose="020F0502020204030204" pitchFamily="34" charset="0"/>
                        </a:rPr>
                        <a:t>8100</a:t>
                      </a:r>
                    </a:p>
                  </a:txBody>
                  <a:tcPr marL="4724" marR="4724" marT="4724" marB="0" anchor="b">
                    <a:lnL>
                      <a:noFill/>
                    </a:lnL>
                    <a:lnR>
                      <a:noFill/>
                    </a:lnR>
                    <a:lnT>
                      <a:noFill/>
                    </a:lnT>
                    <a:lnB>
                      <a:noFill/>
                    </a:lnB>
                    <a:solidFill>
                      <a:srgbClr val="DAEEF3"/>
                    </a:solidFill>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0.43</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-0.70</a:t>
                      </a:r>
                    </a:p>
                  </a:txBody>
                  <a:tcPr marL="4724" marR="4724" marT="4724" marB="0" anchor="b">
                    <a:lnL>
                      <a:noFill/>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-0.39</a:t>
                      </a:r>
                    </a:p>
                  </a:txBody>
                  <a:tcPr marL="4724" marR="4724" marT="4724" marB="0" anchor="b">
                    <a:lnL>
                      <a:noFill/>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b"/>
                      <a:r>
                        <a:rPr lang="fr-FR" sz="500" b="1" i="0" u="none" strike="noStrike">
                          <a:solidFill>
                            <a:srgbClr val="000000"/>
                          </a:solidFill>
                          <a:effectLst/>
                          <a:latin typeface="Calibri" panose="020F0502020204030204" pitchFamily="34" charset="0"/>
                        </a:rPr>
                        <a:t>-1.68</a:t>
                      </a:r>
                    </a:p>
                  </a:txBody>
                  <a:tcPr marL="4724" marR="4724" marT="47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-0.88</a:t>
                      </a:r>
                    </a:p>
                  </a:txBody>
                  <a:tcPr marL="4724" marR="4724" marT="4724" marB="0" anchor="b">
                    <a:lnL w="12700" cap="flat" cmpd="sng" algn="ctr">
                      <a:solidFill>
                        <a:srgbClr val="000000"/>
                      </a:solidFill>
                      <a:prstDash val="solid"/>
                      <a:round/>
                      <a:headEnd type="none" w="med" len="med"/>
                      <a:tailEnd type="none" w="med" len="med"/>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-1.23</a:t>
                      </a:r>
                    </a:p>
                  </a:txBody>
                  <a:tcPr marL="4724" marR="4724" marT="4724" marB="0" anchor="b">
                    <a:lnL>
                      <a:noFill/>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b"/>
                      <a:r>
                        <a:rPr lang="fr-FR" sz="500" b="1" i="0" u="none" strike="noStrike">
                          <a:solidFill>
                            <a:srgbClr val="000000"/>
                          </a:solidFill>
                          <a:effectLst/>
                          <a:latin typeface="Calibri" panose="020F0502020204030204" pitchFamily="34" charset="0"/>
                        </a:rPr>
                        <a:t>-1.69</a:t>
                      </a:r>
                    </a:p>
                  </a:txBody>
                  <a:tcPr marL="4724" marR="4724" marT="47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-0.57</a:t>
                      </a:r>
                    </a:p>
                  </a:txBody>
                  <a:tcPr marL="4724" marR="4724" marT="47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EEF3"/>
                    </a:solidFill>
                  </a:tcPr>
                </a:tc>
                <a:tc>
                  <a:txBody>
                    <a:bodyPr/>
                    <a:lstStyle/>
                    <a:p>
                      <a:pPr algn="ctr" fontAlgn="b"/>
                      <a:r>
                        <a:rPr lang="fr-FR" sz="500" b="1" i="0" u="none" strike="noStrike">
                          <a:solidFill>
                            <a:srgbClr val="000000"/>
                          </a:solidFill>
                          <a:effectLst/>
                          <a:latin typeface="Calibri" panose="020F0502020204030204" pitchFamily="34" charset="0"/>
                        </a:rPr>
                        <a:t>-1.55</a:t>
                      </a:r>
                    </a:p>
                  </a:txBody>
                  <a:tcPr marL="4724" marR="4724" marT="472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0.40</a:t>
                      </a:r>
                    </a:p>
                  </a:txBody>
                  <a:tcPr marL="4724" marR="4724" marT="4724" marB="0" anchor="b">
                    <a:lnL w="12700" cap="flat" cmpd="sng" algn="ctr">
                      <a:solidFill>
                        <a:srgbClr val="000000"/>
                      </a:solidFill>
                      <a:prstDash val="solid"/>
                      <a:round/>
                      <a:headEnd type="none" w="med" len="med"/>
                      <a:tailEnd type="none" w="med" len="med"/>
                    </a:lnL>
                    <a:lnR>
                      <a:noFill/>
                    </a:lnR>
                    <a:lnT>
                      <a:noFill/>
                    </a:lnT>
                    <a:lnB>
                      <a:noFill/>
                    </a:lnB>
                    <a:solidFill>
                      <a:srgbClr val="DAEEF3"/>
                    </a:solidFill>
                  </a:tcPr>
                </a:tc>
                <a:tc>
                  <a:txBody>
                    <a:bodyPr/>
                    <a:lstStyle/>
                    <a:p>
                      <a:pPr algn="ctr" fontAlgn="b"/>
                      <a:r>
                        <a:rPr lang="fr-FR" sz="500" b="0" i="0" u="none" strike="noStrike">
                          <a:solidFill>
                            <a:srgbClr val="000000"/>
                          </a:solidFill>
                          <a:effectLst/>
                          <a:latin typeface="Calibri" panose="020F0502020204030204" pitchFamily="34" charset="0"/>
                        </a:rPr>
                        <a:t>-0.11</a:t>
                      </a:r>
                    </a:p>
                  </a:txBody>
                  <a:tcPr marL="4724" marR="4724" marT="4724" marB="0" anchor="b">
                    <a:lnL>
                      <a:noFill/>
                    </a:lnL>
                    <a:lnR>
                      <a:noFill/>
                    </a:lnR>
                    <a:lnT>
                      <a:noFill/>
                    </a:lnT>
                    <a:lnB>
                      <a:noFill/>
                    </a:lnB>
                    <a:solidFill>
                      <a:srgbClr val="DAEEF3"/>
                    </a:solidFill>
                  </a:tcPr>
                </a:tc>
                <a:extLst>
                  <a:ext uri="{0D108BD9-81ED-4DB2-BD59-A6C34878D82A}">
                    <a16:rowId xmlns:a16="http://schemas.microsoft.com/office/drawing/2014/main" val="1757404858"/>
                  </a:ext>
                </a:extLst>
              </a:tr>
              <a:tr h="94488">
                <a:tc>
                  <a:txBody>
                    <a:bodyPr/>
                    <a:lstStyle/>
                    <a:p>
                      <a:pPr algn="ctr" fontAlgn="t"/>
                      <a:r>
                        <a:rPr lang="fr-FR" sz="500" b="1" i="0" u="none" strike="noStrike">
                          <a:solidFill>
                            <a:srgbClr val="000000"/>
                          </a:solidFill>
                          <a:effectLst/>
                          <a:latin typeface="Calibri" panose="020F0502020204030204" pitchFamily="34" charset="0"/>
                        </a:rPr>
                        <a:t>BMY-US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Bristol-Myers Squibb Company</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73.39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9.06</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1150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1150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0.59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-0.31</a:t>
                      </a:r>
                    </a:p>
                  </a:txBody>
                  <a:tcPr marL="4724" marR="4724" marT="47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-0.86</a:t>
                      </a:r>
                    </a:p>
                  </a:txBody>
                  <a:tcPr marL="4724" marR="4724" marT="47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fr-FR" sz="500" b="0" i="0" u="none" strike="noStrike">
                          <a:solidFill>
                            <a:srgbClr val="000000"/>
                          </a:solidFill>
                          <a:effectLst/>
                          <a:latin typeface="Calibri" panose="020F0502020204030204" pitchFamily="34" charset="0"/>
                        </a:rPr>
                        <a:t>-0.90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0.01</a:t>
                      </a:r>
                    </a:p>
                  </a:txBody>
                  <a:tcPr marL="4724" marR="4724" marT="4724" marB="0" anchor="b">
                    <a:lnL>
                      <a:noFill/>
                    </a:lnL>
                    <a:lnR>
                      <a:noFill/>
                    </a:lnR>
                    <a:lnT>
                      <a:noFill/>
                    </a:lnT>
                    <a:lnB>
                      <a:noFill/>
                    </a:lnB>
                  </a:tcPr>
                </a:tc>
                <a:extLst>
                  <a:ext uri="{0D108BD9-81ED-4DB2-BD59-A6C34878D82A}">
                    <a16:rowId xmlns:a16="http://schemas.microsoft.com/office/drawing/2014/main" val="4091231936"/>
                  </a:ext>
                </a:extLst>
              </a:tr>
              <a:tr h="94488">
                <a:tc>
                  <a:txBody>
                    <a:bodyPr/>
                    <a:lstStyle/>
                    <a:p>
                      <a:pPr algn="ctr" fontAlgn="t"/>
                      <a:r>
                        <a:rPr lang="fr-FR" sz="500" b="1" i="0" u="none" strike="noStrike">
                          <a:solidFill>
                            <a:srgbClr val="000000"/>
                          </a:solidFill>
                          <a:effectLst/>
                          <a:latin typeface="Calibri" panose="020F0502020204030204" pitchFamily="34" charset="0"/>
                        </a:rPr>
                        <a:t>FRE-DE</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Fresenius SE &amp; Co. KGaA</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110.08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5.73</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6550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6550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IFRS</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-2.13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-0.93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-1.81</a:t>
                      </a:r>
                    </a:p>
                  </a:txBody>
                  <a:tcPr marL="4724" marR="4724" marT="4724" marB="0" anchor="b">
                    <a:lnL>
                      <a:noFill/>
                    </a:lnL>
                    <a:lnR>
                      <a:noFill/>
                    </a:lnR>
                    <a:lnT>
                      <a:noFill/>
                    </a:lnT>
                    <a:lnB>
                      <a:noFill/>
                    </a:lnB>
                  </a:tcPr>
                </a:tc>
                <a:extLst>
                  <a:ext uri="{0D108BD9-81ED-4DB2-BD59-A6C34878D82A}">
                    <a16:rowId xmlns:a16="http://schemas.microsoft.com/office/drawing/2014/main" val="1529759055"/>
                  </a:ext>
                </a:extLst>
              </a:tr>
              <a:tr h="94488">
                <a:tc>
                  <a:txBody>
                    <a:bodyPr/>
                    <a:lstStyle/>
                    <a:p>
                      <a:pPr algn="ctr" fontAlgn="t"/>
                      <a:r>
                        <a:rPr lang="fr-FR" sz="500" b="1" i="0" u="none" strike="noStrike">
                          <a:solidFill>
                            <a:srgbClr val="000000"/>
                          </a:solidFill>
                          <a:effectLst/>
                          <a:latin typeface="Calibri" panose="020F0502020204030204" pitchFamily="34" charset="0"/>
                        </a:rPr>
                        <a:t>BSX-US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Boston Scientific Corporation</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287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273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131.00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6.82</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900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900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-1.80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-0.33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-1.28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0.27</a:t>
                      </a:r>
                    </a:p>
                  </a:txBody>
                  <a:tcPr marL="4724" marR="4724" marT="4724" marB="0" anchor="b">
                    <a:lnL>
                      <a:noFill/>
                    </a:lnL>
                    <a:lnR>
                      <a:noFill/>
                    </a:lnR>
                    <a:lnT>
                      <a:noFill/>
                    </a:lnT>
                    <a:lnB>
                      <a:noFill/>
                    </a:lnB>
                  </a:tcPr>
                </a:tc>
                <a:extLst>
                  <a:ext uri="{0D108BD9-81ED-4DB2-BD59-A6C34878D82A}">
                    <a16:rowId xmlns:a16="http://schemas.microsoft.com/office/drawing/2014/main" val="3658161621"/>
                  </a:ext>
                </a:extLst>
              </a:tr>
              <a:tr h="94488">
                <a:tc>
                  <a:txBody>
                    <a:bodyPr/>
                    <a:lstStyle/>
                    <a:p>
                      <a:pPr algn="ctr" fontAlgn="t"/>
                      <a:r>
                        <a:rPr lang="fr-FR" sz="500" b="1" i="0" u="none" strike="noStrike">
                          <a:solidFill>
                            <a:srgbClr val="000000"/>
                          </a:solidFill>
                          <a:effectLst/>
                          <a:latin typeface="Calibri" panose="020F0502020204030204" pitchFamily="34" charset="0"/>
                        </a:rPr>
                        <a:t>MYL-US</a:t>
                      </a:r>
                    </a:p>
                  </a:txBody>
                  <a:tcPr marL="4724" marR="4724" marT="47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500" b="0" i="0" u="none" strike="noStrike">
                          <a:solidFill>
                            <a:srgbClr val="000000"/>
                          </a:solidFill>
                          <a:effectLst/>
                          <a:latin typeface="Calibri" panose="020F0502020204030204" pitchFamily="34" charset="0"/>
                        </a:rPr>
                        <a:t>Mylan N.V.</a:t>
                      </a:r>
                    </a:p>
                  </a:txBody>
                  <a:tcPr marL="4724" marR="4724" marT="472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290</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-1.01</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295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0.02</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3</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143.39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4.94</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2250</a:t>
                      </a:r>
                    </a:p>
                  </a:txBody>
                  <a:tcPr marL="4724" marR="4724" marT="4724" marB="0" anchor="b">
                    <a:lnL>
                      <a:noFill/>
                    </a:lnL>
                    <a:lnR>
                      <a:noFill/>
                    </a:lnR>
                    <a:lnT>
                      <a:noFill/>
                    </a:lnT>
                    <a:lnB>
                      <a:noFill/>
                    </a:lnB>
                  </a:tcPr>
                </a:tc>
                <a:tc>
                  <a:txBody>
                    <a:bodyPr/>
                    <a:lstStyle/>
                    <a:p>
                      <a:pPr algn="r" fontAlgn="b"/>
                      <a:r>
                        <a:rPr lang="fr-FR" sz="500" b="0" i="0" u="none" strike="noStrike">
                          <a:solidFill>
                            <a:srgbClr val="000000"/>
                          </a:solidFill>
                          <a:effectLst/>
                          <a:latin typeface="Calibri" panose="020F0502020204030204" pitchFamily="34" charset="0"/>
                        </a:rPr>
                        <a:t>2250</a:t>
                      </a:r>
                    </a:p>
                  </a:txBody>
                  <a:tcPr marL="4724" marR="4724" marT="4724" marB="0" anchor="b">
                    <a:lnL>
                      <a:noFill/>
                    </a:lnL>
                    <a:lnR>
                      <a:noFill/>
                    </a:lnR>
                    <a:lnT>
                      <a:noFill/>
                    </a:lnT>
                    <a:lnB>
                      <a:noFill/>
                    </a:lnB>
                  </a:tcPr>
                </a:tc>
                <a:tc>
                  <a:txBody>
                    <a:bodyPr/>
                    <a:lstStyle/>
                    <a:p>
                      <a:pPr algn="l" fontAlgn="b"/>
                      <a:r>
                        <a:rPr lang="fr-FR" sz="500" b="0" i="0" u="none" strike="noStrike">
                          <a:solidFill>
                            <a:srgbClr val="000000"/>
                          </a:solidFill>
                          <a:effectLst/>
                          <a:latin typeface="Calibri" panose="020F0502020204030204" pitchFamily="34" charset="0"/>
                        </a:rPr>
                        <a:t>US GAAP</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0.09</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-0.76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0.15</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-0.84</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-0.46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-1.78</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-2.06</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-1.56</a:t>
                      </a:r>
                    </a:p>
                  </a:txBody>
                  <a:tcPr marL="4724" marR="4724" marT="4724" marB="0" anchor="b">
                    <a:lnL>
                      <a:noFill/>
                    </a:lnL>
                    <a:lnR>
                      <a:noFill/>
                    </a:lnR>
                    <a:lnT>
                      <a:noFill/>
                    </a:lnT>
                    <a:lnB>
                      <a:noFill/>
                    </a:lnB>
                  </a:tcPr>
                </a:tc>
                <a:tc>
                  <a:txBody>
                    <a:bodyPr/>
                    <a:lstStyle/>
                    <a:p>
                      <a:pPr algn="ctr" fontAlgn="b"/>
                      <a:r>
                        <a:rPr lang="fr-FR" sz="500" b="0" i="0" u="none" strike="noStrike" dirty="0">
                          <a:solidFill>
                            <a:srgbClr val="000000"/>
                          </a:solidFill>
                          <a:effectLst/>
                          <a:latin typeface="Calibri" panose="020F0502020204030204" pitchFamily="34" charset="0"/>
                        </a:rPr>
                        <a:t>-1.57</a:t>
                      </a:r>
                    </a:p>
                  </a:txBody>
                  <a:tcPr marL="4724" marR="4724" marT="4724" marB="0" anchor="b">
                    <a:lnL>
                      <a:noFill/>
                    </a:lnL>
                    <a:lnR>
                      <a:noFill/>
                    </a:lnR>
                    <a:lnT>
                      <a:noFill/>
                    </a:lnT>
                    <a:lnB>
                      <a:noFill/>
                    </a:lnB>
                  </a:tcPr>
                </a:tc>
                <a:tc>
                  <a:txBody>
                    <a:bodyPr/>
                    <a:lstStyle/>
                    <a:p>
                      <a:pPr algn="ctr" fontAlgn="b"/>
                      <a:r>
                        <a:rPr lang="fr-FR" sz="500" b="0" i="0" u="none" strike="noStrike">
                          <a:solidFill>
                            <a:srgbClr val="000000"/>
                          </a:solidFill>
                          <a:effectLst/>
                          <a:latin typeface="Calibri" panose="020F0502020204030204" pitchFamily="34" charset="0"/>
                        </a:rPr>
                        <a:t>-1.98</a:t>
                      </a:r>
                    </a:p>
                  </a:txBody>
                  <a:tcPr marL="4724" marR="4724" marT="4724" marB="0" anchor="b">
                    <a:lnL>
                      <a:noFill/>
                    </a:lnL>
                    <a:lnR>
                      <a:noFill/>
                    </a:lnR>
                    <a:lnT>
                      <a:noFill/>
                    </a:lnT>
                    <a:lnB>
                      <a:noFill/>
                    </a:lnB>
                  </a:tcPr>
                </a:tc>
                <a:tc>
                  <a:txBody>
                    <a:bodyPr/>
                    <a:lstStyle/>
                    <a:p>
                      <a:pPr algn="ctr" fontAlgn="b"/>
                      <a:r>
                        <a:rPr lang="fr-FR" sz="500" b="0" i="0" u="none" strike="noStrike" dirty="0">
                          <a:solidFill>
                            <a:srgbClr val="000000"/>
                          </a:solidFill>
                          <a:effectLst/>
                          <a:latin typeface="Calibri" panose="020F0502020204030204" pitchFamily="34" charset="0"/>
                        </a:rPr>
                        <a:t>-1.81</a:t>
                      </a:r>
                    </a:p>
                  </a:txBody>
                  <a:tcPr marL="4724" marR="4724" marT="4724" marB="0" anchor="b">
                    <a:lnL>
                      <a:noFill/>
                    </a:lnL>
                    <a:lnR>
                      <a:noFill/>
                    </a:lnR>
                    <a:lnT>
                      <a:noFill/>
                    </a:lnT>
                    <a:lnB>
                      <a:noFill/>
                    </a:lnB>
                  </a:tcPr>
                </a:tc>
                <a:extLst>
                  <a:ext uri="{0D108BD9-81ED-4DB2-BD59-A6C34878D82A}">
                    <a16:rowId xmlns:a16="http://schemas.microsoft.com/office/drawing/2014/main" val="2480130807"/>
                  </a:ext>
                </a:extLst>
              </a:tr>
            </a:tbl>
          </a:graphicData>
        </a:graphic>
      </p:graphicFrame>
    </p:spTree>
    <p:extLst>
      <p:ext uri="{BB962C8B-B14F-4D97-AF65-F5344CB8AC3E}">
        <p14:creationId xmlns:p14="http://schemas.microsoft.com/office/powerpoint/2010/main" val="2488899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r>
                  <a:rPr lang="en-US" dirty="0" smtClean="0">
                    <a:solidFill>
                      <a:schemeClr val="bg1"/>
                    </a:solidFill>
                  </a:rPr>
                  <a:t>Compared to its peers, Takeda has a small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𝐸𝐵𝐼𝑇𝐷𝐴</m:t>
                        </m:r>
                      </m:num>
                      <m:den>
                        <m:r>
                          <a:rPr lang="fr-FR" i="1">
                            <a:latin typeface="Cambria Math" panose="02040503050406030204" pitchFamily="18" charset="0"/>
                          </a:rPr>
                          <m:t>𝐼𝑛𝑡𝑒𝑟𝑒𝑠𝑡</m:t>
                        </m:r>
                        <m:r>
                          <a:rPr lang="fr-FR" i="1">
                            <a:latin typeface="Cambria Math" panose="02040503050406030204" pitchFamily="18" charset="0"/>
                          </a:rPr>
                          <m:t> </m:t>
                        </m:r>
                        <m:r>
                          <a:rPr lang="fr-FR" i="1">
                            <a:latin typeface="Cambria Math" panose="02040503050406030204" pitchFamily="18" charset="0"/>
                          </a:rPr>
                          <m:t>𝐸𝑥𝑝𝑒𝑛𝑠𝑒</m:t>
                        </m:r>
                      </m:den>
                    </m:f>
                    <m:r>
                      <a:rPr lang="fr-FR" b="0" i="0" smtClean="0">
                        <a:latin typeface="Cambria Math" panose="02040503050406030204" pitchFamily="18" charset="0"/>
                      </a:rPr>
                      <m:t>.</m:t>
                    </m:r>
                  </m:oMath>
                </a14:m>
                <a:r>
                  <a:rPr lang="en-US" dirty="0" smtClean="0">
                    <a:solidFill>
                      <a:schemeClr val="bg1"/>
                    </a:solidFill>
                  </a:rPr>
                  <a:t> As we are follower for this ratio measuring the issuer’s profitability, the fundamental score is low.</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257"/>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8</a:t>
            </a:fld>
            <a:endParaRPr lang="en-GB" noProof="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56" y="1856953"/>
            <a:ext cx="8094136" cy="4047068"/>
          </a:xfrm>
          <a:prstGeom prst="rect">
            <a:avLst/>
          </a:prstGeom>
          <a:ln>
            <a:solidFill>
              <a:schemeClr val="bg1"/>
            </a:solidFill>
          </a:ln>
        </p:spPr>
      </p:pic>
    </p:spTree>
    <p:extLst>
      <p:ext uri="{BB962C8B-B14F-4D97-AF65-F5344CB8AC3E}">
        <p14:creationId xmlns:p14="http://schemas.microsoft.com/office/powerpoint/2010/main" val="2809523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p:cNvSpPr>
                <a:spLocks noGrp="1"/>
              </p:cNvSpPr>
              <p:nvPr>
                <p:ph idx="1"/>
              </p:nvPr>
            </p:nvSpPr>
            <p:spPr>
              <a:xfrm>
                <a:off x="342578" y="1087774"/>
                <a:ext cx="8460000" cy="4739960"/>
              </a:xfrm>
            </p:spPr>
            <p:txBody>
              <a:bodyPr>
                <a:noAutofit/>
              </a:bodyPr>
              <a:lstStyle/>
              <a:p>
                <a:pPr marL="644525" lvl="1" indent="-285750">
                  <a:buClr>
                    <a:schemeClr val="accent6"/>
                  </a:buClr>
                </a:pPr>
                <a14:m>
                  <m:oMath xmlns:m="http://schemas.openxmlformats.org/officeDocument/2006/math">
                    <m:r>
                      <a:rPr lang="fr-FR" i="1" smtClean="0">
                        <a:latin typeface="Cambria Math" panose="02040503050406030204" pitchFamily="18" charset="0"/>
                      </a:rPr>
                      <m:t>𝐷</m:t>
                    </m:r>
                    <m:r>
                      <a:rPr lang="fr-FR" i="1" smtClean="0">
                        <a:latin typeface="Cambria Math" panose="02040503050406030204" pitchFamily="18" charset="0"/>
                      </a:rPr>
                      <m:t>2</m:t>
                    </m:r>
                    <m:r>
                      <a:rPr lang="fr-FR" i="1" smtClean="0">
                        <a:latin typeface="Cambria Math" panose="02040503050406030204" pitchFamily="18" charset="0"/>
                      </a:rPr>
                      <m:t>𝐷</m:t>
                    </m:r>
                  </m:oMath>
                </a14:m>
                <a:r>
                  <a:rPr lang="en-US" dirty="0" smtClean="0">
                    <a:solidFill>
                      <a:schemeClr val="bg1"/>
                    </a:solidFill>
                  </a:rPr>
                  <a:t> : Takeda displays one of the smallest </a:t>
                </a:r>
                <a14:m>
                  <m:oMath xmlns:m="http://schemas.openxmlformats.org/officeDocument/2006/math">
                    <m:r>
                      <a:rPr lang="en-US" i="1" dirty="0" smtClean="0">
                        <a:solidFill>
                          <a:schemeClr val="bg1"/>
                        </a:solidFill>
                        <a:latin typeface="Cambria Math" panose="02040503050406030204" pitchFamily="18" charset="0"/>
                      </a:rPr>
                      <m:t>𝐷</m:t>
                    </m:r>
                    <m:r>
                      <a:rPr lang="en-US" i="1" dirty="0" smtClean="0">
                        <a:solidFill>
                          <a:schemeClr val="bg1"/>
                        </a:solidFill>
                        <a:latin typeface="Cambria Math" panose="02040503050406030204" pitchFamily="18" charset="0"/>
                      </a:rPr>
                      <m:t>2</m:t>
                    </m:r>
                    <m:r>
                      <a:rPr lang="en-US" i="1" dirty="0" smtClean="0">
                        <a:solidFill>
                          <a:schemeClr val="bg1"/>
                        </a:solidFill>
                        <a:latin typeface="Cambria Math" panose="02040503050406030204" pitchFamily="18" charset="0"/>
                      </a:rPr>
                      <m:t>𝐷</m:t>
                    </m:r>
                    <m:r>
                      <a:rPr lang="fr-FR" b="0" i="1" dirty="0" smtClean="0">
                        <a:solidFill>
                          <a:schemeClr val="bg1"/>
                        </a:solidFill>
                        <a:latin typeface="Cambria Math" panose="02040503050406030204" pitchFamily="18" charset="0"/>
                      </a:rPr>
                      <m:t>,</m:t>
                    </m:r>
                  </m:oMath>
                </a14:m>
                <a:r>
                  <a:rPr lang="en-US" dirty="0" smtClean="0">
                    <a:solidFill>
                      <a:schemeClr val="bg1"/>
                    </a:solidFill>
                  </a:rPr>
                  <a:t> meaning that it is relatively closer to the default than its peers.</a:t>
                </a:r>
                <a:endParaRPr lang="en-US" dirty="0">
                  <a:solidFill>
                    <a:schemeClr val="bg1"/>
                  </a:solidFill>
                </a:endParaRPr>
              </a:p>
            </p:txBody>
          </p:sp>
        </mc:Choice>
        <mc:Fallback>
          <p:sp>
            <p:nvSpPr>
              <p:cNvPr id="2" name="Espace réservé du contenu 1"/>
              <p:cNvSpPr>
                <a:spLocks noGrp="1" noRot="1" noChangeAspect="1" noMove="1" noResize="1" noEditPoints="1" noAdjustHandles="1" noChangeArrowheads="1" noChangeShapeType="1" noTextEdit="1"/>
              </p:cNvSpPr>
              <p:nvPr>
                <p:ph idx="1"/>
              </p:nvPr>
            </p:nvSpPr>
            <p:spPr>
              <a:xfrm>
                <a:off x="342578" y="1087774"/>
                <a:ext cx="8460000" cy="4739960"/>
              </a:xfrm>
              <a:blipFill>
                <a:blip r:embed="rId3"/>
                <a:stretch>
                  <a:fillRect t="-1285"/>
                </a:stretch>
              </a:blipFill>
            </p:spPr>
            <p:txBody>
              <a:bodyPr/>
              <a:lstStyle/>
              <a:p>
                <a:r>
                  <a:rPr lang="fr-FR">
                    <a:noFill/>
                  </a:rPr>
                  <a:t> </a:t>
                </a:r>
              </a:p>
            </p:txBody>
          </p:sp>
        </mc:Fallback>
      </mc:AlternateContent>
      <p:sp>
        <p:nvSpPr>
          <p:cNvPr id="3" name="Titre 2"/>
          <p:cNvSpPr>
            <a:spLocks noGrp="1"/>
          </p:cNvSpPr>
          <p:nvPr>
            <p:ph type="title"/>
          </p:nvPr>
        </p:nvSpPr>
        <p:spPr/>
        <p:txBody>
          <a:bodyPr>
            <a:normAutofit/>
          </a:bodyPr>
          <a:lstStyle/>
          <a:p>
            <a:r>
              <a:rPr lang="en-US" dirty="0" smtClean="0"/>
              <a:t>Screen updates – ECOB screening</a:t>
            </a:r>
            <a:endParaRPr lang="en-GB" dirty="0"/>
          </a:p>
        </p:txBody>
      </p:sp>
      <p:sp>
        <p:nvSpPr>
          <p:cNvPr id="4" name="Espace réservé de la date 3"/>
          <p:cNvSpPr>
            <a:spLocks noGrp="1"/>
          </p:cNvSpPr>
          <p:nvPr>
            <p:ph type="dt" sz="half" idx="10"/>
          </p:nvPr>
        </p:nvSpPr>
        <p:spPr/>
        <p:txBody>
          <a:bodyPr/>
          <a:lstStyle/>
          <a:p>
            <a:pPr>
              <a:defRPr/>
            </a:pPr>
            <a:fld id="{60139514-B72B-427A-ACB1-538D2ACCAC62}" type="datetime1">
              <a:rPr lang="fr-FR" noProof="0" smtClean="0"/>
              <a:t>25/11/2020</a:t>
            </a:fld>
            <a:endParaRPr lang="en-GB" noProof="0" dirty="0"/>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noProof="0" smtClean="0"/>
              <a:pPr>
                <a:defRPr/>
              </a:pPr>
              <a:t>9</a:t>
            </a:fld>
            <a:endParaRPr lang="en-GB" noProof="0" dirty="0"/>
          </a:p>
        </p:txBody>
      </p:sp>
      <p:pic>
        <p:nvPicPr>
          <p:cNvPr id="6" name="Picture 5"/>
          <p:cNvPicPr>
            <a:picLocks noChangeAspect="1"/>
          </p:cNvPicPr>
          <p:nvPr/>
        </p:nvPicPr>
        <p:blipFill>
          <a:blip r:embed="rId4"/>
          <a:stretch>
            <a:fillRect/>
          </a:stretch>
        </p:blipFill>
        <p:spPr>
          <a:xfrm>
            <a:off x="939383" y="1764795"/>
            <a:ext cx="7265235" cy="4264916"/>
          </a:xfrm>
          <a:prstGeom prst="rect">
            <a:avLst/>
          </a:prstGeom>
          <a:ln>
            <a:solidFill>
              <a:schemeClr val="bg1"/>
            </a:solidFill>
          </a:ln>
        </p:spPr>
      </p:pic>
    </p:spTree>
    <p:extLst>
      <p:ext uri="{BB962C8B-B14F-4D97-AF65-F5344CB8AC3E}">
        <p14:creationId xmlns:p14="http://schemas.microsoft.com/office/powerpoint/2010/main" val="36675167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74&quot;&gt;&lt;/object&gt;&lt;object type=&quot;2&quot; unique_id=&quot;10075&quot;&gt;&lt;object type=&quot;3&quot; unique_id=&quot;10076&quot;&gt;&lt;property id=&quot;20148&quot; value=&quot;5&quot;/&gt;&lt;property id=&quot;20300&quot; value=&quot;Slide 2&quot;/&gt;&lt;property id=&quot;20307&quot; value=&quot;256&quot;/&gt;&lt;/object&gt;&lt;object type=&quot;3&quot; unique_id=&quot;14822&quot;&gt;&lt;property id=&quot;20148&quot; value=&quot;5&quot;/&gt;&lt;property id=&quot;20300&quot; value=&quot;Slide 13 - &amp;quot;INFOGRAPHIC – NUMBERS&amp;quot;&quot;/&gt;&lt;property id=&quot;20307&quot; value=&quot;272&quot;/&gt;&lt;/object&gt;&lt;object type=&quot;3&quot; unique_id=&quot;14823&quot;&gt;&lt;property id=&quot;20148&quot; value=&quot;5&quot;/&gt;&lt;property id=&quot;20300&quot; value=&quot;Slide 14 - &amp;quot;INFOGRAPHIC – NUMBERS&amp;quot;&quot;/&gt;&lt;property id=&quot;20307&quot; value=&quot;273&quot;/&gt;&lt;/object&gt;&lt;object type=&quot;3&quot; unique_id=&quot;14824&quot;&gt;&lt;property id=&quot;20148&quot; value=&quot;5&quot;/&gt;&lt;property id=&quot;20300&quot; value=&quot;Slide 15 - &amp;quot;INFOGRAPHIC – NUMBERS&amp;quot;&quot;/&gt;&lt;property id=&quot;20307&quot; value=&quot;274&quot;/&gt;&lt;/object&gt;&lt;object type=&quot;3&quot; unique_id=&quot;14826&quot;&gt;&lt;property id=&quot;20148&quot; value=&quot;5&quot;/&gt;&lt;property id=&quot;20300&quot; value=&quot;Slide 16 - &amp;quot;INFOGRAPHIC – NUMBERS&amp;quot;&quot;/&gt;&lt;property id=&quot;20307&quot; value=&quot;276&quot;/&gt;&lt;/object&gt;&lt;object type=&quot;3&quot; unique_id=&quot;14828&quot;&gt;&lt;property id=&quot;20148&quot; value=&quot;5&quot;/&gt;&lt;property id=&quot;20300&quot; value=&quot;Slide 17 - &amp;quot;INFOGRAPHIC – NUMBERS&amp;quot;&quot;/&gt;&lt;property id=&quot;20307&quot; value=&quot;278&quot;/&gt;&lt;/object&gt;&lt;object type=&quot;3&quot; unique_id=&quot;14832&quot;&gt;&lt;property id=&quot;20148&quot; value=&quot;5&quot;/&gt;&lt;property id=&quot;20300&quot; value=&quot;Slide 18 - &amp;quot;INFOGRAPHIC – NUMBERS&amp;quot;&quot;/&gt;&lt;property id=&quot;20307&quot; value=&quot;282&quot;/&gt;&lt;/object&gt;&lt;object type=&quot;3&quot; unique_id=&quot;14833&quot;&gt;&lt;property id=&quot;20148&quot; value=&quot;5&quot;/&gt;&lt;property id=&quot;20300&quot; value=&quot;Slide 19 - &amp;quot;INFOGRAPHIC – NUMBERS&amp;quot;&quot;/&gt;&lt;property id=&quot;20307&quot; value=&quot;283&quot;/&gt;&lt;/object&gt;&lt;object type=&quot;3&quot; unique_id=&quot;14834&quot;&gt;&lt;property id=&quot;20148&quot; value=&quot;5&quot;/&gt;&lt;property id=&quot;20300&quot; value=&quot;Slide 20 - &amp;quot;INFOGRAPHIC – NUMBERS&amp;quot;&quot;/&gt;&lt;property id=&quot;20307&quot; value=&quot;284&quot;/&gt;&lt;/object&gt;&lt;object type=&quot;3&quot; unique_id=&quot;14839&quot;&gt;&lt;property id=&quot;20148&quot; value=&quot;5&quot;/&gt;&lt;property id=&quot;20300&quot; value=&quot;Slide 21 - &amp;quot;INFOGRAPHIC – NUMBERS&amp;quot;&quot;/&gt;&lt;property id=&quot;20307&quot; value=&quot;289&quot;/&gt;&lt;/object&gt;&lt;object type=&quot;3&quot; unique_id=&quot;14840&quot;&gt;&lt;property id=&quot;20148&quot; value=&quot;5&quot;/&gt;&lt;property id=&quot;20300&quot; value=&quot;Slide 22 - &amp;quot;INFOGRAPHIC – NUMBERS&amp;quot;&quot;/&gt;&lt;property id=&quot;20307&quot; value=&quot;290&quot;/&gt;&lt;/object&gt;&lt;object type=&quot;3&quot; unique_id=&quot;14842&quot;&gt;&lt;property id=&quot;20148&quot; value=&quot;5&quot;/&gt;&lt;property id=&quot;20300&quot; value=&quot;Slide 23 - &amp;quot;INFOGRAPHIC – NUMBERS&amp;quot;&quot;/&gt;&lt;property id=&quot;20307&quot; value=&quot;292&quot;/&gt;&lt;/object&gt;&lt;object type=&quot;3&quot; unique_id=&quot;14845&quot;&gt;&lt;property id=&quot;20148&quot; value=&quot;5&quot;/&gt;&lt;property id=&quot;20300&quot; value=&quot;Slide 24 - &amp;quot;INFOGRAPHIC – NUMBERS&amp;quot;&quot;/&gt;&lt;property id=&quot;20307&quot; value=&quot;295&quot;/&gt;&lt;/object&gt;&lt;object type=&quot;3&quot; unique_id=&quot;14846&quot;&gt;&lt;property id=&quot;20148&quot; value=&quot;5&quot;/&gt;&lt;property id=&quot;20300&quot; value=&quot;Slide 25 - &amp;quot;INFOGRAPHIC – NUMBERS&amp;quot;&quot;/&gt;&lt;property id=&quot;20307&quot; value=&quot;296&quot;/&gt;&lt;/object&gt;&lt;object type=&quot;3&quot; unique_id=&quot;14847&quot;&gt;&lt;property id=&quot;20148&quot; value=&quot;5&quot;/&gt;&lt;property id=&quot;20300&quot; value=&quot;Slide 26 - &amp;quot;INFOGRAPHIC – NUMBERS&amp;quot;&quot;/&gt;&lt;property id=&quot;20307&quot; value=&quot;297&quot;/&gt;&lt;/object&gt;&lt;object type=&quot;3&quot; unique_id=&quot;14848&quot;&gt;&lt;property id=&quot;20148&quot; value=&quot;5&quot;/&gt;&lt;property id=&quot;20300&quot; value=&quot;Slide 27 - &amp;quot;INFOGRAPHIC – NUMBERS&amp;quot;&quot;/&gt;&lt;property id=&quot;20307&quot; value=&quot;298&quot;/&gt;&lt;/object&gt;&lt;object type=&quot;3&quot; unique_id=&quot;14849&quot;&gt;&lt;property id=&quot;20148&quot; value=&quot;5&quot;/&gt;&lt;property id=&quot;20300&quot; value=&quot;Slide 28 - &amp;quot;INFOGRAPHIC – NUMBERS&amp;quot;&quot;/&gt;&lt;property id=&quot;20307&quot; value=&quot;299&quot;/&gt;&lt;/object&gt;&lt;object type=&quot;3&quot; unique_id=&quot;14850&quot;&gt;&lt;property id=&quot;20148&quot; value=&quot;5&quot;/&gt;&lt;property id=&quot;20300&quot; value=&quot;Slide 29 - &amp;quot;INFOGRAPHIC – NUMBERS&amp;quot;&quot;/&gt;&lt;property id=&quot;20307&quot; value=&quot;300&quot;/&gt;&lt;/object&gt;&lt;object type=&quot;3&quot; unique_id=&quot;14862&quot;&gt;&lt;property id=&quot;20148&quot; value=&quot;5&quot;/&gt;&lt;property id=&quot;20300&quot; value=&quot;Slide 30 - &amp;quot;INFOGRAPHIC – NUMBERS&amp;quot;&quot;/&gt;&lt;property id=&quot;20307&quot; value=&quot;312&quot;/&gt;&lt;/object&gt;&lt;object type=&quot;3&quot; unique_id=&quot;14872&quot;&gt;&lt;property id=&quot;20148&quot; value=&quot;5&quot;/&gt;&lt;property id=&quot;20300&quot; value=&quot;Slide 31 - &amp;quot;INFOGRAPHIC – NUMBERS&amp;quot;&quot;/&gt;&lt;property id=&quot;20307&quot; value=&quot;322&quot;/&gt;&lt;/object&gt;&lt;object type=&quot;3&quot; unique_id=&quot;14873&quot;&gt;&lt;property id=&quot;20148&quot; value=&quot;5&quot;/&gt;&lt;property id=&quot;20300&quot; value=&quot;Slide 32 - &amp;quot;INFOGRAPHIC – NUMBERS&amp;quot;&quot;/&gt;&lt;property id=&quot;20307&quot; value=&quot;323&quot;/&gt;&lt;/object&gt;&lt;object type=&quot;3&quot; unique_id=&quot;14879&quot;&gt;&lt;property id=&quot;20148&quot; value=&quot;5&quot;/&gt;&lt;property id=&quot;20300&quot; value=&quot;Slide 33 - &amp;quot;INFOGRAPHIC&amp;quot;&quot;/&gt;&lt;property id=&quot;20307&quot; value=&quot;329&quot;/&gt;&lt;/object&gt;&lt;object type=&quot;3&quot; unique_id=&quot;15748&quot;&gt;&lt;property id=&quot;20148&quot; value=&quot;5&quot;/&gt;&lt;property id=&quot;20300&quot; value=&quot;Slide 4&quot;/&gt;&lt;property id=&quot;20307&quot; value=&quot;338&quot;/&gt;&lt;/object&gt;&lt;object type=&quot;3&quot; unique_id=&quot;16460&quot;&gt;&lt;property id=&quot;20148&quot; value=&quot;5&quot;/&gt;&lt;property id=&quot;20300&quot; value=&quot;Slide 38 - &amp;quot;Disclaimer&amp;quot;&quot;/&gt;&lt;property id=&quot;20307&quot; value=&quot;339&quot;/&gt;&lt;/object&gt;&lt;object type=&quot;3&quot; unique_id=&quot;16835&quot;&gt;&lt;property id=&quot;20148&quot; value=&quot;5&quot;/&gt;&lt;property id=&quot;20300&quot; value=&quot;Slide 1&quot;/&gt;&lt;property id=&quot;20307&quot; value=&quot;342&quot;/&gt;&lt;/object&gt;&lt;object type=&quot;3&quot; unique_id=&quot;18942&quot;&gt;&lt;property id=&quot;20148&quot; value=&quot;5&quot;/&gt;&lt;property id=&quot;20300&quot; value=&quot;Slide 11 - &amp;quot;[Flow chart]&amp;quot;&quot;/&gt;&lt;property id=&quot;20307&quot; value=&quot;344&quot;/&gt;&lt;/object&gt;&lt;object type=&quot;3&quot; unique_id=&quot;18943&quot;&gt;&lt;property id=&quot;20148&quot; value=&quot;5&quot;/&gt;&lt;property id=&quot;20300&quot; value=&quot;Slide 12 - &amp;quot;[Flow chart]&amp;quot;&quot;/&gt;&lt;property id=&quot;20307&quot; value=&quot;345&quot;/&gt;&lt;/object&gt;&lt;object type=&quot;3&quot; unique_id=&quot;19363&quot;&gt;&lt;property id=&quot;20148&quot; value=&quot;5&quot;/&gt;&lt;property id=&quot;20300&quot; value=&quot;Slide 34 - &amp;quot;INFOGRAPHIC – ICONS&amp;quot;&quot;/&gt;&lt;property id=&quot;20307&quot; value=&quot;346&quot;/&gt;&lt;/object&gt;&lt;object type=&quot;3&quot; unique_id=&quot;19364&quot;&gt;&lt;property id=&quot;20148&quot; value=&quot;5&quot;/&gt;&lt;property id=&quot;20300&quot; value=&quot;Slide 35 - &amp;quot;INFOGRAPHIC – ICONS&amp;quot;&quot;/&gt;&lt;property id=&quot;20307&quot; value=&quot;347&quot;/&gt;&lt;/object&gt;&lt;object type=&quot;3&quot; unique_id=&quot;19365&quot;&gt;&lt;property id=&quot;20148&quot; value=&quot;5&quot;/&gt;&lt;property id=&quot;20300&quot; value=&quot;Slide 36 - &amp;quot;INFOGRAPHIC – ICONS RSE&amp;quot;&quot;/&gt;&lt;property id=&quot;20307&quot; value=&quot;348&quot;/&gt;&lt;/object&gt;&lt;object type=&quot;3&quot; unique_id=&quot;19366&quot;&gt;&lt;property id=&quot;20148&quot; value=&quot;5&quot;/&gt;&lt;property id=&quot;20300&quot; value=&quot;Slide 37 - &amp;quot;INFOGRAPHIC – ICONS&amp;quot;&quot;/&gt;&lt;property id=&quot;20307&quot; value=&quot;349&quot;/&gt;&lt;/object&gt;&lt;object type=&quot;3&quot; unique_id=&quot;21073&quot;&gt;&lt;property id=&quot;20148&quot; value=&quot;5&quot;/&gt;&lt;property id=&quot;20300&quot; value=&quot;Slide 3&quot;/&gt;&lt;property id=&quot;20307&quot; value=&quot;350&quot;/&gt;&lt;/object&gt;&lt;object type=&quot;3&quot; unique_id=&quot;21074&quot;&gt;&lt;property id=&quot;20148&quot; value=&quot;5&quot;/&gt;&lt;property id=&quot;20300&quot; value=&quot;Slide 5 - &amp;quot;Colours&amp;quot;&quot;/&gt;&lt;property id=&quot;20307&quot; value=&quot;351&quot;/&gt;&lt;/object&gt;&lt;object type=&quot;3&quot; unique_id=&quot;21075&quot;&gt;&lt;property id=&quot;20148&quot; value=&quot;5&quot;/&gt;&lt;property id=&quot;20300&quot; value=&quot;Slide 6 - &amp;quot;Secondary Colours&amp;quot;&quot;/&gt;&lt;property id=&quot;20307&quot; value=&quot;352&quot;/&gt;&lt;/object&gt;&lt;object type=&quot;3&quot; unique_id=&quot;21076&quot;&gt;&lt;property id=&quot;20148&quot; value=&quot;5&quot;/&gt;&lt;property id=&quot;20300&quot; value=&quot;Slide 7 - &amp;quot;Graphs&amp;quot;&quot;/&gt;&lt;property id=&quot;20307&quot; value=&quot;353&quot;/&gt;&lt;/object&gt;&lt;object type=&quot;3&quot; unique_id=&quot;21077&quot;&gt;&lt;property id=&quot;20148&quot; value=&quot;5&quot;/&gt;&lt;property id=&quot;20300&quot; value=&quot;Slide 8 - &amp;quot;Graphs&amp;quot;&quot;/&gt;&lt;property id=&quot;20307&quot; value=&quot;354&quot;/&gt;&lt;/object&gt;&lt;object type=&quot;3&quot; unique_id=&quot;21078&quot;&gt;&lt;property id=&quot;20148&quot; value=&quot;5&quot;/&gt;&lt;property id=&quot;20300&quot; value=&quot;Slide 9 - &amp;quot;Graphs&amp;quot;&quot;/&gt;&lt;property id=&quot;20307&quot; value=&quot;355&quot;/&gt;&lt;/object&gt;&lt;object type=&quot;3&quot; unique_id=&quot;21079&quot;&gt;&lt;property id=&quot;20148&quot; value=&quot;5&quot;/&gt;&lt;property id=&quot;20300&quot; value=&quot;Slide 10 - &amp;quot;Tab&amp;quot;&quot;/&gt;&lt;property id=&quot;20307&quot; value=&quot;356&quot;/&gt;&lt;/object&gt;&lt;object type=&quot;3&quot; unique_id=&quot;21080&quot;&gt;&lt;property id=&quot;20148&quot; value=&quot;5&quot;/&gt;&lt;property id=&quot;20300&quot; value=&quot;Slide 39&quot;/&gt;&lt;property id=&quot;20307&quot; value=&quot;357&quot;/&gt;&lt;/object&gt;&lt;/object&gt;&lt;/object&gt;&lt;/database&gt;"/>
  <p:tag name="SECTOMILLISECCONVERTED" val="1"/>
</p:tagLst>
</file>

<file path=ppt/theme/theme1.xml><?xml version="1.0" encoding="utf-8"?>
<a:theme xmlns:a="http://schemas.openxmlformats.org/drawingml/2006/main" name="PRES_Standard_BNPP_AM">
  <a:themeElements>
    <a:clrScheme name="BNPP">
      <a:dk1>
        <a:srgbClr val="000000"/>
      </a:dk1>
      <a:lt1>
        <a:srgbClr val="FFFFFF"/>
      </a:lt1>
      <a:dk2>
        <a:srgbClr val="939598"/>
      </a:dk2>
      <a:lt2>
        <a:srgbClr val="F0F0F0"/>
      </a:lt2>
      <a:accent1>
        <a:srgbClr val="00A76C"/>
      </a:accent1>
      <a:accent2>
        <a:srgbClr val="82A44A"/>
      </a:accent2>
      <a:accent3>
        <a:srgbClr val="BFBFBF"/>
      </a:accent3>
      <a:accent4>
        <a:srgbClr val="D2DCAA"/>
      </a:accent4>
      <a:accent5>
        <a:srgbClr val="A0C873"/>
      </a:accent5>
      <a:accent6>
        <a:srgbClr val="00A76C"/>
      </a:accent6>
      <a:hlink>
        <a:srgbClr val="A0C873"/>
      </a:hlink>
      <a:folHlink>
        <a:srgbClr val="3C9146"/>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137876</TotalTime>
  <Words>2872</Words>
  <Application>Microsoft Office PowerPoint</Application>
  <PresentationFormat>On-screen Show (4:3)</PresentationFormat>
  <Paragraphs>1483</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Narrow</vt:lpstr>
      <vt:lpstr>Calibri</vt:lpstr>
      <vt:lpstr>Cambria Math</vt:lpstr>
      <vt:lpstr>Microsoft Sans Serif</vt:lpstr>
      <vt:lpstr>Times New Roman</vt:lpstr>
      <vt:lpstr>Wingdings</vt:lpstr>
      <vt:lpstr>PRES_Standard_BNPP_AM</vt:lpstr>
      <vt:lpstr>Credit project</vt:lpstr>
      <vt:lpstr>Screen updates</vt:lpstr>
      <vt:lpstr>Screen updates – size factor</vt:lpstr>
      <vt:lpstr>Screen updates – scores variations</vt:lpstr>
      <vt:lpstr>Screen updates – ECOB screening</vt:lpstr>
      <vt:lpstr>Screen updates – ECOB screening</vt:lpstr>
      <vt:lpstr>Screen updates – ECOB screening</vt:lpstr>
      <vt:lpstr>Screen updates – ECOB screening</vt:lpstr>
      <vt:lpstr>Screen updates – ECOB screening</vt:lpstr>
      <vt:lpstr>Screen updates – ECOB screening</vt:lpstr>
      <vt:lpstr>Screen updates – ECOB screening</vt:lpstr>
      <vt:lpstr>Screen updates – ECOB screening</vt:lpstr>
      <vt:lpstr>Screen updates – ECOB screening</vt:lpstr>
      <vt:lpstr>Screen updates – ECOB screening</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Sandrine RIVIERE</dc:creator>
  <cp:keywords>Classification=Select Classification Level, Classification=Internal, Classification=Public</cp:keywords>
  <cp:lastModifiedBy>CZYHIR Jean</cp:lastModifiedBy>
  <cp:revision>1741</cp:revision>
  <cp:lastPrinted>2019-12-12T12:38:18Z</cp:lastPrinted>
  <dcterms:created xsi:type="dcterms:W3CDTF">2016-01-15T15:51:08Z</dcterms:created>
  <dcterms:modified xsi:type="dcterms:W3CDTF">2020-11-25T13:23:11Z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967ae9e7-497d-4254-a324-24885576d9a8</vt:lpwstr>
  </property>
  <property fmtid="{D5CDD505-2E9C-101B-9397-08002B2CF9AE}" pid="3" name="Classification">
    <vt:lpwstr>Public</vt:lpwstr>
  </property>
  <property fmtid="{D5CDD505-2E9C-101B-9397-08002B2CF9AE}" pid="4" name="ApplyVisualMarking">
    <vt:lpwstr>None</vt:lpwstr>
  </property>
  <property fmtid="{D5CDD505-2E9C-101B-9397-08002B2CF9AE}" pid="5" name="PIIGDPR">
    <vt:lpwstr>NotSpecified</vt:lpwstr>
  </property>
</Properties>
</file>