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73" r:id="rId13"/>
    <p:sldId id="269" r:id="rId14"/>
    <p:sldId id="270" r:id="rId15"/>
    <p:sldId id="271" r:id="rId16"/>
    <p:sldId id="274" r:id="rId17"/>
    <p:sldId id="275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5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79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33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50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06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558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9283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3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4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19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648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9267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0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9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17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93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8F9A-DD38-44EF-8EE3-7D834E0C7AB1}" type="datetimeFigureOut">
              <a:rPr lang="it-IT" smtClean="0"/>
              <a:t>05/03/2021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A8DC-ED3C-4028-91D7-8C76E65CDA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84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danielemenchetti.com/tflite_model.p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danielemenchett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ECB76-285B-4064-A869-9774B6FA0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86717"/>
            <a:ext cx="8144134" cy="1373070"/>
          </a:xfrm>
        </p:spPr>
        <p:txBody>
          <a:bodyPr/>
          <a:lstStyle/>
          <a:p>
            <a:r>
              <a:rPr lang="it-IT" dirty="0"/>
              <a:t>Progetto di Sistemi Digitali 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FFA852-FD30-4640-8CB6-792075D5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826" y="4301275"/>
            <a:ext cx="8144134" cy="1117687"/>
          </a:xfrm>
        </p:spPr>
        <p:txBody>
          <a:bodyPr>
            <a:normAutofit/>
          </a:bodyPr>
          <a:lstStyle/>
          <a:p>
            <a:r>
              <a:rPr lang="it-IT" sz="2400" dirty="0"/>
              <a:t>Daniele Menchetti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C4E591-F9B4-462D-8662-09279EBCF4BB}"/>
              </a:ext>
            </a:extLst>
          </p:cNvPr>
          <p:cNvSpPr txBox="1"/>
          <p:nvPr/>
        </p:nvSpPr>
        <p:spPr>
          <a:xfrm>
            <a:off x="6439064" y="5560450"/>
            <a:ext cx="2411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Anno Accademico</a:t>
            </a:r>
          </a:p>
          <a:p>
            <a:pPr algn="r"/>
            <a:r>
              <a:rPr lang="it-IT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287890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42508-A029-4488-A627-DCC8A490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(10 classi) [4/4]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37AE5-7B8E-45F6-9504-D42A43B42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79374"/>
            <a:ext cx="9364826" cy="4227443"/>
          </a:xfrm>
        </p:spPr>
        <p:txBody>
          <a:bodyPr>
            <a:normAutofit fontScale="92500"/>
          </a:bodyPr>
          <a:lstStyle/>
          <a:p>
            <a:r>
              <a:rPr lang="it-IT" u="sng" dirty="0"/>
              <a:t>Curva di </a:t>
            </a:r>
            <a:r>
              <a:rPr lang="it-IT" u="sng" dirty="0" err="1"/>
              <a:t>loss</a:t>
            </a:r>
            <a:r>
              <a:rPr lang="it-IT" u="sng" dirty="0"/>
              <a:t> vertiginosamente allo zero</a:t>
            </a:r>
            <a:r>
              <a:rPr lang="it-IT" dirty="0"/>
              <a:t>: sembra che la rete abbia imparato a classificare i campioni di training.                                    Nel dataset di testing invece si ottengono top-1: 37% e top-5: 83%.</a:t>
            </a:r>
          </a:p>
          <a:p>
            <a:r>
              <a:rPr lang="it-IT" u="sng" dirty="0"/>
              <a:t>La rete non riesce a generalizzare</a:t>
            </a:r>
            <a:r>
              <a:rPr lang="it-IT" dirty="0"/>
              <a:t>, possibile </a:t>
            </a:r>
            <a:r>
              <a:rPr lang="it-IT" b="1" dirty="0" err="1"/>
              <a:t>overfitting</a:t>
            </a:r>
            <a:r>
              <a:rPr lang="it-IT" b="1" dirty="0"/>
              <a:t>.                      </a:t>
            </a:r>
            <a:r>
              <a:rPr lang="it-IT" dirty="0"/>
              <a:t>Si prova ad aggiungere strati di </a:t>
            </a:r>
            <a:r>
              <a:rPr lang="it-IT" b="1" dirty="0"/>
              <a:t>dropout </a:t>
            </a:r>
            <a:r>
              <a:rPr lang="it-IT" dirty="0"/>
              <a:t>e ridurre </a:t>
            </a:r>
            <a:r>
              <a:rPr lang="it-IT" b="1" dirty="0"/>
              <a:t>il learning rate</a:t>
            </a:r>
            <a:r>
              <a:rPr lang="it-IT" dirty="0"/>
              <a:t>, ma non si riesce a superare una top-1 di 35%.</a:t>
            </a:r>
          </a:p>
          <a:p>
            <a:r>
              <a:rPr lang="it-IT" dirty="0"/>
              <a:t>Riduzione del numero di steps per verificare se la rete abbia raggiunto un livello di accuratezza maggiore già in precedenza. </a:t>
            </a:r>
          </a:p>
          <a:p>
            <a:r>
              <a:rPr lang="it-IT" dirty="0"/>
              <a:t>Dopo alcuni tentativi si conclude che il modello con 8000 steps, il quale ha prodotto una top-1 del 48% e una top-5 del 81% è il modello migliore e sarà adottato per le successive fasi di conversione e sviluppo.</a:t>
            </a:r>
          </a:p>
        </p:txBody>
      </p:sp>
    </p:spTree>
    <p:extLst>
      <p:ext uri="{BB962C8B-B14F-4D97-AF65-F5344CB8AC3E}">
        <p14:creationId xmlns:p14="http://schemas.microsoft.com/office/powerpoint/2010/main" val="325476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E12FF-AF69-4D68-B5AF-EF7FFBFD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su sistema embedded [1/2]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58F692-9DDD-40C2-B0A4-DA365B1F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29637"/>
            <a:ext cx="8105870" cy="3599316"/>
          </a:xfrm>
        </p:spPr>
        <p:txBody>
          <a:bodyPr/>
          <a:lstStyle/>
          <a:p>
            <a:r>
              <a:rPr lang="it-IT" dirty="0"/>
              <a:t>Sviluppo su sistemi con </a:t>
            </a:r>
            <a:r>
              <a:rPr lang="it-IT" b="1" dirty="0"/>
              <a:t>Android OS </a:t>
            </a:r>
            <a:r>
              <a:rPr lang="it-IT" dirty="0"/>
              <a:t>e su </a:t>
            </a:r>
            <a:r>
              <a:rPr lang="it-IT" b="1" dirty="0" err="1"/>
              <a:t>Raspberry</a:t>
            </a:r>
            <a:r>
              <a:rPr lang="it-IT" b="1" dirty="0"/>
              <a:t> </a:t>
            </a:r>
            <a:r>
              <a:rPr lang="it-IT" b="1" dirty="0" err="1"/>
              <a:t>Pi</a:t>
            </a:r>
            <a:r>
              <a:rPr lang="it-IT" b="1" dirty="0"/>
              <a:t> OS.</a:t>
            </a:r>
          </a:p>
          <a:p>
            <a:pPr marL="0" indent="0">
              <a:buNone/>
            </a:pPr>
            <a:endParaRPr lang="it-IT" b="1" dirty="0"/>
          </a:p>
          <a:p>
            <a:r>
              <a:rPr lang="it-IT" dirty="0"/>
              <a:t>Sistema software si occupa di riconoscere tre scenari diversi secondo un algoritmo modellato sperimentalmente:</a:t>
            </a:r>
          </a:p>
          <a:p>
            <a:pPr lvl="1"/>
            <a:r>
              <a:rPr lang="it-IT" dirty="0"/>
              <a:t>Immagine senza un cane o con cane di razza non nota.</a:t>
            </a:r>
          </a:p>
          <a:p>
            <a:pPr lvl="1"/>
            <a:r>
              <a:rPr lang="it-IT" dirty="0"/>
              <a:t>Cane di razza pura, specificando la razza.</a:t>
            </a:r>
          </a:p>
          <a:p>
            <a:pPr lvl="1"/>
            <a:r>
              <a:rPr lang="it-IT" dirty="0"/>
              <a:t>Cane di razza mista, specificando le razze di provenienza.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685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D677E-D071-430F-918B-2392BBEE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su sistema embedded [2/2]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08F98A-9275-4FCF-94CB-ADB5CBC8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901899"/>
            <a:ext cx="2129140" cy="9738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Algoritmo discriminante i 3 scenari scritto in codice Python.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CB4AE9-F247-42CA-B35C-11D8CFED5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88" y="2106741"/>
            <a:ext cx="4530135" cy="456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5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39BC3-2972-4EFA-A202-2ACBDF4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in </a:t>
            </a:r>
            <a:r>
              <a:rPr lang="it-IT" dirty="0" err="1"/>
              <a:t>TensorFlow</a:t>
            </a:r>
            <a:r>
              <a:rPr lang="it-IT" dirty="0"/>
              <a:t> Lite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CABF4-FC7F-4362-9161-D3B21659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9510600" cy="4090432"/>
          </a:xfrm>
        </p:spPr>
        <p:txBody>
          <a:bodyPr>
            <a:normAutofit/>
          </a:bodyPr>
          <a:lstStyle/>
          <a:p>
            <a:r>
              <a:rPr lang="it-IT" dirty="0"/>
              <a:t>Conversione del modello </a:t>
            </a:r>
            <a:r>
              <a:rPr lang="it-IT" dirty="0" err="1"/>
              <a:t>TensorFlow</a:t>
            </a:r>
            <a:r>
              <a:rPr lang="it-IT" dirty="0"/>
              <a:t> in </a:t>
            </a:r>
            <a:r>
              <a:rPr lang="it-IT" dirty="0" err="1"/>
              <a:t>TensorFlow</a:t>
            </a:r>
            <a:r>
              <a:rPr lang="it-IT" dirty="0"/>
              <a:t> Lite mediante conversioni intermedie:</a:t>
            </a:r>
          </a:p>
          <a:p>
            <a:pPr lvl="1"/>
            <a:r>
              <a:rPr lang="it-IT" dirty="0"/>
              <a:t>conversione del modello </a:t>
            </a:r>
            <a:r>
              <a:rPr lang="it-IT" dirty="0" err="1"/>
              <a:t>TensorFlow</a:t>
            </a:r>
            <a:r>
              <a:rPr lang="it-IT" dirty="0"/>
              <a:t> in file di testo </a:t>
            </a:r>
            <a:r>
              <a:rPr lang="it-IT" dirty="0" err="1"/>
              <a:t>protocol</a:t>
            </a:r>
            <a:r>
              <a:rPr lang="it-IT" dirty="0"/>
              <a:t> buffer (.</a:t>
            </a:r>
            <a:r>
              <a:rPr lang="it-IT" dirty="0" err="1"/>
              <a:t>pbtxt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conversione di </a:t>
            </a:r>
            <a:r>
              <a:rPr lang="it-IT" dirty="0" err="1"/>
              <a:t>pbtxt</a:t>
            </a:r>
            <a:r>
              <a:rPr lang="it-IT" dirty="0"/>
              <a:t> in modello </a:t>
            </a:r>
            <a:r>
              <a:rPr lang="it-IT" dirty="0" err="1"/>
              <a:t>frozen</a:t>
            </a:r>
            <a:r>
              <a:rPr lang="it-IT" dirty="0"/>
              <a:t> (.</a:t>
            </a:r>
            <a:r>
              <a:rPr lang="it-IT" dirty="0" err="1"/>
              <a:t>pb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conversione del modello </a:t>
            </a:r>
            <a:r>
              <a:rPr lang="it-IT" dirty="0" err="1"/>
              <a:t>frozen</a:t>
            </a:r>
            <a:r>
              <a:rPr lang="it-IT" dirty="0"/>
              <a:t> in </a:t>
            </a:r>
            <a:r>
              <a:rPr lang="it-IT" dirty="0" err="1"/>
              <a:t>TensorFlow</a:t>
            </a:r>
            <a:r>
              <a:rPr lang="it-IT" dirty="0"/>
              <a:t> Lite (.</a:t>
            </a:r>
            <a:r>
              <a:rPr lang="it-IT" dirty="0" err="1"/>
              <a:t>tflite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Il modello </a:t>
            </a:r>
            <a:r>
              <a:rPr lang="it-IT" dirty="0" err="1"/>
              <a:t>TensorFlow</a:t>
            </a:r>
            <a:r>
              <a:rPr lang="it-IT" dirty="0"/>
              <a:t> Lite ottenuto pesa 1,2 MB.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Rappresentazione degli strati del modello qui: </a:t>
            </a:r>
            <a:r>
              <a:rPr lang="it-IT" dirty="0">
                <a:hlinkClick r:id="rId2"/>
              </a:rPr>
              <a:t>http://server.danielemenchetti.com/tflite_model.png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250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0B25C-7D93-4EAB-BD23-EF553F3A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su Android OS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B0282E-8C5C-483B-AC65-4C61642D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853001" cy="359931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Sviluppo di un applicazione per Android OS che riceve un’immagine in ingresso, esegue una predizione delle razza canina e restituisce all’utente il risultato a video.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L’applicazione, testata su Samsung Galaxy S10, produce una predizione tramite l’interprete </a:t>
            </a:r>
            <a:r>
              <a:rPr lang="it-IT" dirty="0" err="1"/>
              <a:t>TensorFlow</a:t>
            </a:r>
            <a:r>
              <a:rPr lang="it-IT" dirty="0"/>
              <a:t> Lite in </a:t>
            </a:r>
            <a:r>
              <a:rPr lang="it-IT" b="1" dirty="0"/>
              <a:t>8,4 ms.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0F27FF-F96D-4FF2-AA08-417B2563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079" y="2111585"/>
            <a:ext cx="2034871" cy="429583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DC723C-6AD2-45CB-9F0A-BC8B17A0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22" y="2111585"/>
            <a:ext cx="2034872" cy="42958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9122E8-0998-4155-BE11-BC7B37A8BA01}"/>
              </a:ext>
            </a:extLst>
          </p:cNvPr>
          <p:cNvSpPr txBox="1"/>
          <p:nvPr/>
        </p:nvSpPr>
        <p:spPr>
          <a:xfrm>
            <a:off x="8458187" y="6407424"/>
            <a:ext cx="20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Screenshot</a:t>
            </a:r>
            <a:r>
              <a:rPr lang="it-IT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158406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D69C8-43E9-4991-985E-E69A0454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su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OS [1/4]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84A9A8-ED97-4782-9E56-C79919D4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81662" cy="4302466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Sviluppo si architettura </a:t>
            </a:r>
            <a:r>
              <a:rPr lang="it-IT" dirty="0" err="1"/>
              <a:t>client-server</a:t>
            </a:r>
            <a:r>
              <a:rPr lang="it-IT" dirty="0"/>
              <a:t> in cui </a:t>
            </a:r>
            <a:r>
              <a:rPr lang="it-IT" dirty="0" err="1"/>
              <a:t>Raspberry</a:t>
            </a:r>
            <a:r>
              <a:rPr lang="it-IT" dirty="0"/>
              <a:t> ricopre il ruolo di server.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u="sng" dirty="0"/>
              <a:t>Client</a:t>
            </a:r>
            <a:r>
              <a:rPr lang="it-IT" dirty="0"/>
              <a:t>: accesso tramite il sito </a:t>
            </a:r>
            <a:r>
              <a:rPr lang="it-IT" dirty="0">
                <a:hlinkClick r:id="rId2"/>
              </a:rPr>
              <a:t>http://server.danielemenchetti.com/</a:t>
            </a:r>
            <a:r>
              <a:rPr lang="it-IT" dirty="0"/>
              <a:t>, possibilità di caricare un’immagine, inviarla al server con richiesta AJAX e attendere risposta da esso.</a:t>
            </a:r>
          </a:p>
          <a:p>
            <a:r>
              <a:rPr lang="it-IT" u="sng" dirty="0"/>
              <a:t>Server</a:t>
            </a:r>
            <a:r>
              <a:rPr lang="it-IT" dirty="0"/>
              <a:t>: </a:t>
            </a:r>
            <a:r>
              <a:rPr lang="it-IT" dirty="0" err="1"/>
              <a:t>Raspberry</a:t>
            </a:r>
            <a:r>
              <a:rPr lang="it-IT" dirty="0"/>
              <a:t> si occupa, tramite PHP, di salvare l’immagine ed avviare il software Python che richiede l’intervento dell’interprete </a:t>
            </a:r>
            <a:r>
              <a:rPr lang="it-IT" dirty="0" err="1"/>
              <a:t>TensorFlow</a:t>
            </a:r>
            <a:r>
              <a:rPr lang="it-IT" dirty="0"/>
              <a:t> Lite per generare una predizione sull’immagine. Infine il risultato verrà elaborato dall’algoritmo citato e trasmesso al client per esser visualizzato a video.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L’esecuzione, limitata al solo processo di predizione, richiede </a:t>
            </a:r>
            <a:r>
              <a:rPr lang="it-IT" b="1" dirty="0"/>
              <a:t>45,1 </a:t>
            </a:r>
            <a:r>
              <a:rPr lang="it-IT" b="1" dirty="0" err="1"/>
              <a:t>ms</a:t>
            </a:r>
            <a:r>
              <a:rPr lang="it-IT" b="1" dirty="0"/>
              <a:t> </a:t>
            </a:r>
            <a:r>
              <a:rPr lang="it-IT" dirty="0"/>
              <a:t> per esser completata.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502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251E3-14C6-4F46-8FAB-DDE56B0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su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OS [2/4]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DF0945-7C9F-4C4F-B92E-5FBB47F8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304" y="2098333"/>
            <a:ext cx="3629392" cy="49909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Architettura del sistema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48243C-0C36-46D4-B5CA-F47B10DB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3" y="2597425"/>
            <a:ext cx="7328753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251E3-14C6-4F46-8FAB-DDE56B0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su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OS [3/4]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DF0945-7C9F-4C4F-B92E-5FBB47F8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26821"/>
            <a:ext cx="1947219" cy="10809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/>
              <a:t>Screenshot</a:t>
            </a:r>
            <a:r>
              <a:rPr lang="it-IT" dirty="0"/>
              <a:t> sistema client-side (1)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FE54C81-9009-417B-AFAA-6F13A173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555" y="2030065"/>
            <a:ext cx="6281532" cy="472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251E3-14C6-4F46-8FAB-DDE56B0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su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OS [4/4]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DF0945-7C9F-4C4F-B92E-5FBB47F8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626821"/>
            <a:ext cx="1947219" cy="10809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 err="1"/>
              <a:t>Screenshot</a:t>
            </a:r>
            <a:r>
              <a:rPr lang="it-IT" dirty="0"/>
              <a:t> sistema client-side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9BB7EE-164F-4345-82A7-E615AD4F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2023358"/>
            <a:ext cx="6030929" cy="47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2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827399-5CD4-4061-8903-9B67B103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49CF81-9BE5-4845-B7E1-7293201E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7360"/>
            <a:ext cx="9497349" cy="4275962"/>
          </a:xfrm>
        </p:spPr>
        <p:txBody>
          <a:bodyPr>
            <a:normAutofit fontScale="92500"/>
          </a:bodyPr>
          <a:lstStyle/>
          <a:p>
            <a:r>
              <a:rPr lang="it-IT" dirty="0"/>
              <a:t>Progetto realizzato con successo, ma il livello di accuratezza della rete neurale è ancora basso per permetterne l’utilizzo in scenari di applicazioni reali.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Questi risultati sono però prevedibili in quanto il dominio in esame risulta essere complesso agli occhi di un calcolatore perché spesso le razze canine </a:t>
            </a:r>
            <a:r>
              <a:rPr lang="it-IT" u="sng" dirty="0"/>
              <a:t>si differenziano</a:t>
            </a:r>
            <a:r>
              <a:rPr lang="it-IT" dirty="0"/>
              <a:t> mediante pochi tratti distintivi e </a:t>
            </a:r>
            <a:r>
              <a:rPr lang="it-IT" u="sng" dirty="0"/>
              <a:t>si accomunano</a:t>
            </a:r>
            <a:r>
              <a:rPr lang="it-IT" dirty="0"/>
              <a:t> per la maggior </a:t>
            </a:r>
            <a:r>
              <a:rPr lang="it-IT"/>
              <a:t>parte delle </a:t>
            </a:r>
            <a:r>
              <a:rPr lang="it-IT" dirty="0"/>
              <a:t>features estratte.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E’ necessario l’uso di modelli più complessi oppure l’uso di più reti neurali allo stesso tempo per avere una maggiore quantità di features identificative e produrre quindi valori di accuratezza migliori.</a:t>
            </a:r>
          </a:p>
        </p:txBody>
      </p:sp>
    </p:spTree>
    <p:extLst>
      <p:ext uri="{BB962C8B-B14F-4D97-AF65-F5344CB8AC3E}">
        <p14:creationId xmlns:p14="http://schemas.microsoft.com/office/powerpoint/2010/main" val="18471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B8851-E71B-4FA4-A8D4-8ABD53E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503376-E8D2-44A6-8BF2-AC9B29E0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3197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progetto consiste nello sviluppo di un software (</a:t>
            </a:r>
            <a:r>
              <a:rPr lang="it-IT" i="1" dirty="0"/>
              <a:t>Dog </a:t>
            </a:r>
            <a:r>
              <a:rPr lang="it-IT" i="1" dirty="0" err="1"/>
              <a:t>Breed</a:t>
            </a:r>
            <a:r>
              <a:rPr lang="it-IT" i="1" dirty="0"/>
              <a:t> </a:t>
            </a:r>
            <a:r>
              <a:rPr lang="it-IT" i="1" dirty="0" err="1"/>
              <a:t>Recognizer</a:t>
            </a:r>
            <a:r>
              <a:rPr lang="it-IT" dirty="0"/>
              <a:t>) in grado di analizzare immagini raffiguranti cani ed identificare al razza di quest’ultimi.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Si utilizza una rete neurale </a:t>
            </a:r>
            <a:r>
              <a:rPr lang="it-IT" dirty="0" err="1"/>
              <a:t>convoluzionale</a:t>
            </a:r>
            <a:r>
              <a:rPr lang="it-IT" dirty="0"/>
              <a:t> (CNN) per </a:t>
            </a:r>
            <a:r>
              <a:rPr lang="it-IT" dirty="0" err="1"/>
              <a:t>predirre</a:t>
            </a:r>
            <a:r>
              <a:rPr lang="it-IT" dirty="0"/>
              <a:t> la razza canina implementata con il framework </a:t>
            </a:r>
            <a:r>
              <a:rPr lang="it-IT" dirty="0" err="1"/>
              <a:t>TensorFlow</a:t>
            </a:r>
            <a:r>
              <a:rPr lang="it-IT" dirty="0"/>
              <a:t> 1.15.                   L’uso di una rete neurale è dovuto al fatto che esse riescono a risolvere problemi di classificazione estraendo features per ciascuna classe in maniera autonoma senza che sia necessario impartire regole o conoscenza a priori sulle classi stesse (come accade nei sistemi simbolici).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Sviluppo del software su sistemi mobile Android e </a:t>
            </a:r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3B.</a:t>
            </a:r>
          </a:p>
        </p:txBody>
      </p:sp>
    </p:spTree>
    <p:extLst>
      <p:ext uri="{BB962C8B-B14F-4D97-AF65-F5344CB8AC3E}">
        <p14:creationId xmlns:p14="http://schemas.microsoft.com/office/powerpoint/2010/main" val="28483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DFBD4-D15D-46CD-A14E-7A7184CF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(120 classi) [1/4]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3F6DCB-2323-4EF5-9AED-26F0A7B9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80120"/>
            <a:ext cx="4209731" cy="3865144"/>
          </a:xfrm>
        </p:spPr>
        <p:txBody>
          <a:bodyPr>
            <a:normAutofit lnSpcReduction="10000"/>
          </a:bodyPr>
          <a:lstStyle/>
          <a:p>
            <a:r>
              <a:rPr lang="it-IT" u="sng" dirty="0"/>
              <a:t>Dataset con 120 razze</a:t>
            </a:r>
            <a:r>
              <a:rPr lang="it-IT" dirty="0"/>
              <a:t>: 10362 immagini RGB etichettate totali a risoluzione 128x128 pixels (90% training, 10% testing).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u="sng" dirty="0"/>
              <a:t>Valori training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- steps:            10 000</a:t>
            </a:r>
          </a:p>
          <a:p>
            <a:pPr marL="0" indent="0">
              <a:buNone/>
            </a:pPr>
            <a:r>
              <a:rPr lang="it-IT" dirty="0"/>
              <a:t>	- learning rate: 10</a:t>
            </a:r>
            <a:r>
              <a:rPr lang="it-IT" baseline="30000" dirty="0"/>
              <a:t>-3</a:t>
            </a:r>
          </a:p>
          <a:p>
            <a:pPr marL="0" indent="0">
              <a:buNone/>
            </a:pPr>
            <a:r>
              <a:rPr lang="it-IT" baseline="30000" dirty="0"/>
              <a:t>	</a:t>
            </a:r>
            <a:r>
              <a:rPr lang="it-IT" dirty="0"/>
              <a:t>- batch size:     128</a:t>
            </a:r>
            <a:endParaRPr lang="it-IT" baseline="30000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724271-CDA7-4ADD-8334-1CEB65873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7" t="-495" r="14193" b="495"/>
          <a:stretch/>
        </p:blipFill>
        <p:spPr>
          <a:xfrm>
            <a:off x="5685183" y="2480120"/>
            <a:ext cx="5523254" cy="346562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810E87-7C31-48A6-B351-7C20FC1C383A}"/>
              </a:ext>
            </a:extLst>
          </p:cNvPr>
          <p:cNvSpPr txBox="1"/>
          <p:nvPr/>
        </p:nvSpPr>
        <p:spPr>
          <a:xfrm>
            <a:off x="6937173" y="6160598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Architettura iniziale della rete</a:t>
            </a:r>
          </a:p>
        </p:txBody>
      </p:sp>
    </p:spTree>
    <p:extLst>
      <p:ext uri="{BB962C8B-B14F-4D97-AF65-F5344CB8AC3E}">
        <p14:creationId xmlns:p14="http://schemas.microsoft.com/office/powerpoint/2010/main" val="34162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1D773-B991-4A3C-BD4C-BEDA7DE3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(120 classi) [2/4]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B72BD8-AFDB-40DD-8002-0587B3EFE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743" y="2098336"/>
            <a:ext cx="6212513" cy="59185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Risultati prodotti dal training (</a:t>
            </a:r>
            <a:r>
              <a:rPr lang="it-IT" dirty="0" err="1"/>
              <a:t>Tensorboard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554BDD-6DB1-4B16-AC1A-DA5D2778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13" y="2584173"/>
            <a:ext cx="8857580" cy="40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A5515-3CE9-496A-8499-9E11ECBD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(120 classi) [3/4]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B1E8F8-3A3A-4B33-997C-F207BB461C3C}"/>
              </a:ext>
            </a:extLst>
          </p:cNvPr>
          <p:cNvSpPr txBox="1"/>
          <p:nvPr/>
        </p:nvSpPr>
        <p:spPr>
          <a:xfrm>
            <a:off x="680321" y="2173356"/>
            <a:ext cx="102792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u="sng" dirty="0"/>
              <a:t>Valori di accuratezza sul dataset di testing</a:t>
            </a:r>
            <a:r>
              <a:rPr lang="it-IT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Top-1: 3%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Top-5: 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u="sng" dirty="0"/>
              <a:t>Modifiche al modello neurale che hanno contribuito ad una accuratezza più elevata</a:t>
            </a:r>
            <a:r>
              <a:rPr lang="it-IT" sz="20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/>
              <a:t>Kernel </a:t>
            </a:r>
            <a:r>
              <a:rPr lang="it-IT" sz="2000" dirty="0" err="1"/>
              <a:t>convoluzionali</a:t>
            </a:r>
            <a:r>
              <a:rPr lang="it-IT" sz="2000" dirty="0"/>
              <a:t> 3x3 (top-1: 4%, top-5: 10%)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/>
              <a:t>Tanh</a:t>
            </a:r>
            <a:r>
              <a:rPr lang="it-IT" sz="2000" dirty="0"/>
              <a:t> al posto di </a:t>
            </a:r>
            <a:r>
              <a:rPr lang="it-IT" sz="2000" dirty="0" err="1"/>
              <a:t>ReLU</a:t>
            </a:r>
            <a:r>
              <a:rPr lang="it-IT" sz="2000" dirty="0"/>
              <a:t>       (top-1: 5%, top-5: 11%)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Ulteriori esperimenti atti ad aggiungere-rimuovere-modificare strati (</a:t>
            </a:r>
            <a:r>
              <a:rPr lang="it-IT" sz="2000" dirty="0" err="1"/>
              <a:t>average</a:t>
            </a:r>
            <a:r>
              <a:rPr lang="it-IT" sz="2000" dirty="0"/>
              <a:t> pooling al posto di max pooling, variazione dimensione kernel </a:t>
            </a:r>
            <a:r>
              <a:rPr lang="it-IT" sz="2000" dirty="0" err="1"/>
              <a:t>convoluzionali</a:t>
            </a:r>
            <a:r>
              <a:rPr lang="it-IT" sz="2000" dirty="0"/>
              <a:t>, numero neuroni nei </a:t>
            </a:r>
            <a:r>
              <a:rPr lang="it-IT" sz="2000" dirty="0" err="1"/>
              <a:t>fully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) </a:t>
            </a:r>
            <a:r>
              <a:rPr lang="it-IT" sz="2000" u="sng" dirty="0"/>
              <a:t>non</a:t>
            </a:r>
            <a:r>
              <a:rPr lang="it-IT" sz="2000" dirty="0"/>
              <a:t> hanno portato benefici.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Aumentando o diminuendo  il numero di steps </a:t>
            </a:r>
            <a:r>
              <a:rPr lang="it-IT" sz="2000" u="sng" dirty="0"/>
              <a:t>non</a:t>
            </a:r>
            <a:r>
              <a:rPr lang="it-IT" sz="2000" dirty="0"/>
              <a:t> si ottengono valori di accuratezza migliori.</a:t>
            </a:r>
          </a:p>
        </p:txBody>
      </p:sp>
    </p:spTree>
    <p:extLst>
      <p:ext uri="{BB962C8B-B14F-4D97-AF65-F5344CB8AC3E}">
        <p14:creationId xmlns:p14="http://schemas.microsoft.com/office/powerpoint/2010/main" val="169375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09708-C1F5-4833-94A1-D59C8475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(120 classi) [4/4]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E7934A-B3CF-4CF1-9365-CF75FC75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75962"/>
          </a:xfrm>
        </p:spPr>
        <p:txBody>
          <a:bodyPr>
            <a:normAutofit fontScale="92500" lnSpcReduction="10000"/>
          </a:bodyPr>
          <a:lstStyle/>
          <a:p>
            <a:r>
              <a:rPr lang="it-IT" u="sng" dirty="0"/>
              <a:t>Tecnica di image </a:t>
            </a:r>
            <a:r>
              <a:rPr lang="it-IT" u="sng" dirty="0" err="1"/>
              <a:t>augmentation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Si aggiungono al dataset le rotazioni di 90°, 180° e 270° per ciascuna immagine.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Questo permette alla rete di avere molte più immagini per ciascuna razza di cane (si passa da 80-120 a 320-480 immagini per razza).</a:t>
            </a:r>
          </a:p>
          <a:p>
            <a:pPr marL="0" indent="0">
              <a:buNone/>
            </a:pPr>
            <a:r>
              <a:rPr lang="it-IT" dirty="0"/>
              <a:t>Risultati peggiorati, diminuisce il valore di accuratezza.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Possibile </a:t>
            </a:r>
            <a:r>
              <a:rPr lang="it-IT" b="1" dirty="0" err="1"/>
              <a:t>overfitting</a:t>
            </a:r>
            <a:r>
              <a:rPr lang="it-IT" b="1" dirty="0"/>
              <a:t> </a:t>
            </a:r>
            <a:r>
              <a:rPr lang="it-IT" dirty="0"/>
              <a:t>perciò si aggiungono strati di </a:t>
            </a:r>
            <a:r>
              <a:rPr lang="it-IT" b="1" dirty="0"/>
              <a:t>dropout </a:t>
            </a:r>
            <a:r>
              <a:rPr lang="it-IT" dirty="0"/>
              <a:t>e si riduce </a:t>
            </a:r>
            <a:r>
              <a:rPr lang="it-IT" b="1" dirty="0"/>
              <a:t>learning rate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Risultati simili al caso precedente.</a:t>
            </a:r>
          </a:p>
        </p:txBody>
      </p:sp>
    </p:spTree>
    <p:extLst>
      <p:ext uri="{BB962C8B-B14F-4D97-AF65-F5344CB8AC3E}">
        <p14:creationId xmlns:p14="http://schemas.microsoft.com/office/powerpoint/2010/main" val="42021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7AEA4-19F4-48B9-BAD8-6D0C18B7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(10 classi) [1/4]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05A923-985B-4B57-A0A9-4702105F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Riduzione delle razze a 10 per semplificare il problema.</a:t>
            </a:r>
          </a:p>
          <a:p>
            <a:endParaRPr lang="it-IT" dirty="0"/>
          </a:p>
          <a:p>
            <a:r>
              <a:rPr lang="it-IT" dirty="0"/>
              <a:t>Le 10 razze da mantenere si scelgono sulla base di due criteri:</a:t>
            </a:r>
          </a:p>
          <a:p>
            <a:pPr lvl="1"/>
            <a:r>
              <a:rPr lang="it-IT" dirty="0"/>
              <a:t>Quantità di immagini per razza</a:t>
            </a:r>
          </a:p>
          <a:p>
            <a:pPr lvl="1"/>
            <a:r>
              <a:rPr lang="it-IT" dirty="0"/>
              <a:t>Differenze visive di ciascuna razza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u="sng" dirty="0"/>
              <a:t>Razze scelte</a:t>
            </a:r>
            <a:r>
              <a:rPr lang="it-IT" dirty="0"/>
              <a:t>: Beagle, Cane da pastore maremmano abruzzese, Dalmata, </a:t>
            </a:r>
            <a:r>
              <a:rPr lang="it-IT" dirty="0" err="1"/>
              <a:t>Leonberger</a:t>
            </a:r>
            <a:r>
              <a:rPr lang="it-IT" dirty="0"/>
              <a:t>, Levriero Afgano, Levriero Scozzese, Maltese, Pitbull, </a:t>
            </a:r>
            <a:r>
              <a:rPr lang="it-IT" dirty="0" err="1"/>
              <a:t>Siberian</a:t>
            </a:r>
            <a:r>
              <a:rPr lang="it-IT" dirty="0"/>
              <a:t> Husky, Volpino di Pomerania.</a:t>
            </a: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570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DFBD4-D15D-46CD-A14E-7A7184CF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(10 classi) [2/4]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3F6DCB-2323-4EF5-9AED-26F0A7B9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80120"/>
            <a:ext cx="4209731" cy="3865144"/>
          </a:xfrm>
        </p:spPr>
        <p:txBody>
          <a:bodyPr>
            <a:normAutofit/>
          </a:bodyPr>
          <a:lstStyle/>
          <a:p>
            <a:r>
              <a:rPr lang="it-IT" u="sng" dirty="0"/>
              <a:t>Dataset con 10 razze</a:t>
            </a:r>
            <a:r>
              <a:rPr lang="it-IT" dirty="0"/>
              <a:t>: 1155 immagini etichettate totali (90% training, 10% testing).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u="sng" dirty="0"/>
              <a:t>Valori training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- steps:            10 000</a:t>
            </a:r>
          </a:p>
          <a:p>
            <a:pPr marL="0" indent="0">
              <a:buNone/>
            </a:pPr>
            <a:r>
              <a:rPr lang="it-IT" dirty="0"/>
              <a:t>	- learning rate: 10</a:t>
            </a:r>
            <a:r>
              <a:rPr lang="it-IT" baseline="30000" dirty="0"/>
              <a:t>-3</a:t>
            </a:r>
          </a:p>
          <a:p>
            <a:pPr marL="0" indent="0">
              <a:buNone/>
            </a:pPr>
            <a:r>
              <a:rPr lang="it-IT" baseline="30000" dirty="0"/>
              <a:t>	</a:t>
            </a:r>
            <a:r>
              <a:rPr lang="it-IT" dirty="0"/>
              <a:t>- batch size:     128</a:t>
            </a:r>
            <a:endParaRPr lang="it-IT" baseline="30000" dirty="0"/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810E87-7C31-48A6-B351-7C20FC1C383A}"/>
              </a:ext>
            </a:extLst>
          </p:cNvPr>
          <p:cNvSpPr txBox="1"/>
          <p:nvPr/>
        </p:nvSpPr>
        <p:spPr>
          <a:xfrm>
            <a:off x="7345938" y="603403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Architettura della rete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93F250-0F5D-4650-B049-5651DE96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16504"/>
          <a:stretch/>
        </p:blipFill>
        <p:spPr>
          <a:xfrm>
            <a:off x="6011625" y="2480120"/>
            <a:ext cx="520810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6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1D773-B991-4A3C-BD4C-BEDA7DE3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rete neurale (10 classi) [3/4]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B72BD8-AFDB-40DD-8002-0587B3EFE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743" y="2098336"/>
            <a:ext cx="6212513" cy="591857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/>
              <a:t>Risultati prodotti dal training (</a:t>
            </a:r>
            <a:r>
              <a:rPr lang="it-IT" dirty="0" err="1"/>
              <a:t>Tensorboard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21640E-2397-4781-8061-7265BE488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57" y="2563259"/>
            <a:ext cx="85439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433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1397</TotalTime>
  <Words>1150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Berlino</vt:lpstr>
      <vt:lpstr>Progetto di Sistemi Digitali M</vt:lpstr>
      <vt:lpstr>Introduzione</vt:lpstr>
      <vt:lpstr>Modello di rete neurale (120 classi) [1/4]</vt:lpstr>
      <vt:lpstr>Modello di rete neurale (120 classi) [2/4]</vt:lpstr>
      <vt:lpstr>Modello di rete neurale (120 classi) [3/4]</vt:lpstr>
      <vt:lpstr>Modello di rete neurale (120 classi) [4/4]</vt:lpstr>
      <vt:lpstr>Modello di rete neurale (10 classi) [1/4]</vt:lpstr>
      <vt:lpstr>Modello di rete neurale (10 classi) [2/4]</vt:lpstr>
      <vt:lpstr>Modello di rete neurale (10 classi) [3/4]</vt:lpstr>
      <vt:lpstr>Modello di rete neurale (10 classi) [4/4]</vt:lpstr>
      <vt:lpstr>Sviluppo su sistema embedded [1/2]</vt:lpstr>
      <vt:lpstr>Sviluppo su sistema embedded [2/2]</vt:lpstr>
      <vt:lpstr>Conversione in TensorFlow Lite</vt:lpstr>
      <vt:lpstr>Sviluppo su Android OS</vt:lpstr>
      <vt:lpstr>Sviluppo su Raspberry Pi OS [1/4]</vt:lpstr>
      <vt:lpstr>Sviluppo su Raspberry Pi OS [2/4]</vt:lpstr>
      <vt:lpstr>Sviluppo su Raspberry Pi OS [3/4]</vt:lpstr>
      <vt:lpstr>Sviluppo su Raspberry Pi OS [4/4]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Menchetti - daniele.menchetti@studio.unibo.it</dc:creator>
  <cp:lastModifiedBy>Daniele Menchetti</cp:lastModifiedBy>
  <cp:revision>43</cp:revision>
  <dcterms:created xsi:type="dcterms:W3CDTF">2021-03-03T17:14:29Z</dcterms:created>
  <dcterms:modified xsi:type="dcterms:W3CDTF">2021-03-05T10:31:06Z</dcterms:modified>
</cp:coreProperties>
</file>