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32"/>
  </p:notesMasterIdLst>
  <p:sldIdLst>
    <p:sldId id="256" r:id="rId4"/>
    <p:sldId id="351" r:id="rId5"/>
    <p:sldId id="586" r:id="rId6"/>
    <p:sldId id="630" r:id="rId7"/>
    <p:sldId id="595" r:id="rId8"/>
    <p:sldId id="430" r:id="rId9"/>
    <p:sldId id="594" r:id="rId10"/>
    <p:sldId id="614" r:id="rId11"/>
    <p:sldId id="615" r:id="rId12"/>
    <p:sldId id="582" r:id="rId13"/>
    <p:sldId id="583" r:id="rId14"/>
    <p:sldId id="584" r:id="rId15"/>
    <p:sldId id="616" r:id="rId16"/>
    <p:sldId id="587" r:id="rId17"/>
    <p:sldId id="588" r:id="rId18"/>
    <p:sldId id="589" r:id="rId19"/>
    <p:sldId id="618" r:id="rId20"/>
    <p:sldId id="617" r:id="rId21"/>
    <p:sldId id="592" r:id="rId22"/>
    <p:sldId id="590" r:id="rId23"/>
    <p:sldId id="619" r:id="rId24"/>
    <p:sldId id="597" r:id="rId25"/>
    <p:sldId id="620" r:id="rId26"/>
    <p:sldId id="593" r:id="rId27"/>
    <p:sldId id="621" r:id="rId28"/>
    <p:sldId id="596" r:id="rId29"/>
    <p:sldId id="631" r:id="rId30"/>
    <p:sldId id="264" r:id="rId31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33"/>
    <a:srgbClr val="E5E5E5"/>
    <a:srgbClr val="60D2A1"/>
    <a:srgbClr val="C066CC"/>
    <a:srgbClr val="FECCF9"/>
    <a:srgbClr val="FF7F65"/>
    <a:srgbClr val="FBFBCF"/>
    <a:srgbClr val="262A2F"/>
    <a:srgbClr val="1E2027"/>
    <a:srgbClr val="F0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046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14" y="100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161433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№5 ЧТО ТАКОЕ ВЗРЫВ И ЗАТУХАНИЕ ГРАДИЕНТА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514531C1-230F-1864-A989-A5C1BDB6284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919083"/>
                <a:ext cx="9563185" cy="6045084"/>
              </a:xfrm>
            </p:spPr>
            <p:txBody>
              <a:bodyPr/>
              <a:lstStyle/>
              <a:p>
                <a:r>
                  <a:rPr lang="ru-RU" dirty="0"/>
                  <a:t>Инициализируемся в случайной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r>
                  <a:rPr lang="ru-RU" dirty="0"/>
                  <a:t>До сходимости:</a:t>
                </a:r>
              </a:p>
              <a:p>
                <a:pPr marL="685800" lvl="1" indent="0">
                  <a:buNone/>
                </a:pPr>
                <a:r>
                  <a:rPr lang="en-US" dirty="0">
                    <a:solidFill>
                      <a:srgbClr val="E5E5E5"/>
                    </a:solidFill>
                  </a:rPr>
                  <a:t>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tep</m:t>
                    </m:r>
                    <m:r>
                      <a:rPr lang="en-US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E5E5E5"/>
                  </a:solidFill>
                </a:endParaRPr>
              </a:p>
              <a:p>
                <a:pPr marL="685800" lvl="1" indent="0">
                  <a:buNone/>
                </a:pPr>
                <a:r>
                  <a:rPr lang="en-US" dirty="0">
                    <a:solidFill>
                      <a:srgbClr val="E5E5E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𝑠𝑡𝑒𝑝</m:t>
                    </m:r>
                  </m:oMath>
                </a14:m>
                <a:endParaRPr lang="en-US" dirty="0">
                  <a:solidFill>
                    <a:srgbClr val="E5E5E5"/>
                  </a:solidFill>
                </a:endParaRPr>
              </a:p>
              <a:p>
                <a:pPr marL="685800" lvl="1" indent="0">
                  <a:buNone/>
                </a:pPr>
                <a:r>
                  <a:rPr lang="en-US" dirty="0">
                    <a:solidFill>
                      <a:srgbClr val="E5E5E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</m:oMath>
                </a14:m>
                <a:br>
                  <a:rPr lang="ru-RU" dirty="0">
                    <a:solidFill>
                      <a:srgbClr val="FF5433"/>
                    </a:solidFill>
                  </a:rPr>
                </a:br>
                <a:endParaRPr lang="en-US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514531C1-230F-1864-A989-A5C1BDB62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919083"/>
                <a:ext cx="9563185" cy="6045084"/>
              </a:xfrm>
              <a:blipFill>
                <a:blip r:embed="rId2"/>
                <a:stretch>
                  <a:fillRect l="-2613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DA80954-0A69-9155-DB5F-DEC16764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866" y="4386074"/>
            <a:ext cx="8814936" cy="45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5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1998644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№5 ЧТО ТАКОЕ ВЗРЫВ И ЗАТУХАНИЕ ГРАДИЕНТА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514531C1-230F-1864-A989-A5C1BDB6284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66850" y="4069673"/>
                <a:ext cx="15364698" cy="1074621"/>
              </a:xfrm>
            </p:spPr>
            <p:txBody>
              <a:bodyPr/>
              <a:lstStyle/>
              <a:p>
                <a:pPr marL="685800" lvl="1" indent="0">
                  <a:buNone/>
                </a:pPr>
                <a:r>
                  <a:rPr lang="en-US" dirty="0">
                    <a:solidFill>
                      <a:srgbClr val="E5E5E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0" i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:     </m:t>
                    </m:r>
                    <m:r>
                      <a:rPr lang="ru-RU" b="0" i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выбор маленького </m:t>
                    </m:r>
                    <m:sSub>
                      <m:sSubPr>
                        <m:ctrlP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srgbClr val="FF7F6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ведет к затуханию</m:t>
                    </m:r>
                  </m:oMath>
                </a14:m>
                <a:endParaRPr lang="en-US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514531C1-230F-1864-A989-A5C1BDB62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66850" y="4069673"/>
                <a:ext cx="15364698" cy="10746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150E86-064F-A190-5B13-35840E9E1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70" y="5273697"/>
            <a:ext cx="15107266" cy="44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9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9D89EE-07E4-E276-3010-87F041BF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0" y="5273697"/>
            <a:ext cx="15107266" cy="4423299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1654088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№5 ЧТО ТАКОЕ ВЗРЫВ И ЗАТУХАНИЕ ГРАДИЕНТА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514531C1-230F-1864-A989-A5C1BDB6284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66850" y="4069673"/>
                <a:ext cx="15364698" cy="1074621"/>
              </a:xfrm>
            </p:spPr>
            <p:txBody>
              <a:bodyPr/>
              <a:lstStyle/>
              <a:p>
                <a:pPr marL="685800" lvl="1" indent="0">
                  <a:buNone/>
                </a:pPr>
                <a:r>
                  <a:rPr lang="en-US" dirty="0">
                    <a:solidFill>
                      <a:srgbClr val="E5E5E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0" i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:     </m:t>
                    </m:r>
                    <m:r>
                      <a:rPr lang="ru-RU" b="0" i="0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выбор большого </m:t>
                    </m:r>
                    <m:sSub>
                      <m:sSubPr>
                        <m:ctrlP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FF7F6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srgbClr val="FF7F6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ведет к затуханию</m:t>
                    </m:r>
                  </m:oMath>
                </a14:m>
                <a:endParaRPr lang="en-US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514531C1-230F-1864-A989-A5C1BDB62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66850" y="4069673"/>
                <a:ext cx="15364698" cy="10746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9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F8360D-F49B-4AB1-6C18-C1F2035B0F19}"/>
                  </a:ext>
                </a:extLst>
              </p:cNvPr>
              <p:cNvSpPr txBox="1"/>
              <p:nvPr/>
            </p:nvSpPr>
            <p:spPr>
              <a:xfrm>
                <a:off x="74792" y="4265111"/>
                <a:ext cx="7363858" cy="1758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15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150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15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15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3150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150" b="0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315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F8360D-F49B-4AB1-6C18-C1F2035B0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2" y="4265111"/>
                <a:ext cx="7363858" cy="175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3496140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№6 ЧЕМ ОТЛИЧАЕТСЯ </a:t>
            </a:r>
            <a:r>
              <a:rPr lang="en-US" dirty="0">
                <a:solidFill>
                  <a:srgbClr val="FF5433"/>
                </a:solidFill>
              </a:rPr>
              <a:t>LASSO </a:t>
            </a:r>
            <a:r>
              <a:rPr lang="ru-RU" dirty="0">
                <a:solidFill>
                  <a:srgbClr val="FF5433"/>
                </a:solidFill>
              </a:rPr>
              <a:t>ОТ </a:t>
            </a:r>
            <a:r>
              <a:rPr lang="en-US" dirty="0">
                <a:solidFill>
                  <a:srgbClr val="FF5433"/>
                </a:solidFill>
              </a:rPr>
              <a:t>RIDGE </a:t>
            </a:r>
            <a:r>
              <a:rPr lang="ru-RU" dirty="0">
                <a:solidFill>
                  <a:srgbClr val="FF5433"/>
                </a:solidFill>
              </a:rPr>
              <a:t>РЕГУЛЯРИЗАЦИИ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2B2DD5-F94B-914C-07B2-EB2DDE72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33" y="6555494"/>
            <a:ext cx="5201705" cy="34320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5B1146-D2A7-88D4-A2A1-46830AE8F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264" y="6555494"/>
            <a:ext cx="5010114" cy="3423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67C47-AB1B-1E26-BE9B-3FE254A21CA9}"/>
                  </a:ext>
                </a:extLst>
              </p:cNvPr>
              <p:cNvSpPr txBox="1"/>
              <p:nvPr/>
            </p:nvSpPr>
            <p:spPr>
              <a:xfrm>
                <a:off x="9144000" y="4272085"/>
                <a:ext cx="7363858" cy="1751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15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150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15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15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sz="315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3150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150" b="0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15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5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15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sSub>
                        <m:sSubPr>
                          <m:ctrlP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15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lang="en-US" sz="315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315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67C47-AB1B-1E26-BE9B-3FE254A21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272085"/>
                <a:ext cx="7363858" cy="1751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№7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ЧТО ТАКОЕ МУЛЬТИКОЛЛИНЕАРНОСТЬ И КАК БОРОТЬСЯ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199" y="3916807"/>
            <a:ext cx="13628661" cy="604508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Мультиколлинеарность</a:t>
            </a:r>
            <a:r>
              <a:rPr lang="ru-RU" dirty="0"/>
              <a:t> заключается в вырожденности матрицы объектов</a:t>
            </a:r>
          </a:p>
          <a:p>
            <a:r>
              <a:rPr lang="ru-RU" dirty="0"/>
              <a:t>То есть в линейной зависимости между признаками</a:t>
            </a:r>
          </a:p>
          <a:p>
            <a:r>
              <a:rPr lang="ru-RU" dirty="0"/>
              <a:t>Бывает слабой и сильной</a:t>
            </a:r>
            <a:r>
              <a:rPr lang="en-US" dirty="0"/>
              <a:t>:</a:t>
            </a:r>
            <a:r>
              <a:rPr lang="ru-RU" dirty="0"/>
              <a:t> можно мерить по порогу корреляции </a:t>
            </a:r>
          </a:p>
          <a:p>
            <a:r>
              <a:rPr lang="ru-RU" dirty="0"/>
              <a:t>Приводит к нежелательным последствиям во время обучения</a:t>
            </a:r>
            <a:r>
              <a:rPr lang="en-US" dirty="0"/>
              <a:t>:</a:t>
            </a:r>
            <a:r>
              <a:rPr lang="ru-RU" dirty="0"/>
              <a:t> в особенности</a:t>
            </a:r>
            <a:r>
              <a:rPr lang="en-US" dirty="0"/>
              <a:t>,</a:t>
            </a:r>
            <a:r>
              <a:rPr lang="ru-RU" dirty="0"/>
              <a:t> линейных моделей</a:t>
            </a:r>
          </a:p>
          <a:p>
            <a:r>
              <a:rPr lang="ru-RU" dirty="0"/>
              <a:t>Можем бороться с помощью отбора признаков и регуляризации!</a:t>
            </a:r>
          </a:p>
        </p:txBody>
      </p:sp>
    </p:spTree>
    <p:extLst>
      <p:ext uri="{BB962C8B-B14F-4D97-AF65-F5344CB8AC3E}">
        <p14:creationId xmlns:p14="http://schemas.microsoft.com/office/powerpoint/2010/main" val="410942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№8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ЧТО ТАКОЕ КРОСС-ВАЛИДАЦИЯ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199" y="3916807"/>
            <a:ext cx="9865043" cy="604508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 валидацией подразумевают некоторую процедуру оценки обобщающей способности модели</a:t>
            </a:r>
          </a:p>
          <a:p>
            <a:r>
              <a:rPr lang="ru-RU" dirty="0"/>
              <a:t>Кросс-Валидация делит выборку на несколько блоков</a:t>
            </a:r>
            <a:r>
              <a:rPr lang="en-US" dirty="0"/>
              <a:t>,</a:t>
            </a:r>
            <a:r>
              <a:rPr lang="ru-RU" dirty="0"/>
              <a:t> обучает модель на всех кроме одного</a:t>
            </a:r>
            <a:r>
              <a:rPr lang="en-US" dirty="0"/>
              <a:t>,</a:t>
            </a:r>
            <a:r>
              <a:rPr lang="ru-RU" dirty="0"/>
              <a:t> и на нем же происходит замер качества</a:t>
            </a:r>
          </a:p>
          <a:p>
            <a:r>
              <a:rPr lang="ru-RU" dirty="0"/>
              <a:t>Самый популярный способ – </a:t>
            </a:r>
            <a:r>
              <a:rPr lang="en-US" dirty="0" err="1"/>
              <a:t>Kfold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Но есть и другие технологии</a:t>
            </a:r>
            <a:r>
              <a:rPr lang="en-US" dirty="0"/>
              <a:t>:</a:t>
            </a:r>
            <a:r>
              <a:rPr lang="ru-RU" dirty="0"/>
              <a:t> например</a:t>
            </a:r>
            <a:r>
              <a:rPr lang="en-US" dirty="0"/>
              <a:t>, </a:t>
            </a:r>
            <a:r>
              <a:rPr lang="en-US" dirty="0" err="1"/>
              <a:t>TimeSeriesSplit</a:t>
            </a:r>
            <a:r>
              <a:rPr lang="en-US" dirty="0"/>
              <a:t> </a:t>
            </a:r>
            <a:r>
              <a:rPr lang="ru-RU" dirty="0"/>
              <a:t>Кросс-Валидация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9B00F-0CB6-B1BA-9688-27D9243F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389" y="3534770"/>
            <a:ext cx="4376161" cy="6418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C01CE-371D-881E-C241-7916817BDBAF}"/>
                  </a:ext>
                </a:extLst>
              </p:cNvPr>
              <p:cNvSpPr txBox="1"/>
              <p:nvPr/>
            </p:nvSpPr>
            <p:spPr>
              <a:xfrm>
                <a:off x="15332765" y="2706069"/>
                <a:ext cx="11493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ru-RU" sz="40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C01CE-371D-881E-C241-7916817BD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2765" y="2706069"/>
                <a:ext cx="114939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911142-3151-C604-03D9-7E9592AAF164}"/>
                  </a:ext>
                </a:extLst>
              </p:cNvPr>
              <p:cNvSpPr txBox="1"/>
              <p:nvPr/>
            </p:nvSpPr>
            <p:spPr>
              <a:xfrm>
                <a:off x="13108341" y="2706069"/>
                <a:ext cx="142735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ru-RU" sz="40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911142-3151-C604-03D9-7E9592AA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8341" y="2706069"/>
                <a:ext cx="142735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92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№9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КАКИЕ ТЕХНИКИ КОДИРОВАНИЯ ТЕКСТА ВЫ ЗНАЕТЕ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199" y="3916807"/>
            <a:ext cx="11985391" cy="604508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Вообще говоря</a:t>
            </a:r>
            <a:r>
              <a:rPr lang="en-US" dirty="0"/>
              <a:t>,</a:t>
            </a:r>
            <a:r>
              <a:rPr lang="ru-RU" dirty="0"/>
              <a:t> их много</a:t>
            </a:r>
          </a:p>
          <a:p>
            <a:r>
              <a:rPr lang="ru-RU" dirty="0"/>
              <a:t>В классическом </a:t>
            </a:r>
            <a:r>
              <a:rPr lang="en-US" dirty="0"/>
              <a:t>ML</a:t>
            </a:r>
            <a:r>
              <a:rPr lang="ru-RU" dirty="0"/>
              <a:t> обычно изучают два</a:t>
            </a:r>
            <a:r>
              <a:rPr lang="en-US" dirty="0"/>
              <a:t>:</a:t>
            </a:r>
          </a:p>
          <a:p>
            <a:r>
              <a:rPr lang="en-US" dirty="0"/>
              <a:t>Bag of Words</a:t>
            </a:r>
          </a:p>
          <a:p>
            <a:r>
              <a:rPr lang="en-US" dirty="0"/>
              <a:t>TF-IDF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61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№9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КАКИЕ ТЕХНИКИ КОДИРОВАНИЯ ТЕКСТА ВЫ ЗНАЕТЕ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199" y="3916807"/>
            <a:ext cx="11985391" cy="604508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Bag of Words</a:t>
            </a:r>
          </a:p>
          <a:p>
            <a:r>
              <a:rPr lang="ru-RU" dirty="0"/>
              <a:t>Фиксируем все уникальные слова в имеющихся описаниях</a:t>
            </a:r>
          </a:p>
          <a:p>
            <a:r>
              <a:rPr lang="ru-RU" dirty="0"/>
              <a:t>И считаем количество вхождений</a:t>
            </a:r>
          </a:p>
          <a:p>
            <a:r>
              <a:rPr lang="ru-RU" dirty="0"/>
              <a:t>Почти что </a:t>
            </a:r>
            <a:r>
              <a:rPr lang="en-US" dirty="0" err="1"/>
              <a:t>OneHotEncoding</a:t>
            </a:r>
            <a:endParaRPr lang="ru-RU" dirty="0"/>
          </a:p>
          <a:p>
            <a:r>
              <a:rPr lang="ru-RU" dirty="0"/>
              <a:t>Только для всех слов!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A67CD5-7EB8-AF36-FFEE-57E41D59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982" y="5914091"/>
            <a:ext cx="9744265" cy="35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0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№9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КАКИЕ ТЕХНИКИ КОДИРОВАНИЯ ТЕКСТА ВЫ ЗНАЕТЕ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200" y="3916807"/>
                <a:ext cx="8751862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:r>
                  <a:rPr lang="en-US" dirty="0"/>
                  <a:t>- </a:t>
                </a:r>
                <a:r>
                  <a:rPr lang="ru-RU" dirty="0"/>
                  <a:t>это количество вхождений слова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в описание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−это количество описаний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а знаменатель</m:t>
                    </m:r>
                  </m:oMath>
                </a14:m>
                <a:r>
                  <a:rPr lang="ru-RU" dirty="0">
                    <a:latin typeface="InputMono" panose="02000509020000090004"/>
                  </a:rPr>
                  <a:t> – это количество описаний с словом </a:t>
                </a:r>
                <a:r>
                  <a:rPr lang="en-US" dirty="0">
                    <a:solidFill>
                      <a:srgbClr val="FF5433"/>
                    </a:solidFill>
                    <a:latin typeface="InputMono" panose="02000509020000090004"/>
                  </a:rPr>
                  <a:t>t</a:t>
                </a:r>
                <a:endParaRPr lang="ru-RU" dirty="0">
                  <a:solidFill>
                    <a:srgbClr val="FF5433"/>
                  </a:solidFill>
                  <a:latin typeface="InputMono" panose="02000509020000090004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>
                  <a:solidFill>
                    <a:srgbClr val="FF5433"/>
                  </a:solidFill>
                  <a:latin typeface="InputMono" panose="02000509020000090004"/>
                </a:endParaRPr>
              </a:p>
              <a:p>
                <a:r>
                  <a:rPr lang="ru-RU" dirty="0"/>
                  <a:t>Позволяет учитывать важность слов сквозь призму их уникальности в каждом документе</a:t>
                </a:r>
              </a:p>
            </p:txBody>
          </p:sp>
        </mc:Choice>
        <mc:Fallback xmlns="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0" y="3916807"/>
                <a:ext cx="8751862" cy="6045084"/>
              </a:xfrm>
              <a:prstGeom prst="rect">
                <a:avLst/>
              </a:prstGeom>
              <a:blipFill>
                <a:blip r:embed="rId2"/>
                <a:stretch>
                  <a:fillRect l="-2855" t="-26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4B083-372C-A45C-4D43-256701BA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464" y="3916807"/>
            <a:ext cx="7780337" cy="557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8" y="2827479"/>
            <a:ext cx="1672967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№10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КАКИЕ СПОСОБЫ ОТБОРА ПРИЗНАКОВ ВЫ ЗНАЕТЕ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199" y="3916807"/>
            <a:ext cx="16383599" cy="604508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Методы отбора признаков (</a:t>
            </a:r>
            <a:r>
              <a:rPr lang="en-US" dirty="0"/>
              <a:t>feature selection)</a:t>
            </a:r>
            <a:r>
              <a:rPr lang="ru-RU" dirty="0"/>
              <a:t> можно поделить на три большие группы</a:t>
            </a:r>
            <a:r>
              <a:rPr lang="en-US" dirty="0"/>
              <a:t>:</a:t>
            </a:r>
          </a:p>
          <a:p>
            <a:r>
              <a:rPr lang="ru-RU" dirty="0"/>
              <a:t>Встроенные алгоритмы</a:t>
            </a:r>
            <a:r>
              <a:rPr lang="en-US" dirty="0"/>
              <a:t>: Lasso,</a:t>
            </a:r>
            <a:r>
              <a:rPr lang="ru-RU" dirty="0"/>
              <a:t> Решающие деревья (</a:t>
            </a:r>
            <a:r>
              <a:rPr lang="en-US" dirty="0"/>
              <a:t>feature importance), …</a:t>
            </a:r>
          </a:p>
          <a:p>
            <a:r>
              <a:rPr lang="ru-RU" dirty="0"/>
              <a:t>Методы фильтрации</a:t>
            </a:r>
            <a:r>
              <a:rPr lang="en-US" dirty="0"/>
              <a:t>:</a:t>
            </a:r>
            <a:r>
              <a:rPr lang="ru-RU" dirty="0"/>
              <a:t> корреляционный анализ</a:t>
            </a:r>
            <a:r>
              <a:rPr lang="en-US" dirty="0"/>
              <a:t>, </a:t>
            </a:r>
            <a:r>
              <a:rPr lang="en-US" dirty="0" err="1"/>
              <a:t>VarianceThreshold</a:t>
            </a:r>
            <a:r>
              <a:rPr lang="en-US" dirty="0"/>
              <a:t>, …</a:t>
            </a:r>
          </a:p>
          <a:p>
            <a:r>
              <a:rPr lang="ru-RU" dirty="0"/>
              <a:t>Методы обертки</a:t>
            </a:r>
            <a:r>
              <a:rPr lang="en-US" dirty="0"/>
              <a:t>: </a:t>
            </a:r>
            <a:r>
              <a:rPr lang="ru-RU" dirty="0"/>
              <a:t>прямой</a:t>
            </a:r>
            <a:r>
              <a:rPr lang="en-US" dirty="0"/>
              <a:t>/</a:t>
            </a:r>
            <a:r>
              <a:rPr lang="ru-RU" dirty="0"/>
              <a:t>обратный отбор</a:t>
            </a:r>
            <a:r>
              <a:rPr lang="en-US" dirty="0"/>
              <a:t>…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2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5186046" y="7705115"/>
                <a:ext cx="1937404" cy="707291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ru-RU" dirty="0"/>
                  <a:t>Метрика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</m:oMath>
                  </m:oMathPara>
                </a14:m>
                <a:endParaRPr lang="ru-RU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5186046" y="7705115"/>
                <a:ext cx="1937404" cy="707291"/>
              </a:xfrm>
              <a:blipFill>
                <a:blip r:embed="rId2"/>
                <a:stretch>
                  <a:fillRect l="-3459" b="-79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№1 ЧЕМ ОТЛИЧАЕТСЯ МЕТРИКА ОТ </a:t>
            </a:r>
            <a:r>
              <a:rPr lang="en-US" dirty="0">
                <a:solidFill>
                  <a:srgbClr val="FF5433"/>
                </a:solidFill>
              </a:rPr>
              <a:t>LOSS?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Текст 1">
                <a:extLst>
                  <a:ext uri="{FF2B5EF4-FFF2-40B4-BE49-F238E27FC236}">
                    <a16:creationId xmlns:a16="http://schemas.microsoft.com/office/drawing/2014/main" id="{9E707270-8C9F-3793-28F0-A8C23445A7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54999" y="7698500"/>
                <a:ext cx="3927756" cy="70729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Системный шрифт, обычный"/>
                  <a:buNone/>
                </a:pPr>
                <a:r>
                  <a:rPr lang="ru-RU" dirty="0"/>
                  <a:t>Функционал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4" name="Текст 1">
                <a:extLst>
                  <a:ext uri="{FF2B5EF4-FFF2-40B4-BE49-F238E27FC236}">
                    <a16:creationId xmlns:a16="http://schemas.microsoft.com/office/drawing/2014/main" id="{9E707270-8C9F-3793-28F0-A8C23445A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999" y="7698500"/>
                <a:ext cx="3927756" cy="707291"/>
              </a:xfrm>
              <a:prstGeom prst="rect">
                <a:avLst/>
              </a:prstGeom>
              <a:blipFill>
                <a:blip r:embed="rId3"/>
                <a:stretch>
                  <a:fillRect b="-93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Текст 1">
            <a:extLst>
              <a:ext uri="{FF2B5EF4-FFF2-40B4-BE49-F238E27FC236}">
                <a16:creationId xmlns:a16="http://schemas.microsoft.com/office/drawing/2014/main" id="{A44FFA4B-D496-696F-4661-9144C904F276}"/>
              </a:ext>
            </a:extLst>
          </p:cNvPr>
          <p:cNvSpPr txBox="1">
            <a:spLocks/>
          </p:cNvSpPr>
          <p:nvPr/>
        </p:nvSpPr>
        <p:spPr>
          <a:xfrm>
            <a:off x="11910390" y="2565878"/>
            <a:ext cx="2378765" cy="7072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en-US" dirty="0"/>
              <a:t>Loss-</a:t>
            </a:r>
            <a:r>
              <a:rPr lang="ru-RU" dirty="0"/>
              <a:t>функция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0CDF54F-EAA0-B019-3E16-4C6E1A05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3499" y="3517174"/>
            <a:ext cx="4472547" cy="2782219"/>
          </a:xfrm>
          <a:prstGeom prst="rect">
            <a:avLst/>
          </a:prstGeom>
        </p:spPr>
      </p:pic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200" y="3916807"/>
            <a:ext cx="7691688" cy="604508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Loss-</a:t>
            </a:r>
            <a:r>
              <a:rPr lang="ru-RU" dirty="0"/>
              <a:t>функция позволяет замерить ошибку алгоритма на одном наблюдении</a:t>
            </a:r>
          </a:p>
          <a:p>
            <a:r>
              <a:rPr lang="ru-RU" dirty="0"/>
              <a:t>Обычно сумму </a:t>
            </a:r>
            <a:r>
              <a:rPr lang="en-US" dirty="0"/>
              <a:t>loss’</a:t>
            </a:r>
            <a:r>
              <a:rPr lang="ru-RU" dirty="0" err="1"/>
              <a:t>ов</a:t>
            </a:r>
            <a:r>
              <a:rPr lang="ru-RU" dirty="0"/>
              <a:t> по всем объектам оптимизируют</a:t>
            </a:r>
            <a:r>
              <a:rPr lang="en-US" dirty="0"/>
              <a:t>,</a:t>
            </a:r>
            <a:r>
              <a:rPr lang="ru-RU" dirty="0"/>
              <a:t> обучая модели</a:t>
            </a:r>
          </a:p>
          <a:p>
            <a:r>
              <a:rPr lang="ru-RU" dirty="0"/>
              <a:t>Метрика – финальный замер качества алгоритмов</a:t>
            </a:r>
            <a:r>
              <a:rPr lang="en-US" dirty="0"/>
              <a:t>,</a:t>
            </a:r>
            <a:r>
              <a:rPr lang="ru-RU" dirty="0"/>
              <a:t> по ней производятся презентации и отбор модели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E18A65C-658D-DEB5-333A-09D65C455D52}"/>
              </a:ext>
            </a:extLst>
          </p:cNvPr>
          <p:cNvCxnSpPr>
            <a:cxnSpLocks/>
          </p:cNvCxnSpPr>
          <p:nvPr/>
        </p:nvCxnSpPr>
        <p:spPr>
          <a:xfrm flipH="1">
            <a:off x="11449878" y="6543398"/>
            <a:ext cx="1245705" cy="934504"/>
          </a:xfrm>
          <a:prstGeom prst="straightConnector1">
            <a:avLst/>
          </a:prstGeom>
          <a:ln w="28575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20FED2C1-CAC7-D4AE-19EE-2714E285C928}"/>
              </a:ext>
            </a:extLst>
          </p:cNvPr>
          <p:cNvCxnSpPr>
            <a:cxnSpLocks/>
          </p:cNvCxnSpPr>
          <p:nvPr/>
        </p:nvCxnSpPr>
        <p:spPr>
          <a:xfrm flipV="1">
            <a:off x="12695583" y="8412406"/>
            <a:ext cx="2014330" cy="16460"/>
          </a:xfrm>
          <a:prstGeom prst="straightConnector1">
            <a:avLst/>
          </a:prstGeom>
          <a:ln w="28575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ВОПРОСЫ О ЛИНЕЙНЫХ МОДЕЛЯХ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№1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ЧТО ТАКОЕ </a:t>
            </a:r>
            <a:r>
              <a:rPr lang="en-US" dirty="0">
                <a:solidFill>
                  <a:srgbClr val="FF5433"/>
                </a:solidFill>
              </a:rPr>
              <a:t>DUMMY VARIABLE TRAP?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199" y="3916807"/>
            <a:ext cx="7625427" cy="604508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Возникает при </a:t>
            </a:r>
            <a:r>
              <a:rPr lang="en-US" dirty="0" err="1"/>
              <a:t>OneHotEncoding</a:t>
            </a:r>
            <a:r>
              <a:rPr lang="en-US" dirty="0"/>
              <a:t> </a:t>
            </a:r>
            <a:r>
              <a:rPr lang="ru-RU" dirty="0"/>
              <a:t>трансформации категориальных фичей в линейных моделях</a:t>
            </a:r>
          </a:p>
          <a:p>
            <a:r>
              <a:rPr lang="ru-RU" dirty="0"/>
              <a:t>Ведет к </a:t>
            </a:r>
            <a:r>
              <a:rPr lang="ru-RU" dirty="0" err="1"/>
              <a:t>мультиколлинеарности</a:t>
            </a:r>
            <a:r>
              <a:rPr lang="en-US" dirty="0"/>
              <a:t>:</a:t>
            </a:r>
            <a:r>
              <a:rPr lang="ru-RU" dirty="0"/>
              <a:t> каждую новую бинарную колонку можно выразить линейно через остальные</a:t>
            </a:r>
          </a:p>
          <a:p>
            <a:endParaRPr lang="ru-RU" dirty="0"/>
          </a:p>
        </p:txBody>
      </p:sp>
      <p:graphicFrame>
        <p:nvGraphicFramePr>
          <p:cNvPr id="5" name="Таблица 12">
            <a:extLst>
              <a:ext uri="{FF2B5EF4-FFF2-40B4-BE49-F238E27FC236}">
                <a16:creationId xmlns:a16="http://schemas.microsoft.com/office/drawing/2014/main" id="{2FE83EE8-0E9D-5A09-299A-EE3EA006A042}"/>
              </a:ext>
            </a:extLst>
          </p:cNvPr>
          <p:cNvGraphicFramePr>
            <a:graphicFrameLocks noGrp="1"/>
          </p:cNvGraphicFramePr>
          <p:nvPr/>
        </p:nvGraphicFramePr>
        <p:xfrm>
          <a:off x="13279556" y="3793677"/>
          <a:ext cx="1274902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02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USD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EUR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RUB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66DDC2AA-1E2E-AE64-0412-07E9748E506D}"/>
              </a:ext>
            </a:extLst>
          </p:cNvPr>
          <p:cNvSpPr/>
          <p:nvPr/>
        </p:nvSpPr>
        <p:spPr>
          <a:xfrm>
            <a:off x="12156513" y="3446094"/>
            <a:ext cx="3086437" cy="2623930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40812A-D1A5-4E01-D4D6-85A9982C002D}"/>
                  </a:ext>
                </a:extLst>
              </p:cNvPr>
              <p:cNvSpPr txBox="1"/>
              <p:nvPr/>
            </p:nvSpPr>
            <p:spPr>
              <a:xfrm>
                <a:off x="11260119" y="3797517"/>
                <a:ext cx="4605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40812A-D1A5-4E01-D4D6-85A9982C0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19" y="3797517"/>
                <a:ext cx="4605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124B9-05AD-E320-D84D-C0E3F1CE4A47}"/>
                  </a:ext>
                </a:extLst>
              </p:cNvPr>
              <p:cNvSpPr txBox="1"/>
              <p:nvPr/>
            </p:nvSpPr>
            <p:spPr>
              <a:xfrm>
                <a:off x="11260119" y="4436934"/>
                <a:ext cx="4605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124B9-05AD-E320-D84D-C0E3F1CE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19" y="4436934"/>
                <a:ext cx="4605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80A59C-B9E0-1855-8418-7F75FE42DA6E}"/>
                  </a:ext>
                </a:extLst>
              </p:cNvPr>
              <p:cNvSpPr txBox="1"/>
              <p:nvPr/>
            </p:nvSpPr>
            <p:spPr>
              <a:xfrm>
                <a:off x="11256728" y="5076352"/>
                <a:ext cx="4605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80A59C-B9E0-1855-8418-7F75FE42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728" y="5076352"/>
                <a:ext cx="4605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80FC2E-0C3B-B95E-DFEB-95239D98EFE6}"/>
                  </a:ext>
                </a:extLst>
              </p:cNvPr>
              <p:cNvSpPr txBox="1"/>
              <p:nvPr/>
            </p:nvSpPr>
            <p:spPr>
              <a:xfrm>
                <a:off x="13157357" y="2741825"/>
                <a:ext cx="5423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Валюта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80FC2E-0C3B-B95E-DFEB-95239D98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357" y="2741825"/>
                <a:ext cx="542374" cy="430887"/>
              </a:xfrm>
              <a:prstGeom prst="rect">
                <a:avLst/>
              </a:prstGeom>
              <a:blipFill>
                <a:blip r:embed="rId5"/>
                <a:stretch>
                  <a:fillRect r="-122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1526ABC-6E8A-4525-041C-B6093E1CFD4B}"/>
              </a:ext>
            </a:extLst>
          </p:cNvPr>
          <p:cNvCxnSpPr>
            <a:cxnSpLocks/>
          </p:cNvCxnSpPr>
          <p:nvPr/>
        </p:nvCxnSpPr>
        <p:spPr>
          <a:xfrm>
            <a:off x="13638262" y="6271380"/>
            <a:ext cx="0" cy="667969"/>
          </a:xfrm>
          <a:prstGeom prst="straightConnector1">
            <a:avLst/>
          </a:prstGeom>
          <a:ln w="7620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Таблица 12">
            <a:extLst>
              <a:ext uri="{FF2B5EF4-FFF2-40B4-BE49-F238E27FC236}">
                <a16:creationId xmlns:a16="http://schemas.microsoft.com/office/drawing/2014/main" id="{42C543C1-C342-8A13-955C-56A4ABC19630}"/>
              </a:ext>
            </a:extLst>
          </p:cNvPr>
          <p:cNvGraphicFramePr>
            <a:graphicFrameLocks noGrp="1"/>
          </p:cNvGraphicFramePr>
          <p:nvPr/>
        </p:nvGraphicFramePr>
        <p:xfrm>
          <a:off x="12130185" y="7526048"/>
          <a:ext cx="3452883" cy="1929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150961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150961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431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431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15" name="Двойные круглые скобки 14">
            <a:extLst>
              <a:ext uri="{FF2B5EF4-FFF2-40B4-BE49-F238E27FC236}">
                <a16:creationId xmlns:a16="http://schemas.microsoft.com/office/drawing/2014/main" id="{F719C037-3AC2-FCAE-CA14-28430DE102A5}"/>
              </a:ext>
            </a:extLst>
          </p:cNvPr>
          <p:cNvSpPr/>
          <p:nvPr/>
        </p:nvSpPr>
        <p:spPr>
          <a:xfrm>
            <a:off x="11256728" y="7178465"/>
            <a:ext cx="4763069" cy="2623930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B17763-30A0-973C-DB2D-476BECB1ED28}"/>
                  </a:ext>
                </a:extLst>
              </p:cNvPr>
              <p:cNvSpPr txBox="1"/>
              <p:nvPr/>
            </p:nvSpPr>
            <p:spPr>
              <a:xfrm>
                <a:off x="12130185" y="9559830"/>
                <a:ext cx="5423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𝑼𝑺𝑫</m:t>
                      </m:r>
                      <m:r>
                        <a:rPr lang="en-US" sz="20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0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B17763-30A0-973C-DB2D-476BECB1E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185" y="9559830"/>
                <a:ext cx="542374" cy="307777"/>
              </a:xfrm>
              <a:prstGeom prst="rect">
                <a:avLst/>
              </a:prstGeom>
              <a:blipFill>
                <a:blip r:embed="rId6"/>
                <a:stretch>
                  <a:fillRect l="-16854" r="-32584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4B8F70-6BF1-18D5-79DB-8C3FE72C63A5}"/>
                  </a:ext>
                </a:extLst>
              </p:cNvPr>
              <p:cNvSpPr txBox="1"/>
              <p:nvPr/>
            </p:nvSpPr>
            <p:spPr>
              <a:xfrm>
                <a:off x="13191966" y="9563125"/>
                <a:ext cx="5423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𝑬𝑼𝑹</m:t>
                      </m:r>
                      <m:r>
                        <a:rPr lang="en-US" sz="20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0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4B8F70-6BF1-18D5-79DB-8C3FE72C6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966" y="9563125"/>
                <a:ext cx="542374" cy="307777"/>
              </a:xfrm>
              <a:prstGeom prst="rect">
                <a:avLst/>
              </a:prstGeom>
              <a:blipFill>
                <a:blip r:embed="rId7"/>
                <a:stretch>
                  <a:fillRect l="-15730" r="-34831" b="-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39B75A-72E0-4B3D-F02B-02343526845E}"/>
                  </a:ext>
                </a:extLst>
              </p:cNvPr>
              <p:cNvSpPr txBox="1"/>
              <p:nvPr/>
            </p:nvSpPr>
            <p:spPr>
              <a:xfrm>
                <a:off x="14253747" y="9566420"/>
                <a:ext cx="5423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𝑹𝑼𝑩</m:t>
                      </m:r>
                      <m:r>
                        <a:rPr lang="en-US" sz="20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0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39B75A-72E0-4B3D-F02B-02343526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747" y="9566420"/>
                <a:ext cx="542374" cy="307777"/>
              </a:xfrm>
              <a:prstGeom prst="rect">
                <a:avLst/>
              </a:prstGeom>
              <a:blipFill>
                <a:blip r:embed="rId8"/>
                <a:stretch>
                  <a:fillRect l="-15730" r="-38202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2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ВОПРОСЫ О ЛИНЕЙНЫХ МОДЕЛЯХ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№1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ЧТО ТАКОЕ </a:t>
            </a:r>
            <a:r>
              <a:rPr lang="en-US" dirty="0">
                <a:solidFill>
                  <a:srgbClr val="FF5433"/>
                </a:solidFill>
              </a:rPr>
              <a:t>DUMMY VARIABLE TRAP?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199" y="3916807"/>
                <a:ext cx="14251514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Не жертвуя качеством</a:t>
                </a:r>
                <a:r>
                  <a:rPr lang="en-US" dirty="0"/>
                  <a:t>,</a:t>
                </a:r>
                <a:r>
                  <a:rPr lang="ru-RU" dirty="0"/>
                  <a:t> можем убирать по одной бинарной колонке после трансформации для каждого категориального признака</a:t>
                </a:r>
              </a:p>
              <a:p>
                <a:r>
                  <a:rPr lang="ru-RU" dirty="0"/>
                  <a:t>Скажем</a:t>
                </a:r>
                <a:r>
                  <a:rPr lang="en-US" dirty="0"/>
                  <a:t>,</a:t>
                </a:r>
                <a:r>
                  <a:rPr lang="ru-RU" dirty="0"/>
                  <a:t> пусть единственная фича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принимает значения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ru-RU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котик</m:t>
                    </m:r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песик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Извлечем из нее две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котик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=котик</m:t>
                        </m:r>
                      </m:e>
                    </m:d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песик</m:t>
                        </m:r>
                      </m:sub>
                    </m:sSub>
                    <m:r>
                      <a:rPr lang="ru-RU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=песик]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котик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ru-RU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котик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песик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песик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b="0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котик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ru-RU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котик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песик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котик</m:t>
                        </m:r>
                      </m:sub>
                    </m:sSub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котик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песик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ru-RU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котик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песик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котик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bSup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ru-RU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котик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bSup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9" y="3916807"/>
                <a:ext cx="14251514" cy="6045084"/>
              </a:xfrm>
              <a:prstGeom prst="rect">
                <a:avLst/>
              </a:prstGeom>
              <a:blipFill>
                <a:blip r:embed="rId2"/>
                <a:stretch>
                  <a:fillRect l="-1754" t="-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60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ВОПРОСЫ О ЛИНЕЙНЫХ МОДЕЛЯХ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№2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КАК УСТРОЕНА ЛОГИСТИЧЕСКАЯ РЕГРЕССИЯ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199" y="3916807"/>
                <a:ext cx="11826365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В задаче классификации можно свести максимизацию </a:t>
                </a:r>
                <a:r>
                  <a:rPr lang="en-US" dirty="0"/>
                  <a:t>accuracy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ru-RU" dirty="0"/>
                  <a:t>К минимизации индикаторов того</a:t>
                </a:r>
                <a:r>
                  <a:rPr lang="en-US" dirty="0"/>
                  <a:t>,</a:t>
                </a:r>
                <a:r>
                  <a:rPr lang="ru-RU" dirty="0"/>
                  <a:t> что отступы по объектам </a:t>
                </a:r>
                <a:r>
                  <a:rPr lang="en-US" dirty="0"/>
                  <a:t>&lt; 0</a:t>
                </a:r>
              </a:p>
              <a:p>
                <a:r>
                  <a:rPr lang="en-US" dirty="0"/>
                  <a:t>P.S.</a:t>
                </a:r>
                <a:r>
                  <a:rPr lang="ru-RU" dirty="0"/>
                  <a:t> речь</a:t>
                </a:r>
                <a:r>
                  <a:rPr lang="en-US" dirty="0"/>
                  <a:t>,</a:t>
                </a:r>
                <a:r>
                  <a:rPr lang="ru-RU" dirty="0"/>
                  <a:t> конечно же</a:t>
                </a:r>
                <a:r>
                  <a:rPr lang="en-US" dirty="0"/>
                  <a:t>,</a:t>
                </a:r>
                <a:r>
                  <a:rPr lang="ru-RU" dirty="0"/>
                  <a:t> о линейных моделях!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𝑠𝑔𝑛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⟨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 ≠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𝑠𝑔𝑛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⟨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 ≠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=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&lt;0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=    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&lt;0]</m:t>
                    </m:r>
                  </m:oMath>
                </a14:m>
                <a:endParaRPr lang="ru-RU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&lt;0]</m:t>
                        </m:r>
                        <m:r>
                          <m:rPr>
                            <m:nor/>
                          </m:rPr>
                          <a:rPr lang="ru-RU" i="1" dirty="0"/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i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9" y="3916807"/>
                <a:ext cx="11826365" cy="6045084"/>
              </a:xfrm>
              <a:prstGeom prst="rect">
                <a:avLst/>
              </a:prstGeom>
              <a:blipFill>
                <a:blip r:embed="rId2"/>
                <a:stretch>
                  <a:fillRect l="-2113" t="-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0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ВОПРОСЫ О ЛИНЕЙНЫХ МОДЕЛЯХ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№2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КАК УСТРОЕНА ЛОГИСТИЧЕСКАЯ РЕГРЕССИЯ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200" y="3916807"/>
                <a:ext cx="9812036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&lt;0]</m:t>
                        </m:r>
                        <m:r>
                          <m:rPr>
                            <m:nor/>
                          </m:rPr>
                          <a:rPr lang="ru-RU" i="1" dirty="0"/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i="1" dirty="0"/>
              </a:p>
              <a:p>
                <a:r>
                  <a:rPr lang="ru-RU" dirty="0"/>
                  <a:t>Функция </a:t>
                </a:r>
                <a:r>
                  <a:rPr lang="ru-RU" dirty="0" err="1"/>
                  <a:t>недифференцируема</a:t>
                </a:r>
                <a:endParaRPr lang="ru-RU" dirty="0"/>
              </a:p>
              <a:p>
                <a:r>
                  <a:rPr lang="ru-RU" dirty="0"/>
                  <a:t>Ее можно сгладить верхней оценкой</a:t>
                </a:r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</a:t>
                </a:r>
                <a:r>
                  <a:rPr lang="ru-RU" dirty="0" err="1"/>
                  <a:t>логлоссом</a:t>
                </a:r>
                <a:r>
                  <a:rPr lang="ru-RU" dirty="0"/>
                  <a:t>!</a:t>
                </a:r>
              </a:p>
              <a:p>
                <a:r>
                  <a:rPr lang="ru-RU" dirty="0"/>
                  <a:t>Такой подход позволяет корректно оценивать вероятности</a:t>
                </a:r>
                <a:r>
                  <a:rPr lang="en-US" dirty="0"/>
                  <a:t>:</a:t>
                </a:r>
                <a:r>
                  <a:rPr lang="ru-RU" dirty="0"/>
                  <a:t> можно показать</a:t>
                </a:r>
                <a:r>
                  <a:rPr lang="en-US" dirty="0"/>
                  <a:t>,</a:t>
                </a:r>
                <a:r>
                  <a:rPr lang="ru-RU" dirty="0"/>
                  <a:t> что максимизирует функцию правдоподобия</a:t>
                </a:r>
              </a:p>
            </p:txBody>
          </p:sp>
        </mc:Choice>
        <mc:Fallback xmlns="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0" y="3916807"/>
                <a:ext cx="9812036" cy="6045084"/>
              </a:xfrm>
              <a:prstGeom prst="rect">
                <a:avLst/>
              </a:prstGeom>
              <a:blipFill>
                <a:blip r:embed="rId2"/>
                <a:stretch>
                  <a:fillRect l="-2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2C2D8BDB-4CA0-5169-8CD6-DF17536F4A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01179" y="4114796"/>
                <a:ext cx="4334717" cy="151130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60D2A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ru-RU" sz="3600" b="0" i="1" smtClean="0">
                          <a:solidFill>
                            <a:srgbClr val="60D2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60D2A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600" b="0" i="1" smtClean="0">
                          <a:solidFill>
                            <a:srgbClr val="60D2A1"/>
                          </a:solidFill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rgbClr val="60D2A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>
                  <a:solidFill>
                    <a:srgbClr val="60D2A1"/>
                  </a:solidFill>
                </a:endParaRPr>
              </a:p>
              <a:p>
                <a:pPr marL="0" indent="0">
                  <a:buNone/>
                </a:pPr>
                <a:endParaRPr lang="en-US" sz="36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2C2D8BDB-4CA0-5169-8CD6-DF17536F4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179" y="4114796"/>
                <a:ext cx="4334717" cy="1511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D3FA2F-254D-CBB3-2CA5-6E4BECFF5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251" y="5607761"/>
            <a:ext cx="5567586" cy="34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ВОПРОСЫ О ЛИНЕЙНЫХ МОДЕЛЯХ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№3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ОТЛИЧИЯ ЛОГИСТИЧЕСКОЙ РЕГРЕСИИ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ОТ </a:t>
            </a:r>
            <a:r>
              <a:rPr lang="en-US" dirty="0">
                <a:solidFill>
                  <a:srgbClr val="FF5433"/>
                </a:solidFill>
              </a:rPr>
              <a:t>SVM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199" y="3916807"/>
            <a:ext cx="15430958" cy="1863505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LR</a:t>
            </a:r>
            <a:r>
              <a:rPr lang="ru-RU" dirty="0"/>
              <a:t> старается как можно корректнее оценить вероятности</a:t>
            </a:r>
            <a:r>
              <a:rPr lang="en-US" dirty="0"/>
              <a:t>,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когда </a:t>
            </a:r>
            <a:r>
              <a:rPr lang="en-US" dirty="0"/>
              <a:t>SVM </a:t>
            </a:r>
            <a:r>
              <a:rPr lang="ru-RU" dirty="0"/>
              <a:t>максимизирует все зазоры между гиперплоскостью и границами классов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0A07026-E38B-4B8B-682F-1532B1FD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47" y="5509065"/>
            <a:ext cx="4664775" cy="399604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C73C46-4327-74E0-01D5-96F0729E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27" y="5684401"/>
            <a:ext cx="4664775" cy="36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8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ВОПРОСЫ О ЛИНЕЙНЫХ МОДЕЛЯХ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56956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№3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ОТЛИЧИЯ ЛОГИСТИЧЕСКОЙ РЕГРЕСИИ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ОТ </a:t>
            </a:r>
            <a:r>
              <a:rPr lang="en-US" dirty="0">
                <a:solidFill>
                  <a:srgbClr val="FF5433"/>
                </a:solidFill>
              </a:rPr>
              <a:t>SVM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199" y="3916807"/>
            <a:ext cx="16265843" cy="604508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         Формально оба подхода классификации решают похожие 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0C06E-C496-688A-7DE2-477BEEAABB27}"/>
              </a:ext>
            </a:extLst>
          </p:cNvPr>
          <p:cNvSpPr txBox="1"/>
          <p:nvPr/>
        </p:nvSpPr>
        <p:spPr>
          <a:xfrm>
            <a:off x="8592577" y="3601416"/>
            <a:ext cx="6541968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ru-RU" sz="3200" dirty="0">
              <a:solidFill>
                <a:srgbClr val="E5E5E5"/>
              </a:solidFill>
            </a:endParaRPr>
          </a:p>
          <a:p>
            <a:pPr algn="ctr"/>
            <a:r>
              <a:rPr lang="en-US" sz="3150" dirty="0">
                <a:solidFill>
                  <a:srgbClr val="E5E5E5"/>
                </a:solidFill>
              </a:rPr>
              <a:t> </a:t>
            </a:r>
            <a:endParaRPr lang="ru-RU" sz="3150" dirty="0">
              <a:solidFill>
                <a:srgbClr val="E5E5E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E16B4EA8-3BB3-2EA3-A7FA-2B2D9EB910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607" y="4915617"/>
                <a:ext cx="11910549" cy="151130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b="0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800" b="0" i="1" dirty="0">
                    <a:solidFill>
                      <a:srgbClr val="E5E5E5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solidFill>
                                          <a:srgbClr val="60D2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ru-RU" sz="2800" dirty="0">
                            <a:solidFill>
                              <a:srgbClr val="60D2A1"/>
                            </a:solidFill>
                          </a:rPr>
                          <m:t> </m:t>
                        </m:r>
                      </m:e>
                    </m:nary>
                    <m:r>
                      <a:rPr lang="en-US" sz="2800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E5E5E5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sz="2800" dirty="0">
                    <a:solidFill>
                      <a:srgbClr val="E5E5E5"/>
                    </a:solidFill>
                  </a:rPr>
                  <a:t> </a:t>
                </a:r>
                <a:endParaRPr lang="en-US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E16B4EA8-3BB3-2EA3-A7FA-2B2D9EB9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07" y="4915617"/>
                <a:ext cx="11910549" cy="1511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7901E46-1EC2-9488-9877-38D695B3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07" y="5867247"/>
            <a:ext cx="5567586" cy="3463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B35BEF-472B-21E8-E82F-2F59A11C50CC}"/>
                  </a:ext>
                </a:extLst>
              </p:cNvPr>
              <p:cNvSpPr txBox="1"/>
              <p:nvPr/>
            </p:nvSpPr>
            <p:spPr>
              <a:xfrm>
                <a:off x="9480405" y="4374011"/>
                <a:ext cx="6740818" cy="129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ru-RU" sz="3200" dirty="0">
                  <a:solidFill>
                    <a:srgbClr val="E5E5E5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i="1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US" sz="320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sz="3200" i="1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⁡(0, 1−</m:t>
                            </m:r>
                            <m:r>
                              <a:rPr lang="en-US" sz="3200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smtClean="0">
                                <a:solidFill>
                                  <a:srgbClr val="FECCF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3200" i="1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3200" i="1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200" i="1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E5E5E5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150" dirty="0">
                    <a:solidFill>
                      <a:srgbClr val="E5E5E5"/>
                    </a:solidFill>
                  </a:rPr>
                  <a:t> </a:t>
                </a:r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B35BEF-472B-21E8-E82F-2F59A11C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405" y="4374011"/>
                <a:ext cx="6740818" cy="1295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B166E2-EB87-53EE-5669-FB0F32A44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894" y="5867247"/>
            <a:ext cx="5183840" cy="34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8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ВОПРОСЫ О ЛИНЕЙНЫХ МОДЕЛЯХ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8" y="2827479"/>
            <a:ext cx="16383599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№4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СТОИТ ЛИ СТАНДАРТИЗИРОВАТЬ ТАРГЕТ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200" y="3916807"/>
                <a:ext cx="13721426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На самом деле</a:t>
                </a:r>
                <a:r>
                  <a:rPr lang="en-US" dirty="0"/>
                  <a:t>,</a:t>
                </a:r>
                <a:r>
                  <a:rPr lang="ru-RU" dirty="0"/>
                  <a:t> с точки зрения качества работы модели смысла в стандартизации нет совершенно никакого</a:t>
                </a:r>
                <a:endParaRPr lang="en-US" dirty="0"/>
              </a:p>
              <a:p>
                <a:r>
                  <a:rPr lang="ru-RU" dirty="0"/>
                  <a:t>Потому что это два последовательных константных преобразования</a:t>
                </a:r>
                <a:br>
                  <a:rPr lang="ru-RU" dirty="0"/>
                </a:br>
                <a:endParaRPr lang="ru-RU" dirty="0"/>
              </a:p>
              <a:p>
                <a:r>
                  <a:rPr lang="ru-RU" dirty="0"/>
                  <a:t>Если научились предсказывать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ru-RU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ср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то и с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ru-RU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проблем не будет</m:t>
                    </m:r>
                  </m:oMath>
                </a14:m>
                <a:br>
                  <a:rPr lang="ru-RU" dirty="0"/>
                </a:br>
                <a:endParaRPr lang="ru-RU" dirty="0"/>
              </a:p>
              <a:p>
                <a:r>
                  <a:rPr lang="ru-RU" dirty="0"/>
                  <a:t>Хотя некоторые другие трансформации могут улучшить качество работы модели!</a:t>
                </a:r>
              </a:p>
            </p:txBody>
          </p:sp>
        </mc:Choice>
        <mc:Fallback xmlns="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0" y="3916807"/>
                <a:ext cx="13721426" cy="6045084"/>
              </a:xfrm>
              <a:prstGeom prst="rect">
                <a:avLst/>
              </a:prstGeom>
              <a:blipFill>
                <a:blip r:embed="rId2"/>
                <a:stretch>
                  <a:fillRect l="-1821" t="-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88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ВОПРОСЫ О ЛИНЕЙНЫХ МОДЕЛЯХ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8" y="2827479"/>
            <a:ext cx="16383599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№4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СТОИТ ЛИ СТАНДАРТИЗИРОВАТЬ ТАРГЕТ В ЛИНЕЙНЫХ МОДЕЛЯХ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40" name="Текст 1">
            <a:extLst>
              <a:ext uri="{FF2B5EF4-FFF2-40B4-BE49-F238E27FC236}">
                <a16:creationId xmlns:a16="http://schemas.microsoft.com/office/drawing/2014/main" id="{26BCE285-8F77-E977-4849-710A0BB2464D}"/>
              </a:ext>
            </a:extLst>
          </p:cNvPr>
          <p:cNvSpPr txBox="1">
            <a:spLocks/>
          </p:cNvSpPr>
          <p:nvPr/>
        </p:nvSpPr>
        <p:spPr>
          <a:xfrm>
            <a:off x="763200" y="3916807"/>
            <a:ext cx="10673426" cy="604508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Тем не менее</a:t>
            </a:r>
            <a:r>
              <a:rPr lang="en-US" dirty="0"/>
              <a:t>,</a:t>
            </a:r>
            <a:r>
              <a:rPr lang="ru-RU" dirty="0"/>
              <a:t> к такой практике иногда все-таки прибегают</a:t>
            </a:r>
          </a:p>
          <a:p>
            <a:r>
              <a:rPr lang="ru-RU" dirty="0"/>
              <a:t>Хранить маленькие числа проще</a:t>
            </a:r>
            <a:r>
              <a:rPr lang="en-US" dirty="0"/>
              <a:t>,</a:t>
            </a:r>
            <a:r>
              <a:rPr lang="ru-RU" dirty="0"/>
              <a:t> чем большие</a:t>
            </a:r>
          </a:p>
          <a:p>
            <a:r>
              <a:rPr lang="ru-RU" dirty="0"/>
              <a:t>Это позволяет сделать обучение модели менее тяжелым</a:t>
            </a:r>
          </a:p>
        </p:txBody>
      </p:sp>
    </p:spTree>
    <p:extLst>
      <p:ext uri="{BB962C8B-B14F-4D97-AF65-F5344CB8AC3E}">
        <p14:creationId xmlns:p14="http://schemas.microsoft.com/office/powerpoint/2010/main" val="246853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6383600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№2 ЧТО ТАКОЕ НЕСИММЕТРИЧНЫЕ МЕТРИКИ И ЗАЧЕМ ОНИ НУЖНЫ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965" y="3963979"/>
                <a:ext cx="9493983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Представим </a:t>
                </a:r>
                <a:r>
                  <a:rPr lang="en-US" dirty="0"/>
                  <a:t>loss-</a:t>
                </a:r>
                <a:r>
                  <a:rPr lang="ru-RU" dirty="0"/>
                  <a:t>функцию</a:t>
                </a:r>
                <a:r>
                  <a:rPr lang="en-US" dirty="0"/>
                  <a:t>,</a:t>
                </a:r>
                <a:r>
                  <a:rPr lang="ru-RU" dirty="0"/>
                  <a:t> несимметричную относительно ошибок алгоритма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используют</a:t>
                </a:r>
                <a:r>
                  <a:rPr lang="en-US" dirty="0"/>
                  <a:t>,</a:t>
                </a:r>
                <a:r>
                  <a:rPr lang="ru-RU" dirty="0"/>
                  <a:t> когда хотят по-разному штрафовать модель за пере- и недооценку</a:t>
                </a:r>
                <a:r>
                  <a:rPr lang="en-US" dirty="0"/>
                  <a:t>: </a:t>
                </a:r>
                <a:r>
                  <a:rPr lang="ru-RU" dirty="0"/>
                  <a:t>медицина</a:t>
                </a:r>
                <a:r>
                  <a:rPr lang="en-US" dirty="0"/>
                  <a:t>,</a:t>
                </a:r>
                <a:r>
                  <a:rPr lang="ru-RU" dirty="0"/>
                  <a:t> финансы</a:t>
                </a:r>
              </a:p>
              <a:p>
                <a:endParaRPr lang="ru-RU" sz="3200" i="1" dirty="0">
                  <a:solidFill>
                    <a:srgbClr val="FF5433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3200" i="1" dirty="0">
                    <a:solidFill>
                      <a:srgbClr val="FF5433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ru-RU" sz="3200" i="1" dirty="0">
                    <a:solidFill>
                      <a:srgbClr val="FF5433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320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3200" dirty="0"/>
                  <a:t>  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rgbClr val="FF5433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5" y="3963979"/>
                <a:ext cx="9493983" cy="6045084"/>
              </a:xfrm>
              <a:prstGeom prst="rect">
                <a:avLst/>
              </a:prstGeom>
              <a:blipFill>
                <a:blip r:embed="rId2"/>
                <a:stretch>
                  <a:fillRect l="-2632" t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Текст 1">
            <a:extLst>
              <a:ext uri="{FF2B5EF4-FFF2-40B4-BE49-F238E27FC236}">
                <a16:creationId xmlns:a16="http://schemas.microsoft.com/office/drawing/2014/main" id="{D35035FB-6E0D-F397-04C4-D268C75FCC8F}"/>
              </a:ext>
            </a:extLst>
          </p:cNvPr>
          <p:cNvSpPr txBox="1">
            <a:spLocks/>
          </p:cNvSpPr>
          <p:nvPr/>
        </p:nvSpPr>
        <p:spPr>
          <a:xfrm>
            <a:off x="9909074" y="3983229"/>
            <a:ext cx="7403691" cy="2427613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endParaRPr lang="en-US" sz="2800" dirty="0">
              <a:solidFill>
                <a:srgbClr val="FF5433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58C031-3D4F-ED9B-4479-CFD1D03F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949" y="5608686"/>
            <a:ext cx="5881816" cy="4403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C0DB11-B977-605C-FC2D-056967D29818}"/>
                  </a:ext>
                </a:extLst>
              </p:cNvPr>
              <p:cNvSpPr txBox="1"/>
              <p:nvPr/>
            </p:nvSpPr>
            <p:spPr>
              <a:xfrm>
                <a:off x="8954999" y="3907383"/>
                <a:ext cx="9144000" cy="1545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100, 200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100−200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543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100, </m:t>
                          </m:r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r>
                                <a:rPr lang="en-US" sz="240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en-US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C0DB11-B977-605C-FC2D-056967D2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999" y="3907383"/>
                <a:ext cx="9144000" cy="1545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9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">
            <a:extLst>
              <a:ext uri="{FF2B5EF4-FFF2-40B4-BE49-F238E27FC236}">
                <a16:creationId xmlns:a16="http://schemas.microsoft.com/office/drawing/2014/main" id="{E8D7C4B4-4E0D-E590-873D-B7504AD0DA8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F116DB95-58FD-1DE2-4498-28A05D56ADE0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6383600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№2 ЧТО ТАКОЕ НЕСИММЕТРИЧНЫЕ МЕТРИКИ И ЗАЧЕМ ОНИ НУЖНЫ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 1">
                <a:extLst>
                  <a:ext uri="{FF2B5EF4-FFF2-40B4-BE49-F238E27FC236}">
                    <a16:creationId xmlns:a16="http://schemas.microsoft.com/office/drawing/2014/main" id="{E6C6F6E1-B19D-2013-876B-CD09A29CDE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965" y="3963979"/>
                <a:ext cx="9493983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Представим </a:t>
                </a:r>
                <a:r>
                  <a:rPr lang="en-US" dirty="0"/>
                  <a:t>loss-</a:t>
                </a:r>
                <a:r>
                  <a:rPr lang="ru-RU" dirty="0"/>
                  <a:t>функцию</a:t>
                </a:r>
                <a:r>
                  <a:rPr lang="en-US" dirty="0"/>
                  <a:t>,</a:t>
                </a:r>
                <a:r>
                  <a:rPr lang="ru-RU" dirty="0"/>
                  <a:t> несимметричную относительно ошибок алгоритма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используют</a:t>
                </a:r>
                <a:r>
                  <a:rPr lang="en-US" dirty="0"/>
                  <a:t>,</a:t>
                </a:r>
                <a:r>
                  <a:rPr lang="ru-RU" dirty="0"/>
                  <a:t> когда хотят по-разному штрафовать модель за пере- и недооценку</a:t>
                </a:r>
                <a:r>
                  <a:rPr lang="en-US" dirty="0"/>
                  <a:t>: </a:t>
                </a:r>
                <a:r>
                  <a:rPr lang="ru-RU" dirty="0"/>
                  <a:t>медицина</a:t>
                </a:r>
                <a:r>
                  <a:rPr lang="en-US" dirty="0"/>
                  <a:t>,</a:t>
                </a:r>
                <a:r>
                  <a:rPr lang="ru-RU" dirty="0"/>
                  <a:t> финансы</a:t>
                </a:r>
              </a:p>
              <a:p>
                <a:endParaRPr lang="ru-RU" sz="3200" i="1" dirty="0">
                  <a:solidFill>
                    <a:srgbClr val="FF5433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3200" i="1" dirty="0">
                    <a:solidFill>
                      <a:srgbClr val="FF5433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ru-RU" sz="3200" i="1" dirty="0">
                    <a:solidFill>
                      <a:srgbClr val="FF5433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200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320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3200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3200" dirty="0"/>
                  <a:t>  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rgbClr val="FF5433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Текст 1">
                <a:extLst>
                  <a:ext uri="{FF2B5EF4-FFF2-40B4-BE49-F238E27FC236}">
                    <a16:creationId xmlns:a16="http://schemas.microsoft.com/office/drawing/2014/main" id="{E6C6F6E1-B19D-2013-876B-CD09A29C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5" y="3963979"/>
                <a:ext cx="9493983" cy="6045084"/>
              </a:xfrm>
              <a:prstGeom prst="rect">
                <a:avLst/>
              </a:prstGeom>
              <a:blipFill>
                <a:blip r:embed="rId2"/>
                <a:stretch>
                  <a:fillRect l="-2632" t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9C0DE93-6200-CBA1-BA53-4BAEAEC5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949" y="5608686"/>
            <a:ext cx="5881816" cy="4403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45FD89-0610-D0B2-05B5-D9AA848D8E2D}"/>
                  </a:ext>
                </a:extLst>
              </p:cNvPr>
              <p:cNvSpPr txBox="1"/>
              <p:nvPr/>
            </p:nvSpPr>
            <p:spPr>
              <a:xfrm>
                <a:off x="8954999" y="3907383"/>
                <a:ext cx="9144000" cy="1545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100, 200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100−200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543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100, </m:t>
                          </m:r>
                          <m:r>
                            <a:rPr lang="en-US" sz="24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r>
                                <a:rPr lang="en-US" sz="2400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en-US" sz="24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45FD89-0610-D0B2-05B5-D9AA848D8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999" y="3907383"/>
                <a:ext cx="9144000" cy="1545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46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8" y="2827479"/>
            <a:ext cx="1672967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№3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ОБЪЯСНИТЕ РАЗНИЦУ МЕЖДУ </a:t>
            </a:r>
            <a:r>
              <a:rPr lang="en-US" dirty="0">
                <a:solidFill>
                  <a:srgbClr val="FF5433"/>
                </a:solidFill>
              </a:rPr>
              <a:t>PRECISION </a:t>
            </a:r>
            <a:r>
              <a:rPr lang="ru-RU" dirty="0">
                <a:solidFill>
                  <a:srgbClr val="FF5433"/>
                </a:solidFill>
              </a:rPr>
              <a:t>И </a:t>
            </a:r>
            <a:r>
              <a:rPr lang="en-US" dirty="0">
                <a:solidFill>
                  <a:srgbClr val="FF5433"/>
                </a:solidFill>
              </a:rPr>
              <a:t>RECALL</a:t>
            </a:r>
            <a:r>
              <a:rPr lang="ru-RU" dirty="0">
                <a:solidFill>
                  <a:srgbClr val="FF5433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BA1473EB-2563-9D49-D070-CFC64A01D79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7525778" cy="42005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BA1473EB-2563-9D49-D070-CFC64A01D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70076" y="4112200"/>
                <a:ext cx="7525778" cy="42005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8">
                <a:extLst>
                  <a:ext uri="{FF2B5EF4-FFF2-40B4-BE49-F238E27FC236}">
                    <a16:creationId xmlns:a16="http://schemas.microsoft.com/office/drawing/2014/main" id="{77C4F25F-5757-FA0D-9334-DAE058AE6F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33596" y="4112200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8">
                <a:extLst>
                  <a:ext uri="{FF2B5EF4-FFF2-40B4-BE49-F238E27FC236}">
                    <a16:creationId xmlns:a16="http://schemas.microsoft.com/office/drawing/2014/main" id="{77C4F25F-5757-FA0D-9334-DAE058AE6F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33596" y="4112200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95" t="-364" r="-100988" b="-201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64" r="-789" b="-201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" t="-100000" r="-200592" b="-100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7" t="-200727" r="-200592" b="-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03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ОБЩИЕ ВОПРОСЫ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СИЛЬНЫЙ </a:t>
            </a:r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СИЛЬНЫЙ </a:t>
            </a:r>
            <a:r>
              <a:rPr lang="en-US" sz="3200" dirty="0"/>
              <a:t>RECALL</a:t>
            </a:r>
            <a:endParaRPr lang="ru-RU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781F8-9460-40A8-86FE-4020802BD170}"/>
              </a:ext>
            </a:extLst>
          </p:cNvPr>
          <p:cNvSpPr txBox="1"/>
          <p:nvPr/>
        </p:nvSpPr>
        <p:spPr>
          <a:xfrm>
            <a:off x="1083163" y="3881376"/>
            <a:ext cx="666521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Высокая доля верно размеченных </a:t>
            </a:r>
            <a:r>
              <a:rPr lang="ru-RU" sz="3150" dirty="0">
                <a:solidFill>
                  <a:srgbClr val="00B050"/>
                </a:solidFill>
              </a:rPr>
              <a:t>+</a:t>
            </a:r>
          </a:p>
          <a:p>
            <a:endParaRPr lang="ru-RU" sz="3150" dirty="0">
              <a:solidFill>
                <a:srgbClr val="00B050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Представим</a:t>
            </a:r>
            <a:r>
              <a:rPr lang="en-US" sz="3150" dirty="0">
                <a:solidFill>
                  <a:srgbClr val="E5E5E5"/>
                </a:solidFill>
              </a:rPr>
              <a:t>,</a:t>
            </a:r>
            <a:r>
              <a:rPr lang="ru-RU" sz="3150" dirty="0">
                <a:solidFill>
                  <a:srgbClr val="E5E5E5"/>
                </a:solidFill>
              </a:rPr>
              <a:t> что на рынке все плохо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Банки хотят выдавать кредиты тем</a:t>
            </a:r>
            <a:r>
              <a:rPr lang="en-US" sz="3150" dirty="0">
                <a:solidFill>
                  <a:srgbClr val="E5E5E5"/>
                </a:solidFill>
              </a:rPr>
              <a:t>,</a:t>
            </a:r>
            <a:r>
              <a:rPr lang="ru-RU" sz="3150" dirty="0">
                <a:solidFill>
                  <a:srgbClr val="E5E5E5"/>
                </a:solidFill>
              </a:rPr>
              <a:t> кто наверняка платежеспособен</a:t>
            </a:r>
            <a:endParaRPr lang="ru-RU" sz="315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CE0B8-2D90-46AF-A1E1-2500C507471B}"/>
              </a:ext>
            </a:extLst>
          </p:cNvPr>
          <p:cNvSpPr txBox="1"/>
          <p:nvPr/>
        </p:nvSpPr>
        <p:spPr>
          <a:xfrm>
            <a:off x="8860591" y="4096059"/>
            <a:ext cx="688609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Мощное </a:t>
            </a:r>
            <a:r>
              <a:rPr lang="en-US" sz="3150" dirty="0">
                <a:solidFill>
                  <a:srgbClr val="E5E5E5"/>
                </a:solidFill>
              </a:rPr>
              <a:t>“</a:t>
            </a:r>
            <a:r>
              <a:rPr lang="ru-RU" sz="3150" dirty="0">
                <a:solidFill>
                  <a:srgbClr val="E5E5E5"/>
                </a:solidFill>
              </a:rPr>
              <a:t>покрытие</a:t>
            </a:r>
            <a:r>
              <a:rPr lang="en-US" sz="3150" dirty="0">
                <a:solidFill>
                  <a:srgbClr val="E5E5E5"/>
                </a:solidFill>
              </a:rPr>
              <a:t>”</a:t>
            </a:r>
            <a:r>
              <a:rPr lang="ru-RU" sz="3150" dirty="0">
                <a:solidFill>
                  <a:srgbClr val="E5E5E5"/>
                </a:solidFill>
              </a:rPr>
              <a:t> </a:t>
            </a:r>
            <a:r>
              <a:rPr lang="ru-RU" sz="3150" dirty="0">
                <a:solidFill>
                  <a:srgbClr val="00B050"/>
                </a:solidFill>
              </a:rPr>
              <a:t>+</a:t>
            </a:r>
            <a:r>
              <a:rPr lang="ru-RU" sz="3150" dirty="0">
                <a:solidFill>
                  <a:srgbClr val="E5E5E5"/>
                </a:solidFill>
              </a:rPr>
              <a:t> класса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Представим</a:t>
            </a:r>
            <a:r>
              <a:rPr lang="en-US" sz="3150" dirty="0">
                <a:solidFill>
                  <a:srgbClr val="E5E5E5"/>
                </a:solidFill>
              </a:rPr>
              <a:t>,</a:t>
            </a:r>
            <a:r>
              <a:rPr lang="ru-RU" sz="3150" dirty="0">
                <a:solidFill>
                  <a:srgbClr val="E5E5E5"/>
                </a:solidFill>
              </a:rPr>
              <a:t> что на рынке все хорошо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Банки хотят найти всех клиентов</a:t>
            </a:r>
            <a:r>
              <a:rPr lang="en-US" sz="3150" dirty="0">
                <a:solidFill>
                  <a:srgbClr val="E5E5E5"/>
                </a:solidFill>
              </a:rPr>
              <a:t>,</a:t>
            </a:r>
            <a:r>
              <a:rPr lang="ru-RU" sz="3150" dirty="0">
                <a:solidFill>
                  <a:srgbClr val="E5E5E5"/>
                </a:solidFill>
              </a:rPr>
              <a:t> которые вернут деньги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FE3F95-A972-4F94-B936-0D9A2EE2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34" y="7232073"/>
            <a:ext cx="3484939" cy="23787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577B8-2DBD-4490-B6A7-C31C9EAA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605" y="7057135"/>
            <a:ext cx="3536736" cy="27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4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8" y="2827479"/>
            <a:ext cx="1672967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№4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КАКИЕ ЕЩЕ МЕТРИКИ КЛАССИФИКАЦИИ ВЫ ЗНАЕТЕ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199" y="3916807"/>
                <a:ext cx="8884383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Зачастую хочется учитывать и </a:t>
                </a:r>
                <a:r>
                  <a:rPr lang="en-US" dirty="0"/>
                  <a:t>precision, </a:t>
                </a:r>
                <a:r>
                  <a:rPr lang="ru-RU" dirty="0"/>
                  <a:t>и </a:t>
                </a:r>
                <a:r>
                  <a:rPr lang="en-US" dirty="0"/>
                  <a:t>recall!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−мера:    </m:t>
                    </m:r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/>
                      <m:t>Чем больше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dirty="0"/>
                      <m:t>  тем больший уклон в </m:t>
                    </m:r>
                    <m:r>
                      <m:rPr>
                        <m:nor/>
                      </m:rPr>
                      <a:rPr lang="en-US" dirty="0"/>
                      <m:t>recall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/>
                      <m:t>Если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dirty="0"/>
                      <m:t> то упор на </m:t>
                    </m:r>
                    <m:r>
                      <m:rPr>
                        <m:nor/>
                      </m:rPr>
                      <a:rPr lang="en-US" dirty="0"/>
                      <m:t>precision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9" y="3916807"/>
                <a:ext cx="8884383" cy="6045084"/>
              </a:xfrm>
              <a:prstGeom prst="rect">
                <a:avLst/>
              </a:prstGeom>
              <a:blipFill>
                <a:blip r:embed="rId2"/>
                <a:stretch>
                  <a:fillRect l="-2812" t="-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56EA47-1669-3B26-6BBC-9E699CF5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939" y="5180188"/>
            <a:ext cx="7425193" cy="43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3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8" y="2827479"/>
            <a:ext cx="1672967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№4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КАКИЕ ЕЩЕ МЕТРИКИ КЛАССИФИКАЦИИ ВЫ ЗНАЕТЕ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199" y="3916807"/>
                <a:ext cx="8884383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Зачастую хочется учитывать и </a:t>
                </a:r>
                <a:r>
                  <a:rPr lang="en-US" dirty="0"/>
                  <a:t>precision, </a:t>
                </a:r>
                <a:r>
                  <a:rPr lang="ru-RU" dirty="0"/>
                  <a:t>и </a:t>
                </a:r>
                <a:r>
                  <a:rPr lang="en-US" dirty="0"/>
                  <a:t>recall!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𝑅𝑂𝐶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𝐴𝑈𝐶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ru-RU" dirty="0"/>
                  <a:t>Интерпретация</a:t>
                </a:r>
                <a:r>
                  <a:rPr lang="en-US" dirty="0"/>
                  <a:t>:</a:t>
                </a:r>
                <a:r>
                  <a:rPr lang="ru-RU" dirty="0"/>
                  <a:t> вероятность того</a:t>
                </a:r>
                <a:r>
                  <a:rPr lang="en-US" dirty="0"/>
                  <a:t>,</a:t>
                </a:r>
                <a:r>
                  <a:rPr lang="ru-RU" dirty="0"/>
                  <a:t> что модель верно </a:t>
                </a:r>
                <a:r>
                  <a:rPr lang="ru-RU" dirty="0" err="1"/>
                  <a:t>отранжирует</a:t>
                </a:r>
                <a:r>
                  <a:rPr lang="ru-RU" dirty="0"/>
                  <a:t> 2 случайно выбранных объекта разного класса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9" y="3916807"/>
                <a:ext cx="8884383" cy="6045084"/>
              </a:xfrm>
              <a:prstGeom prst="rect">
                <a:avLst/>
              </a:prstGeom>
              <a:blipFill>
                <a:blip r:embed="rId2"/>
                <a:stretch>
                  <a:fillRect l="-2812" t="-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CA934C-1412-3751-1212-743E8E3C7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633" y="4717774"/>
            <a:ext cx="6793041" cy="50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ОБЩИЕ ВОПРОСЫ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8" y="2827479"/>
            <a:ext cx="1672967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№4</a:t>
            </a:r>
            <a:r>
              <a:rPr lang="en-US" dirty="0">
                <a:solidFill>
                  <a:srgbClr val="FF5433"/>
                </a:solidFill>
              </a:rPr>
              <a:t> </a:t>
            </a:r>
            <a:r>
              <a:rPr lang="ru-RU" dirty="0">
                <a:solidFill>
                  <a:srgbClr val="FF5433"/>
                </a:solidFill>
              </a:rPr>
              <a:t>КАКИЕ ЕЩЕ МЕТРИКИ КЛАССИФИКАЦИИ ВЫ ЗНАЕТЕ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199" y="3916807"/>
                <a:ext cx="8884383" cy="60450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Зачастую хочется учитывать и </a:t>
                </a:r>
                <a:r>
                  <a:rPr lang="en-US" dirty="0"/>
                  <a:t>precision, </a:t>
                </a:r>
                <a:r>
                  <a:rPr lang="ru-RU" dirty="0"/>
                  <a:t>и </a:t>
                </a:r>
                <a:r>
                  <a:rPr lang="en-US" dirty="0"/>
                  <a:t>recall!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𝐴𝑈𝐶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Так же помогает решает задачу </a:t>
                </a:r>
                <a:br>
                  <a:rPr lang="ru-RU" dirty="0"/>
                </a:br>
                <a:r>
                  <a:rPr lang="en-US" dirty="0"/>
                  <a:t>precision-recall-tradeoff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0" name="Текст 1">
                <a:extLst>
                  <a:ext uri="{FF2B5EF4-FFF2-40B4-BE49-F238E27FC236}">
                    <a16:creationId xmlns:a16="http://schemas.microsoft.com/office/drawing/2014/main" id="{26BCE285-8F77-E977-4849-710A0BB2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9" y="3916807"/>
                <a:ext cx="8884383" cy="6045084"/>
              </a:xfrm>
              <a:prstGeom prst="rect">
                <a:avLst/>
              </a:prstGeom>
              <a:blipFill>
                <a:blip r:embed="rId2"/>
                <a:stretch>
                  <a:fillRect l="-2812" t="-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84ADE7-DFA1-93B9-953B-34F3FD76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302" y="4468276"/>
            <a:ext cx="7438664" cy="50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0895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27016</TotalTime>
  <Words>1248</Words>
  <Application>Microsoft Office PowerPoint</Application>
  <PresentationFormat>Произвольный</PresentationFormat>
  <Paragraphs>209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Табакаев Никита Сергеевич</cp:lastModifiedBy>
  <cp:revision>62</cp:revision>
  <dcterms:created xsi:type="dcterms:W3CDTF">2020-10-16T14:01:52Z</dcterms:created>
  <dcterms:modified xsi:type="dcterms:W3CDTF">2022-05-28T04:10:43Z</dcterms:modified>
</cp:coreProperties>
</file>