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7" r:id="rId3"/>
    <p:sldId id="283" r:id="rId4"/>
    <p:sldId id="263" r:id="rId5"/>
    <p:sldId id="264" r:id="rId6"/>
    <p:sldId id="284" r:id="rId7"/>
    <p:sldId id="285" r:id="rId8"/>
    <p:sldId id="286" r:id="rId9"/>
    <p:sldId id="287" r:id="rId10"/>
    <p:sldId id="288" r:id="rId11"/>
    <p:sldId id="289" r:id="rId12"/>
    <p:sldId id="290" r:id="rId13"/>
    <p:sldId id="291" r:id="rId14"/>
    <p:sldId id="295" r:id="rId15"/>
    <p:sldId id="292" r:id="rId16"/>
    <p:sldId id="293" r:id="rId17"/>
    <p:sldId id="294" r:id="rId18"/>
    <p:sldId id="296" r:id="rId19"/>
  </p:sldIdLst>
  <p:sldSz cx="9144000" cy="6858000" type="screen4x3"/>
  <p:notesSz cx="6858000" cy="9144000"/>
  <p:defaultTextStyle>
    <a:defPPr>
      <a:defRPr lang="es-MX"/>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393"/>
    <a:srgbClr val="FFAC33"/>
    <a:srgbClr val="6699FF"/>
    <a:srgbClr val="FF9966"/>
    <a:srgbClr val="FFED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94660"/>
  </p:normalViewPr>
  <p:slideViewPr>
    <p:cSldViewPr>
      <p:cViewPr>
        <p:scale>
          <a:sx n="75" d="100"/>
          <a:sy n="75" d="100"/>
        </p:scale>
        <p:origin x="-715" y="3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B716D8-9CAA-458C-A110-DA4ED549EE9B}" type="datetimeFigureOut">
              <a:rPr lang="en-US" smtClean="0"/>
              <a:t>8/13/2013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231FC6-19C4-4F37-931C-9485A9DBC086}" type="slidenum">
              <a:rPr lang="en-US" smtClean="0"/>
              <a:t>‹Nº›</a:t>
            </a:fld>
            <a:endParaRPr lang="en-US"/>
          </a:p>
        </p:txBody>
      </p:sp>
    </p:spTree>
    <p:extLst>
      <p:ext uri="{BB962C8B-B14F-4D97-AF65-F5344CB8AC3E}">
        <p14:creationId xmlns:p14="http://schemas.microsoft.com/office/powerpoint/2010/main" val="97117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231FC6-19C4-4F37-931C-9485A9DBC086}"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231FC6-19C4-4F37-931C-9485A9DBC086}"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4" name="29 Marcador de fecha"/>
          <p:cNvSpPr>
            <a:spLocks noGrp="1"/>
          </p:cNvSpPr>
          <p:nvPr>
            <p:ph type="dt" sz="half" idx="10"/>
          </p:nvPr>
        </p:nvSpPr>
        <p:spPr/>
        <p:txBody>
          <a:bodyPr/>
          <a:lstStyle>
            <a:lvl1pPr>
              <a:defRPr/>
            </a:lvl1pPr>
          </a:lstStyle>
          <a:p>
            <a:pPr>
              <a:defRPr/>
            </a:pPr>
            <a:fld id="{A128DDBB-5900-4EE8-AD45-07F906C07998}" type="datetime1">
              <a:rPr lang="es-MX" smtClean="0"/>
              <a:t>13/08/2013</a:t>
            </a:fld>
            <a:endParaRPr lang="es-MX"/>
          </a:p>
        </p:txBody>
      </p:sp>
      <p:sp>
        <p:nvSpPr>
          <p:cNvPr id="5" name="18 Marcador de pie de página"/>
          <p:cNvSpPr>
            <a:spLocks noGrp="1"/>
          </p:cNvSpPr>
          <p:nvPr>
            <p:ph type="ftr" sz="quarter" idx="11"/>
          </p:nvPr>
        </p:nvSpPr>
        <p:spPr/>
        <p:txBody>
          <a:bodyPr/>
          <a:lstStyle>
            <a:lvl1pPr>
              <a:defRPr/>
            </a:lvl1pPr>
          </a:lstStyle>
          <a:p>
            <a:pPr>
              <a:defRPr/>
            </a:pPr>
            <a:r>
              <a:rPr lang="es-MX" smtClean="0"/>
              <a:t>Por Rodrigo Vásquez</a:t>
            </a:r>
            <a:endParaRPr lang="es-MX"/>
          </a:p>
        </p:txBody>
      </p:sp>
      <p:sp>
        <p:nvSpPr>
          <p:cNvPr id="6" name="26 Marcador de número de diapositiva"/>
          <p:cNvSpPr>
            <a:spLocks noGrp="1"/>
          </p:cNvSpPr>
          <p:nvPr>
            <p:ph type="sldNum" sz="quarter" idx="12"/>
          </p:nvPr>
        </p:nvSpPr>
        <p:spPr/>
        <p:txBody>
          <a:bodyPr/>
          <a:lstStyle>
            <a:lvl1pPr>
              <a:defRPr/>
            </a:lvl1pPr>
          </a:lstStyle>
          <a:p>
            <a:pPr>
              <a:defRPr/>
            </a:pPr>
            <a:fld id="{D94D279B-027F-41A9-9DE2-087299BDB700}" type="slidenum">
              <a:rPr lang="es-MX"/>
              <a:pPr>
                <a:defRPr/>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1E854A66-EF5C-4943-BA52-CCFC2BC62197}" type="datetime1">
              <a:rPr lang="es-MX" smtClean="0"/>
              <a:t>13/08/2013</a:t>
            </a:fld>
            <a:endParaRPr lang="es-MX"/>
          </a:p>
        </p:txBody>
      </p:sp>
      <p:sp>
        <p:nvSpPr>
          <p:cNvPr id="5" name="21 Marcador de pie de página"/>
          <p:cNvSpPr>
            <a:spLocks noGrp="1"/>
          </p:cNvSpPr>
          <p:nvPr>
            <p:ph type="ftr" sz="quarter" idx="11"/>
          </p:nvPr>
        </p:nvSpPr>
        <p:spPr/>
        <p:txBody>
          <a:bodyPr/>
          <a:lstStyle>
            <a:lvl1pPr>
              <a:defRPr/>
            </a:lvl1pPr>
          </a:lstStyle>
          <a:p>
            <a:pPr>
              <a:defRPr/>
            </a:pPr>
            <a:r>
              <a:rPr lang="es-MX" smtClean="0"/>
              <a:t>Por Rodrigo Vásquez</a:t>
            </a:r>
            <a:endParaRPr lang="es-MX"/>
          </a:p>
        </p:txBody>
      </p:sp>
      <p:sp>
        <p:nvSpPr>
          <p:cNvPr id="6" name="17 Marcador de número de diapositiva"/>
          <p:cNvSpPr>
            <a:spLocks noGrp="1"/>
          </p:cNvSpPr>
          <p:nvPr>
            <p:ph type="sldNum" sz="quarter" idx="12"/>
          </p:nvPr>
        </p:nvSpPr>
        <p:spPr/>
        <p:txBody>
          <a:bodyPr/>
          <a:lstStyle>
            <a:lvl1pPr>
              <a:defRPr/>
            </a:lvl1pPr>
          </a:lstStyle>
          <a:p>
            <a:pPr>
              <a:defRPr/>
            </a:pPr>
            <a:fld id="{D61C7112-8286-488F-B442-D1ED5F69CC7B}" type="slidenum">
              <a:rPr lang="es-MX"/>
              <a:pPr>
                <a:defRPr/>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B1E8C259-B53B-4F69-B98C-71EE5B93946B}" type="datetime1">
              <a:rPr lang="es-MX" smtClean="0"/>
              <a:t>13/08/2013</a:t>
            </a:fld>
            <a:endParaRPr lang="es-MX"/>
          </a:p>
        </p:txBody>
      </p:sp>
      <p:sp>
        <p:nvSpPr>
          <p:cNvPr id="5" name="21 Marcador de pie de página"/>
          <p:cNvSpPr>
            <a:spLocks noGrp="1"/>
          </p:cNvSpPr>
          <p:nvPr>
            <p:ph type="ftr" sz="quarter" idx="11"/>
          </p:nvPr>
        </p:nvSpPr>
        <p:spPr/>
        <p:txBody>
          <a:bodyPr/>
          <a:lstStyle>
            <a:lvl1pPr>
              <a:defRPr/>
            </a:lvl1pPr>
          </a:lstStyle>
          <a:p>
            <a:pPr>
              <a:defRPr/>
            </a:pPr>
            <a:r>
              <a:rPr lang="es-MX" smtClean="0"/>
              <a:t>Por Rodrigo Vásquez</a:t>
            </a:r>
            <a:endParaRPr lang="es-MX"/>
          </a:p>
        </p:txBody>
      </p:sp>
      <p:sp>
        <p:nvSpPr>
          <p:cNvPr id="6" name="17 Marcador de número de diapositiva"/>
          <p:cNvSpPr>
            <a:spLocks noGrp="1"/>
          </p:cNvSpPr>
          <p:nvPr>
            <p:ph type="sldNum" sz="quarter" idx="12"/>
          </p:nvPr>
        </p:nvSpPr>
        <p:spPr/>
        <p:txBody>
          <a:bodyPr/>
          <a:lstStyle>
            <a:lvl1pPr>
              <a:defRPr/>
            </a:lvl1pPr>
          </a:lstStyle>
          <a:p>
            <a:pPr>
              <a:defRPr/>
            </a:pPr>
            <a:fld id="{7AA202E2-8208-41C9-BBB2-B524AAF04FC9}" type="slidenum">
              <a:rPr lang="es-MX"/>
              <a:pPr>
                <a:defRPr/>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00BC7836-E885-4B99-B95F-8D7FE185AB1C}" type="datetime1">
              <a:rPr lang="es-MX" smtClean="0"/>
              <a:t>13/08/2013</a:t>
            </a:fld>
            <a:endParaRPr lang="es-MX"/>
          </a:p>
        </p:txBody>
      </p:sp>
      <p:sp>
        <p:nvSpPr>
          <p:cNvPr id="5" name="21 Marcador de pie de página"/>
          <p:cNvSpPr>
            <a:spLocks noGrp="1"/>
          </p:cNvSpPr>
          <p:nvPr>
            <p:ph type="ftr" sz="quarter" idx="11"/>
          </p:nvPr>
        </p:nvSpPr>
        <p:spPr/>
        <p:txBody>
          <a:bodyPr/>
          <a:lstStyle>
            <a:lvl1pPr>
              <a:defRPr/>
            </a:lvl1pPr>
          </a:lstStyle>
          <a:p>
            <a:pPr>
              <a:defRPr/>
            </a:pPr>
            <a:r>
              <a:rPr lang="es-MX" smtClean="0"/>
              <a:t>Por Rodrigo Vásquez</a:t>
            </a:r>
            <a:endParaRPr lang="es-MX"/>
          </a:p>
        </p:txBody>
      </p:sp>
      <p:sp>
        <p:nvSpPr>
          <p:cNvPr id="6" name="17 Marcador de número de diapositiva"/>
          <p:cNvSpPr>
            <a:spLocks noGrp="1"/>
          </p:cNvSpPr>
          <p:nvPr>
            <p:ph type="sldNum" sz="quarter" idx="12"/>
          </p:nvPr>
        </p:nvSpPr>
        <p:spPr/>
        <p:txBody>
          <a:bodyPr/>
          <a:lstStyle>
            <a:lvl1pPr>
              <a:defRPr/>
            </a:lvl1pPr>
          </a:lstStyle>
          <a:p>
            <a:pPr>
              <a:defRPr/>
            </a:pPr>
            <a:fld id="{9C53012B-55D1-4BE3-9ABB-436277EDFB06}" type="slidenum">
              <a:rPr lang="es-MX"/>
              <a:pPr>
                <a:defRPr/>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953F2E8E-A02C-4BCF-8E84-A7DE3EA39AC0}" type="datetime1">
              <a:rPr lang="es-MX" smtClean="0"/>
              <a:t>13/08/2013</a:t>
            </a:fld>
            <a:endParaRPr lang="es-MX"/>
          </a:p>
        </p:txBody>
      </p:sp>
      <p:sp>
        <p:nvSpPr>
          <p:cNvPr id="5" name="4 Marcador de pie de página"/>
          <p:cNvSpPr>
            <a:spLocks noGrp="1"/>
          </p:cNvSpPr>
          <p:nvPr>
            <p:ph type="ftr" sz="quarter" idx="11"/>
          </p:nvPr>
        </p:nvSpPr>
        <p:spPr/>
        <p:txBody>
          <a:bodyPr/>
          <a:lstStyle>
            <a:lvl1pPr>
              <a:defRPr/>
            </a:lvl1pPr>
          </a:lstStyle>
          <a:p>
            <a:pPr>
              <a:defRPr/>
            </a:pPr>
            <a:r>
              <a:rPr lang="es-MX" smtClean="0"/>
              <a:t>Por Rodrigo Vásquez</a:t>
            </a: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C415F285-5F3D-4154-B334-2B1B59005078}" type="slidenum">
              <a:rPr lang="es-MX"/>
              <a:pPr>
                <a:defRPr/>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9 Marcador de fecha"/>
          <p:cNvSpPr>
            <a:spLocks noGrp="1"/>
          </p:cNvSpPr>
          <p:nvPr>
            <p:ph type="dt" sz="half" idx="10"/>
          </p:nvPr>
        </p:nvSpPr>
        <p:spPr/>
        <p:txBody>
          <a:bodyPr/>
          <a:lstStyle>
            <a:lvl1pPr>
              <a:defRPr/>
            </a:lvl1pPr>
          </a:lstStyle>
          <a:p>
            <a:pPr>
              <a:defRPr/>
            </a:pPr>
            <a:fld id="{E12BB13C-C1A5-474B-9461-2A945D2F6083}" type="datetime1">
              <a:rPr lang="es-MX" smtClean="0"/>
              <a:t>13/08/2013</a:t>
            </a:fld>
            <a:endParaRPr lang="es-MX"/>
          </a:p>
        </p:txBody>
      </p:sp>
      <p:sp>
        <p:nvSpPr>
          <p:cNvPr id="6" name="21 Marcador de pie de página"/>
          <p:cNvSpPr>
            <a:spLocks noGrp="1"/>
          </p:cNvSpPr>
          <p:nvPr>
            <p:ph type="ftr" sz="quarter" idx="11"/>
          </p:nvPr>
        </p:nvSpPr>
        <p:spPr/>
        <p:txBody>
          <a:bodyPr/>
          <a:lstStyle>
            <a:lvl1pPr>
              <a:defRPr/>
            </a:lvl1pPr>
          </a:lstStyle>
          <a:p>
            <a:pPr>
              <a:defRPr/>
            </a:pPr>
            <a:r>
              <a:rPr lang="es-MX" smtClean="0"/>
              <a:t>Por Rodrigo Vásquez</a:t>
            </a:r>
            <a:endParaRPr lang="es-MX"/>
          </a:p>
        </p:txBody>
      </p:sp>
      <p:sp>
        <p:nvSpPr>
          <p:cNvPr id="7" name="17 Marcador de número de diapositiva"/>
          <p:cNvSpPr>
            <a:spLocks noGrp="1"/>
          </p:cNvSpPr>
          <p:nvPr>
            <p:ph type="sldNum" sz="quarter" idx="12"/>
          </p:nvPr>
        </p:nvSpPr>
        <p:spPr/>
        <p:txBody>
          <a:bodyPr/>
          <a:lstStyle>
            <a:lvl1pPr>
              <a:defRPr/>
            </a:lvl1pPr>
          </a:lstStyle>
          <a:p>
            <a:pPr>
              <a:defRPr/>
            </a:pPr>
            <a:fld id="{D6424649-9E35-4986-B308-A45CAAB7D519}" type="slidenum">
              <a:rPr lang="es-MX"/>
              <a:pPr>
                <a:defRPr/>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9 Marcador de fecha"/>
          <p:cNvSpPr>
            <a:spLocks noGrp="1"/>
          </p:cNvSpPr>
          <p:nvPr>
            <p:ph type="dt" sz="half" idx="10"/>
          </p:nvPr>
        </p:nvSpPr>
        <p:spPr/>
        <p:txBody>
          <a:bodyPr/>
          <a:lstStyle>
            <a:lvl1pPr>
              <a:defRPr/>
            </a:lvl1pPr>
          </a:lstStyle>
          <a:p>
            <a:pPr>
              <a:defRPr/>
            </a:pPr>
            <a:fld id="{1492ED2E-C58E-438E-B3C1-22073CE822BF}" type="datetime1">
              <a:rPr lang="es-MX" smtClean="0"/>
              <a:t>13/08/2013</a:t>
            </a:fld>
            <a:endParaRPr lang="es-MX"/>
          </a:p>
        </p:txBody>
      </p:sp>
      <p:sp>
        <p:nvSpPr>
          <p:cNvPr id="8" name="21 Marcador de pie de página"/>
          <p:cNvSpPr>
            <a:spLocks noGrp="1"/>
          </p:cNvSpPr>
          <p:nvPr>
            <p:ph type="ftr" sz="quarter" idx="11"/>
          </p:nvPr>
        </p:nvSpPr>
        <p:spPr/>
        <p:txBody>
          <a:bodyPr/>
          <a:lstStyle>
            <a:lvl1pPr>
              <a:defRPr/>
            </a:lvl1pPr>
          </a:lstStyle>
          <a:p>
            <a:pPr>
              <a:defRPr/>
            </a:pPr>
            <a:r>
              <a:rPr lang="es-MX" smtClean="0"/>
              <a:t>Por Rodrigo Vásquez</a:t>
            </a:r>
            <a:endParaRPr lang="es-MX"/>
          </a:p>
        </p:txBody>
      </p:sp>
      <p:sp>
        <p:nvSpPr>
          <p:cNvPr id="9" name="17 Marcador de número de diapositiva"/>
          <p:cNvSpPr>
            <a:spLocks noGrp="1"/>
          </p:cNvSpPr>
          <p:nvPr>
            <p:ph type="sldNum" sz="quarter" idx="12"/>
          </p:nvPr>
        </p:nvSpPr>
        <p:spPr/>
        <p:txBody>
          <a:bodyPr/>
          <a:lstStyle>
            <a:lvl1pPr>
              <a:defRPr/>
            </a:lvl1pPr>
          </a:lstStyle>
          <a:p>
            <a:pPr>
              <a:defRPr/>
            </a:pPr>
            <a:fld id="{01734AF9-D4CA-4866-8618-8968B91B9BC1}" type="slidenum">
              <a:rPr lang="es-MX"/>
              <a:pPr>
                <a:defRPr/>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9 Marcador de fecha"/>
          <p:cNvSpPr>
            <a:spLocks noGrp="1"/>
          </p:cNvSpPr>
          <p:nvPr>
            <p:ph type="dt" sz="half" idx="10"/>
          </p:nvPr>
        </p:nvSpPr>
        <p:spPr/>
        <p:txBody>
          <a:bodyPr/>
          <a:lstStyle>
            <a:lvl1pPr>
              <a:defRPr/>
            </a:lvl1pPr>
          </a:lstStyle>
          <a:p>
            <a:pPr>
              <a:defRPr/>
            </a:pPr>
            <a:fld id="{8E020F1F-697D-448A-9E0E-BA78E7F94FFD}" type="datetime1">
              <a:rPr lang="es-MX" smtClean="0"/>
              <a:t>13/08/2013</a:t>
            </a:fld>
            <a:endParaRPr lang="es-MX"/>
          </a:p>
        </p:txBody>
      </p:sp>
      <p:sp>
        <p:nvSpPr>
          <p:cNvPr id="4" name="21 Marcador de pie de página"/>
          <p:cNvSpPr>
            <a:spLocks noGrp="1"/>
          </p:cNvSpPr>
          <p:nvPr>
            <p:ph type="ftr" sz="quarter" idx="11"/>
          </p:nvPr>
        </p:nvSpPr>
        <p:spPr/>
        <p:txBody>
          <a:bodyPr/>
          <a:lstStyle>
            <a:lvl1pPr>
              <a:defRPr/>
            </a:lvl1pPr>
          </a:lstStyle>
          <a:p>
            <a:pPr>
              <a:defRPr/>
            </a:pPr>
            <a:r>
              <a:rPr lang="es-MX" smtClean="0"/>
              <a:t>Por Rodrigo Vásquez</a:t>
            </a:r>
            <a:endParaRPr lang="es-MX"/>
          </a:p>
        </p:txBody>
      </p:sp>
      <p:sp>
        <p:nvSpPr>
          <p:cNvPr id="5" name="17 Marcador de número de diapositiva"/>
          <p:cNvSpPr>
            <a:spLocks noGrp="1"/>
          </p:cNvSpPr>
          <p:nvPr>
            <p:ph type="sldNum" sz="quarter" idx="12"/>
          </p:nvPr>
        </p:nvSpPr>
        <p:spPr/>
        <p:txBody>
          <a:bodyPr/>
          <a:lstStyle>
            <a:lvl1pPr>
              <a:defRPr/>
            </a:lvl1pPr>
          </a:lstStyle>
          <a:p>
            <a:pPr>
              <a:defRPr/>
            </a:pPr>
            <a:fld id="{6B77413C-2F7E-467A-8EBE-8B2C05223F4A}" type="slidenum">
              <a:rPr lang="es-MX"/>
              <a:pPr>
                <a:defRPr/>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767AAAE5-80DE-4703-8AA3-89C3C65FD2AE}" type="datetime1">
              <a:rPr lang="es-MX" smtClean="0"/>
              <a:t>13/08/2013</a:t>
            </a:fld>
            <a:endParaRPr lang="es-MX"/>
          </a:p>
        </p:txBody>
      </p:sp>
      <p:sp>
        <p:nvSpPr>
          <p:cNvPr id="3" name="21 Marcador de pie de página"/>
          <p:cNvSpPr>
            <a:spLocks noGrp="1"/>
          </p:cNvSpPr>
          <p:nvPr>
            <p:ph type="ftr" sz="quarter" idx="11"/>
          </p:nvPr>
        </p:nvSpPr>
        <p:spPr/>
        <p:txBody>
          <a:bodyPr/>
          <a:lstStyle>
            <a:lvl1pPr>
              <a:defRPr/>
            </a:lvl1pPr>
          </a:lstStyle>
          <a:p>
            <a:pPr>
              <a:defRPr/>
            </a:pPr>
            <a:r>
              <a:rPr lang="es-MX" smtClean="0"/>
              <a:t>Por Rodrigo Vásquez</a:t>
            </a:r>
            <a:endParaRPr lang="es-MX"/>
          </a:p>
        </p:txBody>
      </p:sp>
      <p:sp>
        <p:nvSpPr>
          <p:cNvPr id="4" name="17 Marcador de número de diapositiva"/>
          <p:cNvSpPr>
            <a:spLocks noGrp="1"/>
          </p:cNvSpPr>
          <p:nvPr>
            <p:ph type="sldNum" sz="quarter" idx="12"/>
          </p:nvPr>
        </p:nvSpPr>
        <p:spPr/>
        <p:txBody>
          <a:bodyPr/>
          <a:lstStyle>
            <a:lvl1pPr>
              <a:defRPr/>
            </a:lvl1pPr>
          </a:lstStyle>
          <a:p>
            <a:pPr>
              <a:defRPr/>
            </a:pPr>
            <a:fld id="{065C6D37-7366-4F39-A303-B4B2F3460677}" type="slidenum">
              <a:rPr lang="es-MX"/>
              <a:pPr>
                <a:defRPr/>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9 Marcador de fecha"/>
          <p:cNvSpPr>
            <a:spLocks noGrp="1"/>
          </p:cNvSpPr>
          <p:nvPr>
            <p:ph type="dt" sz="half" idx="10"/>
          </p:nvPr>
        </p:nvSpPr>
        <p:spPr/>
        <p:txBody>
          <a:bodyPr/>
          <a:lstStyle>
            <a:lvl1pPr>
              <a:defRPr/>
            </a:lvl1pPr>
          </a:lstStyle>
          <a:p>
            <a:pPr>
              <a:defRPr/>
            </a:pPr>
            <a:fld id="{23EB79E6-5333-4DA5-8022-BC1400622659}" type="datetime1">
              <a:rPr lang="es-MX" smtClean="0"/>
              <a:t>13/08/2013</a:t>
            </a:fld>
            <a:endParaRPr lang="es-MX"/>
          </a:p>
        </p:txBody>
      </p:sp>
      <p:sp>
        <p:nvSpPr>
          <p:cNvPr id="6" name="21 Marcador de pie de página"/>
          <p:cNvSpPr>
            <a:spLocks noGrp="1"/>
          </p:cNvSpPr>
          <p:nvPr>
            <p:ph type="ftr" sz="quarter" idx="11"/>
          </p:nvPr>
        </p:nvSpPr>
        <p:spPr/>
        <p:txBody>
          <a:bodyPr/>
          <a:lstStyle>
            <a:lvl1pPr>
              <a:defRPr/>
            </a:lvl1pPr>
          </a:lstStyle>
          <a:p>
            <a:pPr>
              <a:defRPr/>
            </a:pPr>
            <a:r>
              <a:rPr lang="es-MX" smtClean="0"/>
              <a:t>Por Rodrigo Vásquez</a:t>
            </a:r>
            <a:endParaRPr lang="es-MX"/>
          </a:p>
        </p:txBody>
      </p:sp>
      <p:sp>
        <p:nvSpPr>
          <p:cNvPr id="7" name="17 Marcador de número de diapositiva"/>
          <p:cNvSpPr>
            <a:spLocks noGrp="1"/>
          </p:cNvSpPr>
          <p:nvPr>
            <p:ph type="sldNum" sz="quarter" idx="12"/>
          </p:nvPr>
        </p:nvSpPr>
        <p:spPr/>
        <p:txBody>
          <a:bodyPr/>
          <a:lstStyle>
            <a:lvl1pPr>
              <a:defRPr/>
            </a:lvl1pPr>
          </a:lstStyle>
          <a:p>
            <a:pPr>
              <a:defRPr/>
            </a:pPr>
            <a:fld id="{9299CCE2-8222-492C-A462-ECFF2BC68C0E}" type="slidenum">
              <a:rPr lang="es-MX"/>
              <a:pPr>
                <a:defRPr/>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13 Recortar y redondear rectángulo de esquina sencilla"/>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4 Triángulo rectángulo"/>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5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16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1 Título"/>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smtClean="0"/>
              <a:t>Haga clic para modificar el estilo de título del patrón</a:t>
            </a:r>
            <a:endParaRPr lang="en-US"/>
          </a:p>
        </p:txBody>
      </p:sp>
      <p:sp>
        <p:nvSpPr>
          <p:cNvPr id="4" name="3 Marcador de texto"/>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9" name="4 Marcador de fecha"/>
          <p:cNvSpPr>
            <a:spLocks noGrp="1"/>
          </p:cNvSpPr>
          <p:nvPr>
            <p:ph type="dt" sz="half" idx="10"/>
          </p:nvPr>
        </p:nvSpPr>
        <p:spPr/>
        <p:txBody>
          <a:bodyPr/>
          <a:lstStyle>
            <a:lvl1pPr>
              <a:defRPr/>
            </a:lvl1pPr>
          </a:lstStyle>
          <a:p>
            <a:pPr>
              <a:defRPr/>
            </a:pPr>
            <a:fld id="{A9C1B06E-52B1-42C6-BB11-C5C4B6BEE437}" type="datetime1">
              <a:rPr lang="es-MX" smtClean="0"/>
              <a:t>13/08/2013</a:t>
            </a:fld>
            <a:endParaRPr lang="es-MX"/>
          </a:p>
        </p:txBody>
      </p:sp>
      <p:sp>
        <p:nvSpPr>
          <p:cNvPr id="10" name="5 Marcador de pie de página"/>
          <p:cNvSpPr>
            <a:spLocks noGrp="1"/>
          </p:cNvSpPr>
          <p:nvPr>
            <p:ph type="ftr" sz="quarter" idx="11"/>
          </p:nvPr>
        </p:nvSpPr>
        <p:spPr/>
        <p:txBody>
          <a:bodyPr/>
          <a:lstStyle>
            <a:lvl1pPr>
              <a:defRPr/>
            </a:lvl1pPr>
          </a:lstStyle>
          <a:p>
            <a:pPr>
              <a:defRPr/>
            </a:pPr>
            <a:r>
              <a:rPr lang="es-MX" smtClean="0"/>
              <a:t>Por Rodrigo Vásquez</a:t>
            </a:r>
            <a:endParaRPr lang="es-MX"/>
          </a:p>
        </p:txBody>
      </p:sp>
      <p:sp>
        <p:nvSpPr>
          <p:cNvPr id="11" name="6 Marcador de número de diapositiva"/>
          <p:cNvSpPr>
            <a:spLocks noGrp="1"/>
          </p:cNvSpPr>
          <p:nvPr>
            <p:ph type="sldNum" sz="quarter" idx="12"/>
          </p:nvPr>
        </p:nvSpPr>
        <p:spPr>
          <a:xfrm>
            <a:off x="8077200" y="6356350"/>
            <a:ext cx="609600" cy="365125"/>
          </a:xfrm>
        </p:spPr>
        <p:txBody>
          <a:bodyPr/>
          <a:lstStyle>
            <a:lvl1pPr>
              <a:defRPr/>
            </a:lvl1pPr>
          </a:lstStyle>
          <a:p>
            <a:pPr>
              <a:defRPr/>
            </a:pPr>
            <a:fld id="{3116BD18-1E5D-4A0F-BF0B-D33FB71E13F4}" type="slidenum">
              <a:rPr lang="es-MX"/>
              <a:pPr>
                <a:defRPr/>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7 Forma libre"/>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8" name="8 Marcador de título"/>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s-ES" smtClean="0"/>
              <a:t>Haga clic para modificar el estilo de título del patrón</a:t>
            </a:r>
            <a:endParaRPr lang="en-US" smtClean="0"/>
          </a:p>
        </p:txBody>
      </p:sp>
      <p:sp>
        <p:nvSpPr>
          <p:cNvPr id="1029" name="29 Marcador de texto"/>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72CCC817-911D-42B4-8B7D-23747BB65079}" type="datetime1">
              <a:rPr lang="es-MX" smtClean="0"/>
              <a:t>13/08/2013</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r>
              <a:rPr lang="es-MX" smtClean="0"/>
              <a:t>Por Rodrigo Vásquez</a:t>
            </a:r>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5A7BC05A-6672-45F0-AB96-507EE85466B3}" type="slidenum">
              <a:rPr lang="es-MX"/>
              <a:pPr>
                <a:defRPr/>
              </a:pPr>
              <a:t>‹Nº›</a:t>
            </a:fld>
            <a:endParaRPr lang="es-MX"/>
          </a:p>
        </p:txBody>
      </p:sp>
      <p:grpSp>
        <p:nvGrpSpPr>
          <p:cNvPr id="1033" name="1 Grupo"/>
          <p:cNvGrpSpPr>
            <a:grpSpLocks/>
          </p:cNvGrpSpPr>
          <p:nvPr/>
        </p:nvGrpSpPr>
        <p:grpSpPr bwMode="auto">
          <a:xfrm>
            <a:off x="-19050" y="203200"/>
            <a:ext cx="9180513" cy="647700"/>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787" r:id="rId1"/>
    <p:sldLayoutId id="2147483779" r:id="rId2"/>
    <p:sldLayoutId id="2147483788" r:id="rId3"/>
    <p:sldLayoutId id="2147483780" r:id="rId4"/>
    <p:sldLayoutId id="2147483781" r:id="rId5"/>
    <p:sldLayoutId id="2147483782" r:id="rId6"/>
    <p:sldLayoutId id="2147483783" r:id="rId7"/>
    <p:sldLayoutId id="2147483784" r:id="rId8"/>
    <p:sldLayoutId id="2147483789" r:id="rId9"/>
    <p:sldLayoutId id="2147483785" r:id="rId10"/>
    <p:sldLayoutId id="2147483786"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060848"/>
            <a:ext cx="7851648" cy="200026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lang="es-MX" dirty="0" smtClean="0"/>
              <a:t>TIPO DE DATO ESTRUCTURA (STRUCT)</a:t>
            </a:r>
            <a:endParaRPr lang="es-MX" dirty="0"/>
          </a:p>
        </p:txBody>
      </p:sp>
      <p:sp>
        <p:nvSpPr>
          <p:cNvPr id="3" name="Footer Placeholder 2"/>
          <p:cNvSpPr>
            <a:spLocks noGrp="1"/>
          </p:cNvSpPr>
          <p:nvPr>
            <p:ph type="ftr" sz="quarter" idx="11"/>
          </p:nvPr>
        </p:nvSpPr>
        <p:spPr>
          <a:xfrm>
            <a:off x="500034" y="6286520"/>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28596" y="285752"/>
            <a:ext cx="7851648" cy="85723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ctr" eaLnBrk="1" fontAlgn="auto" hangingPunct="1">
              <a:spcAft>
                <a:spcPts val="0"/>
              </a:spcAft>
              <a:defRPr/>
            </a:pPr>
            <a:r>
              <a:rPr lang="es-ES" sz="3600" dirty="0" smtClean="0"/>
              <a:t>Acceso a los componentes de una estructura</a:t>
            </a:r>
            <a:endParaRPr lang="es-ES" sz="3600" dirty="0"/>
          </a:p>
        </p:txBody>
      </p:sp>
      <p:sp>
        <p:nvSpPr>
          <p:cNvPr id="7171" name="5 CuadroTexto"/>
          <p:cNvSpPr txBox="1">
            <a:spLocks noChangeArrowheads="1"/>
          </p:cNvSpPr>
          <p:nvPr/>
        </p:nvSpPr>
        <p:spPr bwMode="auto">
          <a:xfrm>
            <a:off x="500034" y="1357298"/>
            <a:ext cx="8143932" cy="5109091"/>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eaLnBrk="1" fontAlgn="auto" hangingPunct="1">
              <a:spcAft>
                <a:spcPts val="0"/>
              </a:spcAft>
              <a:buFont typeface="Arial" pitchFamily="34" charset="0"/>
              <a:buNone/>
              <a:defRPr/>
            </a:pPr>
            <a:r>
              <a:rPr lang="es-ES" dirty="0" smtClean="0">
                <a:solidFill>
                  <a:schemeClr val="bg1">
                    <a:lumMod val="95000"/>
                    <a:lumOff val="5000"/>
                  </a:schemeClr>
                </a:solidFill>
                <a:latin typeface="+mj-lt"/>
                <a:cs typeface="Calibri" pitchFamily="34" charset="0"/>
              </a:rPr>
              <a:t> </a:t>
            </a:r>
            <a:r>
              <a:rPr lang="es-ES_tradnl" sz="2400" dirty="0" smtClean="0">
                <a:latin typeface="+mj-lt"/>
              </a:rPr>
              <a:t>Se accede a una estructura para almacenar o recuperar datos de la misma. Existen dos formas. </a:t>
            </a:r>
          </a:p>
          <a:p>
            <a:pPr eaLnBrk="1" fontAlgn="auto" hangingPunct="1">
              <a:spcAft>
                <a:spcPts val="0"/>
              </a:spcAft>
              <a:defRPr/>
            </a:pPr>
            <a:endParaRPr lang="es-ES_tradnl" dirty="0" smtClean="0">
              <a:latin typeface="+mj-lt"/>
            </a:endParaRPr>
          </a:p>
          <a:p>
            <a:pPr eaLnBrk="1" fontAlgn="auto" hangingPunct="1">
              <a:spcAft>
                <a:spcPts val="0"/>
              </a:spcAft>
              <a:buFont typeface="Arial" pitchFamily="34" charset="0"/>
              <a:buNone/>
              <a:defRPr/>
            </a:pPr>
            <a:r>
              <a:rPr lang="es-ES_tradnl" sz="2000" b="1" dirty="0" smtClean="0">
                <a:latin typeface="+mj-lt"/>
              </a:rPr>
              <a:t>Utilizando el operador punto(.)</a:t>
            </a:r>
          </a:p>
          <a:p>
            <a:pPr eaLnBrk="1" fontAlgn="auto" hangingPunct="1">
              <a:spcAft>
                <a:spcPts val="0"/>
              </a:spcAft>
              <a:buFont typeface="Arial" pitchFamily="34" charset="0"/>
              <a:buNone/>
              <a:defRPr/>
            </a:pPr>
            <a:r>
              <a:rPr lang="es-ES_tradnl" sz="2000" dirty="0" smtClean="0">
                <a:latin typeface="+mj-lt"/>
              </a:rPr>
              <a:t>El operador punto proporciona el camino directo al miembro correspondiente.</a:t>
            </a:r>
          </a:p>
          <a:p>
            <a:pPr eaLnBrk="1" fontAlgn="auto" hangingPunct="1">
              <a:spcAft>
                <a:spcPts val="0"/>
              </a:spcAft>
              <a:buFont typeface="Arial" pitchFamily="34" charset="0"/>
              <a:buNone/>
              <a:defRPr/>
            </a:pPr>
            <a:r>
              <a:rPr lang="es-ES_tradnl" sz="2000" dirty="0" smtClean="0">
                <a:latin typeface="+mj-lt"/>
              </a:rPr>
              <a:t>Ejemplo: </a:t>
            </a:r>
          </a:p>
          <a:p>
            <a:pPr eaLnBrk="1" fontAlgn="auto" hangingPunct="1">
              <a:spcAft>
                <a:spcPts val="0"/>
              </a:spcAft>
              <a:buFont typeface="Arial" pitchFamily="34" charset="0"/>
              <a:buNone/>
              <a:defRPr/>
            </a:pPr>
            <a:r>
              <a:rPr lang="es-ES_tradnl" sz="2000" dirty="0" smtClean="0">
                <a:latin typeface="+mj-lt"/>
              </a:rPr>
              <a:t>	    Asignando valores directamente.	</a:t>
            </a:r>
          </a:p>
          <a:p>
            <a:pPr lvl="2" eaLnBrk="1" fontAlgn="auto" hangingPunct="1">
              <a:spcAft>
                <a:spcPts val="0"/>
              </a:spcAft>
              <a:buFont typeface="Arial" pitchFamily="34" charset="0"/>
              <a:buNone/>
              <a:defRPr/>
            </a:pPr>
            <a:r>
              <a:rPr lang="es-ES_tradnl" sz="2000" dirty="0" smtClean="0">
                <a:latin typeface="+mj-lt"/>
              </a:rPr>
              <a:t>	Atleta1.edad=23; </a:t>
            </a:r>
          </a:p>
          <a:p>
            <a:pPr lvl="2" eaLnBrk="1" fontAlgn="auto" hangingPunct="1">
              <a:spcAft>
                <a:spcPts val="0"/>
              </a:spcAft>
              <a:buFont typeface="Arial" pitchFamily="34" charset="0"/>
              <a:buNone/>
              <a:defRPr/>
            </a:pPr>
            <a:r>
              <a:rPr lang="es-ES_tradnl" sz="2000" dirty="0" smtClean="0">
                <a:latin typeface="+mj-lt"/>
              </a:rPr>
              <a:t>	</a:t>
            </a:r>
            <a:r>
              <a:rPr lang="es-ES_tradnl" sz="2000" dirty="0" err="1" smtClean="0">
                <a:latin typeface="+mj-lt"/>
              </a:rPr>
              <a:t>strcpy</a:t>
            </a:r>
            <a:r>
              <a:rPr lang="es-ES_tradnl" sz="2000" dirty="0" smtClean="0">
                <a:latin typeface="+mj-lt"/>
              </a:rPr>
              <a:t>(Atleta1.nombre, “Juan Hernández ”);</a:t>
            </a:r>
          </a:p>
          <a:p>
            <a:pPr lvl="2" eaLnBrk="1" fontAlgn="auto" hangingPunct="1">
              <a:spcAft>
                <a:spcPts val="0"/>
              </a:spcAft>
              <a:buFont typeface="Arial" pitchFamily="34" charset="0"/>
              <a:buNone/>
              <a:defRPr/>
            </a:pPr>
            <a:endParaRPr lang="es-ES_tradnl" sz="2000" dirty="0" smtClean="0">
              <a:latin typeface="+mj-lt"/>
            </a:endParaRPr>
          </a:p>
          <a:p>
            <a:pPr lvl="2" eaLnBrk="1" fontAlgn="auto" hangingPunct="1">
              <a:spcAft>
                <a:spcPts val="0"/>
              </a:spcAft>
              <a:buFont typeface="Arial" pitchFamily="34" charset="0"/>
              <a:buNone/>
              <a:defRPr/>
            </a:pPr>
            <a:r>
              <a:rPr lang="es-ES_tradnl" sz="2000" dirty="0" smtClean="0">
                <a:latin typeface="+mj-lt"/>
              </a:rPr>
              <a:t>O bien a través del teclado</a:t>
            </a:r>
          </a:p>
          <a:p>
            <a:pPr lvl="2" eaLnBrk="1" fontAlgn="auto" hangingPunct="1">
              <a:spcAft>
                <a:spcPts val="0"/>
              </a:spcAft>
              <a:buFont typeface="Arial" pitchFamily="34" charset="0"/>
              <a:buNone/>
              <a:defRPr/>
            </a:pPr>
            <a:r>
              <a:rPr lang="es-ES_tradnl" sz="2000" dirty="0" smtClean="0">
                <a:latin typeface="+mj-lt"/>
              </a:rPr>
              <a:t>	</a:t>
            </a:r>
          </a:p>
          <a:p>
            <a:pPr lvl="2" eaLnBrk="1" fontAlgn="auto" hangingPunct="1">
              <a:spcAft>
                <a:spcPts val="0"/>
              </a:spcAft>
              <a:buFont typeface="Arial" pitchFamily="34" charset="0"/>
              <a:buNone/>
              <a:defRPr/>
            </a:pPr>
            <a:r>
              <a:rPr lang="es-ES_tradnl" sz="2000" dirty="0" smtClean="0">
                <a:latin typeface="+mj-lt"/>
              </a:rPr>
              <a:t>	</a:t>
            </a:r>
            <a:r>
              <a:rPr lang="es-ES_tradnl" sz="2000" dirty="0" err="1" smtClean="0">
                <a:latin typeface="+mj-lt"/>
              </a:rPr>
              <a:t>printf</a:t>
            </a:r>
            <a:r>
              <a:rPr lang="es-ES_tradnl" sz="2000" dirty="0" smtClean="0">
                <a:latin typeface="+mj-lt"/>
              </a:rPr>
              <a:t>(“Nombre del atleta:”);</a:t>
            </a:r>
          </a:p>
          <a:p>
            <a:pPr lvl="2" eaLnBrk="1" fontAlgn="auto" hangingPunct="1">
              <a:spcAft>
                <a:spcPts val="0"/>
              </a:spcAft>
              <a:buFont typeface="Arial" pitchFamily="34" charset="0"/>
              <a:buNone/>
              <a:defRPr/>
            </a:pPr>
            <a:r>
              <a:rPr lang="es-ES_tradnl" sz="2000" dirty="0" smtClean="0">
                <a:latin typeface="+mj-lt"/>
              </a:rPr>
              <a:t>	</a:t>
            </a:r>
            <a:r>
              <a:rPr lang="es-ES_tradnl" sz="2000" dirty="0" err="1" smtClean="0">
                <a:latin typeface="+mj-lt"/>
              </a:rPr>
              <a:t>gets</a:t>
            </a:r>
            <a:r>
              <a:rPr lang="es-ES_tradnl" sz="2000" dirty="0" smtClean="0">
                <a:latin typeface="+mj-lt"/>
              </a:rPr>
              <a:t>(Atleta1.nombre”);	</a:t>
            </a:r>
          </a:p>
          <a:p>
            <a:pPr lvl="2" eaLnBrk="1" fontAlgn="auto" hangingPunct="1">
              <a:spcAft>
                <a:spcPts val="0"/>
              </a:spcAft>
              <a:buFont typeface="Arial" pitchFamily="34" charset="0"/>
              <a:buNone/>
              <a:defRPr/>
            </a:pPr>
            <a:endParaRPr lang="es-ES_tradnl" sz="2000" dirty="0" smtClean="0">
              <a:latin typeface="+mj-lt"/>
            </a:endParaRPr>
          </a:p>
        </p:txBody>
      </p:sp>
      <p:sp>
        <p:nvSpPr>
          <p:cNvPr id="5" name="Footer Placeholder 4"/>
          <p:cNvSpPr>
            <a:spLocks noGrp="1"/>
          </p:cNvSpPr>
          <p:nvPr>
            <p:ph type="ftr" sz="quarter" idx="11"/>
          </p:nvPr>
        </p:nvSpPr>
        <p:spPr>
          <a:xfrm>
            <a:off x="285720"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28596" y="285752"/>
            <a:ext cx="7851648" cy="85723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ctr" eaLnBrk="1" fontAlgn="auto" hangingPunct="1">
              <a:spcAft>
                <a:spcPts val="0"/>
              </a:spcAft>
              <a:defRPr/>
            </a:pPr>
            <a:r>
              <a:rPr lang="es-ES" sz="3600" dirty="0" smtClean="0"/>
              <a:t>Acceso a los componentes de una estructura</a:t>
            </a:r>
            <a:endParaRPr lang="es-ES" sz="3600" dirty="0"/>
          </a:p>
        </p:txBody>
      </p:sp>
      <p:sp>
        <p:nvSpPr>
          <p:cNvPr id="7171" name="5 CuadroTexto"/>
          <p:cNvSpPr txBox="1">
            <a:spLocks noChangeArrowheads="1"/>
          </p:cNvSpPr>
          <p:nvPr/>
        </p:nvSpPr>
        <p:spPr bwMode="auto">
          <a:xfrm>
            <a:off x="500034" y="1643051"/>
            <a:ext cx="8143932" cy="1200329"/>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just" fontAlgn="auto">
              <a:spcAft>
                <a:spcPts val="0"/>
              </a:spcAft>
              <a:buFont typeface="Arial" pitchFamily="34" charset="0"/>
              <a:buNone/>
              <a:defRPr/>
            </a:pPr>
            <a:r>
              <a:rPr lang="es-ES_tradnl" sz="2400" dirty="0" smtClean="0">
                <a:latin typeface="+mj-lt"/>
              </a:rPr>
              <a:t>Es recomendable que los datos se lean en variables auxiliares y luego se trasladen sus valores a los componentes de las estructuras.</a:t>
            </a:r>
            <a:endParaRPr lang="es-ES_tradnl" sz="2000" dirty="0" smtClean="0">
              <a:latin typeface="+mj-lt"/>
            </a:endParaRPr>
          </a:p>
        </p:txBody>
      </p:sp>
      <p:sp>
        <p:nvSpPr>
          <p:cNvPr id="5" name="Freeform 4"/>
          <p:cNvSpPr/>
          <p:nvPr/>
        </p:nvSpPr>
        <p:spPr>
          <a:xfrm>
            <a:off x="1500166" y="3143248"/>
            <a:ext cx="6143668" cy="2714644"/>
          </a:xfrm>
          <a:custGeom>
            <a:avLst/>
            <a:gdLst>
              <a:gd name="connsiteX0" fmla="*/ 0 w 2264741"/>
              <a:gd name="connsiteY0" fmla="*/ 821922 h 1643844"/>
              <a:gd name="connsiteX1" fmla="*/ 467202 w 2264741"/>
              <a:gd name="connsiteY1" fmla="*/ 156752 h 1643844"/>
              <a:gd name="connsiteX2" fmla="*/ 1132373 w 2264741"/>
              <a:gd name="connsiteY2" fmla="*/ 1 h 1643844"/>
              <a:gd name="connsiteX3" fmla="*/ 1797544 w 2264741"/>
              <a:gd name="connsiteY3" fmla="*/ 156753 h 1643844"/>
              <a:gd name="connsiteX4" fmla="*/ 2264743 w 2264741"/>
              <a:gd name="connsiteY4" fmla="*/ 821925 h 1643844"/>
              <a:gd name="connsiteX5" fmla="*/ 1797542 w 2264741"/>
              <a:gd name="connsiteY5" fmla="*/ 1487096 h 1643844"/>
              <a:gd name="connsiteX6" fmla="*/ 1132371 w 2264741"/>
              <a:gd name="connsiteY6" fmla="*/ 1643847 h 1643844"/>
              <a:gd name="connsiteX7" fmla="*/ 467200 w 2264741"/>
              <a:gd name="connsiteY7" fmla="*/ 1487095 h 1643844"/>
              <a:gd name="connsiteX8" fmla="*/ 0 w 2264741"/>
              <a:gd name="connsiteY8" fmla="*/ 821924 h 1643844"/>
              <a:gd name="connsiteX9" fmla="*/ 0 w 2264741"/>
              <a:gd name="connsiteY9" fmla="*/ 821922 h 164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41" h="1643844">
                <a:moveTo>
                  <a:pt x="0" y="821922"/>
                </a:moveTo>
                <a:cubicBezTo>
                  <a:pt x="1" y="558688"/>
                  <a:pt x="173705" y="311379"/>
                  <a:pt x="467202" y="156752"/>
                </a:cubicBezTo>
                <a:cubicBezTo>
                  <a:pt x="660586" y="54869"/>
                  <a:pt x="893417" y="1"/>
                  <a:pt x="1132373" y="1"/>
                </a:cubicBezTo>
                <a:cubicBezTo>
                  <a:pt x="1371329" y="1"/>
                  <a:pt x="1604160" y="54869"/>
                  <a:pt x="1797544" y="156753"/>
                </a:cubicBezTo>
                <a:cubicBezTo>
                  <a:pt x="2091041" y="311381"/>
                  <a:pt x="2264744" y="558690"/>
                  <a:pt x="2264743" y="821925"/>
                </a:cubicBezTo>
                <a:cubicBezTo>
                  <a:pt x="2264743" y="1085159"/>
                  <a:pt x="2091039" y="1332468"/>
                  <a:pt x="1797542" y="1487096"/>
                </a:cubicBezTo>
                <a:cubicBezTo>
                  <a:pt x="1604158" y="1588979"/>
                  <a:pt x="1371327" y="1643847"/>
                  <a:pt x="1132371" y="1643847"/>
                </a:cubicBezTo>
                <a:cubicBezTo>
                  <a:pt x="893415" y="1643847"/>
                  <a:pt x="660584" y="1588979"/>
                  <a:pt x="467200" y="1487095"/>
                </a:cubicBezTo>
                <a:cubicBezTo>
                  <a:pt x="173703" y="1332467"/>
                  <a:pt x="0" y="1085158"/>
                  <a:pt x="0" y="821924"/>
                </a:cubicBezTo>
                <a:lnTo>
                  <a:pt x="0" y="821922"/>
                </a:lnTo>
                <a:close/>
              </a:path>
            </a:pathLst>
          </a:custGeom>
          <a:ln>
            <a:solidFill>
              <a:schemeClr val="tx1">
                <a:lumMod val="65000"/>
              </a:schemeClr>
            </a:solid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2304" tIns="281375" rIns="372304" bIns="281375" numCol="1" spcCol="1270" anchor="ctr" anchorCtr="0">
            <a:noAutofit/>
          </a:bodyPr>
          <a:lstStyle/>
          <a:p>
            <a:pPr lvl="2" fontAlgn="auto">
              <a:spcAft>
                <a:spcPts val="0"/>
              </a:spcAft>
              <a:defRPr/>
            </a:pPr>
            <a:r>
              <a:rPr lang="es-ES_tradnl" sz="2400" dirty="0" err="1" smtClean="0"/>
              <a:t>char</a:t>
            </a:r>
            <a:r>
              <a:rPr lang="es-ES_tradnl" sz="2400" dirty="0" smtClean="0"/>
              <a:t> nombre[40]; </a:t>
            </a:r>
          </a:p>
          <a:p>
            <a:pPr lvl="2" eaLnBrk="1" fontAlgn="auto" hangingPunct="1">
              <a:spcAft>
                <a:spcPts val="0"/>
              </a:spcAft>
              <a:buFont typeface="Arial" pitchFamily="34" charset="0"/>
              <a:buNone/>
              <a:defRPr/>
            </a:pPr>
            <a:r>
              <a:rPr lang="es-ES_tradnl" sz="2400" dirty="0" err="1" smtClean="0"/>
              <a:t>printf</a:t>
            </a:r>
            <a:r>
              <a:rPr lang="es-ES_tradnl" sz="2400" dirty="0" smtClean="0"/>
              <a:t>(“Nombre del atleta:”);</a:t>
            </a:r>
          </a:p>
          <a:p>
            <a:pPr lvl="2" eaLnBrk="1" fontAlgn="auto" hangingPunct="1">
              <a:spcAft>
                <a:spcPts val="0"/>
              </a:spcAft>
              <a:buFont typeface="Arial" pitchFamily="34" charset="0"/>
              <a:buNone/>
              <a:defRPr/>
            </a:pPr>
            <a:r>
              <a:rPr lang="es-ES_tradnl" sz="2400" dirty="0" err="1" smtClean="0"/>
              <a:t>gets</a:t>
            </a:r>
            <a:r>
              <a:rPr lang="es-ES_tradnl" sz="2400" dirty="0" smtClean="0"/>
              <a:t>(nombre);</a:t>
            </a:r>
          </a:p>
          <a:p>
            <a:pPr lvl="2" eaLnBrk="1" fontAlgn="auto" hangingPunct="1">
              <a:spcAft>
                <a:spcPts val="0"/>
              </a:spcAft>
              <a:buFont typeface="Arial" pitchFamily="34" charset="0"/>
              <a:buNone/>
              <a:defRPr/>
            </a:pPr>
            <a:r>
              <a:rPr lang="es-ES_tradnl" sz="2400" dirty="0" err="1" smtClean="0"/>
              <a:t>strcpy</a:t>
            </a:r>
            <a:r>
              <a:rPr lang="es-ES_tradnl" sz="2400" dirty="0" smtClean="0"/>
              <a:t>(Atleta1.nombre, nombre);</a:t>
            </a:r>
          </a:p>
          <a:p>
            <a:pPr lvl="2" eaLnBrk="1" fontAlgn="auto" hangingPunct="1">
              <a:spcAft>
                <a:spcPts val="0"/>
              </a:spcAft>
              <a:buFont typeface="Arial" pitchFamily="34" charset="0"/>
              <a:buNone/>
              <a:defRPr/>
            </a:pPr>
            <a:r>
              <a:rPr lang="es-ES_tradnl" sz="2400" dirty="0" smtClean="0"/>
              <a:t>	</a:t>
            </a:r>
          </a:p>
        </p:txBody>
      </p:sp>
      <p:sp>
        <p:nvSpPr>
          <p:cNvPr id="6" name="Footer Placeholder 5"/>
          <p:cNvSpPr>
            <a:spLocks noGrp="1"/>
          </p:cNvSpPr>
          <p:nvPr>
            <p:ph type="ftr" sz="quarter" idx="11"/>
          </p:nvPr>
        </p:nvSpPr>
        <p:spPr>
          <a:xfrm>
            <a:off x="285720"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28596" y="285752"/>
            <a:ext cx="7851648" cy="64291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ctr" eaLnBrk="1" fontAlgn="auto" hangingPunct="1">
              <a:spcAft>
                <a:spcPts val="0"/>
              </a:spcAft>
              <a:defRPr/>
            </a:pPr>
            <a:r>
              <a:rPr lang="es-ES" sz="3600" dirty="0" smtClean="0"/>
              <a:t>Acceso a los componentes de una estructura</a:t>
            </a:r>
            <a:endParaRPr lang="es-ES" sz="3600" dirty="0"/>
          </a:p>
        </p:txBody>
      </p:sp>
      <p:sp>
        <p:nvSpPr>
          <p:cNvPr id="7171" name="5 CuadroTexto"/>
          <p:cNvSpPr txBox="1">
            <a:spLocks noChangeArrowheads="1"/>
          </p:cNvSpPr>
          <p:nvPr/>
        </p:nvSpPr>
        <p:spPr bwMode="auto">
          <a:xfrm>
            <a:off x="500034" y="1285860"/>
            <a:ext cx="8143932" cy="4708981"/>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eaLnBrk="1" fontAlgn="auto" hangingPunct="1">
              <a:spcAft>
                <a:spcPts val="0"/>
              </a:spcAft>
              <a:buFont typeface="Arial" pitchFamily="34" charset="0"/>
              <a:buNone/>
              <a:defRPr/>
            </a:pPr>
            <a:r>
              <a:rPr lang="es-ES_tradnl" sz="2000" b="1" dirty="0" smtClean="0">
                <a:latin typeface="Calibri" pitchFamily="34" charset="0"/>
              </a:rPr>
              <a:t>Utilizando el operador puntero  (-</a:t>
            </a:r>
            <a:r>
              <a:rPr lang="es-ES_tradnl" sz="2000" dirty="0" smtClean="0">
                <a:latin typeface="Calibri" pitchFamily="34" charset="0"/>
              </a:rPr>
              <a:t> &gt; </a:t>
            </a:r>
            <a:r>
              <a:rPr lang="es-ES_tradnl" sz="2000" b="1" dirty="0" smtClean="0">
                <a:latin typeface="Calibri" pitchFamily="34" charset="0"/>
              </a:rPr>
              <a:t>)</a:t>
            </a:r>
          </a:p>
          <a:p>
            <a:pPr eaLnBrk="1" fontAlgn="auto" hangingPunct="1">
              <a:spcAft>
                <a:spcPts val="0"/>
              </a:spcAft>
              <a:buFont typeface="Arial" pitchFamily="34" charset="0"/>
              <a:buNone/>
              <a:defRPr/>
            </a:pPr>
            <a:endParaRPr lang="es-ES_tradnl" sz="2000" b="1" dirty="0" smtClean="0">
              <a:latin typeface="Calibri" pitchFamily="34" charset="0"/>
            </a:endParaRPr>
          </a:p>
          <a:p>
            <a:pPr algn="just" eaLnBrk="1" fontAlgn="auto" hangingPunct="1">
              <a:spcAft>
                <a:spcPts val="0"/>
              </a:spcAft>
              <a:buFont typeface="Arial" pitchFamily="34" charset="0"/>
              <a:buNone/>
              <a:defRPr/>
            </a:pPr>
            <a:r>
              <a:rPr lang="es-ES_tradnl" sz="2000" dirty="0" smtClean="0">
                <a:latin typeface="Calibri" pitchFamily="34" charset="0"/>
              </a:rPr>
              <a:t>El operador puntero - &gt;  Sirve para acceder a los datos de la estructura a partir de un puntero. Para utilizar este operador primero se debe definir una variable puntero para direccionar hacia la estructura. </a:t>
            </a:r>
          </a:p>
          <a:p>
            <a:pPr eaLnBrk="1" fontAlgn="auto" hangingPunct="1">
              <a:spcAft>
                <a:spcPts val="0"/>
              </a:spcAft>
              <a:buFont typeface="Arial" pitchFamily="34" charset="0"/>
              <a:buNone/>
              <a:defRPr/>
            </a:pPr>
            <a:r>
              <a:rPr lang="es-ES_tradnl" sz="2000" dirty="0" smtClean="0">
                <a:latin typeface="Calibri" pitchFamily="34" charset="0"/>
              </a:rPr>
              <a:t>Ejemplo:</a:t>
            </a:r>
          </a:p>
          <a:p>
            <a:pPr eaLnBrk="1" fontAlgn="auto" hangingPunct="1">
              <a:spcAft>
                <a:spcPts val="0"/>
              </a:spcAft>
              <a:buFont typeface="Arial" pitchFamily="34" charset="0"/>
              <a:buNone/>
              <a:defRPr/>
            </a:pPr>
            <a:r>
              <a:rPr lang="es-ES_tradnl" sz="2000" dirty="0" smtClean="0">
                <a:latin typeface="Calibri" pitchFamily="34" charset="0"/>
              </a:rPr>
              <a:t>		</a:t>
            </a:r>
            <a:r>
              <a:rPr lang="es-ES_tradnl" sz="2000" dirty="0" err="1" smtClean="0">
                <a:latin typeface="Calibri" pitchFamily="34" charset="0"/>
              </a:rPr>
              <a:t>struct</a:t>
            </a:r>
            <a:r>
              <a:rPr lang="es-ES_tradnl" sz="2000" dirty="0" smtClean="0">
                <a:latin typeface="Calibri" pitchFamily="34" charset="0"/>
              </a:rPr>
              <a:t> </a:t>
            </a:r>
            <a:r>
              <a:rPr lang="es-ES_tradnl" sz="2000" dirty="0" err="1" smtClean="0">
                <a:latin typeface="Calibri" pitchFamily="34" charset="0"/>
              </a:rPr>
              <a:t>InfoAtleta</a:t>
            </a:r>
            <a:r>
              <a:rPr lang="es-ES_tradnl" sz="2000" dirty="0" smtClean="0">
                <a:latin typeface="Calibri" pitchFamily="34" charset="0"/>
              </a:rPr>
              <a:t> *</a:t>
            </a:r>
            <a:r>
              <a:rPr lang="es-ES_tradnl" sz="2000" dirty="0" err="1" smtClean="0">
                <a:latin typeface="Calibri" pitchFamily="34" charset="0"/>
              </a:rPr>
              <a:t>ptrAtleta</a:t>
            </a:r>
            <a:r>
              <a:rPr lang="es-ES_tradnl" sz="2000" dirty="0" smtClean="0">
                <a:latin typeface="Calibri" pitchFamily="34" charset="0"/>
              </a:rPr>
              <a:t>;</a:t>
            </a:r>
          </a:p>
          <a:p>
            <a:pPr eaLnBrk="1" fontAlgn="auto" hangingPunct="1">
              <a:spcAft>
                <a:spcPts val="0"/>
              </a:spcAft>
              <a:buFont typeface="Arial" pitchFamily="34" charset="0"/>
              <a:buNone/>
              <a:defRPr/>
            </a:pPr>
            <a:r>
              <a:rPr lang="es-ES_tradnl" sz="2000" dirty="0" smtClean="0">
                <a:latin typeface="Calibri" pitchFamily="34" charset="0"/>
              </a:rPr>
              <a:t>	// Asignar la dirección de memoria de la variable Atleta1  a la 		variable </a:t>
            </a:r>
            <a:r>
              <a:rPr lang="es-ES_tradnl" sz="2000" dirty="0" err="1" smtClean="0">
                <a:latin typeface="Calibri" pitchFamily="34" charset="0"/>
              </a:rPr>
              <a:t>ptrAtleta</a:t>
            </a:r>
            <a:r>
              <a:rPr lang="es-ES_tradnl" sz="2000" dirty="0" smtClean="0">
                <a:latin typeface="Calibri" pitchFamily="34" charset="0"/>
              </a:rPr>
              <a:t>.</a:t>
            </a:r>
          </a:p>
          <a:p>
            <a:pPr eaLnBrk="1" fontAlgn="auto" hangingPunct="1">
              <a:spcAft>
                <a:spcPts val="0"/>
              </a:spcAft>
              <a:buFont typeface="Arial" pitchFamily="34" charset="0"/>
              <a:buNone/>
              <a:defRPr/>
            </a:pPr>
            <a:r>
              <a:rPr lang="es-ES_tradnl" sz="2000" dirty="0" smtClean="0">
                <a:latin typeface="Calibri" pitchFamily="34" charset="0"/>
              </a:rPr>
              <a:t>		</a:t>
            </a:r>
            <a:r>
              <a:rPr lang="es-ES_tradnl" sz="2000" dirty="0" err="1" smtClean="0">
                <a:latin typeface="Calibri" pitchFamily="34" charset="0"/>
              </a:rPr>
              <a:t>ptrAtleta</a:t>
            </a:r>
            <a:r>
              <a:rPr lang="es-ES_tradnl" sz="2000" dirty="0" smtClean="0">
                <a:latin typeface="Calibri" pitchFamily="34" charset="0"/>
              </a:rPr>
              <a:t> = &amp;Atleta1;</a:t>
            </a:r>
          </a:p>
          <a:p>
            <a:pPr eaLnBrk="1" fontAlgn="auto" hangingPunct="1">
              <a:spcAft>
                <a:spcPts val="0"/>
              </a:spcAft>
              <a:buFont typeface="Arial" pitchFamily="34" charset="0"/>
              <a:buNone/>
              <a:defRPr/>
            </a:pPr>
            <a:endParaRPr lang="es-ES_tradnl" sz="2000" dirty="0" smtClean="0">
              <a:latin typeface="Calibri" pitchFamily="34" charset="0"/>
            </a:endParaRPr>
          </a:p>
          <a:p>
            <a:pPr eaLnBrk="1" fontAlgn="auto" hangingPunct="1">
              <a:spcAft>
                <a:spcPts val="0"/>
              </a:spcAft>
              <a:buFont typeface="Arial" pitchFamily="34" charset="0"/>
              <a:buNone/>
              <a:defRPr/>
            </a:pPr>
            <a:r>
              <a:rPr lang="es-ES_tradnl" sz="2000" dirty="0" smtClean="0">
                <a:latin typeface="Calibri" pitchFamily="34" charset="0"/>
              </a:rPr>
              <a:t>		Asignando valores directamente.	</a:t>
            </a:r>
          </a:p>
          <a:p>
            <a:pPr lvl="2" eaLnBrk="1" fontAlgn="auto" hangingPunct="1">
              <a:spcAft>
                <a:spcPts val="0"/>
              </a:spcAft>
              <a:buFont typeface="Arial" pitchFamily="34" charset="0"/>
              <a:buNone/>
              <a:defRPr/>
            </a:pPr>
            <a:r>
              <a:rPr lang="es-ES_tradnl" sz="2000" dirty="0" err="1" smtClean="0">
                <a:latin typeface="Calibri" pitchFamily="34" charset="0"/>
              </a:rPr>
              <a:t>ptrAtleta</a:t>
            </a:r>
            <a:r>
              <a:rPr lang="es-ES_tradnl" sz="2000" dirty="0" smtClean="0">
                <a:latin typeface="Calibri" pitchFamily="34" charset="0"/>
              </a:rPr>
              <a:t>- &gt;  edad=23; </a:t>
            </a:r>
          </a:p>
          <a:p>
            <a:pPr lvl="2" eaLnBrk="1" fontAlgn="auto" hangingPunct="1">
              <a:spcAft>
                <a:spcPts val="0"/>
              </a:spcAft>
              <a:buFont typeface="Arial" pitchFamily="34" charset="0"/>
              <a:buNone/>
              <a:defRPr/>
            </a:pPr>
            <a:r>
              <a:rPr lang="es-ES_tradnl" sz="2000" dirty="0" err="1" smtClean="0">
                <a:latin typeface="Calibri" pitchFamily="34" charset="0"/>
              </a:rPr>
              <a:t>strcpy</a:t>
            </a:r>
            <a:r>
              <a:rPr lang="es-ES_tradnl" sz="2000" dirty="0" smtClean="0">
                <a:latin typeface="Calibri" pitchFamily="34" charset="0"/>
              </a:rPr>
              <a:t>(ptrAtleta1- &gt; nombre, “Juan Hernández ”);</a:t>
            </a:r>
          </a:p>
          <a:p>
            <a:pPr fontAlgn="auto">
              <a:spcAft>
                <a:spcPts val="0"/>
              </a:spcAft>
              <a:buFont typeface="Arial" pitchFamily="34" charset="0"/>
              <a:buNone/>
              <a:defRPr/>
            </a:pPr>
            <a:endParaRPr lang="es-ES_tradnl" sz="2000" dirty="0" smtClean="0">
              <a:latin typeface="Calibri" pitchFamily="34" charset="0"/>
            </a:endParaRPr>
          </a:p>
        </p:txBody>
      </p:sp>
      <p:sp>
        <p:nvSpPr>
          <p:cNvPr id="5" name="Footer Placeholder 4"/>
          <p:cNvSpPr>
            <a:spLocks noGrp="1"/>
          </p:cNvSpPr>
          <p:nvPr>
            <p:ph type="ftr" sz="quarter" idx="11"/>
          </p:nvPr>
        </p:nvSpPr>
        <p:spPr>
          <a:xfrm>
            <a:off x="214282"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500034" y="357166"/>
            <a:ext cx="7851648" cy="64294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ctr" eaLnBrk="1" fontAlgn="auto" hangingPunct="1">
              <a:spcAft>
                <a:spcPts val="0"/>
              </a:spcAft>
              <a:defRPr/>
            </a:pPr>
            <a:r>
              <a:rPr lang="es-ES" sz="3600" dirty="0" smtClean="0"/>
              <a:t>Acceso a los componentes de una estructura</a:t>
            </a:r>
            <a:endParaRPr lang="es-ES" sz="3600" dirty="0"/>
          </a:p>
        </p:txBody>
      </p:sp>
      <p:sp>
        <p:nvSpPr>
          <p:cNvPr id="7171" name="5 CuadroTexto"/>
          <p:cNvSpPr txBox="1">
            <a:spLocks noChangeArrowheads="1"/>
          </p:cNvSpPr>
          <p:nvPr/>
        </p:nvSpPr>
        <p:spPr bwMode="auto">
          <a:xfrm>
            <a:off x="500034" y="1071546"/>
            <a:ext cx="8143932" cy="1323439"/>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just" fontAlgn="auto">
              <a:spcAft>
                <a:spcPts val="0"/>
              </a:spcAft>
              <a:buFont typeface="Arial" pitchFamily="34" charset="0"/>
              <a:buNone/>
              <a:defRPr/>
            </a:pPr>
            <a:r>
              <a:rPr lang="es-ES_tradnl" sz="2000" dirty="0" smtClean="0">
                <a:latin typeface="Calibri" pitchFamily="34" charset="0"/>
              </a:rPr>
              <a:t>Es recomendable que antes de acceder a los miembros de una estructura, con una variable puntero y el operador - &gt;, la estructura tenga su espacio de almacenamiento creado. o bien, crear el espacio de almacenamiento en memoria con la función </a:t>
            </a:r>
            <a:r>
              <a:rPr lang="es-ES_tradnl" sz="2000" dirty="0" err="1" smtClean="0">
                <a:latin typeface="Calibri" pitchFamily="34" charset="0"/>
              </a:rPr>
              <a:t>malloc</a:t>
            </a:r>
            <a:r>
              <a:rPr lang="es-ES_tradnl" sz="2000" dirty="0" smtClean="0">
                <a:latin typeface="Calibri" pitchFamily="34" charset="0"/>
              </a:rPr>
              <a:t>().</a:t>
            </a:r>
          </a:p>
        </p:txBody>
      </p:sp>
      <p:sp>
        <p:nvSpPr>
          <p:cNvPr id="6" name="3 Proceso alternativo"/>
          <p:cNvSpPr/>
          <p:nvPr/>
        </p:nvSpPr>
        <p:spPr>
          <a:xfrm>
            <a:off x="428596" y="2500306"/>
            <a:ext cx="4786346" cy="392909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Aft>
                <a:spcPts val="0"/>
              </a:spcAft>
              <a:buFont typeface="Arial" pitchFamily="34" charset="0"/>
              <a:buNone/>
              <a:defRPr/>
            </a:pPr>
            <a:r>
              <a:rPr lang="es-ES_tradnl" sz="2000" dirty="0" smtClean="0"/>
              <a:t> </a:t>
            </a:r>
            <a:r>
              <a:rPr lang="es-ES_tradnl" sz="2000" dirty="0" err="1" smtClean="0"/>
              <a:t>struct</a:t>
            </a:r>
            <a:r>
              <a:rPr lang="es-ES_tradnl" sz="2000" dirty="0" smtClean="0"/>
              <a:t>  </a:t>
            </a:r>
            <a:r>
              <a:rPr lang="es-ES_tradnl" sz="2000" dirty="0" err="1" smtClean="0"/>
              <a:t>InfoAuto</a:t>
            </a:r>
            <a:endParaRPr lang="es-ES_tradnl" sz="2000" dirty="0" smtClean="0"/>
          </a:p>
          <a:p>
            <a:pPr eaLnBrk="1" fontAlgn="auto" hangingPunct="1">
              <a:spcAft>
                <a:spcPts val="0"/>
              </a:spcAft>
              <a:buFont typeface="Arial" pitchFamily="34" charset="0"/>
              <a:buNone/>
              <a:defRPr/>
            </a:pPr>
            <a:r>
              <a:rPr lang="es-ES_tradnl" sz="2000" dirty="0" smtClean="0"/>
              <a:t>{ </a:t>
            </a:r>
          </a:p>
          <a:p>
            <a:pPr eaLnBrk="1" fontAlgn="auto" hangingPunct="1">
              <a:spcAft>
                <a:spcPts val="0"/>
              </a:spcAft>
              <a:buFont typeface="Arial" pitchFamily="34" charset="0"/>
              <a:buNone/>
              <a:defRPr/>
            </a:pPr>
            <a:r>
              <a:rPr lang="es-ES_tradnl" sz="2000" dirty="0" smtClean="0"/>
              <a:t>	</a:t>
            </a:r>
            <a:r>
              <a:rPr lang="es-ES_tradnl" sz="2000" dirty="0" err="1" smtClean="0"/>
              <a:t>char</a:t>
            </a:r>
            <a:r>
              <a:rPr lang="es-ES_tradnl" sz="2000" dirty="0" smtClean="0"/>
              <a:t>  placa[7];</a:t>
            </a:r>
          </a:p>
          <a:p>
            <a:pPr eaLnBrk="1" fontAlgn="auto" hangingPunct="1">
              <a:spcAft>
                <a:spcPts val="0"/>
              </a:spcAft>
              <a:buFont typeface="Arial" pitchFamily="34" charset="0"/>
              <a:buNone/>
              <a:defRPr/>
            </a:pPr>
            <a:r>
              <a:rPr lang="es-ES_tradnl" sz="2000" dirty="0" smtClean="0"/>
              <a:t>	</a:t>
            </a:r>
            <a:r>
              <a:rPr lang="es-ES_tradnl" sz="2000" dirty="0" err="1" smtClean="0"/>
              <a:t>char</a:t>
            </a:r>
            <a:r>
              <a:rPr lang="es-ES_tradnl" sz="2000" dirty="0" smtClean="0"/>
              <a:t>  color[10];</a:t>
            </a:r>
          </a:p>
          <a:p>
            <a:pPr eaLnBrk="1" fontAlgn="auto" hangingPunct="1">
              <a:spcAft>
                <a:spcPts val="0"/>
              </a:spcAft>
              <a:buFont typeface="Arial" pitchFamily="34" charset="0"/>
              <a:buNone/>
              <a:defRPr/>
            </a:pPr>
            <a:r>
              <a:rPr lang="es-ES_tradnl" sz="2000" dirty="0" smtClean="0"/>
              <a:t>	</a:t>
            </a:r>
            <a:r>
              <a:rPr lang="es-ES_tradnl" sz="2000" dirty="0" err="1" smtClean="0"/>
              <a:t>int</a:t>
            </a:r>
            <a:r>
              <a:rPr lang="es-ES_tradnl" sz="2000" dirty="0" smtClean="0"/>
              <a:t> año</a:t>
            </a:r>
          </a:p>
          <a:p>
            <a:pPr eaLnBrk="1" fontAlgn="auto" hangingPunct="1">
              <a:spcAft>
                <a:spcPts val="0"/>
              </a:spcAft>
              <a:buFont typeface="Arial" pitchFamily="34" charset="0"/>
              <a:buNone/>
              <a:defRPr/>
            </a:pPr>
            <a:r>
              <a:rPr lang="es-ES_tradnl" sz="2000" dirty="0" smtClean="0"/>
              <a:t>	</a:t>
            </a:r>
            <a:r>
              <a:rPr lang="es-ES_tradnl" sz="2000" dirty="0" err="1" smtClean="0"/>
              <a:t>char</a:t>
            </a:r>
            <a:r>
              <a:rPr lang="es-ES_tradnl" sz="2000" dirty="0" smtClean="0"/>
              <a:t> marca[10];</a:t>
            </a:r>
          </a:p>
          <a:p>
            <a:pPr eaLnBrk="1" fontAlgn="auto" hangingPunct="1">
              <a:spcAft>
                <a:spcPts val="0"/>
              </a:spcAft>
              <a:buFont typeface="Arial" pitchFamily="34" charset="0"/>
              <a:buNone/>
              <a:defRPr/>
            </a:pPr>
            <a:r>
              <a:rPr lang="es-ES_tradnl" sz="2000" dirty="0" smtClean="0"/>
              <a:t>}</a:t>
            </a:r>
          </a:p>
          <a:p>
            <a:pPr eaLnBrk="1" fontAlgn="auto" hangingPunct="1">
              <a:spcAft>
                <a:spcPts val="0"/>
              </a:spcAft>
              <a:buFont typeface="Arial" pitchFamily="34" charset="0"/>
              <a:buNone/>
              <a:defRPr/>
            </a:pPr>
            <a:r>
              <a:rPr lang="es-ES_tradnl" sz="2000" dirty="0" err="1" smtClean="0"/>
              <a:t>typedef</a:t>
            </a:r>
            <a:r>
              <a:rPr lang="es-ES_tradnl" sz="2000" dirty="0" smtClean="0"/>
              <a:t> </a:t>
            </a:r>
            <a:r>
              <a:rPr lang="es-ES_tradnl" sz="2000" dirty="0" err="1" smtClean="0"/>
              <a:t>InfoAuto</a:t>
            </a:r>
            <a:r>
              <a:rPr lang="es-ES_tradnl" sz="2000" dirty="0" smtClean="0"/>
              <a:t> Auto;</a:t>
            </a:r>
          </a:p>
          <a:p>
            <a:pPr eaLnBrk="1" fontAlgn="auto" hangingPunct="1">
              <a:spcAft>
                <a:spcPts val="0"/>
              </a:spcAft>
              <a:buFont typeface="Arial" pitchFamily="34" charset="0"/>
              <a:buNone/>
              <a:defRPr/>
            </a:pPr>
            <a:r>
              <a:rPr lang="es-ES_tradnl" sz="2000" dirty="0" smtClean="0"/>
              <a:t>Auto *</a:t>
            </a:r>
            <a:r>
              <a:rPr lang="es-ES_tradnl" sz="2000" dirty="0" err="1" smtClean="0"/>
              <a:t>PtrAuto</a:t>
            </a:r>
            <a:r>
              <a:rPr lang="es-ES_tradnl" sz="2000" dirty="0" smtClean="0"/>
              <a:t>;</a:t>
            </a:r>
          </a:p>
          <a:p>
            <a:pPr eaLnBrk="1" fontAlgn="auto" hangingPunct="1">
              <a:spcAft>
                <a:spcPts val="0"/>
              </a:spcAft>
              <a:buFont typeface="Arial" pitchFamily="34" charset="0"/>
              <a:buNone/>
              <a:defRPr/>
            </a:pPr>
            <a:r>
              <a:rPr lang="es-ES_tradnl" sz="2000" dirty="0" err="1" smtClean="0"/>
              <a:t>PtrAuto</a:t>
            </a:r>
            <a:r>
              <a:rPr lang="es-ES_tradnl" sz="2000" dirty="0" smtClean="0"/>
              <a:t>=(Auto*)</a:t>
            </a:r>
            <a:r>
              <a:rPr lang="es-ES_tradnl" sz="2000" dirty="0" err="1" smtClean="0"/>
              <a:t>malloc</a:t>
            </a:r>
            <a:r>
              <a:rPr lang="es-ES_tradnl" sz="2000" dirty="0" smtClean="0"/>
              <a:t>(</a:t>
            </a:r>
            <a:r>
              <a:rPr lang="es-ES_tradnl" sz="2000" dirty="0" err="1" smtClean="0"/>
              <a:t>sizeof</a:t>
            </a:r>
            <a:r>
              <a:rPr lang="es-ES_tradnl" sz="2000" dirty="0" smtClean="0"/>
              <a:t>(Auto));</a:t>
            </a:r>
          </a:p>
          <a:p>
            <a:pPr eaLnBrk="1" fontAlgn="auto" hangingPunct="1">
              <a:spcAft>
                <a:spcPts val="0"/>
              </a:spcAft>
              <a:buFont typeface="Arial" pitchFamily="34" charset="0"/>
              <a:buNone/>
              <a:defRPr/>
            </a:pPr>
            <a:endParaRPr lang="es-ES_tradnl" sz="2000" dirty="0" smtClean="0"/>
          </a:p>
        </p:txBody>
      </p:sp>
      <p:sp>
        <p:nvSpPr>
          <p:cNvPr id="7" name="5 CuadroTexto"/>
          <p:cNvSpPr txBox="1">
            <a:spLocks noChangeArrowheads="1"/>
          </p:cNvSpPr>
          <p:nvPr/>
        </p:nvSpPr>
        <p:spPr bwMode="auto">
          <a:xfrm>
            <a:off x="5786446" y="2643182"/>
            <a:ext cx="2857520" cy="3785652"/>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just" fontAlgn="auto">
              <a:spcAft>
                <a:spcPts val="0"/>
              </a:spcAft>
              <a:buFont typeface="Arial" pitchFamily="34" charset="0"/>
              <a:buNone/>
              <a:defRPr/>
            </a:pPr>
            <a:r>
              <a:rPr lang="es-ES_tradnl" sz="2000" dirty="0" smtClean="0">
                <a:solidFill>
                  <a:srgbClr val="FFD393"/>
                </a:solidFill>
                <a:latin typeface="Calibri" pitchFamily="34" charset="0"/>
              </a:rPr>
              <a:t>La definición de la izquierda solicita al sistema operativo, mediante la función </a:t>
            </a:r>
            <a:r>
              <a:rPr lang="es-ES_tradnl" sz="2000" dirty="0" err="1" smtClean="0">
                <a:solidFill>
                  <a:srgbClr val="FFD393"/>
                </a:solidFill>
                <a:latin typeface="Calibri" pitchFamily="34" charset="0"/>
              </a:rPr>
              <a:t>malloc</a:t>
            </a:r>
            <a:r>
              <a:rPr lang="es-ES_tradnl" sz="2000" dirty="0" smtClean="0">
                <a:solidFill>
                  <a:srgbClr val="FFD393"/>
                </a:solidFill>
                <a:latin typeface="Calibri" pitchFamily="34" charset="0"/>
              </a:rPr>
              <a:t>(), un bloque de memoria del tamaño en bytes correspondiente a la estructura Auto (29 bytes) y almacena la dirección del  bloque en la variable puntero </a:t>
            </a:r>
            <a:r>
              <a:rPr lang="es-ES_tradnl" sz="2000" dirty="0" err="1" smtClean="0">
                <a:solidFill>
                  <a:srgbClr val="FFD393"/>
                </a:solidFill>
                <a:latin typeface="Calibri" pitchFamily="34" charset="0"/>
              </a:rPr>
              <a:t>PtrAuto</a:t>
            </a:r>
            <a:r>
              <a:rPr lang="es-ES_tradnl" sz="2000" dirty="0" smtClean="0">
                <a:solidFill>
                  <a:srgbClr val="FFD393"/>
                </a:solidFill>
                <a:latin typeface="Calibri" pitchFamily="34" charset="0"/>
              </a:rPr>
              <a:t>.</a:t>
            </a:r>
          </a:p>
        </p:txBody>
      </p:sp>
      <p:sp>
        <p:nvSpPr>
          <p:cNvPr id="8" name="Footer Placeholder 7"/>
          <p:cNvSpPr>
            <a:spLocks noGrp="1"/>
          </p:cNvSpPr>
          <p:nvPr>
            <p:ph type="ftr" sz="quarter" idx="11"/>
          </p:nvPr>
        </p:nvSpPr>
        <p:spPr>
          <a:xfrm>
            <a:off x="285720"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28596" y="285752"/>
            <a:ext cx="7851648" cy="64291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lang="es-ES" sz="3600" dirty="0" smtClean="0"/>
              <a:t>Recuperación </a:t>
            </a:r>
            <a:r>
              <a:rPr lang="es-ES" sz="3600" smtClean="0"/>
              <a:t>de datos </a:t>
            </a:r>
            <a:r>
              <a:rPr lang="es-ES" sz="3600" dirty="0" smtClean="0"/>
              <a:t>de una estructura</a:t>
            </a:r>
            <a:endParaRPr lang="es-ES" sz="3600" dirty="0"/>
          </a:p>
        </p:txBody>
      </p:sp>
      <p:sp>
        <p:nvSpPr>
          <p:cNvPr id="7171" name="5 CuadroTexto"/>
          <p:cNvSpPr txBox="1">
            <a:spLocks noChangeArrowheads="1"/>
          </p:cNvSpPr>
          <p:nvPr/>
        </p:nvSpPr>
        <p:spPr bwMode="auto">
          <a:xfrm>
            <a:off x="285720" y="1285860"/>
            <a:ext cx="8501122" cy="4708981"/>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just"/>
            <a:r>
              <a:rPr lang="es-SV" sz="2000" dirty="0" smtClean="0">
                <a:latin typeface="Calibri" pitchFamily="34" charset="0"/>
              </a:rPr>
              <a:t>Se recupera información de una estructura utilizando el operador de asignación o una sentencia de salida (</a:t>
            </a:r>
            <a:r>
              <a:rPr lang="es-SV" sz="2000" dirty="0" err="1" smtClean="0">
                <a:latin typeface="Calibri" pitchFamily="34" charset="0"/>
              </a:rPr>
              <a:t>printf</a:t>
            </a:r>
            <a:r>
              <a:rPr lang="es-SV" sz="2000" dirty="0" smtClean="0">
                <a:latin typeface="Calibri" pitchFamily="34" charset="0"/>
              </a:rPr>
              <a:t> ( ) , </a:t>
            </a:r>
            <a:r>
              <a:rPr lang="es-SV" sz="2000" dirty="0" err="1" smtClean="0">
                <a:latin typeface="Calibri" pitchFamily="34" charset="0"/>
              </a:rPr>
              <a:t>puts</a:t>
            </a:r>
            <a:r>
              <a:rPr lang="es-SV" sz="2000" dirty="0" smtClean="0">
                <a:latin typeface="Calibri" pitchFamily="34" charset="0"/>
              </a:rPr>
              <a:t> ( ) , . . . ) . Igual que antes, se puede emplear el operador punto o el operador  flecha (puntero). </a:t>
            </a:r>
          </a:p>
          <a:p>
            <a:endParaRPr lang="es-SV" sz="2000" dirty="0" smtClean="0">
              <a:latin typeface="Calibri" pitchFamily="34" charset="0"/>
            </a:endParaRPr>
          </a:p>
          <a:p>
            <a:r>
              <a:rPr lang="es-SV" sz="2000" dirty="0" smtClean="0">
                <a:latin typeface="Calibri" pitchFamily="34" charset="0"/>
              </a:rPr>
              <a:t>El formato general toma una de estas dos formas:</a:t>
            </a:r>
          </a:p>
          <a:p>
            <a:endParaRPr lang="es-SV" sz="2000" dirty="0" smtClean="0">
              <a:latin typeface="Calibri" pitchFamily="34" charset="0"/>
            </a:endParaRPr>
          </a:p>
          <a:p>
            <a:pPr marL="457200" indent="-457200">
              <a:buAutoNum type="arabicPeriod"/>
            </a:pPr>
            <a:r>
              <a:rPr lang="en-US" sz="2000" dirty="0" smtClean="0">
                <a:latin typeface="Calibri" pitchFamily="34" charset="0"/>
              </a:rPr>
              <a:t>&lt;</a:t>
            </a:r>
            <a:r>
              <a:rPr lang="en-US" sz="2000" dirty="0" err="1" smtClean="0">
                <a:latin typeface="Calibri" pitchFamily="34" charset="0"/>
              </a:rPr>
              <a:t>nombre</a:t>
            </a:r>
            <a:r>
              <a:rPr lang="en-US" sz="2000" dirty="0" smtClean="0">
                <a:latin typeface="Calibri" pitchFamily="34" charset="0"/>
              </a:rPr>
              <a:t> variable&gt; = &lt;</a:t>
            </a:r>
            <a:r>
              <a:rPr lang="en-US" sz="2000" dirty="0" err="1" smtClean="0">
                <a:solidFill>
                  <a:srgbClr val="FFFF00"/>
                </a:solidFill>
                <a:latin typeface="Calibri" pitchFamily="34" charset="0"/>
              </a:rPr>
              <a:t>nombre</a:t>
            </a:r>
            <a:r>
              <a:rPr lang="en-US" sz="2000" dirty="0" smtClean="0">
                <a:solidFill>
                  <a:srgbClr val="FFFF00"/>
                </a:solidFill>
                <a:latin typeface="Calibri" pitchFamily="34" charset="0"/>
              </a:rPr>
              <a:t> variable </a:t>
            </a:r>
            <a:r>
              <a:rPr lang="en-US" sz="2000" dirty="0" err="1" smtClean="0">
                <a:solidFill>
                  <a:srgbClr val="FFFF00"/>
                </a:solidFill>
                <a:latin typeface="Calibri" pitchFamily="34" charset="0"/>
              </a:rPr>
              <a:t>estructura</a:t>
            </a:r>
            <a:r>
              <a:rPr lang="en-US" sz="2000" dirty="0" smtClean="0">
                <a:latin typeface="Calibri" pitchFamily="34" charset="0"/>
              </a:rPr>
              <a:t>&gt; . &lt;</a:t>
            </a:r>
            <a:r>
              <a:rPr lang="en-US" sz="2000" dirty="0" err="1" smtClean="0">
                <a:solidFill>
                  <a:srgbClr val="FF0000"/>
                </a:solidFill>
                <a:latin typeface="Calibri" pitchFamily="34" charset="0"/>
              </a:rPr>
              <a:t>nombre</a:t>
            </a:r>
            <a:r>
              <a:rPr lang="en-US" sz="2000" dirty="0" smtClean="0">
                <a:solidFill>
                  <a:srgbClr val="FF0000"/>
                </a:solidFill>
                <a:latin typeface="Calibri" pitchFamily="34" charset="0"/>
              </a:rPr>
              <a:t> </a:t>
            </a:r>
            <a:r>
              <a:rPr lang="en-US" sz="2000" dirty="0" err="1" smtClean="0">
                <a:solidFill>
                  <a:srgbClr val="FF0000"/>
                </a:solidFill>
                <a:latin typeface="Calibri" pitchFamily="34" charset="0"/>
              </a:rPr>
              <a:t>miembro</a:t>
            </a:r>
            <a:r>
              <a:rPr lang="en-US" sz="2000" dirty="0" smtClean="0">
                <a:latin typeface="Calibri" pitchFamily="34" charset="0"/>
              </a:rPr>
              <a:t>&gt;;</a:t>
            </a:r>
          </a:p>
          <a:p>
            <a:pPr marL="457200" indent="-457200"/>
            <a:r>
              <a:rPr lang="en-US" sz="2000" dirty="0" smtClean="0">
                <a:latin typeface="Calibri" pitchFamily="34" charset="0"/>
              </a:rPr>
              <a:t>o </a:t>
            </a:r>
            <a:r>
              <a:rPr lang="en-US" sz="2000" dirty="0" err="1" smtClean="0">
                <a:latin typeface="Calibri" pitchFamily="34" charset="0"/>
              </a:rPr>
              <a:t>bien</a:t>
            </a:r>
            <a:endParaRPr lang="en-US" sz="2000" dirty="0" smtClean="0">
              <a:latin typeface="Calibri" pitchFamily="34" charset="0"/>
            </a:endParaRPr>
          </a:p>
          <a:p>
            <a:r>
              <a:rPr lang="es-SV" sz="2000" dirty="0" smtClean="0">
                <a:latin typeface="Calibri" pitchFamily="34" charset="0"/>
              </a:rPr>
              <a:t>       &lt;nombre variable&gt; = &lt;</a:t>
            </a:r>
            <a:r>
              <a:rPr lang="es-SV" sz="2000" dirty="0" smtClean="0">
                <a:solidFill>
                  <a:srgbClr val="FFFF00"/>
                </a:solidFill>
                <a:latin typeface="Calibri" pitchFamily="34" charset="0"/>
              </a:rPr>
              <a:t>puntero de estructura</a:t>
            </a:r>
            <a:r>
              <a:rPr lang="es-SV" sz="2000" dirty="0" smtClean="0">
                <a:latin typeface="Calibri" pitchFamily="34" charset="0"/>
              </a:rPr>
              <a:t>&gt; -&gt; &lt;</a:t>
            </a:r>
            <a:r>
              <a:rPr lang="es-SV" sz="2000" dirty="0" smtClean="0">
                <a:solidFill>
                  <a:srgbClr val="FF0000"/>
                </a:solidFill>
                <a:latin typeface="Calibri" pitchFamily="34" charset="0"/>
              </a:rPr>
              <a:t>nombre miembro</a:t>
            </a:r>
            <a:r>
              <a:rPr lang="es-SV" sz="2000" dirty="0" smtClean="0">
                <a:latin typeface="Calibri" pitchFamily="34" charset="0"/>
              </a:rPr>
              <a:t>&gt;;</a:t>
            </a:r>
          </a:p>
          <a:p>
            <a:endParaRPr lang="es-SV" sz="2000" dirty="0" smtClean="0">
              <a:latin typeface="Calibri" pitchFamily="34" charset="0"/>
            </a:endParaRPr>
          </a:p>
          <a:p>
            <a:r>
              <a:rPr lang="en-US" sz="2000" dirty="0" smtClean="0">
                <a:latin typeface="Calibri" pitchFamily="34" charset="0"/>
              </a:rPr>
              <a:t>2. Para </a:t>
            </a:r>
            <a:r>
              <a:rPr lang="en-US" sz="2000" dirty="0" err="1" smtClean="0">
                <a:latin typeface="Calibri" pitchFamily="34" charset="0"/>
              </a:rPr>
              <a:t>salida</a:t>
            </a:r>
            <a:r>
              <a:rPr lang="en-US" sz="2000" dirty="0" smtClean="0">
                <a:latin typeface="Calibri" pitchFamily="34" charset="0"/>
              </a:rPr>
              <a:t>:</a:t>
            </a:r>
          </a:p>
          <a:p>
            <a:endParaRPr lang="en-US" sz="2000" dirty="0" smtClean="0">
              <a:latin typeface="Calibri" pitchFamily="34" charset="0"/>
            </a:endParaRPr>
          </a:p>
          <a:p>
            <a:r>
              <a:rPr lang="es-SV" sz="2000" dirty="0" smtClean="0">
                <a:latin typeface="Calibri" pitchFamily="34" charset="0"/>
              </a:rPr>
              <a:t>	</a:t>
            </a:r>
            <a:r>
              <a:rPr lang="es-SV" sz="2000" dirty="0" err="1" smtClean="0">
                <a:latin typeface="Calibri" pitchFamily="34" charset="0"/>
              </a:rPr>
              <a:t>printf</a:t>
            </a:r>
            <a:r>
              <a:rPr lang="es-SV" sz="2000" dirty="0" smtClean="0">
                <a:latin typeface="Calibri" pitchFamily="34" charset="0"/>
              </a:rPr>
              <a:t> (" " , &lt;nombre variable </a:t>
            </a:r>
            <a:r>
              <a:rPr lang="es-SV" sz="2000" dirty="0" smtClean="0">
                <a:solidFill>
                  <a:srgbClr val="FFFF00"/>
                </a:solidFill>
                <a:latin typeface="Calibri" pitchFamily="34" charset="0"/>
              </a:rPr>
              <a:t>estructura</a:t>
            </a:r>
            <a:r>
              <a:rPr lang="es-SV" sz="2000" dirty="0" smtClean="0">
                <a:latin typeface="Calibri" pitchFamily="34" charset="0"/>
              </a:rPr>
              <a:t>&gt; . &lt;</a:t>
            </a:r>
            <a:r>
              <a:rPr lang="es-SV" sz="2000" dirty="0" smtClean="0">
                <a:solidFill>
                  <a:srgbClr val="FF0000"/>
                </a:solidFill>
                <a:latin typeface="Calibri" pitchFamily="34" charset="0"/>
              </a:rPr>
              <a:t>nombre miembro</a:t>
            </a:r>
            <a:r>
              <a:rPr lang="es-SV" sz="2000" dirty="0" smtClean="0">
                <a:latin typeface="Calibri" pitchFamily="34" charset="0"/>
              </a:rPr>
              <a:t>&gt;) ;</a:t>
            </a:r>
          </a:p>
          <a:p>
            <a:r>
              <a:rPr lang="en-US" sz="2000" dirty="0" smtClean="0">
                <a:latin typeface="Calibri" pitchFamily="34" charset="0"/>
              </a:rPr>
              <a:t>o </a:t>
            </a:r>
            <a:r>
              <a:rPr lang="en-US" sz="2000" dirty="0" err="1" smtClean="0">
                <a:latin typeface="Calibri" pitchFamily="34" charset="0"/>
              </a:rPr>
              <a:t>bien</a:t>
            </a:r>
            <a:endParaRPr lang="en-US" sz="2000" dirty="0" smtClean="0">
              <a:latin typeface="Calibri" pitchFamily="34" charset="0"/>
            </a:endParaRPr>
          </a:p>
          <a:p>
            <a:r>
              <a:rPr lang="es-SV" sz="2000" dirty="0" smtClean="0">
                <a:latin typeface="Calibri" pitchFamily="34" charset="0"/>
              </a:rPr>
              <a:t>	</a:t>
            </a:r>
            <a:r>
              <a:rPr lang="es-SV" sz="2000" dirty="0" err="1" smtClean="0">
                <a:latin typeface="Calibri" pitchFamily="34" charset="0"/>
              </a:rPr>
              <a:t>printf</a:t>
            </a:r>
            <a:r>
              <a:rPr lang="es-SV" sz="2000" dirty="0" smtClean="0">
                <a:latin typeface="Calibri" pitchFamily="34" charset="0"/>
              </a:rPr>
              <a:t> (" " , &lt;</a:t>
            </a:r>
            <a:r>
              <a:rPr lang="es-SV" sz="2000" dirty="0" smtClean="0">
                <a:solidFill>
                  <a:srgbClr val="FFFF00"/>
                </a:solidFill>
                <a:latin typeface="Calibri" pitchFamily="34" charset="0"/>
              </a:rPr>
              <a:t>puntero de estructura</a:t>
            </a:r>
            <a:r>
              <a:rPr lang="es-SV" sz="2000" dirty="0" smtClean="0">
                <a:latin typeface="Calibri" pitchFamily="34" charset="0"/>
              </a:rPr>
              <a:t>&gt; -&gt; &lt;</a:t>
            </a:r>
            <a:r>
              <a:rPr lang="es-SV" sz="2000" dirty="0" smtClean="0">
                <a:solidFill>
                  <a:srgbClr val="FF0000"/>
                </a:solidFill>
                <a:latin typeface="Calibri" pitchFamily="34" charset="0"/>
              </a:rPr>
              <a:t>nombre miembro</a:t>
            </a:r>
            <a:r>
              <a:rPr lang="es-SV" sz="2000" dirty="0" smtClean="0">
                <a:latin typeface="Calibri" pitchFamily="34" charset="0"/>
              </a:rPr>
              <a:t>&gt;) ;</a:t>
            </a:r>
            <a:endParaRPr lang="es-ES_tradnl" sz="2000" dirty="0" smtClean="0">
              <a:latin typeface="Calibri" pitchFamily="34" charset="0"/>
            </a:endParaRPr>
          </a:p>
        </p:txBody>
      </p:sp>
      <p:sp>
        <p:nvSpPr>
          <p:cNvPr id="5" name="Footer Placeholder 4"/>
          <p:cNvSpPr>
            <a:spLocks noGrp="1"/>
          </p:cNvSpPr>
          <p:nvPr>
            <p:ph type="ftr" sz="quarter" idx="11"/>
          </p:nvPr>
        </p:nvSpPr>
        <p:spPr>
          <a:xfrm>
            <a:off x="285720"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28596" y="285752"/>
            <a:ext cx="7851648" cy="64291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lang="es-ES" sz="3600" dirty="0" smtClean="0"/>
              <a:t>Estructuras anidadas</a:t>
            </a:r>
            <a:endParaRPr lang="es-ES" sz="3600" dirty="0"/>
          </a:p>
        </p:txBody>
      </p:sp>
      <p:sp>
        <p:nvSpPr>
          <p:cNvPr id="7171" name="5 CuadroTexto"/>
          <p:cNvSpPr txBox="1">
            <a:spLocks noChangeArrowheads="1"/>
          </p:cNvSpPr>
          <p:nvPr/>
        </p:nvSpPr>
        <p:spPr bwMode="auto">
          <a:xfrm>
            <a:off x="500034" y="1071546"/>
            <a:ext cx="8143932" cy="1631216"/>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just" eaLnBrk="1" fontAlgn="auto" hangingPunct="1">
              <a:spcAft>
                <a:spcPts val="0"/>
              </a:spcAft>
              <a:buFont typeface="Arial" pitchFamily="34" charset="0"/>
              <a:buNone/>
              <a:defRPr/>
            </a:pPr>
            <a:r>
              <a:rPr lang="es-ES_tradnl" sz="2000" dirty="0" smtClean="0">
                <a:latin typeface="Calibri" pitchFamily="34" charset="0"/>
              </a:rPr>
              <a:t>Una estructura puede tener como miembro o componente a otra estructura o varias dependiendo del caso.  Se dice que existe un beneficio relacionado al ahorro de tiempo cuando los programas utilizan estructuras similares. Se define la estructura componente una vez y esta se incluye como componente en una o varias estructuras en un programa.</a:t>
            </a:r>
          </a:p>
        </p:txBody>
      </p:sp>
      <p:sp>
        <p:nvSpPr>
          <p:cNvPr id="6" name="TextBox 4"/>
          <p:cNvSpPr txBox="1">
            <a:spLocks noChangeArrowheads="1"/>
          </p:cNvSpPr>
          <p:nvPr/>
        </p:nvSpPr>
        <p:spPr bwMode="auto">
          <a:xfrm>
            <a:off x="857224" y="2786058"/>
            <a:ext cx="4929188" cy="1200150"/>
          </a:xfrm>
          <a:prstGeom prst="rect">
            <a:avLst/>
          </a:prstGeom>
          <a:noFill/>
          <a:ln w="9525">
            <a:noFill/>
            <a:miter lim="800000"/>
            <a:headEnd/>
            <a:tailEnd/>
          </a:ln>
        </p:spPr>
        <p:txBody>
          <a:bodyPr>
            <a:spAutoFit/>
          </a:bodyPr>
          <a:lstStyle/>
          <a:p>
            <a:pPr algn="just"/>
            <a:r>
              <a:rPr lang="es-ES_tradnl" dirty="0" err="1"/>
              <a:t>struct</a:t>
            </a:r>
            <a:r>
              <a:rPr lang="es-ES_tradnl" dirty="0"/>
              <a:t> fecha </a:t>
            </a:r>
          </a:p>
          <a:p>
            <a:pPr algn="just"/>
            <a:r>
              <a:rPr lang="es-ES_tradnl" dirty="0"/>
              <a:t>	{</a:t>
            </a:r>
          </a:p>
          <a:p>
            <a:pPr algn="just"/>
            <a:r>
              <a:rPr lang="es-ES_tradnl" dirty="0"/>
              <a:t>		</a:t>
            </a:r>
            <a:r>
              <a:rPr lang="es-ES_tradnl" dirty="0" err="1"/>
              <a:t>unsigned</a:t>
            </a:r>
            <a:r>
              <a:rPr lang="es-ES_tradnl" dirty="0"/>
              <a:t> </a:t>
            </a:r>
            <a:r>
              <a:rPr lang="es-ES_tradnl" dirty="0" err="1"/>
              <a:t>int</a:t>
            </a:r>
            <a:r>
              <a:rPr lang="es-ES_tradnl" dirty="0"/>
              <a:t> </a:t>
            </a:r>
            <a:r>
              <a:rPr lang="es-ES_tradnl" dirty="0" err="1"/>
              <a:t>dia</a:t>
            </a:r>
            <a:r>
              <a:rPr lang="es-ES_tradnl" dirty="0"/>
              <a:t>, mes, </a:t>
            </a:r>
            <a:r>
              <a:rPr lang="es-ES_tradnl" dirty="0" err="1"/>
              <a:t>anyo</a:t>
            </a:r>
            <a:r>
              <a:rPr lang="es-ES_tradnl" dirty="0"/>
              <a:t>;</a:t>
            </a:r>
          </a:p>
          <a:p>
            <a:pPr algn="just"/>
            <a:r>
              <a:rPr lang="es-ES_tradnl" dirty="0"/>
              <a:t>	}</a:t>
            </a:r>
          </a:p>
        </p:txBody>
      </p:sp>
      <p:sp>
        <p:nvSpPr>
          <p:cNvPr id="7" name="TextBox 3"/>
          <p:cNvSpPr txBox="1">
            <a:spLocks noChangeArrowheads="1"/>
          </p:cNvSpPr>
          <p:nvPr/>
        </p:nvSpPr>
        <p:spPr bwMode="auto">
          <a:xfrm>
            <a:off x="2428860" y="4143380"/>
            <a:ext cx="5572125" cy="2308225"/>
          </a:xfrm>
          <a:prstGeom prst="rect">
            <a:avLst/>
          </a:prstGeom>
          <a:noFill/>
          <a:ln w="9525">
            <a:noFill/>
            <a:miter lim="800000"/>
            <a:headEnd/>
            <a:tailEnd/>
          </a:ln>
        </p:spPr>
        <p:txBody>
          <a:bodyPr>
            <a:spAutoFit/>
          </a:bodyPr>
          <a:lstStyle/>
          <a:p>
            <a:pPr algn="just"/>
            <a:r>
              <a:rPr lang="es-ES_tradnl" dirty="0" err="1"/>
              <a:t>struct</a:t>
            </a:r>
            <a:r>
              <a:rPr lang="es-ES_tradnl" dirty="0"/>
              <a:t> empleado </a:t>
            </a:r>
          </a:p>
          <a:p>
            <a:pPr algn="just"/>
            <a:r>
              <a:rPr lang="es-ES_tradnl" dirty="0"/>
              <a:t>	{</a:t>
            </a:r>
          </a:p>
          <a:p>
            <a:pPr algn="just"/>
            <a:r>
              <a:rPr lang="es-ES_tradnl" dirty="0"/>
              <a:t>	     </a:t>
            </a:r>
            <a:r>
              <a:rPr lang="es-ES_tradnl" dirty="0" err="1"/>
              <a:t>char</a:t>
            </a:r>
            <a:r>
              <a:rPr lang="es-ES_tradnl" dirty="0"/>
              <a:t> </a:t>
            </a:r>
            <a:r>
              <a:rPr lang="es-ES_tradnl" dirty="0" err="1"/>
              <a:t>codigo</a:t>
            </a:r>
            <a:r>
              <a:rPr lang="es-ES_tradnl" dirty="0"/>
              <a:t>[6];</a:t>
            </a:r>
          </a:p>
          <a:p>
            <a:pPr algn="just"/>
            <a:r>
              <a:rPr lang="es-ES_tradnl" dirty="0"/>
              <a:t>	     </a:t>
            </a:r>
            <a:r>
              <a:rPr lang="es-ES_tradnl" dirty="0" err="1"/>
              <a:t>char</a:t>
            </a:r>
            <a:r>
              <a:rPr lang="es-ES_tradnl" dirty="0"/>
              <a:t> nombre[60];</a:t>
            </a:r>
          </a:p>
          <a:p>
            <a:pPr algn="just"/>
            <a:r>
              <a:rPr lang="es-ES_tradnl" dirty="0"/>
              <a:t>	     </a:t>
            </a:r>
            <a:r>
              <a:rPr lang="es-ES_tradnl" b="1" dirty="0" err="1"/>
              <a:t>struct</a:t>
            </a:r>
            <a:r>
              <a:rPr lang="es-ES_tradnl" b="1" dirty="0"/>
              <a:t> fecha </a:t>
            </a:r>
            <a:r>
              <a:rPr lang="es-ES_tradnl" b="1" dirty="0" err="1"/>
              <a:t>fechacontratacion</a:t>
            </a:r>
            <a:r>
              <a:rPr lang="es-ES_tradnl" b="1" dirty="0"/>
              <a:t>;</a:t>
            </a:r>
          </a:p>
          <a:p>
            <a:pPr algn="just"/>
            <a:r>
              <a:rPr lang="es-ES_tradnl" dirty="0"/>
              <a:t>	     </a:t>
            </a:r>
            <a:r>
              <a:rPr lang="es-ES_tradnl" dirty="0" err="1"/>
              <a:t>float</a:t>
            </a:r>
            <a:r>
              <a:rPr lang="es-ES_tradnl" dirty="0"/>
              <a:t> salario;</a:t>
            </a:r>
          </a:p>
          <a:p>
            <a:pPr algn="just"/>
            <a:r>
              <a:rPr lang="es-ES_tradnl" dirty="0"/>
              <a:t>	}</a:t>
            </a:r>
          </a:p>
          <a:p>
            <a:pPr algn="just"/>
            <a:r>
              <a:rPr lang="es-ES_tradnl" dirty="0"/>
              <a:t>Las estructuras se pueden anidar a cualquier grado.</a:t>
            </a:r>
            <a:endParaRPr lang="en-US" dirty="0"/>
          </a:p>
        </p:txBody>
      </p:sp>
      <p:sp>
        <p:nvSpPr>
          <p:cNvPr id="8" name="Footer Placeholder 7"/>
          <p:cNvSpPr>
            <a:spLocks noGrp="1"/>
          </p:cNvSpPr>
          <p:nvPr>
            <p:ph type="ftr" sz="quarter" idx="11"/>
          </p:nvPr>
        </p:nvSpPr>
        <p:spPr>
          <a:xfrm>
            <a:off x="285720"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28596" y="285752"/>
            <a:ext cx="7851648" cy="64291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lang="es-ES" sz="3600" dirty="0" smtClean="0"/>
              <a:t>Arreglos de estructuras</a:t>
            </a:r>
            <a:endParaRPr lang="es-ES" sz="3600" dirty="0"/>
          </a:p>
        </p:txBody>
      </p:sp>
      <p:sp>
        <p:nvSpPr>
          <p:cNvPr id="7171" name="5 CuadroTexto"/>
          <p:cNvSpPr txBox="1">
            <a:spLocks noChangeArrowheads="1"/>
          </p:cNvSpPr>
          <p:nvPr/>
        </p:nvSpPr>
        <p:spPr bwMode="auto">
          <a:xfrm>
            <a:off x="571472" y="1071546"/>
            <a:ext cx="8143932" cy="3139321"/>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just" eaLnBrk="1" hangingPunct="1">
              <a:buFont typeface="Arial" charset="0"/>
              <a:buNone/>
            </a:pPr>
            <a:r>
              <a:rPr lang="es-ES_tradnl" dirty="0" smtClean="0">
                <a:latin typeface="Calibri" pitchFamily="34" charset="0"/>
              </a:rPr>
              <a:t>Es posible crear arreglos de estructuras. Esto implica que los arreglos pueden almacenar diferentes tipos de datos de acuerdo al diseño de la estructura. </a:t>
            </a:r>
          </a:p>
          <a:p>
            <a:pPr algn="just" eaLnBrk="1" hangingPunct="1">
              <a:buFont typeface="Arial" charset="0"/>
              <a:buNone/>
            </a:pPr>
            <a:r>
              <a:rPr lang="es-ES_tradnl" dirty="0" smtClean="0">
                <a:latin typeface="Calibri" pitchFamily="34" charset="0"/>
              </a:rPr>
              <a:t>Los arreglos de estructuras son útiles para almacenar datos de grupos de empleados, productos, etc.</a:t>
            </a:r>
          </a:p>
          <a:p>
            <a:pPr algn="just" eaLnBrk="1" hangingPunct="1">
              <a:buFont typeface="Arial" charset="0"/>
              <a:buNone/>
            </a:pPr>
            <a:r>
              <a:rPr lang="es-ES_tradnl" dirty="0" smtClean="0">
                <a:latin typeface="Calibri" pitchFamily="34" charset="0"/>
              </a:rPr>
              <a:t> 	Ejemplo:</a:t>
            </a:r>
          </a:p>
          <a:p>
            <a:pPr algn="just" eaLnBrk="1" hangingPunct="1">
              <a:buFont typeface="Arial" charset="0"/>
              <a:buNone/>
            </a:pPr>
            <a:r>
              <a:rPr lang="es-ES_tradnl" dirty="0" smtClean="0">
                <a:latin typeface="Calibri" pitchFamily="34" charset="0"/>
              </a:rPr>
              <a:t>		Se define un arreglo de estructuras con capacidad para almacenar los datos de 50 atletas. </a:t>
            </a:r>
          </a:p>
          <a:p>
            <a:pPr algn="just" eaLnBrk="1" hangingPunct="1">
              <a:buFont typeface="Arial" charset="0"/>
              <a:buNone/>
            </a:pPr>
            <a:r>
              <a:rPr lang="es-ES_tradnl" dirty="0" smtClean="0">
                <a:latin typeface="Calibri" pitchFamily="34" charset="0"/>
              </a:rPr>
              <a:t>		</a:t>
            </a:r>
            <a:r>
              <a:rPr lang="es-ES_tradnl" dirty="0" err="1" smtClean="0">
                <a:latin typeface="Calibri" pitchFamily="34" charset="0"/>
              </a:rPr>
              <a:t>struct</a:t>
            </a:r>
            <a:r>
              <a:rPr lang="es-ES_tradnl" dirty="0" smtClean="0">
                <a:latin typeface="Calibri" pitchFamily="34" charset="0"/>
              </a:rPr>
              <a:t> </a:t>
            </a:r>
            <a:r>
              <a:rPr lang="es-ES_tradnl" dirty="0" err="1" smtClean="0">
                <a:latin typeface="Calibri" pitchFamily="34" charset="0"/>
              </a:rPr>
              <a:t>InfoAtleta</a:t>
            </a:r>
            <a:r>
              <a:rPr lang="es-ES_tradnl" dirty="0" smtClean="0">
                <a:latin typeface="Calibri" pitchFamily="34" charset="0"/>
              </a:rPr>
              <a:t> Atletas[50];</a:t>
            </a:r>
          </a:p>
          <a:p>
            <a:pPr algn="just" eaLnBrk="1" hangingPunct="1">
              <a:buFont typeface="Arial" charset="0"/>
              <a:buNone/>
            </a:pPr>
            <a:endParaRPr lang="es-ES_tradnl" dirty="0" smtClean="0">
              <a:latin typeface="Calibri" pitchFamily="34" charset="0"/>
            </a:endParaRPr>
          </a:p>
          <a:p>
            <a:pPr algn="just" eaLnBrk="1" hangingPunct="1">
              <a:buFont typeface="Arial" charset="0"/>
              <a:buNone/>
            </a:pPr>
            <a:r>
              <a:rPr lang="es-ES_tradnl" dirty="0" smtClean="0">
                <a:latin typeface="Calibri" pitchFamily="34" charset="0"/>
              </a:rPr>
              <a:t>Representación del arreglo de estructuras en memoria.  (3350 bytes de memoria reservado)</a:t>
            </a:r>
          </a:p>
        </p:txBody>
      </p:sp>
      <p:graphicFrame>
        <p:nvGraphicFramePr>
          <p:cNvPr id="5" name="Table 4"/>
          <p:cNvGraphicFramePr>
            <a:graphicFrameLocks noGrp="1"/>
          </p:cNvGraphicFramePr>
          <p:nvPr/>
        </p:nvGraphicFramePr>
        <p:xfrm>
          <a:off x="642938" y="4357694"/>
          <a:ext cx="8001058" cy="2123440"/>
        </p:xfrm>
        <a:graphic>
          <a:graphicData uri="http://schemas.openxmlformats.org/drawingml/2006/table">
            <a:tbl>
              <a:tblPr firstRow="1" bandRow="1">
                <a:tableStyleId>{5C22544A-7EE6-4342-B048-85BDC9FD1C3A}</a:tableStyleId>
              </a:tblPr>
              <a:tblGrid>
                <a:gridCol w="428628"/>
                <a:gridCol w="2238390"/>
                <a:gridCol w="1333510"/>
                <a:gridCol w="1333510"/>
                <a:gridCol w="1333510"/>
                <a:gridCol w="1333510"/>
              </a:tblGrid>
              <a:tr h="370840">
                <a:tc>
                  <a:txBody>
                    <a:bodyPr/>
                    <a:lstStyle/>
                    <a:p>
                      <a:endParaRPr lang="en-US" dirty="0"/>
                    </a:p>
                  </a:txBody>
                  <a:tcPr>
                    <a:noFill/>
                  </a:tcPr>
                </a:tc>
                <a:tc>
                  <a:txBody>
                    <a:bodyPr/>
                    <a:lstStyle/>
                    <a:p>
                      <a:pPr algn="ctr"/>
                      <a:r>
                        <a:rPr lang="es-ES_tradnl" dirty="0" smtClean="0"/>
                        <a:t>nombre</a:t>
                      </a:r>
                    </a:p>
                    <a:p>
                      <a:pPr algn="ctr"/>
                      <a:r>
                        <a:rPr lang="es-ES_tradnl" dirty="0" smtClean="0"/>
                        <a:t>40 bytes</a:t>
                      </a:r>
                      <a:endParaRPr lang="en-US" dirty="0"/>
                    </a:p>
                  </a:txBody>
                  <a:tcPr/>
                </a:tc>
                <a:tc>
                  <a:txBody>
                    <a:bodyPr/>
                    <a:lstStyle/>
                    <a:p>
                      <a:pPr algn="ctr"/>
                      <a:r>
                        <a:rPr lang="es-ES_tradnl" dirty="0" smtClean="0"/>
                        <a:t>edad</a:t>
                      </a:r>
                    </a:p>
                    <a:p>
                      <a:pPr algn="ctr"/>
                      <a:r>
                        <a:rPr lang="es-ES_tradnl" dirty="0" smtClean="0"/>
                        <a:t>2bytes</a:t>
                      </a:r>
                      <a:endParaRPr lang="en-US" dirty="0"/>
                    </a:p>
                  </a:txBody>
                  <a:tcPr/>
                </a:tc>
                <a:tc>
                  <a:txBody>
                    <a:bodyPr/>
                    <a:lstStyle/>
                    <a:p>
                      <a:pPr algn="ctr"/>
                      <a:r>
                        <a:rPr lang="es-ES_tradnl" dirty="0" smtClean="0"/>
                        <a:t>sexo</a:t>
                      </a:r>
                    </a:p>
                    <a:p>
                      <a:pPr algn="ctr"/>
                      <a:r>
                        <a:rPr lang="es-ES_tradnl" dirty="0" smtClean="0"/>
                        <a:t>1byte</a:t>
                      </a:r>
                      <a:endParaRPr lang="en-US" dirty="0"/>
                    </a:p>
                  </a:txBody>
                  <a:tcPr/>
                </a:tc>
                <a:tc>
                  <a:txBody>
                    <a:bodyPr/>
                    <a:lstStyle/>
                    <a:p>
                      <a:pPr algn="ctr"/>
                      <a:r>
                        <a:rPr lang="es-ES_tradnl" dirty="0" err="1" smtClean="0"/>
                        <a:t>categoria</a:t>
                      </a:r>
                      <a:endParaRPr lang="es-ES_tradnl" dirty="0" smtClean="0"/>
                    </a:p>
                    <a:p>
                      <a:pPr algn="ctr"/>
                      <a:r>
                        <a:rPr lang="es-ES_tradnl" dirty="0" smtClean="0"/>
                        <a:t>20 bytes</a:t>
                      </a:r>
                      <a:endParaRPr lang="en-US" dirty="0"/>
                    </a:p>
                  </a:txBody>
                  <a:tcPr/>
                </a:tc>
                <a:tc>
                  <a:txBody>
                    <a:bodyPr/>
                    <a:lstStyle/>
                    <a:p>
                      <a:pPr algn="ctr"/>
                      <a:r>
                        <a:rPr lang="es-ES_tradnl" dirty="0" smtClean="0"/>
                        <a:t>tiempo</a:t>
                      </a:r>
                    </a:p>
                    <a:p>
                      <a:pPr algn="ctr"/>
                      <a:r>
                        <a:rPr lang="es-ES_tradnl" dirty="0" smtClean="0"/>
                        <a:t>4bytes</a:t>
                      </a:r>
                      <a:endParaRPr lang="en-US" dirty="0"/>
                    </a:p>
                  </a:txBody>
                  <a:tcPr/>
                </a:tc>
              </a:tr>
              <a:tr h="370840">
                <a:tc>
                  <a:txBody>
                    <a:bodyPr/>
                    <a:lstStyle/>
                    <a:p>
                      <a:r>
                        <a:rPr lang="es-ES_tradnl" sz="1200" dirty="0" smtClean="0"/>
                        <a:t>0</a:t>
                      </a:r>
                      <a:endParaRPr lang="en-US" sz="1200" dirty="0"/>
                    </a:p>
                  </a:txBody>
                  <a:tcPr>
                    <a:no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370840">
                <a:tc>
                  <a:txBody>
                    <a:bodyPr/>
                    <a:lstStyle/>
                    <a:p>
                      <a:r>
                        <a:rPr lang="es-ES_tradnl" sz="1200" smtClean="0"/>
                        <a:t>1</a:t>
                      </a:r>
                      <a:endParaRPr lang="en-US" sz="1200" dirty="0"/>
                    </a:p>
                  </a:txBody>
                  <a:tcPr>
                    <a:no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s-ES_tradnl" sz="1200" dirty="0" smtClean="0"/>
                        <a:t>…</a:t>
                      </a:r>
                      <a:endParaRPr lang="en-US" sz="1200" dirty="0"/>
                    </a:p>
                  </a:txBody>
                  <a:tcPr>
                    <a:no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s-ES_tradnl" sz="1200" smtClean="0"/>
                        <a:t>49</a:t>
                      </a:r>
                      <a:endParaRPr lang="en-US" sz="1200"/>
                    </a:p>
                  </a:txBody>
                  <a:tcPr>
                    <a:no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6" name="Footer Placeholder 5"/>
          <p:cNvSpPr>
            <a:spLocks noGrp="1"/>
          </p:cNvSpPr>
          <p:nvPr>
            <p:ph type="ftr" sz="quarter" idx="11"/>
          </p:nvPr>
        </p:nvSpPr>
        <p:spPr>
          <a:xfrm>
            <a:off x="357158"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28596" y="285752"/>
            <a:ext cx="7851648" cy="64291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lang="es-ES" sz="3600" dirty="0" smtClean="0"/>
              <a:t>Arreglos de estructuras</a:t>
            </a:r>
            <a:endParaRPr lang="es-ES" sz="3600" dirty="0"/>
          </a:p>
        </p:txBody>
      </p:sp>
      <p:sp>
        <p:nvSpPr>
          <p:cNvPr id="7171" name="5 CuadroTexto"/>
          <p:cNvSpPr txBox="1">
            <a:spLocks noChangeArrowheads="1"/>
          </p:cNvSpPr>
          <p:nvPr/>
        </p:nvSpPr>
        <p:spPr bwMode="auto">
          <a:xfrm>
            <a:off x="500034" y="1000108"/>
            <a:ext cx="8143932" cy="4524315"/>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s-SV" dirty="0" smtClean="0">
                <a:latin typeface="Calibri" pitchFamily="34" charset="0"/>
              </a:rPr>
              <a:t>Para acceder a los miembros de cada uno de los elementos estructura se utiliza una notación de arreglo. Para inicializar el primer elemento de libros, por ejemplo, su código debe hacer referencia a los miembros de libros [0] de la forma siguiente:</a:t>
            </a:r>
          </a:p>
          <a:p>
            <a:endParaRPr lang="es-SV" dirty="0" smtClean="0">
              <a:latin typeface="Calibri" pitchFamily="34" charset="0"/>
            </a:endParaRPr>
          </a:p>
          <a:p>
            <a:r>
              <a:rPr lang="es-SV" dirty="0" err="1" smtClean="0">
                <a:latin typeface="Calibri" pitchFamily="34" charset="0"/>
              </a:rPr>
              <a:t>strcpy</a:t>
            </a:r>
            <a:r>
              <a:rPr lang="es-SV" dirty="0" smtClean="0">
                <a:latin typeface="Calibri" pitchFamily="34" charset="0"/>
              </a:rPr>
              <a:t>(libros[0] .titulo, "C++ a su alcance") ;</a:t>
            </a:r>
          </a:p>
          <a:p>
            <a:r>
              <a:rPr lang="en-US" dirty="0" err="1" smtClean="0">
                <a:latin typeface="Calibri" pitchFamily="34" charset="0"/>
              </a:rPr>
              <a:t>strcpy</a:t>
            </a:r>
            <a:r>
              <a:rPr lang="en-US" dirty="0" smtClean="0">
                <a:latin typeface="Calibri" pitchFamily="34" charset="0"/>
              </a:rPr>
              <a:t>(</a:t>
            </a:r>
            <a:r>
              <a:rPr lang="en-US" dirty="0" err="1" smtClean="0">
                <a:latin typeface="Calibri" pitchFamily="34" charset="0"/>
              </a:rPr>
              <a:t>libros</a:t>
            </a:r>
            <a:r>
              <a:rPr lang="en-US" dirty="0" smtClean="0">
                <a:latin typeface="Calibri" pitchFamily="34" charset="0"/>
              </a:rPr>
              <a:t>[0] .</a:t>
            </a:r>
            <a:r>
              <a:rPr lang="en-US" dirty="0" err="1" smtClean="0">
                <a:latin typeface="Calibri" pitchFamily="34" charset="0"/>
              </a:rPr>
              <a:t>autor</a:t>
            </a:r>
            <a:r>
              <a:rPr lang="en-US" dirty="0" smtClean="0">
                <a:latin typeface="Calibri" pitchFamily="34" charset="0"/>
              </a:rPr>
              <a:t>, "Luis </a:t>
            </a:r>
            <a:r>
              <a:rPr lang="en-US" dirty="0" err="1" smtClean="0">
                <a:latin typeface="Calibri" pitchFamily="34" charset="0"/>
              </a:rPr>
              <a:t>Joyanes</a:t>
            </a:r>
            <a:r>
              <a:rPr lang="en-US" dirty="0" smtClean="0">
                <a:latin typeface="Calibri" pitchFamily="34" charset="0"/>
              </a:rPr>
              <a:t>") ;</a:t>
            </a:r>
          </a:p>
          <a:p>
            <a:r>
              <a:rPr lang="en-US" dirty="0" err="1" smtClean="0">
                <a:latin typeface="Calibri" pitchFamily="34" charset="0"/>
              </a:rPr>
              <a:t>strcpy</a:t>
            </a:r>
            <a:r>
              <a:rPr lang="en-US" dirty="0" smtClean="0">
                <a:latin typeface="Calibri" pitchFamily="34" charset="0"/>
              </a:rPr>
              <a:t>(</a:t>
            </a:r>
            <a:r>
              <a:rPr lang="en-US" dirty="0" err="1" smtClean="0">
                <a:latin typeface="Calibri" pitchFamily="34" charset="0"/>
              </a:rPr>
              <a:t>libros</a:t>
            </a:r>
            <a:r>
              <a:rPr lang="en-US" dirty="0" smtClean="0">
                <a:latin typeface="Calibri" pitchFamily="34" charset="0"/>
              </a:rPr>
              <a:t>[0] .editorial, "McGraw-Hill") ;</a:t>
            </a:r>
          </a:p>
          <a:p>
            <a:r>
              <a:rPr lang="en-US" dirty="0" err="1" smtClean="0">
                <a:latin typeface="Calibri" pitchFamily="34" charset="0"/>
              </a:rPr>
              <a:t>libros</a:t>
            </a:r>
            <a:r>
              <a:rPr lang="en-US" dirty="0" smtClean="0">
                <a:latin typeface="Calibri" pitchFamily="34" charset="0"/>
              </a:rPr>
              <a:t> [0] .</a:t>
            </a:r>
            <a:r>
              <a:rPr lang="en-US" dirty="0" err="1" smtClean="0">
                <a:latin typeface="Calibri" pitchFamily="34" charset="0"/>
              </a:rPr>
              <a:t>anyo</a:t>
            </a:r>
            <a:r>
              <a:rPr lang="en-US" dirty="0" smtClean="0">
                <a:latin typeface="Calibri" pitchFamily="34" charset="0"/>
              </a:rPr>
              <a:t> = 1999;</a:t>
            </a:r>
          </a:p>
          <a:p>
            <a:endParaRPr lang="en-US" dirty="0" smtClean="0">
              <a:latin typeface="Calibri" pitchFamily="34" charset="0"/>
            </a:endParaRPr>
          </a:p>
          <a:p>
            <a:r>
              <a:rPr lang="es-SV" dirty="0" smtClean="0">
                <a:latin typeface="Calibri" pitchFamily="34" charset="0"/>
              </a:rPr>
              <a:t>También puede inicializarse un arreglo de estructuras en el punto de la declaración encerrando la lista de inicializadores entre llaves, { }. Por ejemplo,</a:t>
            </a:r>
          </a:p>
          <a:p>
            <a:endParaRPr lang="es-SV" dirty="0" smtClean="0">
              <a:latin typeface="Calibri" pitchFamily="34" charset="0"/>
            </a:endParaRPr>
          </a:p>
          <a:p>
            <a:r>
              <a:rPr lang="es-SV" dirty="0" err="1" smtClean="0">
                <a:latin typeface="Calibri" pitchFamily="34" charset="0"/>
              </a:rPr>
              <a:t>struct</a:t>
            </a:r>
            <a:r>
              <a:rPr lang="es-SV" dirty="0" smtClean="0">
                <a:latin typeface="Calibri" pitchFamily="34" charset="0"/>
              </a:rPr>
              <a:t> </a:t>
            </a:r>
            <a:r>
              <a:rPr lang="es-SV" dirty="0" err="1" smtClean="0">
                <a:latin typeface="Calibri" pitchFamily="34" charset="0"/>
              </a:rPr>
              <a:t>infolibro</a:t>
            </a:r>
            <a:r>
              <a:rPr lang="es-SV" dirty="0" smtClean="0">
                <a:latin typeface="Calibri" pitchFamily="34" charset="0"/>
              </a:rPr>
              <a:t> libros[3] = { </a:t>
            </a:r>
            <a:r>
              <a:rPr lang="es-SV" dirty="0" smtClean="0">
                <a:solidFill>
                  <a:srgbClr val="FFD393"/>
                </a:solidFill>
                <a:latin typeface="Calibri" pitchFamily="34" charset="0"/>
              </a:rPr>
              <a:t>"C++ </a:t>
            </a:r>
            <a:r>
              <a:rPr lang="es-SV" i="1" dirty="0" smtClean="0">
                <a:solidFill>
                  <a:srgbClr val="FFD393"/>
                </a:solidFill>
                <a:latin typeface="Calibri" pitchFamily="34" charset="0"/>
              </a:rPr>
              <a:t>a su alcance", "Luis </a:t>
            </a:r>
            <a:r>
              <a:rPr lang="es-SV" i="1" dirty="0" err="1" smtClean="0">
                <a:solidFill>
                  <a:srgbClr val="FFD393"/>
                </a:solidFill>
                <a:latin typeface="Calibri" pitchFamily="34" charset="0"/>
              </a:rPr>
              <a:t>Joyanes</a:t>
            </a:r>
            <a:r>
              <a:rPr lang="es-SV" i="1" dirty="0" smtClean="0">
                <a:solidFill>
                  <a:srgbClr val="FFD393"/>
                </a:solidFill>
                <a:latin typeface="Calibri" pitchFamily="34" charset="0"/>
              </a:rPr>
              <a:t>",</a:t>
            </a:r>
          </a:p>
          <a:p>
            <a:r>
              <a:rPr lang="es-SV" dirty="0" smtClean="0">
                <a:solidFill>
                  <a:srgbClr val="FFD393"/>
                </a:solidFill>
                <a:latin typeface="Calibri" pitchFamily="34" charset="0"/>
              </a:rPr>
              <a:t>	"McGraw-Hill", 1999</a:t>
            </a:r>
            <a:r>
              <a:rPr lang="es-SV" dirty="0" smtClean="0">
                <a:latin typeface="Calibri" pitchFamily="34" charset="0"/>
              </a:rPr>
              <a:t>, </a:t>
            </a:r>
            <a:r>
              <a:rPr lang="es-SV" dirty="0" smtClean="0">
                <a:solidFill>
                  <a:srgbClr val="FFFF00"/>
                </a:solidFill>
                <a:latin typeface="Calibri" pitchFamily="34" charset="0"/>
              </a:rPr>
              <a:t>"Estructura de datos", "Luis </a:t>
            </a:r>
            <a:r>
              <a:rPr lang="es-SV" dirty="0" err="1" smtClean="0">
                <a:solidFill>
                  <a:srgbClr val="FFFF00"/>
                </a:solidFill>
                <a:latin typeface="Calibri" pitchFamily="34" charset="0"/>
              </a:rPr>
              <a:t>Joyanes</a:t>
            </a:r>
            <a:r>
              <a:rPr lang="es-SV" dirty="0" smtClean="0">
                <a:solidFill>
                  <a:srgbClr val="FFFF00"/>
                </a:solidFill>
                <a:latin typeface="Calibri" pitchFamily="34" charset="0"/>
              </a:rPr>
              <a:t>",</a:t>
            </a:r>
          </a:p>
          <a:p>
            <a:r>
              <a:rPr lang="es-SV" dirty="0" smtClean="0">
                <a:solidFill>
                  <a:srgbClr val="FFFF00"/>
                </a:solidFill>
                <a:latin typeface="Calibri" pitchFamily="34" charset="0"/>
              </a:rPr>
              <a:t>	"McGraw-Hill", 1999</a:t>
            </a:r>
            <a:r>
              <a:rPr lang="es-SV" dirty="0" smtClean="0">
                <a:latin typeface="Calibri" pitchFamily="34" charset="0"/>
              </a:rPr>
              <a:t>, </a:t>
            </a:r>
            <a:r>
              <a:rPr lang="es-SV" dirty="0" smtClean="0">
                <a:solidFill>
                  <a:srgbClr val="FF0000"/>
                </a:solidFill>
                <a:latin typeface="Calibri" pitchFamily="34" charset="0"/>
              </a:rPr>
              <a:t>"Problemas en Pascal", "Ángel Hermoso",</a:t>
            </a:r>
          </a:p>
          <a:p>
            <a:r>
              <a:rPr lang="en-US" dirty="0" smtClean="0">
                <a:solidFill>
                  <a:srgbClr val="FF0000"/>
                </a:solidFill>
                <a:latin typeface="Calibri" pitchFamily="34" charset="0"/>
              </a:rPr>
              <a:t>	"McGraw-Hill", 1997</a:t>
            </a:r>
            <a:r>
              <a:rPr lang="en-US" dirty="0" smtClean="0">
                <a:latin typeface="Calibri" pitchFamily="34" charset="0"/>
              </a:rPr>
              <a:t>};</a:t>
            </a:r>
            <a:endParaRPr lang="es-ES_tradnl" dirty="0" smtClean="0">
              <a:latin typeface="Calibri" pitchFamily="34" charset="0"/>
            </a:endParaRPr>
          </a:p>
        </p:txBody>
      </p:sp>
      <p:sp>
        <p:nvSpPr>
          <p:cNvPr id="5" name="Footer Placeholder 4"/>
          <p:cNvSpPr>
            <a:spLocks noGrp="1"/>
          </p:cNvSpPr>
          <p:nvPr>
            <p:ph type="ftr" sz="quarter" idx="11"/>
          </p:nvPr>
        </p:nvSpPr>
        <p:spPr>
          <a:xfrm>
            <a:off x="285720" y="6286520"/>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1928802"/>
            <a:ext cx="7851648" cy="200026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lang="es-MX" dirty="0" smtClean="0"/>
              <a:t>FIN DE LA PRESENTACION</a:t>
            </a:r>
            <a:br>
              <a:rPr lang="es-MX" dirty="0" smtClean="0"/>
            </a:br>
            <a:r>
              <a:rPr lang="es-MX" dirty="0" smtClean="0"/>
              <a:t>GRACIAS</a:t>
            </a:r>
            <a:endParaRPr lang="es-MX" dirty="0"/>
          </a:p>
        </p:txBody>
      </p:sp>
      <p:sp>
        <p:nvSpPr>
          <p:cNvPr id="3" name="Footer Placeholder 2"/>
          <p:cNvSpPr>
            <a:spLocks noGrp="1"/>
          </p:cNvSpPr>
          <p:nvPr>
            <p:ph type="ftr" sz="quarter" idx="11"/>
          </p:nvPr>
        </p:nvSpPr>
        <p:spPr>
          <a:xfrm>
            <a:off x="285720"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85786" y="642918"/>
            <a:ext cx="6956320" cy="114639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Aft>
                <a:spcPts val="0"/>
              </a:spcAft>
              <a:defRPr/>
            </a:pPr>
            <a:r>
              <a:rPr lang="es-ES_tradnl" dirty="0" smtClean="0"/>
              <a:t>Definición</a:t>
            </a:r>
            <a:endParaRPr lang="es-MX" dirty="0"/>
          </a:p>
        </p:txBody>
      </p:sp>
      <p:sp>
        <p:nvSpPr>
          <p:cNvPr id="4" name="Content Placeholder 2"/>
          <p:cNvSpPr txBox="1">
            <a:spLocks/>
          </p:cNvSpPr>
          <p:nvPr/>
        </p:nvSpPr>
        <p:spPr bwMode="auto">
          <a:xfrm>
            <a:off x="428596" y="1928802"/>
            <a:ext cx="8229600" cy="3757626"/>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just" defTabSz="914400" eaLnBrk="1" latinLnBrk="0" hangingPunct="1">
              <a:lnSpc>
                <a:spcPct val="100000"/>
              </a:lnSpc>
              <a:buClr>
                <a:srgbClr val="0BD0D9"/>
              </a:buClr>
              <a:buSzPct val="95000"/>
              <a:buFont typeface="Wingdings" pitchFamily="2" charset="2"/>
              <a:buChar char="v"/>
              <a:tabLst/>
              <a:defRPr/>
            </a:pPr>
            <a:r>
              <a:rPr lang="es-ES_tradnl" sz="2400" dirty="0">
                <a:solidFill>
                  <a:schemeClr val="tx2">
                    <a:lumMod val="90000"/>
                  </a:schemeClr>
                </a:solidFill>
                <a:latin typeface="Calibri" pitchFamily="34" charset="0"/>
                <a:cs typeface="Calibri" pitchFamily="34" charset="0"/>
              </a:rPr>
              <a:t>Estructura (</a:t>
            </a:r>
            <a:r>
              <a:rPr lang="es-ES_tradnl" sz="2400" dirty="0" err="1">
                <a:solidFill>
                  <a:schemeClr val="tx2">
                    <a:lumMod val="90000"/>
                  </a:schemeClr>
                </a:solidFill>
                <a:latin typeface="Calibri" pitchFamily="34" charset="0"/>
                <a:cs typeface="Calibri" pitchFamily="34" charset="0"/>
              </a:rPr>
              <a:t>struct</a:t>
            </a:r>
            <a:r>
              <a:rPr lang="es-ES_tradnl" sz="2400" dirty="0">
                <a:solidFill>
                  <a:schemeClr val="tx2">
                    <a:lumMod val="90000"/>
                  </a:schemeClr>
                </a:solidFill>
                <a:latin typeface="Calibri" pitchFamily="34" charset="0"/>
                <a:cs typeface="Calibri" pitchFamily="34" charset="0"/>
              </a:rPr>
              <a:t>):  </a:t>
            </a:r>
          </a:p>
          <a:p>
            <a:pPr marL="0" marR="45720" lvl="0" indent="0" algn="just" defTabSz="914400" eaLnBrk="1" latinLnBrk="0" hangingPunct="1">
              <a:lnSpc>
                <a:spcPct val="100000"/>
              </a:lnSpc>
              <a:buClr>
                <a:srgbClr val="0BD0D9"/>
              </a:buClr>
              <a:buSzPct val="95000"/>
              <a:tabLst/>
              <a:defRPr/>
            </a:pPr>
            <a:r>
              <a:rPr lang="es-ES_tradnl" sz="2400" dirty="0">
                <a:solidFill>
                  <a:schemeClr val="tx2">
                    <a:lumMod val="90000"/>
                  </a:schemeClr>
                </a:solidFill>
                <a:latin typeface="Calibri" pitchFamily="34" charset="0"/>
                <a:cs typeface="Calibri" pitchFamily="34" charset="0"/>
              </a:rPr>
              <a:t>	Se define como un tipo de datos estructurado formado por una colección de elementos  no necesariamente iguales, a los cuales se les denomina miembros o componentes de la estructura.</a:t>
            </a:r>
          </a:p>
          <a:p>
            <a:pPr marL="0" marR="45720" lvl="0" indent="0" algn="just" defTabSz="914400" eaLnBrk="1" latinLnBrk="0" hangingPunct="1">
              <a:lnSpc>
                <a:spcPct val="100000"/>
              </a:lnSpc>
              <a:buClr>
                <a:srgbClr val="0BD0D9"/>
              </a:buClr>
              <a:buSzPct val="95000"/>
              <a:tabLst/>
              <a:defRPr/>
            </a:pPr>
            <a:endParaRPr lang="es-ES_tradnl" sz="2400" dirty="0">
              <a:solidFill>
                <a:schemeClr val="tx2">
                  <a:lumMod val="90000"/>
                </a:schemeClr>
              </a:solidFill>
              <a:latin typeface="Calibri" pitchFamily="34" charset="0"/>
              <a:cs typeface="Calibri" pitchFamily="34" charset="0"/>
            </a:endParaRPr>
          </a:p>
          <a:p>
            <a:pPr marL="0" marR="45720" lvl="0" indent="0" algn="just" defTabSz="914400" eaLnBrk="1" latinLnBrk="0" hangingPunct="1">
              <a:lnSpc>
                <a:spcPct val="100000"/>
              </a:lnSpc>
              <a:buClr>
                <a:srgbClr val="0BD0D9"/>
              </a:buClr>
              <a:buSzPct val="95000"/>
              <a:buFont typeface="Wingdings" pitchFamily="2" charset="2"/>
              <a:buChar char="v"/>
              <a:tabLst/>
              <a:defRPr/>
            </a:pPr>
            <a:r>
              <a:rPr lang="es-ES_tradnl" sz="2400" dirty="0">
                <a:solidFill>
                  <a:schemeClr val="tx2">
                    <a:lumMod val="90000"/>
                  </a:schemeClr>
                </a:solidFill>
                <a:latin typeface="Calibri" pitchFamily="34" charset="0"/>
                <a:cs typeface="Calibri" pitchFamily="34" charset="0"/>
              </a:rPr>
              <a:t>Unión:</a:t>
            </a:r>
          </a:p>
          <a:p>
            <a:pPr marL="0" marR="45720" lvl="0" indent="0" algn="just" defTabSz="914400" eaLnBrk="1" latinLnBrk="0" hangingPunct="1">
              <a:lnSpc>
                <a:spcPct val="100000"/>
              </a:lnSpc>
              <a:buClr>
                <a:srgbClr val="0BD0D9"/>
              </a:buClr>
              <a:buSzPct val="95000"/>
              <a:tabLst/>
              <a:defRPr/>
            </a:pPr>
            <a:r>
              <a:rPr lang="es-ES_tradnl" sz="2400" dirty="0">
                <a:solidFill>
                  <a:schemeClr val="tx2">
                    <a:lumMod val="90000"/>
                  </a:schemeClr>
                </a:solidFill>
                <a:latin typeface="Calibri" pitchFamily="34" charset="0"/>
                <a:cs typeface="Calibri" pitchFamily="34" charset="0"/>
              </a:rPr>
              <a:t>	Se define la unión como una estructura con características especiales la cual permite que un conjunto o colección de datos se almacene de manera diferente.</a:t>
            </a:r>
            <a:endParaRPr lang="en-US" sz="2400" dirty="0">
              <a:solidFill>
                <a:schemeClr val="tx2">
                  <a:lumMod val="90000"/>
                </a:schemeClr>
              </a:solidFill>
              <a:latin typeface="Calibri" pitchFamily="34" charset="0"/>
              <a:cs typeface="Calibri" pitchFamily="34" charset="0"/>
            </a:endParaRPr>
          </a:p>
        </p:txBody>
      </p:sp>
      <p:sp>
        <p:nvSpPr>
          <p:cNvPr id="5" name="Footer Placeholder 4"/>
          <p:cNvSpPr>
            <a:spLocks noGrp="1"/>
          </p:cNvSpPr>
          <p:nvPr>
            <p:ph type="ftr" sz="quarter" idx="11"/>
          </p:nvPr>
        </p:nvSpPr>
        <p:spPr>
          <a:xfrm>
            <a:off x="357158"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71472" y="428604"/>
            <a:ext cx="8001056" cy="78581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a:defRPr/>
            </a:pPr>
            <a:r>
              <a:rPr lang="es-ES" sz="3600" dirty="0" smtClean="0"/>
              <a:t>Componentes de una estructura</a:t>
            </a:r>
            <a:endParaRPr lang="es-ES" sz="3600" dirty="0"/>
          </a:p>
        </p:txBody>
      </p:sp>
      <p:sp>
        <p:nvSpPr>
          <p:cNvPr id="5" name="Content Placeholder 2"/>
          <p:cNvSpPr txBox="1">
            <a:spLocks/>
          </p:cNvSpPr>
          <p:nvPr/>
        </p:nvSpPr>
        <p:spPr bwMode="auto">
          <a:xfrm>
            <a:off x="500034" y="1571613"/>
            <a:ext cx="8229600" cy="2714644"/>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just"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s-ES_tradnl" sz="2400" b="0" i="0" u="none" strike="noStrike" kern="1200" cap="none" spc="0" normalizeH="0" baseline="0" noProof="0" dirty="0" smtClean="0">
                <a:ln>
                  <a:noFill/>
                </a:ln>
                <a:solidFill>
                  <a:schemeClr val="tx1"/>
                </a:solidFill>
                <a:effectLst/>
                <a:uLnTx/>
                <a:uFillTx/>
                <a:latin typeface="+mj-lt"/>
                <a:ea typeface="+mn-ea"/>
                <a:cs typeface="+mn-cs"/>
              </a:rPr>
              <a:t>Los componentes individuales de una estructura se llaman miembros y pueden contener valores de un tipo diferente de datos.</a:t>
            </a:r>
          </a:p>
          <a:p>
            <a:pPr marL="0" marR="45720" lvl="0" indent="0" algn="just"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s-ES_tradnl" sz="2400" b="0" i="0" u="none" strike="noStrike" kern="1200" cap="none" spc="0" normalizeH="0" baseline="0" noProof="0" dirty="0" smtClean="0">
                <a:ln>
                  <a:noFill/>
                </a:ln>
                <a:solidFill>
                  <a:schemeClr val="tx1"/>
                </a:solidFill>
                <a:effectLst/>
                <a:uLnTx/>
                <a:uFillTx/>
                <a:latin typeface="+mj-lt"/>
                <a:ea typeface="+mn-ea"/>
                <a:cs typeface="+mn-cs"/>
              </a:rPr>
              <a:t>Ejemplo:  Si la estructura almacenara datos de una colección de discos compactos (CD de música).  Los miembros estarán relacionados a los siguientes datos:</a:t>
            </a:r>
          </a:p>
          <a:p>
            <a:pPr marL="0" marR="45720" lvl="0" indent="0" algn="just"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4" name="5 Grupo"/>
          <p:cNvGrpSpPr>
            <a:grpSpLocks/>
          </p:cNvGrpSpPr>
          <p:nvPr/>
        </p:nvGrpSpPr>
        <p:grpSpPr bwMode="auto">
          <a:xfrm>
            <a:off x="2928926" y="4286256"/>
            <a:ext cx="2643206" cy="2143125"/>
            <a:chOff x="5532276" y="2799009"/>
            <a:chExt cx="2088232" cy="2142206"/>
          </a:xfrm>
        </p:grpSpPr>
        <p:sp>
          <p:nvSpPr>
            <p:cNvPr id="6" name="16 Recortar rectángulo de esquina sencilla"/>
            <p:cNvSpPr/>
            <p:nvPr/>
          </p:nvSpPr>
          <p:spPr>
            <a:xfrm>
              <a:off x="5532276" y="3663826"/>
              <a:ext cx="2088232" cy="431615"/>
            </a:xfrm>
            <a:prstGeom prst="snip1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smtClean="0">
                  <a:solidFill>
                    <a:schemeClr val="bg1"/>
                  </a:solidFill>
                  <a:latin typeface="+mj-lt"/>
                </a:rPr>
                <a:t>Número de Canciones</a:t>
              </a:r>
              <a:endParaRPr lang="es-ES" dirty="0">
                <a:solidFill>
                  <a:schemeClr val="bg1"/>
                </a:solidFill>
                <a:latin typeface="+mj-lt"/>
              </a:endParaRPr>
            </a:p>
          </p:txBody>
        </p:sp>
        <p:sp>
          <p:nvSpPr>
            <p:cNvPr id="7" name="17 Recortar rectángulo de esquina sencilla"/>
            <p:cNvSpPr/>
            <p:nvPr/>
          </p:nvSpPr>
          <p:spPr>
            <a:xfrm>
              <a:off x="5532276" y="3230624"/>
              <a:ext cx="2088232" cy="433202"/>
            </a:xfrm>
            <a:prstGeom prst="snip1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smtClean="0">
                  <a:solidFill>
                    <a:schemeClr val="bg1"/>
                  </a:solidFill>
                  <a:latin typeface="+mj-lt"/>
                </a:rPr>
                <a:t>Artista</a:t>
              </a:r>
              <a:endParaRPr lang="es-ES" dirty="0">
                <a:solidFill>
                  <a:schemeClr val="bg1"/>
                </a:solidFill>
                <a:latin typeface="+mj-lt"/>
              </a:endParaRPr>
            </a:p>
          </p:txBody>
        </p:sp>
        <p:sp>
          <p:nvSpPr>
            <p:cNvPr id="8" name="18 Recortar rectángulo de esquina sencilla"/>
            <p:cNvSpPr/>
            <p:nvPr/>
          </p:nvSpPr>
          <p:spPr>
            <a:xfrm>
              <a:off x="5532276" y="2799009"/>
              <a:ext cx="2088232" cy="431615"/>
            </a:xfrm>
            <a:prstGeom prst="snip1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smtClean="0">
                  <a:solidFill>
                    <a:schemeClr val="bg1"/>
                  </a:solidFill>
                  <a:latin typeface="+mj-lt"/>
                </a:rPr>
                <a:t>Titulo</a:t>
              </a:r>
              <a:endParaRPr lang="es-ES" dirty="0">
                <a:solidFill>
                  <a:schemeClr val="bg1"/>
                </a:solidFill>
                <a:latin typeface="+mj-lt"/>
              </a:endParaRPr>
            </a:p>
          </p:txBody>
        </p:sp>
        <p:sp>
          <p:nvSpPr>
            <p:cNvPr id="10" name="20 Recortar rectángulo de esquina sencilla"/>
            <p:cNvSpPr/>
            <p:nvPr/>
          </p:nvSpPr>
          <p:spPr>
            <a:xfrm>
              <a:off x="5532276" y="4509600"/>
              <a:ext cx="2088232" cy="431615"/>
            </a:xfrm>
            <a:prstGeom prst="snip1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smtClean="0">
                  <a:solidFill>
                    <a:schemeClr val="bg1"/>
                  </a:solidFill>
                  <a:latin typeface="+mj-lt"/>
                </a:rPr>
                <a:t>Fecha de Compra</a:t>
              </a:r>
              <a:endParaRPr lang="es-ES" dirty="0">
                <a:solidFill>
                  <a:schemeClr val="bg1"/>
                </a:solidFill>
                <a:latin typeface="+mj-lt"/>
              </a:endParaRPr>
            </a:p>
          </p:txBody>
        </p:sp>
        <p:sp>
          <p:nvSpPr>
            <p:cNvPr id="11" name="21 Recortar rectángulo de esquina sencilla"/>
            <p:cNvSpPr/>
            <p:nvPr/>
          </p:nvSpPr>
          <p:spPr>
            <a:xfrm>
              <a:off x="5532276" y="4101788"/>
              <a:ext cx="2088232" cy="431615"/>
            </a:xfrm>
            <a:prstGeom prst="snip1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smtClean="0">
                  <a:solidFill>
                    <a:schemeClr val="bg1"/>
                  </a:solidFill>
                  <a:latin typeface="+mj-lt"/>
                </a:rPr>
                <a:t>Precio</a:t>
              </a:r>
              <a:endParaRPr lang="es-ES" dirty="0">
                <a:solidFill>
                  <a:schemeClr val="bg1"/>
                </a:solidFill>
                <a:latin typeface="+mj-lt"/>
              </a:endParaRPr>
            </a:p>
          </p:txBody>
        </p:sp>
      </p:grpSp>
      <p:sp>
        <p:nvSpPr>
          <p:cNvPr id="12" name="Footer Placeholder 11"/>
          <p:cNvSpPr>
            <a:spLocks noGrp="1"/>
          </p:cNvSpPr>
          <p:nvPr>
            <p:ph type="ftr" sz="quarter" idx="11"/>
          </p:nvPr>
        </p:nvSpPr>
        <p:spPr>
          <a:xfrm>
            <a:off x="285720"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28596" y="357166"/>
            <a:ext cx="7851648" cy="85723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lang="es-ES" sz="4400" dirty="0" smtClean="0"/>
              <a:t>Declaración de una estructura</a:t>
            </a:r>
            <a:endParaRPr lang="es-ES" sz="4400" dirty="0"/>
          </a:p>
        </p:txBody>
      </p:sp>
      <p:sp>
        <p:nvSpPr>
          <p:cNvPr id="7171" name="5 CuadroTexto"/>
          <p:cNvSpPr txBox="1">
            <a:spLocks noChangeArrowheads="1"/>
          </p:cNvSpPr>
          <p:nvPr/>
        </p:nvSpPr>
        <p:spPr bwMode="auto">
          <a:xfrm>
            <a:off x="571472" y="1500174"/>
            <a:ext cx="8032976" cy="4955203"/>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just" eaLnBrk="1" fontAlgn="auto" hangingPunct="1">
              <a:spcAft>
                <a:spcPts val="0"/>
              </a:spcAft>
              <a:defRPr/>
            </a:pPr>
            <a:r>
              <a:rPr lang="es-ES_tradnl" sz="2400" dirty="0" smtClean="0">
                <a:latin typeface="Calibri" pitchFamily="34" charset="0"/>
              </a:rPr>
              <a:t>Como se observa en el ejemplo anterior los datos que almacenara la estructura los define el usuario, como parte de la tarea de diseño. Sin embargo, es necesario declararla para su posterior utilización.</a:t>
            </a:r>
          </a:p>
          <a:p>
            <a:pPr algn="ctr" eaLnBrk="1" fontAlgn="auto" hangingPunct="1">
              <a:spcAft>
                <a:spcPts val="0"/>
              </a:spcAft>
              <a:buFont typeface="Arial" pitchFamily="34" charset="0"/>
              <a:buNone/>
              <a:defRPr/>
            </a:pPr>
            <a:endParaRPr lang="es-ES_tradnl" sz="2000" dirty="0" smtClean="0"/>
          </a:p>
          <a:p>
            <a:pPr algn="r" eaLnBrk="1" fontAlgn="auto" hangingPunct="1">
              <a:spcAft>
                <a:spcPts val="0"/>
              </a:spcAft>
              <a:buFont typeface="Arial" pitchFamily="34" charset="0"/>
              <a:buNone/>
              <a:defRPr/>
            </a:pPr>
            <a:r>
              <a:rPr lang="es-ES_tradnl" sz="2000" b="1" dirty="0" smtClean="0"/>
              <a:t>El formato de la declaración es el siguiente:</a:t>
            </a:r>
          </a:p>
          <a:p>
            <a:pPr eaLnBrk="1" fontAlgn="auto" hangingPunct="1">
              <a:spcAft>
                <a:spcPts val="0"/>
              </a:spcAft>
              <a:buFont typeface="Arial" pitchFamily="34" charset="0"/>
              <a:buNone/>
              <a:defRPr/>
            </a:pPr>
            <a:r>
              <a:rPr lang="es-ES_tradnl" sz="2000" dirty="0" smtClean="0"/>
              <a:t> </a:t>
            </a:r>
            <a:r>
              <a:rPr lang="es-ES_tradnl" sz="2000" b="1" dirty="0" err="1" smtClean="0"/>
              <a:t>struct</a:t>
            </a:r>
            <a:r>
              <a:rPr lang="es-ES_tradnl" sz="2000" dirty="0" smtClean="0"/>
              <a:t>  &lt; nombre de la estructura &gt;</a:t>
            </a:r>
          </a:p>
          <a:p>
            <a:pPr eaLnBrk="1" fontAlgn="auto" hangingPunct="1">
              <a:spcAft>
                <a:spcPts val="0"/>
              </a:spcAft>
              <a:buFont typeface="Arial" pitchFamily="34" charset="0"/>
              <a:buNone/>
              <a:defRPr/>
            </a:pPr>
            <a:r>
              <a:rPr lang="es-ES_tradnl" sz="2000" dirty="0" smtClean="0"/>
              <a:t>    { </a:t>
            </a:r>
          </a:p>
          <a:p>
            <a:pPr eaLnBrk="1" fontAlgn="auto" hangingPunct="1">
              <a:spcAft>
                <a:spcPts val="0"/>
              </a:spcAft>
              <a:buFont typeface="Arial" pitchFamily="34" charset="0"/>
              <a:buNone/>
              <a:defRPr/>
            </a:pPr>
            <a:r>
              <a:rPr lang="es-ES_tradnl" sz="2000" dirty="0" smtClean="0"/>
              <a:t>	</a:t>
            </a:r>
            <a:r>
              <a:rPr lang="es-ES_tradnl" sz="2000" b="1" dirty="0" smtClean="0"/>
              <a:t>&lt; tipo de dato miembro  1 &gt;</a:t>
            </a:r>
            <a:r>
              <a:rPr lang="es-ES_tradnl" sz="2000" dirty="0" smtClean="0"/>
              <a:t>     &lt;nombre de miembro 1&gt; </a:t>
            </a:r>
          </a:p>
          <a:p>
            <a:pPr eaLnBrk="1" fontAlgn="auto" hangingPunct="1">
              <a:spcAft>
                <a:spcPts val="0"/>
              </a:spcAft>
              <a:buFont typeface="Arial" pitchFamily="34" charset="0"/>
              <a:buNone/>
              <a:defRPr/>
            </a:pPr>
            <a:r>
              <a:rPr lang="es-ES_tradnl" sz="2000" dirty="0" smtClean="0"/>
              <a:t>	</a:t>
            </a:r>
            <a:r>
              <a:rPr lang="es-ES_tradnl" sz="2000" b="1" dirty="0" smtClean="0"/>
              <a:t>&lt; tipo de dato miembro  2 &gt;</a:t>
            </a:r>
            <a:r>
              <a:rPr lang="es-ES_tradnl" sz="2000" dirty="0" smtClean="0"/>
              <a:t>     &lt;nombre de miembro 2&gt; </a:t>
            </a:r>
          </a:p>
          <a:p>
            <a:pPr eaLnBrk="1" fontAlgn="auto" hangingPunct="1">
              <a:spcAft>
                <a:spcPts val="0"/>
              </a:spcAft>
              <a:buFont typeface="Arial" pitchFamily="34" charset="0"/>
              <a:buNone/>
              <a:defRPr/>
            </a:pPr>
            <a:r>
              <a:rPr lang="es-ES_tradnl" sz="2000" dirty="0" smtClean="0"/>
              <a:t>	</a:t>
            </a:r>
            <a:r>
              <a:rPr lang="es-ES_tradnl" sz="2000" b="1" dirty="0" smtClean="0"/>
              <a:t>&lt; tipo de dato miembro  3 &gt;</a:t>
            </a:r>
            <a:r>
              <a:rPr lang="es-ES_tradnl" sz="2000" dirty="0" smtClean="0"/>
              <a:t>     &lt;nombre de miembro 3&gt; </a:t>
            </a:r>
          </a:p>
          <a:p>
            <a:pPr eaLnBrk="1" fontAlgn="auto" hangingPunct="1">
              <a:spcAft>
                <a:spcPts val="0"/>
              </a:spcAft>
              <a:buFont typeface="Arial" pitchFamily="34" charset="0"/>
              <a:buNone/>
              <a:defRPr/>
            </a:pPr>
            <a:r>
              <a:rPr lang="es-ES_tradnl" sz="2000" dirty="0" smtClean="0"/>
              <a:t>	…</a:t>
            </a:r>
          </a:p>
          <a:p>
            <a:pPr eaLnBrk="1" fontAlgn="auto" hangingPunct="1">
              <a:spcAft>
                <a:spcPts val="0"/>
              </a:spcAft>
              <a:buFont typeface="Arial" pitchFamily="34" charset="0"/>
              <a:buNone/>
              <a:defRPr/>
            </a:pPr>
            <a:r>
              <a:rPr lang="es-ES_tradnl" sz="2000" dirty="0" smtClean="0"/>
              <a:t>     	&lt; tipo de dato miembro n &gt;     &lt;nombre de miembro n&gt; </a:t>
            </a:r>
          </a:p>
          <a:p>
            <a:pPr eaLnBrk="1" fontAlgn="auto" hangingPunct="1">
              <a:spcAft>
                <a:spcPts val="0"/>
              </a:spcAft>
              <a:buFont typeface="Arial" pitchFamily="34" charset="0"/>
              <a:buNone/>
              <a:defRPr/>
            </a:pPr>
            <a:endParaRPr lang="es-ES_tradnl" sz="2000" dirty="0" smtClean="0"/>
          </a:p>
          <a:p>
            <a:pPr eaLnBrk="1" fontAlgn="auto" hangingPunct="1">
              <a:spcAft>
                <a:spcPts val="0"/>
              </a:spcAft>
              <a:buFont typeface="Arial" pitchFamily="34" charset="0"/>
              <a:buNone/>
              <a:defRPr/>
            </a:pPr>
            <a:r>
              <a:rPr lang="es-ES_tradnl" sz="2000" dirty="0" smtClean="0"/>
              <a:t>   }</a:t>
            </a:r>
            <a:endParaRPr lang="es-ES" sz="2000" dirty="0" smtClean="0">
              <a:solidFill>
                <a:schemeClr val="tx2">
                  <a:lumMod val="90000"/>
                </a:schemeClr>
              </a:solidFill>
              <a:latin typeface="Calibri" pitchFamily="34" charset="0"/>
              <a:cs typeface="Calibri" pitchFamily="34" charset="0"/>
            </a:endParaRPr>
          </a:p>
        </p:txBody>
      </p:sp>
      <p:sp>
        <p:nvSpPr>
          <p:cNvPr id="5" name="Footer Placeholder 4"/>
          <p:cNvSpPr>
            <a:spLocks noGrp="1"/>
          </p:cNvSpPr>
          <p:nvPr>
            <p:ph type="ftr" sz="quarter" idx="11"/>
          </p:nvPr>
        </p:nvSpPr>
        <p:spPr>
          <a:xfrm>
            <a:off x="214282" y="6357958"/>
            <a:ext cx="3352800" cy="365125"/>
          </a:xfrm>
        </p:spPr>
        <p:txBody>
          <a:bodyPr/>
          <a:lstStyle/>
          <a:p>
            <a:pPr>
              <a:defRPr/>
            </a:pPr>
            <a:r>
              <a:rPr lang="es-MX" smtClean="0"/>
              <a:t>Por Rodrigo Vásquez</a:t>
            </a:r>
            <a:endParaRPr lang="es-MX"/>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a:spLocks noChangeArrowheads="1"/>
          </p:cNvSpPr>
          <p:nvPr/>
        </p:nvSpPr>
        <p:spPr bwMode="auto">
          <a:xfrm>
            <a:off x="571472" y="2357430"/>
            <a:ext cx="8072494" cy="3046988"/>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eaLnBrk="1" fontAlgn="auto" hangingPunct="1">
              <a:spcAft>
                <a:spcPts val="0"/>
              </a:spcAft>
              <a:buFont typeface="Arial" pitchFamily="34" charset="0"/>
              <a:buNone/>
              <a:defRPr/>
            </a:pPr>
            <a:r>
              <a:rPr lang="es-ES" sz="2400" dirty="0" smtClean="0">
                <a:solidFill>
                  <a:schemeClr val="accent6">
                    <a:lumMod val="50000"/>
                  </a:schemeClr>
                </a:solidFill>
                <a:latin typeface="Calibri" pitchFamily="34" charset="0"/>
                <a:cs typeface="Calibri" pitchFamily="34" charset="0"/>
              </a:rPr>
              <a:t> </a:t>
            </a:r>
            <a:r>
              <a:rPr lang="es-ES_tradnl" sz="2400" b="1" dirty="0" err="1" smtClean="0"/>
              <a:t>struct</a:t>
            </a:r>
            <a:r>
              <a:rPr lang="es-ES_tradnl" sz="2400" b="1" dirty="0" smtClean="0"/>
              <a:t> </a:t>
            </a:r>
            <a:r>
              <a:rPr lang="es-ES_tradnl" sz="2400" dirty="0" smtClean="0"/>
              <a:t> CD</a:t>
            </a:r>
          </a:p>
          <a:p>
            <a:pPr eaLnBrk="1" fontAlgn="auto" hangingPunct="1">
              <a:spcAft>
                <a:spcPts val="0"/>
              </a:spcAft>
              <a:buFont typeface="Arial" pitchFamily="34" charset="0"/>
              <a:buNone/>
              <a:defRPr/>
            </a:pPr>
            <a:r>
              <a:rPr lang="es-ES_tradnl" sz="2400" dirty="0" smtClean="0"/>
              <a:t>    { </a:t>
            </a:r>
          </a:p>
          <a:p>
            <a:pPr eaLnBrk="1" fontAlgn="auto" hangingPunct="1">
              <a:spcAft>
                <a:spcPts val="0"/>
              </a:spcAft>
              <a:buFont typeface="Arial" pitchFamily="34" charset="0"/>
              <a:buNone/>
              <a:defRPr/>
            </a:pPr>
            <a:r>
              <a:rPr lang="es-ES_tradnl" sz="2400" dirty="0" smtClean="0"/>
              <a:t>	</a:t>
            </a:r>
            <a:r>
              <a:rPr lang="es-ES_tradnl" sz="2400" dirty="0" err="1" smtClean="0"/>
              <a:t>char</a:t>
            </a:r>
            <a:r>
              <a:rPr lang="es-ES_tradnl" sz="2400" dirty="0" smtClean="0"/>
              <a:t>  titulo[30];</a:t>
            </a:r>
          </a:p>
          <a:p>
            <a:pPr eaLnBrk="1" fontAlgn="auto" hangingPunct="1">
              <a:spcAft>
                <a:spcPts val="0"/>
              </a:spcAft>
              <a:buFont typeface="Arial" pitchFamily="34" charset="0"/>
              <a:buNone/>
              <a:defRPr/>
            </a:pPr>
            <a:r>
              <a:rPr lang="es-ES_tradnl" sz="2400" dirty="0" smtClean="0"/>
              <a:t>	</a:t>
            </a:r>
            <a:r>
              <a:rPr lang="es-ES_tradnl" sz="2400" dirty="0" err="1" smtClean="0"/>
              <a:t>char</a:t>
            </a:r>
            <a:r>
              <a:rPr lang="es-ES_tradnl" sz="2400" dirty="0" smtClean="0"/>
              <a:t>   artista[25]; </a:t>
            </a:r>
          </a:p>
          <a:p>
            <a:pPr eaLnBrk="1" fontAlgn="auto" hangingPunct="1">
              <a:spcAft>
                <a:spcPts val="0"/>
              </a:spcAft>
              <a:buFont typeface="Arial" pitchFamily="34" charset="0"/>
              <a:buNone/>
              <a:defRPr/>
            </a:pPr>
            <a:r>
              <a:rPr lang="es-ES_tradnl" sz="2400" dirty="0" smtClean="0"/>
              <a:t>	</a:t>
            </a:r>
            <a:r>
              <a:rPr lang="es-ES_tradnl" sz="2400" dirty="0" err="1" smtClean="0"/>
              <a:t>int</a:t>
            </a:r>
            <a:r>
              <a:rPr lang="es-ES_tradnl" sz="2400" dirty="0" smtClean="0"/>
              <a:t>   </a:t>
            </a:r>
            <a:r>
              <a:rPr lang="es-ES_tradnl" sz="2400" dirty="0" err="1" smtClean="0"/>
              <a:t>NumCanciones</a:t>
            </a:r>
            <a:r>
              <a:rPr lang="es-ES_tradnl" sz="2400" dirty="0" smtClean="0"/>
              <a:t>; </a:t>
            </a:r>
          </a:p>
          <a:p>
            <a:pPr eaLnBrk="1" fontAlgn="auto" hangingPunct="1">
              <a:spcAft>
                <a:spcPts val="0"/>
              </a:spcAft>
              <a:buFont typeface="Arial" pitchFamily="34" charset="0"/>
              <a:buNone/>
              <a:defRPr/>
            </a:pPr>
            <a:r>
              <a:rPr lang="es-ES_tradnl" sz="2400" dirty="0" smtClean="0"/>
              <a:t>	</a:t>
            </a:r>
            <a:r>
              <a:rPr lang="es-ES_tradnl" sz="2400" dirty="0" err="1" smtClean="0"/>
              <a:t>float</a:t>
            </a:r>
            <a:r>
              <a:rPr lang="es-ES_tradnl" sz="2400" dirty="0" smtClean="0"/>
              <a:t> Precio;</a:t>
            </a:r>
          </a:p>
          <a:p>
            <a:pPr eaLnBrk="1" fontAlgn="auto" hangingPunct="1">
              <a:spcAft>
                <a:spcPts val="0"/>
              </a:spcAft>
              <a:buFont typeface="Arial" pitchFamily="34" charset="0"/>
              <a:buNone/>
              <a:defRPr/>
            </a:pPr>
            <a:r>
              <a:rPr lang="es-ES_tradnl" sz="2400" dirty="0" smtClean="0"/>
              <a:t>    	 </a:t>
            </a:r>
            <a:r>
              <a:rPr lang="es-ES_tradnl" sz="2400" dirty="0" err="1" smtClean="0"/>
              <a:t>char</a:t>
            </a:r>
            <a:r>
              <a:rPr lang="es-ES_tradnl" sz="2400" dirty="0" smtClean="0"/>
              <a:t> fecha[8];</a:t>
            </a:r>
            <a:endParaRPr lang="en-US" sz="2400" dirty="0" smtClean="0"/>
          </a:p>
          <a:p>
            <a:pPr eaLnBrk="1" fontAlgn="auto" hangingPunct="1">
              <a:spcAft>
                <a:spcPts val="0"/>
              </a:spcAft>
              <a:buFont typeface="Arial" pitchFamily="34" charset="0"/>
              <a:buNone/>
              <a:defRPr/>
            </a:pPr>
            <a:r>
              <a:rPr lang="es-ES_tradnl" sz="2400" dirty="0" smtClean="0"/>
              <a:t>   };</a:t>
            </a:r>
          </a:p>
        </p:txBody>
      </p:sp>
      <p:sp>
        <p:nvSpPr>
          <p:cNvPr id="8" name="3 Título"/>
          <p:cNvSpPr>
            <a:spLocks noGrp="1"/>
          </p:cNvSpPr>
          <p:nvPr>
            <p:ph type="ctrTitle"/>
          </p:nvPr>
        </p:nvSpPr>
        <p:spPr>
          <a:xfrm>
            <a:off x="578004" y="357166"/>
            <a:ext cx="7851648" cy="85723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lang="es-ES" sz="4400" dirty="0" smtClean="0"/>
              <a:t>Declaración de una estructura</a:t>
            </a:r>
            <a:endParaRPr lang="es-ES" sz="4400" dirty="0"/>
          </a:p>
        </p:txBody>
      </p:sp>
      <p:sp>
        <p:nvSpPr>
          <p:cNvPr id="9" name="Rectangle 8"/>
          <p:cNvSpPr/>
          <p:nvPr/>
        </p:nvSpPr>
        <p:spPr>
          <a:xfrm>
            <a:off x="785786" y="1428736"/>
            <a:ext cx="6500858" cy="369332"/>
          </a:xfrm>
          <a:prstGeom prst="rect">
            <a:avLst/>
          </a:prstGeom>
        </p:spPr>
        <p:txBody>
          <a:bodyPr wrap="square">
            <a:spAutoFit/>
          </a:bodyPr>
          <a:lstStyle/>
          <a:p>
            <a:pPr eaLnBrk="1" fontAlgn="auto" hangingPunct="1">
              <a:spcAft>
                <a:spcPts val="0"/>
              </a:spcAft>
              <a:buFont typeface="Arial" pitchFamily="34" charset="0"/>
              <a:buNone/>
              <a:defRPr/>
            </a:pPr>
            <a:r>
              <a:rPr lang="es-ES_tradnl" b="1" dirty="0" smtClean="0"/>
              <a:t>Declaración de una estructura en lenguaje C:</a:t>
            </a:r>
            <a:endParaRPr lang="es-ES_tradnl" b="1" dirty="0"/>
          </a:p>
        </p:txBody>
      </p:sp>
      <p:sp>
        <p:nvSpPr>
          <p:cNvPr id="10" name="Rectangle 9"/>
          <p:cNvSpPr/>
          <p:nvPr/>
        </p:nvSpPr>
        <p:spPr>
          <a:xfrm>
            <a:off x="1000100" y="5572140"/>
            <a:ext cx="7429552" cy="584775"/>
          </a:xfrm>
          <a:prstGeom prst="rect">
            <a:avLst/>
          </a:prstGeom>
        </p:spPr>
        <p:txBody>
          <a:bodyPr wrap="square">
            <a:spAutoFit/>
          </a:bodyPr>
          <a:lstStyle/>
          <a:p>
            <a:pPr eaLnBrk="1" fontAlgn="auto" hangingPunct="1">
              <a:spcAft>
                <a:spcPts val="0"/>
              </a:spcAft>
              <a:buFont typeface="Arial" pitchFamily="34" charset="0"/>
              <a:buNone/>
              <a:defRPr/>
            </a:pPr>
            <a:r>
              <a:rPr lang="es-ES_tradnl" sz="1600" b="1" dirty="0" smtClean="0"/>
              <a:t>Note que los componentes o miembros de la estructura pueden ser de cualquier tipo.</a:t>
            </a:r>
            <a:endParaRPr lang="es-ES_tradnl" sz="1600" b="1" dirty="0"/>
          </a:p>
        </p:txBody>
      </p:sp>
      <p:sp>
        <p:nvSpPr>
          <p:cNvPr id="6" name="Footer Placeholder 5"/>
          <p:cNvSpPr>
            <a:spLocks noGrp="1"/>
          </p:cNvSpPr>
          <p:nvPr>
            <p:ph type="ftr" sz="quarter" idx="11"/>
          </p:nvPr>
        </p:nvSpPr>
        <p:spPr>
          <a:xfrm>
            <a:off x="357158" y="6286520"/>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28596" y="357166"/>
            <a:ext cx="7851648" cy="85723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lang="es-ES" sz="3600" dirty="0" smtClean="0"/>
              <a:t>Definición de variables de estructuras</a:t>
            </a:r>
            <a:endParaRPr lang="es-ES" sz="3600" dirty="0"/>
          </a:p>
        </p:txBody>
      </p:sp>
      <p:sp>
        <p:nvSpPr>
          <p:cNvPr id="7171" name="5 CuadroTexto"/>
          <p:cNvSpPr txBox="1">
            <a:spLocks noChangeArrowheads="1"/>
          </p:cNvSpPr>
          <p:nvPr/>
        </p:nvSpPr>
        <p:spPr bwMode="auto">
          <a:xfrm>
            <a:off x="571472" y="1857364"/>
            <a:ext cx="8032976" cy="4339650"/>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just" eaLnBrk="1" fontAlgn="auto" hangingPunct="1">
              <a:spcAft>
                <a:spcPts val="0"/>
              </a:spcAft>
              <a:defRPr/>
            </a:pPr>
            <a:r>
              <a:rPr lang="es-ES" sz="2000" dirty="0" smtClean="0">
                <a:solidFill>
                  <a:schemeClr val="bg1">
                    <a:lumMod val="95000"/>
                    <a:lumOff val="5000"/>
                  </a:schemeClr>
                </a:solidFill>
                <a:latin typeface="Calibri" pitchFamily="34" charset="0"/>
                <a:cs typeface="Calibri" pitchFamily="34" charset="0"/>
              </a:rPr>
              <a:t> </a:t>
            </a:r>
            <a:r>
              <a:rPr lang="es-ES_tradnl" sz="2400" dirty="0" smtClean="0">
                <a:latin typeface="+mj-lt"/>
              </a:rPr>
              <a:t>A una estructura se </a:t>
            </a:r>
            <a:r>
              <a:rPr lang="es-ES_tradnl" sz="2400" dirty="0" err="1" smtClean="0">
                <a:latin typeface="+mj-lt"/>
              </a:rPr>
              <a:t>accesa</a:t>
            </a:r>
            <a:r>
              <a:rPr lang="es-ES_tradnl" sz="2400" smtClean="0">
                <a:latin typeface="+mj-lt"/>
              </a:rPr>
              <a:t> </a:t>
            </a:r>
            <a:r>
              <a:rPr lang="es-ES_tradnl" sz="2400" dirty="0" smtClean="0">
                <a:latin typeface="+mj-lt"/>
              </a:rPr>
              <a:t>utilizando una variable o variables que se deben definir después de la declaración de la estructura. En el lenguaje C,  existen dos conceptos similares a considerar, </a:t>
            </a:r>
            <a:r>
              <a:rPr lang="es-ES_tradnl" sz="2400" b="1" dirty="0" smtClean="0">
                <a:latin typeface="+mj-lt"/>
              </a:rPr>
              <a:t>Declaración y Definición.</a:t>
            </a:r>
          </a:p>
          <a:p>
            <a:pPr algn="just" eaLnBrk="1" fontAlgn="auto" hangingPunct="1">
              <a:spcAft>
                <a:spcPts val="0"/>
              </a:spcAft>
              <a:buFont typeface="Arial" pitchFamily="34" charset="0"/>
              <a:buChar char="•"/>
              <a:defRPr/>
            </a:pPr>
            <a:endParaRPr lang="es-ES_tradnl" sz="2000" dirty="0" smtClean="0">
              <a:latin typeface="+mj-lt"/>
            </a:endParaRPr>
          </a:p>
          <a:p>
            <a:pPr algn="just" eaLnBrk="1" fontAlgn="auto" hangingPunct="1">
              <a:spcAft>
                <a:spcPts val="0"/>
              </a:spcAft>
              <a:defRPr/>
            </a:pPr>
            <a:endParaRPr lang="es-ES_tradnl" sz="2000" dirty="0" smtClean="0">
              <a:latin typeface="+mj-lt"/>
            </a:endParaRPr>
          </a:p>
          <a:p>
            <a:pPr algn="just" eaLnBrk="1" fontAlgn="auto" hangingPunct="1">
              <a:spcAft>
                <a:spcPts val="0"/>
              </a:spcAft>
              <a:defRPr/>
            </a:pPr>
            <a:r>
              <a:rPr lang="es-ES_tradnl" sz="2400" dirty="0" smtClean="0">
                <a:latin typeface="+mj-lt"/>
              </a:rPr>
              <a:t>La diferencia técnica consiste en que la declaración especifica el nombre y el tipo de datos de la estructura. Por otro lado, la definición de una variable para una estructura dada crea una área de memoria para el almacenamiento de los datos de acuerdo al formato declarado.   </a:t>
            </a:r>
          </a:p>
          <a:p>
            <a:pPr eaLnBrk="1" fontAlgn="auto" hangingPunct="1">
              <a:spcAft>
                <a:spcPts val="0"/>
              </a:spcAft>
              <a:buFont typeface="Arial" pitchFamily="34" charset="0"/>
              <a:buNone/>
              <a:defRPr/>
            </a:pPr>
            <a:endParaRPr lang="es-ES" sz="2000" dirty="0" smtClean="0">
              <a:solidFill>
                <a:schemeClr val="tx2">
                  <a:lumMod val="90000"/>
                </a:schemeClr>
              </a:solidFill>
              <a:latin typeface="Calibri" pitchFamily="34" charset="0"/>
              <a:cs typeface="Calibri" pitchFamily="34" charset="0"/>
            </a:endParaRPr>
          </a:p>
        </p:txBody>
      </p:sp>
      <p:sp>
        <p:nvSpPr>
          <p:cNvPr id="5" name="Footer Placeholder 4"/>
          <p:cNvSpPr>
            <a:spLocks noGrp="1"/>
          </p:cNvSpPr>
          <p:nvPr>
            <p:ph type="ftr" sz="quarter" idx="11"/>
          </p:nvPr>
        </p:nvSpPr>
        <p:spPr>
          <a:xfrm>
            <a:off x="285720"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28596" y="357166"/>
            <a:ext cx="8358246" cy="85723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lang="es-ES" sz="3600" dirty="0" smtClean="0"/>
              <a:t>Definición de variables de estructuras</a:t>
            </a:r>
            <a:endParaRPr lang="es-ES" sz="3600" dirty="0"/>
          </a:p>
        </p:txBody>
      </p:sp>
      <p:sp>
        <p:nvSpPr>
          <p:cNvPr id="7171" name="5 CuadroTexto"/>
          <p:cNvSpPr txBox="1">
            <a:spLocks noChangeArrowheads="1"/>
          </p:cNvSpPr>
          <p:nvPr/>
        </p:nvSpPr>
        <p:spPr bwMode="auto">
          <a:xfrm>
            <a:off x="928662" y="4857760"/>
            <a:ext cx="7072362" cy="1015663"/>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just" eaLnBrk="1" fontAlgn="auto" hangingPunct="1">
              <a:spcAft>
                <a:spcPts val="0"/>
              </a:spcAft>
              <a:buFont typeface="Arial" pitchFamily="34" charset="0"/>
              <a:buNone/>
              <a:defRPr/>
            </a:pPr>
            <a:r>
              <a:rPr lang="es-ES" sz="2000" dirty="0" smtClean="0">
                <a:solidFill>
                  <a:schemeClr val="bg1">
                    <a:lumMod val="95000"/>
                    <a:lumOff val="5000"/>
                  </a:schemeClr>
                </a:solidFill>
                <a:latin typeface="Calibri" pitchFamily="34" charset="0"/>
                <a:cs typeface="Calibri" pitchFamily="34" charset="0"/>
              </a:rPr>
              <a:t> </a:t>
            </a:r>
            <a:endParaRPr lang="es-ES_tradnl" sz="2000" b="1" dirty="0" smtClean="0"/>
          </a:p>
          <a:p>
            <a:pPr marL="457200" indent="-457200" algn="just" eaLnBrk="1" fontAlgn="auto" hangingPunct="1">
              <a:spcAft>
                <a:spcPts val="0"/>
              </a:spcAft>
              <a:buFont typeface="Arial" pitchFamily="34" charset="0"/>
              <a:buNone/>
              <a:defRPr/>
            </a:pPr>
            <a:r>
              <a:rPr lang="es-ES_tradnl" sz="2000" dirty="0" smtClean="0"/>
              <a:t>(Se anexan al final algunos ejemplos de declaración y definición al final de la presentación.)</a:t>
            </a:r>
            <a:endParaRPr lang="es-ES" sz="2000" dirty="0" smtClean="0">
              <a:solidFill>
                <a:schemeClr val="tx2">
                  <a:lumMod val="90000"/>
                </a:schemeClr>
              </a:solidFill>
              <a:latin typeface="Calibri" pitchFamily="34" charset="0"/>
              <a:cs typeface="Calibri" pitchFamily="34" charset="0"/>
            </a:endParaRPr>
          </a:p>
        </p:txBody>
      </p:sp>
      <p:sp>
        <p:nvSpPr>
          <p:cNvPr id="5" name="Rectangle 4"/>
          <p:cNvSpPr/>
          <p:nvPr/>
        </p:nvSpPr>
        <p:spPr>
          <a:xfrm>
            <a:off x="928662" y="1500174"/>
            <a:ext cx="7500990" cy="369332"/>
          </a:xfrm>
          <a:prstGeom prst="rect">
            <a:avLst/>
          </a:prstGeom>
        </p:spPr>
        <p:txBody>
          <a:bodyPr wrap="square">
            <a:spAutoFit/>
          </a:bodyPr>
          <a:lstStyle/>
          <a:p>
            <a:r>
              <a:rPr lang="es-ES_tradnl" b="1" dirty="0" smtClean="0"/>
              <a:t>Las variables de estructuras se pueden definir de dos formas:</a:t>
            </a:r>
            <a:endParaRPr lang="en-US" dirty="0"/>
          </a:p>
        </p:txBody>
      </p:sp>
      <p:sp>
        <p:nvSpPr>
          <p:cNvPr id="6" name="3 Proceso alternativo"/>
          <p:cNvSpPr/>
          <p:nvPr/>
        </p:nvSpPr>
        <p:spPr>
          <a:xfrm>
            <a:off x="857224" y="2287592"/>
            <a:ext cx="7358114" cy="99853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algn="just" eaLnBrk="1" fontAlgn="auto" hangingPunct="1">
              <a:spcAft>
                <a:spcPts val="0"/>
              </a:spcAft>
              <a:buFont typeface="+mj-lt"/>
              <a:buAutoNum type="arabicPeriod"/>
              <a:defRPr/>
            </a:pPr>
            <a:r>
              <a:rPr lang="es-ES_tradnl" sz="2000" dirty="0">
                <a:latin typeface="+mj-lt"/>
              </a:rPr>
              <a:t>Listándolas después de la llave de cierre de la declaración de la estructura.</a:t>
            </a:r>
          </a:p>
        </p:txBody>
      </p:sp>
      <p:sp>
        <p:nvSpPr>
          <p:cNvPr id="7" name="3 Proceso alternativo"/>
          <p:cNvSpPr/>
          <p:nvPr/>
        </p:nvSpPr>
        <p:spPr>
          <a:xfrm>
            <a:off x="785786" y="3500438"/>
            <a:ext cx="7429552" cy="11430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algn="just" eaLnBrk="1" fontAlgn="auto" hangingPunct="1">
              <a:spcAft>
                <a:spcPts val="0"/>
              </a:spcAft>
              <a:defRPr/>
            </a:pPr>
            <a:r>
              <a:rPr lang="es-ES_tradnl" dirty="0" smtClean="0"/>
              <a:t>2. </a:t>
            </a:r>
            <a:r>
              <a:rPr lang="es-ES_tradnl" sz="2000" dirty="0" smtClean="0">
                <a:latin typeface="+mj-lt"/>
              </a:rPr>
              <a:t>Listando </a:t>
            </a:r>
            <a:r>
              <a:rPr lang="es-ES_tradnl" sz="2000" dirty="0">
                <a:latin typeface="+mj-lt"/>
              </a:rPr>
              <a:t>el tipo de estructura creada seguida por las variables correspondientes en cualquier lugar del programa</a:t>
            </a:r>
            <a:r>
              <a:rPr lang="es-ES_tradnl" dirty="0"/>
              <a:t>.</a:t>
            </a:r>
          </a:p>
        </p:txBody>
      </p:sp>
      <p:sp>
        <p:nvSpPr>
          <p:cNvPr id="8" name="Footer Placeholder 7"/>
          <p:cNvSpPr>
            <a:spLocks noGrp="1"/>
          </p:cNvSpPr>
          <p:nvPr>
            <p:ph type="ftr" sz="quarter" idx="11"/>
          </p:nvPr>
        </p:nvSpPr>
        <p:spPr>
          <a:xfrm>
            <a:off x="361944"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a:spLocks noChangeArrowheads="1"/>
          </p:cNvSpPr>
          <p:nvPr/>
        </p:nvSpPr>
        <p:spPr bwMode="auto">
          <a:xfrm>
            <a:off x="1500166" y="2143116"/>
            <a:ext cx="5643602" cy="3785652"/>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eaLnBrk="1" fontAlgn="auto" hangingPunct="1">
              <a:spcAft>
                <a:spcPts val="0"/>
              </a:spcAft>
              <a:buFont typeface="Arial" pitchFamily="34" charset="0"/>
              <a:buNone/>
              <a:defRPr/>
            </a:pPr>
            <a:r>
              <a:rPr lang="es-ES" sz="2000" dirty="0" smtClean="0">
                <a:solidFill>
                  <a:schemeClr val="accent6">
                    <a:lumMod val="50000"/>
                  </a:schemeClr>
                </a:solidFill>
                <a:latin typeface="+mj-lt"/>
                <a:cs typeface="Calibri" pitchFamily="34" charset="0"/>
              </a:rPr>
              <a:t> </a:t>
            </a:r>
            <a:r>
              <a:rPr lang="es-ES_tradnl" sz="2000" dirty="0" smtClean="0">
                <a:latin typeface="+mj-lt"/>
              </a:rPr>
              <a:t>1.  </a:t>
            </a:r>
            <a:r>
              <a:rPr lang="es-ES_tradnl" sz="2000" dirty="0" err="1" smtClean="0">
                <a:latin typeface="+mj-lt"/>
              </a:rPr>
              <a:t>struct</a:t>
            </a:r>
            <a:r>
              <a:rPr lang="es-ES_tradnl" sz="2000" dirty="0" smtClean="0">
                <a:latin typeface="+mj-lt"/>
              </a:rPr>
              <a:t>  </a:t>
            </a:r>
            <a:r>
              <a:rPr lang="es-ES_tradnl" sz="2000" dirty="0" err="1" smtClean="0">
                <a:latin typeface="+mj-lt"/>
              </a:rPr>
              <a:t>InfoAtleta</a:t>
            </a:r>
            <a:endParaRPr lang="es-ES_tradnl" sz="2000" dirty="0" smtClean="0">
              <a:latin typeface="+mj-lt"/>
            </a:endParaRPr>
          </a:p>
          <a:p>
            <a:pPr eaLnBrk="1" fontAlgn="auto" hangingPunct="1">
              <a:spcAft>
                <a:spcPts val="0"/>
              </a:spcAft>
              <a:buFont typeface="Arial" pitchFamily="34" charset="0"/>
              <a:buNone/>
              <a:defRPr/>
            </a:pPr>
            <a:r>
              <a:rPr lang="es-ES_tradnl" sz="2000" dirty="0" smtClean="0">
                <a:latin typeface="+mj-lt"/>
              </a:rPr>
              <a:t>{ </a:t>
            </a:r>
          </a:p>
          <a:p>
            <a:pPr eaLnBrk="1" fontAlgn="auto" hangingPunct="1">
              <a:spcAft>
                <a:spcPts val="0"/>
              </a:spcAft>
              <a:buFont typeface="Arial" pitchFamily="34" charset="0"/>
              <a:buNone/>
              <a:defRPr/>
            </a:pPr>
            <a:r>
              <a:rPr lang="es-ES_tradnl" sz="2000" dirty="0" smtClean="0">
                <a:latin typeface="+mj-lt"/>
              </a:rPr>
              <a:t>	</a:t>
            </a:r>
            <a:r>
              <a:rPr lang="es-ES_tradnl" sz="2000" dirty="0" err="1" smtClean="0">
                <a:latin typeface="+mj-lt"/>
              </a:rPr>
              <a:t>char</a:t>
            </a:r>
            <a:r>
              <a:rPr lang="es-ES_tradnl" sz="2000" dirty="0" smtClean="0">
                <a:latin typeface="+mj-lt"/>
              </a:rPr>
              <a:t> nombre[40];</a:t>
            </a:r>
          </a:p>
          <a:p>
            <a:pPr eaLnBrk="1" fontAlgn="auto" hangingPunct="1">
              <a:spcAft>
                <a:spcPts val="0"/>
              </a:spcAft>
              <a:buFont typeface="Arial" pitchFamily="34" charset="0"/>
              <a:buNone/>
              <a:defRPr/>
            </a:pPr>
            <a:r>
              <a:rPr lang="es-ES_tradnl" sz="2000" dirty="0" smtClean="0">
                <a:latin typeface="+mj-lt"/>
              </a:rPr>
              <a:t>	</a:t>
            </a:r>
            <a:r>
              <a:rPr lang="es-ES_tradnl" sz="2000" dirty="0" err="1" smtClean="0">
                <a:latin typeface="+mj-lt"/>
              </a:rPr>
              <a:t>int</a:t>
            </a:r>
            <a:r>
              <a:rPr lang="es-ES_tradnl" sz="2000" dirty="0" smtClean="0">
                <a:latin typeface="+mj-lt"/>
              </a:rPr>
              <a:t> edad;</a:t>
            </a:r>
          </a:p>
          <a:p>
            <a:pPr eaLnBrk="1" fontAlgn="auto" hangingPunct="1">
              <a:spcAft>
                <a:spcPts val="0"/>
              </a:spcAft>
              <a:buFont typeface="Arial" pitchFamily="34" charset="0"/>
              <a:buNone/>
              <a:defRPr/>
            </a:pPr>
            <a:r>
              <a:rPr lang="es-ES_tradnl" sz="2000" dirty="0" smtClean="0">
                <a:latin typeface="+mj-lt"/>
              </a:rPr>
              <a:t>	</a:t>
            </a:r>
            <a:r>
              <a:rPr lang="es-ES_tradnl" sz="2000" dirty="0" err="1" smtClean="0">
                <a:latin typeface="+mj-lt"/>
              </a:rPr>
              <a:t>char</a:t>
            </a:r>
            <a:r>
              <a:rPr lang="es-ES_tradnl" sz="2000" dirty="0" smtClean="0">
                <a:latin typeface="+mj-lt"/>
              </a:rPr>
              <a:t> sexo;</a:t>
            </a:r>
          </a:p>
          <a:p>
            <a:pPr eaLnBrk="1" fontAlgn="auto" hangingPunct="1">
              <a:spcAft>
                <a:spcPts val="0"/>
              </a:spcAft>
              <a:buFont typeface="Arial" pitchFamily="34" charset="0"/>
              <a:buNone/>
              <a:defRPr/>
            </a:pPr>
            <a:r>
              <a:rPr lang="es-ES_tradnl" sz="2000" dirty="0" smtClean="0">
                <a:latin typeface="+mj-lt"/>
              </a:rPr>
              <a:t>	</a:t>
            </a:r>
            <a:r>
              <a:rPr lang="es-ES_tradnl" sz="2000" dirty="0" err="1" smtClean="0">
                <a:latin typeface="+mj-lt"/>
              </a:rPr>
              <a:t>char</a:t>
            </a:r>
            <a:r>
              <a:rPr lang="es-ES_tradnl" sz="2000" dirty="0" smtClean="0">
                <a:latin typeface="+mj-lt"/>
              </a:rPr>
              <a:t> </a:t>
            </a:r>
            <a:r>
              <a:rPr lang="es-ES_tradnl" sz="2000" dirty="0" err="1" smtClean="0">
                <a:latin typeface="+mj-lt"/>
              </a:rPr>
              <a:t>categoria</a:t>
            </a:r>
            <a:r>
              <a:rPr lang="es-ES_tradnl" sz="2000" dirty="0" smtClean="0">
                <a:latin typeface="+mj-lt"/>
              </a:rPr>
              <a:t>[20];</a:t>
            </a:r>
          </a:p>
          <a:p>
            <a:pPr eaLnBrk="1" fontAlgn="auto" hangingPunct="1">
              <a:spcAft>
                <a:spcPts val="0"/>
              </a:spcAft>
              <a:buFont typeface="Arial" pitchFamily="34" charset="0"/>
              <a:buNone/>
              <a:defRPr/>
            </a:pPr>
            <a:r>
              <a:rPr lang="es-ES_tradnl" sz="2000" dirty="0" smtClean="0">
                <a:latin typeface="+mj-lt"/>
              </a:rPr>
              <a:t>	</a:t>
            </a:r>
            <a:r>
              <a:rPr lang="es-ES_tradnl" sz="2000" dirty="0" err="1" smtClean="0">
                <a:latin typeface="+mj-lt"/>
              </a:rPr>
              <a:t>float</a:t>
            </a:r>
            <a:r>
              <a:rPr lang="es-ES_tradnl" sz="2000" dirty="0" smtClean="0">
                <a:latin typeface="+mj-lt"/>
              </a:rPr>
              <a:t> tiempo;</a:t>
            </a:r>
          </a:p>
          <a:p>
            <a:pPr eaLnBrk="1" fontAlgn="auto" hangingPunct="1">
              <a:spcAft>
                <a:spcPts val="0"/>
              </a:spcAft>
              <a:buFont typeface="Arial" pitchFamily="34" charset="0"/>
              <a:buNone/>
              <a:defRPr/>
            </a:pPr>
            <a:r>
              <a:rPr lang="es-ES_tradnl" sz="2000" dirty="0" smtClean="0">
                <a:latin typeface="+mj-lt"/>
              </a:rPr>
              <a:t>}  Atleta1, Atleta2, Atleta3;</a:t>
            </a:r>
          </a:p>
          <a:p>
            <a:pPr eaLnBrk="1" fontAlgn="auto" hangingPunct="1">
              <a:spcAft>
                <a:spcPts val="0"/>
              </a:spcAft>
              <a:buFont typeface="Arial" pitchFamily="34" charset="0"/>
              <a:buNone/>
              <a:defRPr/>
            </a:pPr>
            <a:endParaRPr lang="es-ES_tradnl" sz="2000" dirty="0" smtClean="0">
              <a:latin typeface="+mj-lt"/>
            </a:endParaRPr>
          </a:p>
          <a:p>
            <a:pPr eaLnBrk="1" fontAlgn="auto" hangingPunct="1">
              <a:spcAft>
                <a:spcPts val="0"/>
              </a:spcAft>
              <a:buFont typeface="Arial" pitchFamily="34" charset="0"/>
              <a:buNone/>
              <a:defRPr/>
            </a:pPr>
            <a:r>
              <a:rPr lang="es-ES_tradnl" sz="2000" dirty="0" smtClean="0">
                <a:latin typeface="+mj-lt"/>
              </a:rPr>
              <a:t>O bien,</a:t>
            </a:r>
          </a:p>
          <a:p>
            <a:pPr eaLnBrk="1" fontAlgn="auto" hangingPunct="1">
              <a:spcAft>
                <a:spcPts val="0"/>
              </a:spcAft>
              <a:buFont typeface="Arial" pitchFamily="34" charset="0"/>
              <a:buNone/>
              <a:defRPr/>
            </a:pPr>
            <a:endParaRPr lang="es-ES_tradnl" sz="2000" dirty="0" smtClean="0">
              <a:latin typeface="+mj-lt"/>
            </a:endParaRPr>
          </a:p>
          <a:p>
            <a:pPr marL="514350" indent="-514350" eaLnBrk="1" fontAlgn="auto" hangingPunct="1">
              <a:spcAft>
                <a:spcPts val="0"/>
              </a:spcAft>
              <a:buFont typeface="Arial" pitchFamily="34" charset="0"/>
              <a:buAutoNum type="arabicPeriod" startAt="2"/>
              <a:defRPr/>
            </a:pPr>
            <a:r>
              <a:rPr lang="es-ES_tradnl" sz="2000" dirty="0" err="1" smtClean="0">
                <a:latin typeface="+mj-lt"/>
              </a:rPr>
              <a:t>struct</a:t>
            </a:r>
            <a:r>
              <a:rPr lang="es-ES_tradnl" sz="2000" dirty="0" smtClean="0">
                <a:latin typeface="+mj-lt"/>
              </a:rPr>
              <a:t> </a:t>
            </a:r>
            <a:r>
              <a:rPr lang="es-ES_tradnl" sz="2000" dirty="0" err="1" smtClean="0">
                <a:latin typeface="+mj-lt"/>
              </a:rPr>
              <a:t>InfoAtleta</a:t>
            </a:r>
            <a:r>
              <a:rPr lang="es-ES_tradnl" sz="2000" dirty="0" smtClean="0">
                <a:latin typeface="+mj-lt"/>
              </a:rPr>
              <a:t> Atleta1, Atleta2, Atleta3;</a:t>
            </a:r>
          </a:p>
        </p:txBody>
      </p:sp>
      <p:sp>
        <p:nvSpPr>
          <p:cNvPr id="8" name="3 Título"/>
          <p:cNvSpPr>
            <a:spLocks noGrp="1"/>
          </p:cNvSpPr>
          <p:nvPr>
            <p:ph type="ctrTitle"/>
          </p:nvPr>
        </p:nvSpPr>
        <p:spPr>
          <a:xfrm>
            <a:off x="578004" y="357166"/>
            <a:ext cx="7851648" cy="85723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ctr" eaLnBrk="1" fontAlgn="auto" hangingPunct="1">
              <a:spcAft>
                <a:spcPts val="0"/>
              </a:spcAft>
              <a:defRPr/>
            </a:pPr>
            <a:r>
              <a:rPr lang="es-ES" sz="4400" dirty="0" smtClean="0"/>
              <a:t>Ejemplo de declaración y definición</a:t>
            </a:r>
            <a:endParaRPr lang="es-ES" sz="4400" dirty="0"/>
          </a:p>
        </p:txBody>
      </p:sp>
      <p:sp>
        <p:nvSpPr>
          <p:cNvPr id="9" name="Rectangle 8"/>
          <p:cNvSpPr/>
          <p:nvPr/>
        </p:nvSpPr>
        <p:spPr>
          <a:xfrm>
            <a:off x="785786" y="1428736"/>
            <a:ext cx="6500858" cy="369332"/>
          </a:xfrm>
          <a:prstGeom prst="rect">
            <a:avLst/>
          </a:prstGeom>
        </p:spPr>
        <p:txBody>
          <a:bodyPr wrap="square">
            <a:spAutoFit/>
          </a:bodyPr>
          <a:lstStyle/>
          <a:p>
            <a:pPr eaLnBrk="1" fontAlgn="auto" hangingPunct="1">
              <a:spcAft>
                <a:spcPts val="0"/>
              </a:spcAft>
              <a:buFont typeface="Arial" pitchFamily="34" charset="0"/>
              <a:buNone/>
              <a:defRPr/>
            </a:pPr>
            <a:r>
              <a:rPr lang="es-ES_tradnl" b="1" dirty="0" smtClean="0"/>
              <a:t>Declaración y definición de una estructura en lenguaje C:</a:t>
            </a:r>
            <a:endParaRPr lang="es-ES_tradnl" b="1" dirty="0"/>
          </a:p>
        </p:txBody>
      </p:sp>
      <p:sp>
        <p:nvSpPr>
          <p:cNvPr id="5" name="Footer Placeholder 4"/>
          <p:cNvSpPr>
            <a:spLocks noGrp="1"/>
          </p:cNvSpPr>
          <p:nvPr>
            <p:ph type="ftr" sz="quarter" idx="11"/>
          </p:nvPr>
        </p:nvSpPr>
        <p:spPr>
          <a:xfrm>
            <a:off x="285720"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28596" y="357166"/>
            <a:ext cx="7851648" cy="85723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lang="es-ES" sz="3600" dirty="0" smtClean="0"/>
              <a:t>Inicialización de una estructura</a:t>
            </a:r>
            <a:endParaRPr lang="es-ES" sz="3600" dirty="0"/>
          </a:p>
        </p:txBody>
      </p:sp>
      <p:sp>
        <p:nvSpPr>
          <p:cNvPr id="7171" name="5 CuadroTexto"/>
          <p:cNvSpPr txBox="1">
            <a:spLocks noChangeArrowheads="1"/>
          </p:cNvSpPr>
          <p:nvPr/>
        </p:nvSpPr>
        <p:spPr bwMode="auto">
          <a:xfrm>
            <a:off x="500034" y="1357298"/>
            <a:ext cx="8143932" cy="5016758"/>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just" eaLnBrk="1" fontAlgn="auto" hangingPunct="1">
              <a:spcAft>
                <a:spcPts val="0"/>
              </a:spcAft>
              <a:buFont typeface="Arial" pitchFamily="34" charset="0"/>
              <a:buNone/>
              <a:defRPr/>
            </a:pPr>
            <a:r>
              <a:rPr lang="es-ES" sz="2000" dirty="0" smtClean="0">
                <a:solidFill>
                  <a:schemeClr val="bg1">
                    <a:lumMod val="95000"/>
                    <a:lumOff val="5000"/>
                  </a:schemeClr>
                </a:solidFill>
                <a:latin typeface="Calibri" pitchFamily="34" charset="0"/>
                <a:cs typeface="Calibri" pitchFamily="34" charset="0"/>
              </a:rPr>
              <a:t> </a:t>
            </a:r>
            <a:r>
              <a:rPr lang="es-ES_tradnl" sz="2000" dirty="0" smtClean="0">
                <a:latin typeface="Calibri" pitchFamily="34" charset="0"/>
              </a:rPr>
              <a:t>Es posible inicializar una estructura de dos formas. La primera dentro de la sección de código del programa, y la segunda como parte de la definición. </a:t>
            </a:r>
          </a:p>
          <a:p>
            <a:pPr eaLnBrk="1" fontAlgn="auto" hangingPunct="1">
              <a:spcAft>
                <a:spcPts val="0"/>
              </a:spcAft>
              <a:buFont typeface="Arial" pitchFamily="34" charset="0"/>
              <a:buNone/>
              <a:defRPr/>
            </a:pPr>
            <a:r>
              <a:rPr lang="es-ES_tradnl" sz="2000" dirty="0" smtClean="0">
                <a:latin typeface="Calibri" pitchFamily="34" charset="0"/>
              </a:rPr>
              <a:t>Ejemplo: </a:t>
            </a:r>
          </a:p>
          <a:p>
            <a:pPr eaLnBrk="1" fontAlgn="auto" hangingPunct="1">
              <a:spcAft>
                <a:spcPts val="0"/>
              </a:spcAft>
              <a:buFont typeface="Arial" pitchFamily="34" charset="0"/>
              <a:buNone/>
              <a:defRPr/>
            </a:pPr>
            <a:endParaRPr lang="es-ES_tradnl" sz="2000" dirty="0" smtClean="0">
              <a:latin typeface="Calibri" pitchFamily="34" charset="0"/>
            </a:endParaRPr>
          </a:p>
          <a:p>
            <a:pPr eaLnBrk="1" fontAlgn="auto" hangingPunct="1">
              <a:spcAft>
                <a:spcPts val="0"/>
              </a:spcAft>
              <a:buFont typeface="Arial" pitchFamily="34" charset="0"/>
              <a:buNone/>
              <a:defRPr/>
            </a:pPr>
            <a:r>
              <a:rPr lang="es-ES_tradnl" sz="2000" dirty="0" err="1" smtClean="0">
                <a:latin typeface="Calibri" pitchFamily="34" charset="0"/>
              </a:rPr>
              <a:t>struct</a:t>
            </a:r>
            <a:r>
              <a:rPr lang="es-ES_tradnl" sz="2000" dirty="0" smtClean="0">
                <a:latin typeface="Calibri" pitchFamily="34" charset="0"/>
              </a:rPr>
              <a:t> </a:t>
            </a:r>
            <a:r>
              <a:rPr lang="es-ES_tradnl" sz="2000" dirty="0" err="1" smtClean="0">
                <a:latin typeface="Calibri" pitchFamily="34" charset="0"/>
              </a:rPr>
              <a:t>infolibro</a:t>
            </a:r>
            <a:r>
              <a:rPr lang="es-ES_tradnl" sz="2000" dirty="0" smtClean="0">
                <a:latin typeface="Calibri" pitchFamily="34" charset="0"/>
              </a:rPr>
              <a:t> </a:t>
            </a:r>
          </a:p>
          <a:p>
            <a:pPr eaLnBrk="1" fontAlgn="auto" hangingPunct="1">
              <a:spcAft>
                <a:spcPts val="0"/>
              </a:spcAft>
              <a:buFont typeface="Arial" pitchFamily="34" charset="0"/>
              <a:buNone/>
              <a:defRPr/>
            </a:pPr>
            <a:r>
              <a:rPr lang="es-ES_tradnl" sz="2000" dirty="0" smtClean="0">
                <a:latin typeface="Calibri" pitchFamily="34" charset="0"/>
              </a:rPr>
              <a:t>{</a:t>
            </a:r>
          </a:p>
          <a:p>
            <a:pPr eaLnBrk="1" fontAlgn="auto" hangingPunct="1">
              <a:spcAft>
                <a:spcPts val="0"/>
              </a:spcAft>
              <a:buFont typeface="Arial" pitchFamily="34" charset="0"/>
              <a:buNone/>
              <a:defRPr/>
            </a:pPr>
            <a:r>
              <a:rPr lang="es-ES_tradnl" sz="2000" dirty="0" smtClean="0">
                <a:latin typeface="Calibri" pitchFamily="34" charset="0"/>
              </a:rPr>
              <a:t>	</a:t>
            </a:r>
            <a:r>
              <a:rPr lang="es-ES_tradnl" sz="2000" dirty="0" err="1" smtClean="0">
                <a:latin typeface="Calibri" pitchFamily="34" charset="0"/>
              </a:rPr>
              <a:t>char</a:t>
            </a:r>
            <a:r>
              <a:rPr lang="es-ES_tradnl" sz="2000" dirty="0" smtClean="0">
                <a:latin typeface="Calibri" pitchFamily="34" charset="0"/>
              </a:rPr>
              <a:t> titulo[60];</a:t>
            </a:r>
          </a:p>
          <a:p>
            <a:pPr eaLnBrk="1" fontAlgn="auto" hangingPunct="1">
              <a:spcAft>
                <a:spcPts val="0"/>
              </a:spcAft>
              <a:buFont typeface="Arial" pitchFamily="34" charset="0"/>
              <a:buNone/>
              <a:defRPr/>
            </a:pPr>
            <a:r>
              <a:rPr lang="es-ES_tradnl" sz="2000" dirty="0" smtClean="0">
                <a:latin typeface="Calibri" pitchFamily="34" charset="0"/>
              </a:rPr>
              <a:t>	</a:t>
            </a:r>
            <a:r>
              <a:rPr lang="es-ES_tradnl" sz="2000" dirty="0" err="1" smtClean="0">
                <a:latin typeface="Calibri" pitchFamily="34" charset="0"/>
              </a:rPr>
              <a:t>char</a:t>
            </a:r>
            <a:r>
              <a:rPr lang="es-ES_tradnl" sz="2000" dirty="0" smtClean="0">
                <a:latin typeface="Calibri" pitchFamily="34" charset="0"/>
              </a:rPr>
              <a:t> autor[30];</a:t>
            </a:r>
          </a:p>
          <a:p>
            <a:pPr eaLnBrk="1" fontAlgn="auto" hangingPunct="1">
              <a:spcAft>
                <a:spcPts val="0"/>
              </a:spcAft>
              <a:buFont typeface="Arial" pitchFamily="34" charset="0"/>
              <a:buNone/>
              <a:defRPr/>
            </a:pPr>
            <a:r>
              <a:rPr lang="es-ES_tradnl" sz="2000" dirty="0" smtClean="0">
                <a:latin typeface="Calibri" pitchFamily="34" charset="0"/>
              </a:rPr>
              <a:t>	</a:t>
            </a:r>
            <a:r>
              <a:rPr lang="es-ES_tradnl" sz="2000" dirty="0" err="1" smtClean="0">
                <a:latin typeface="Calibri" pitchFamily="34" charset="0"/>
              </a:rPr>
              <a:t>char</a:t>
            </a:r>
            <a:r>
              <a:rPr lang="es-ES_tradnl" sz="2000" dirty="0" smtClean="0">
                <a:latin typeface="Calibri" pitchFamily="34" charset="0"/>
              </a:rPr>
              <a:t> editorial[30];</a:t>
            </a:r>
          </a:p>
          <a:p>
            <a:pPr eaLnBrk="1" fontAlgn="auto" hangingPunct="1">
              <a:spcAft>
                <a:spcPts val="0"/>
              </a:spcAft>
              <a:buFont typeface="Arial" pitchFamily="34" charset="0"/>
              <a:buNone/>
              <a:defRPr/>
            </a:pPr>
            <a:r>
              <a:rPr lang="es-ES_tradnl" sz="2000" dirty="0" smtClean="0">
                <a:latin typeface="Calibri" pitchFamily="34" charset="0"/>
              </a:rPr>
              <a:t>	</a:t>
            </a:r>
            <a:r>
              <a:rPr lang="es-ES_tradnl" sz="2000" dirty="0" err="1" smtClean="0">
                <a:latin typeface="Calibri" pitchFamily="34" charset="0"/>
              </a:rPr>
              <a:t>int</a:t>
            </a:r>
            <a:r>
              <a:rPr lang="es-ES_tradnl" sz="2000" dirty="0" smtClean="0">
                <a:latin typeface="Calibri" pitchFamily="34" charset="0"/>
              </a:rPr>
              <a:t> </a:t>
            </a:r>
            <a:r>
              <a:rPr lang="es-ES_tradnl" sz="2000" dirty="0" err="1" smtClean="0">
                <a:latin typeface="Calibri" pitchFamily="34" charset="0"/>
              </a:rPr>
              <a:t>anyo</a:t>
            </a:r>
            <a:r>
              <a:rPr lang="es-ES_tradnl" sz="2000" dirty="0" smtClean="0">
                <a:latin typeface="Calibri" pitchFamily="34" charset="0"/>
              </a:rPr>
              <a:t>;</a:t>
            </a:r>
          </a:p>
          <a:p>
            <a:pPr eaLnBrk="1" fontAlgn="auto" hangingPunct="1">
              <a:spcAft>
                <a:spcPts val="0"/>
              </a:spcAft>
              <a:buFont typeface="Arial" pitchFamily="34" charset="0"/>
              <a:buNone/>
              <a:defRPr/>
            </a:pPr>
            <a:r>
              <a:rPr lang="es-ES_tradnl" sz="2000" dirty="0" smtClean="0">
                <a:latin typeface="Calibri" pitchFamily="34" charset="0"/>
              </a:rPr>
              <a:t>} Libro1  = { “La investigación ”, “</a:t>
            </a:r>
            <a:r>
              <a:rPr lang="es-ES_tradnl" sz="2000" dirty="0" err="1" smtClean="0">
                <a:latin typeface="Calibri" pitchFamily="34" charset="0"/>
              </a:rPr>
              <a:t>Elssy</a:t>
            </a:r>
            <a:r>
              <a:rPr lang="es-ES_tradnl" sz="2000" dirty="0" smtClean="0">
                <a:latin typeface="Calibri" pitchFamily="34" charset="0"/>
              </a:rPr>
              <a:t> Bonilla” , “</a:t>
            </a:r>
            <a:r>
              <a:rPr lang="es-ES_tradnl" sz="2000" dirty="0" err="1" smtClean="0">
                <a:latin typeface="Calibri" pitchFamily="34" charset="0"/>
              </a:rPr>
              <a:t>Alfaomega</a:t>
            </a:r>
            <a:r>
              <a:rPr lang="es-ES_tradnl" sz="2000" dirty="0" smtClean="0">
                <a:latin typeface="Calibri" pitchFamily="34" charset="0"/>
              </a:rPr>
              <a:t>”, 2009};</a:t>
            </a:r>
          </a:p>
          <a:p>
            <a:pPr eaLnBrk="1" fontAlgn="auto" hangingPunct="1">
              <a:spcAft>
                <a:spcPts val="0"/>
              </a:spcAft>
              <a:buFont typeface="Arial" pitchFamily="34" charset="0"/>
              <a:buNone/>
              <a:defRPr/>
            </a:pPr>
            <a:endParaRPr lang="es-ES_tradnl" sz="2000" dirty="0" smtClean="0">
              <a:latin typeface="Calibri" pitchFamily="34" charset="0"/>
            </a:endParaRPr>
          </a:p>
          <a:p>
            <a:pPr eaLnBrk="1" fontAlgn="auto" hangingPunct="1">
              <a:spcAft>
                <a:spcPts val="0"/>
              </a:spcAft>
              <a:buFont typeface="Arial" pitchFamily="34" charset="0"/>
              <a:buNone/>
              <a:defRPr/>
            </a:pPr>
            <a:r>
              <a:rPr lang="es-ES_tradnl" sz="2000" dirty="0" smtClean="0">
                <a:latin typeface="Calibri" pitchFamily="34" charset="0"/>
              </a:rPr>
              <a:t>O</a:t>
            </a:r>
          </a:p>
          <a:p>
            <a:pPr eaLnBrk="1" fontAlgn="auto" hangingPunct="1">
              <a:spcAft>
                <a:spcPts val="0"/>
              </a:spcAft>
              <a:buFont typeface="Arial" pitchFamily="34" charset="0"/>
              <a:buNone/>
              <a:defRPr/>
            </a:pPr>
            <a:endParaRPr lang="es-ES_tradnl" sz="2000" dirty="0" smtClean="0">
              <a:latin typeface="Calibri" pitchFamily="34" charset="0"/>
            </a:endParaRPr>
          </a:p>
          <a:p>
            <a:pPr eaLnBrk="1" fontAlgn="auto" hangingPunct="1">
              <a:spcAft>
                <a:spcPts val="0"/>
              </a:spcAft>
              <a:buFont typeface="Arial" pitchFamily="34" charset="0"/>
              <a:buNone/>
              <a:defRPr/>
            </a:pPr>
            <a:r>
              <a:rPr lang="es-ES_tradnl" sz="2000" dirty="0" err="1" smtClean="0">
                <a:latin typeface="Calibri" pitchFamily="34" charset="0"/>
              </a:rPr>
              <a:t>struct</a:t>
            </a:r>
            <a:r>
              <a:rPr lang="es-ES_tradnl" sz="2000" dirty="0" smtClean="0">
                <a:latin typeface="Calibri" pitchFamily="34" charset="0"/>
              </a:rPr>
              <a:t> </a:t>
            </a:r>
            <a:r>
              <a:rPr lang="es-ES_tradnl" sz="2000" dirty="0" err="1" smtClean="0">
                <a:latin typeface="Calibri" pitchFamily="34" charset="0"/>
              </a:rPr>
              <a:t>infolibro</a:t>
            </a:r>
            <a:r>
              <a:rPr lang="es-ES_tradnl" sz="2000" dirty="0" smtClean="0">
                <a:latin typeface="Calibri" pitchFamily="34" charset="0"/>
              </a:rPr>
              <a:t> Libro1 = { “La investigación ” , “</a:t>
            </a:r>
            <a:r>
              <a:rPr lang="es-ES_tradnl" sz="2000" dirty="0" err="1" smtClean="0">
                <a:latin typeface="Calibri" pitchFamily="34" charset="0"/>
              </a:rPr>
              <a:t>Elssy</a:t>
            </a:r>
            <a:r>
              <a:rPr lang="es-ES_tradnl" sz="2000" dirty="0" smtClean="0">
                <a:latin typeface="Calibri" pitchFamily="34" charset="0"/>
              </a:rPr>
              <a:t> Bonilla” , “</a:t>
            </a:r>
            <a:r>
              <a:rPr lang="es-ES_tradnl" sz="2000" dirty="0" err="1" smtClean="0">
                <a:latin typeface="Calibri" pitchFamily="34" charset="0"/>
              </a:rPr>
              <a:t>Alfaomega</a:t>
            </a:r>
            <a:r>
              <a:rPr lang="es-ES_tradnl" sz="2000" dirty="0" smtClean="0">
                <a:latin typeface="Calibri" pitchFamily="34" charset="0"/>
              </a:rPr>
              <a:t>”, 2009};</a:t>
            </a:r>
            <a:endParaRPr lang="es-ES" sz="2000" dirty="0" smtClean="0">
              <a:solidFill>
                <a:schemeClr val="tx2">
                  <a:lumMod val="90000"/>
                </a:schemeClr>
              </a:solidFill>
              <a:latin typeface="Calibri" pitchFamily="34" charset="0"/>
              <a:cs typeface="Calibri" pitchFamily="34" charset="0"/>
            </a:endParaRPr>
          </a:p>
        </p:txBody>
      </p:sp>
      <p:sp>
        <p:nvSpPr>
          <p:cNvPr id="5" name="Footer Placeholder 4"/>
          <p:cNvSpPr>
            <a:spLocks noGrp="1"/>
          </p:cNvSpPr>
          <p:nvPr>
            <p:ph type="ftr" sz="quarter" idx="11"/>
          </p:nvPr>
        </p:nvSpPr>
        <p:spPr>
          <a:xfrm>
            <a:off x="214282" y="6357958"/>
            <a:ext cx="3352800" cy="365125"/>
          </a:xfrm>
        </p:spPr>
        <p:txBody>
          <a:bodyPr/>
          <a:lstStyle/>
          <a:p>
            <a:pPr>
              <a:defRPr/>
            </a:pPr>
            <a:r>
              <a:rPr lang="es-MX" dirty="0" smtClean="0"/>
              <a:t>Por Rodrigo Vásquez</a:t>
            </a:r>
            <a:endParaRPr lang="es-MX"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1107</TotalTime>
  <Words>1051</Words>
  <Application>Microsoft Office PowerPoint</Application>
  <PresentationFormat>Presentación en pantalla (4:3)</PresentationFormat>
  <Paragraphs>210</Paragraphs>
  <Slides>18</Slides>
  <Notes>2</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Flujo</vt:lpstr>
      <vt:lpstr>TIPO DE DATO ESTRUCTURA (STRUCT)</vt:lpstr>
      <vt:lpstr>Definición</vt:lpstr>
      <vt:lpstr>Componentes de una estructura</vt:lpstr>
      <vt:lpstr>Declaración de una estructura</vt:lpstr>
      <vt:lpstr>Declaración de una estructura</vt:lpstr>
      <vt:lpstr>Definición de variables de estructuras</vt:lpstr>
      <vt:lpstr>Definición de variables de estructuras</vt:lpstr>
      <vt:lpstr>Ejemplo de declaración y definición</vt:lpstr>
      <vt:lpstr>Inicialización de una estructura</vt:lpstr>
      <vt:lpstr>Acceso a los componentes de una estructura</vt:lpstr>
      <vt:lpstr>Acceso a los componentes de una estructura</vt:lpstr>
      <vt:lpstr>Acceso a los componentes de una estructura</vt:lpstr>
      <vt:lpstr>Acceso a los componentes de una estructura</vt:lpstr>
      <vt:lpstr>Recuperación de datos de una estructura</vt:lpstr>
      <vt:lpstr>Estructuras anidadas</vt:lpstr>
      <vt:lpstr>Arreglos de estructuras</vt:lpstr>
      <vt:lpstr>Arreglos de estructuras</vt:lpstr>
      <vt:lpstr>FIN DE LA PRESENTACION GRACIAS</vt:lpstr>
    </vt:vector>
  </TitlesOfParts>
  <Company>Peruxxoft™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 arboles b+</dc:title>
  <dc:creator>XP BlackCrystal™ v8</dc:creator>
  <cp:lastModifiedBy>User</cp:lastModifiedBy>
  <cp:revision>132</cp:revision>
  <dcterms:created xsi:type="dcterms:W3CDTF">2010-06-21T03:58:43Z</dcterms:created>
  <dcterms:modified xsi:type="dcterms:W3CDTF">2013-08-13T20:54:07Z</dcterms:modified>
</cp:coreProperties>
</file>