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0275200" cx="213836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IqyXKodYo0TQXAsPPiT24bSj+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8837E9-F141-4853-AEEC-C4B9F85A2118}">
  <a:tblStyle styleId="{0D8837E9-F141-4853-AEEC-C4B9F85A211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9EFF7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9EFF7"/>
          </a:solidFill>
        </a:fill>
      </a:tcStyle>
    </a:firstRow>
    <a:neCell>
      <a:tcTxStyle/>
    </a:neCell>
    <a:nwCell>
      <a:tcTxStyle/>
    </a:nwCell>
  </a:tblStyle>
  <a:tblStyle styleId="{04AFC29A-2CB4-4793-B2B8-1E8E8BAE821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0F0F0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0F0F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03772" y="4954765"/>
            <a:ext cx="18176081" cy="105402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/>
            </a:lvl1pPr>
            <a:lvl2pPr lvl="1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sz="4677"/>
            </a:lvl2pPr>
            <a:lvl3pPr lvl="2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sz="4209"/>
            </a:lvl3pPr>
            <a:lvl4pPr lvl="3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4pPr>
            <a:lvl5pPr lvl="4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5pPr>
            <a:lvl6pPr lvl="5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6pPr>
            <a:lvl7pPr lvl="6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7pPr>
            <a:lvl8pPr lvl="7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8pPr>
            <a:lvl9pPr lvl="8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87140" y="8442358"/>
            <a:ext cx="19209345" cy="18443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79658" y="12134875"/>
            <a:ext cx="25656844" cy="4610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4575678" y="7657679"/>
            <a:ext cx="25656844" cy="1356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58988" y="7547788"/>
            <a:ext cx="18443377" cy="12593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58988" y="20260574"/>
            <a:ext cx="18443377" cy="662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677"/>
              <a:buNone/>
              <a:defRPr sz="467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209"/>
              <a:buNone/>
              <a:defRPr sz="420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470124" y="8059374"/>
            <a:ext cx="9088041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825460" y="8059374"/>
            <a:ext cx="9088041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472909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0377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7483"/>
              <a:buChar char="•"/>
              <a:defRPr sz="7483"/>
            </a:lvl1pPr>
            <a:lvl2pPr indent="-644398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6548"/>
              <a:buChar char="•"/>
              <a:defRPr sz="6548"/>
            </a:lvl2pPr>
            <a:lvl3pPr indent="-584962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Char char="•"/>
              <a:defRPr sz="5612"/>
            </a:lvl3pPr>
            <a:lvl4pPr indent="-525589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4pPr>
            <a:lvl5pPr indent="-525589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5pPr>
            <a:lvl6pPr indent="-525589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6pPr>
            <a:lvl7pPr indent="-525589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7pPr>
            <a:lvl8pPr indent="-525589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8pPr>
            <a:lvl9pPr indent="-525589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89"/>
              <a:buFont typeface="Calibri"/>
              <a:buNone/>
              <a:defRPr b="0" i="0" sz="102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44398" lvl="0" marL="457200" marR="0" rtl="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6548"/>
              <a:buFont typeface="Arial"/>
              <a:buChar char="•"/>
              <a:defRPr b="0" i="0" sz="65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962" lvl="1" marL="914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Font typeface="Arial"/>
              <a:buChar char="•"/>
              <a:defRPr b="0" i="0" sz="56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5589" lvl="2" marL="1371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Char char="•"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5871" lvl="3" marL="1828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5871" lvl="4" marL="22860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5871" lvl="5" marL="27432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5871" lvl="6" marL="3200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5871" lvl="7" marL="3657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5871" lvl="8" marL="4114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researchgate.net/journal/1573-0913_Small_Business_Economics" TargetMode="External"/><Relationship Id="rId10" Type="http://schemas.openxmlformats.org/officeDocument/2006/relationships/image" Target="../media/image5.png"/><Relationship Id="rId13" Type="http://schemas.openxmlformats.org/officeDocument/2006/relationships/hyperlink" Target="https://www.doingbusiness.org/en/data/exploretopics/entrepreneurship/methodology" TargetMode="External"/><Relationship Id="rId12" Type="http://schemas.openxmlformats.org/officeDocument/2006/relationships/hyperlink" Target="https://ec.europa.eu/digital-single-market/en/digital-economy-and-society-index-desi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5" Type="http://schemas.openxmlformats.org/officeDocument/2006/relationships/hyperlink" Target="https://www.gemconsortium.org/reports/covid-impact-report" TargetMode="External"/><Relationship Id="rId14" Type="http://schemas.openxmlformats.org/officeDocument/2006/relationships/hyperlink" Target="https://www.gemconsortium.org/wiki/1154" TargetMode="External"/><Relationship Id="rId17" Type="http://schemas.openxmlformats.org/officeDocument/2006/relationships/hyperlink" Target="https://data.worldbank.org/indicator/SL.EMP.SELF.ZS" TargetMode="External"/><Relationship Id="rId16" Type="http://schemas.openxmlformats.org/officeDocument/2006/relationships/hyperlink" Target="https://www.weforum.org/reports/global-information-technology-report-2015" TargetMode="External"/><Relationship Id="rId5" Type="http://schemas.openxmlformats.org/officeDocument/2006/relationships/image" Target="../media/image3.png"/><Relationship Id="rId19" Type="http://schemas.openxmlformats.org/officeDocument/2006/relationships/image" Target="../media/image9.png"/><Relationship Id="rId6" Type="http://schemas.openxmlformats.org/officeDocument/2006/relationships/image" Target="../media/image7.png"/><Relationship Id="rId18" Type="http://schemas.openxmlformats.org/officeDocument/2006/relationships/hyperlink" Target="http://www3.weforum.org/docs/WEF_Digitizing_Entrepreneurship_for_Impact_Report.pdf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228600"/>
            <a:ext cx="21383625" cy="2800392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81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2800392"/>
            <a:ext cx="21383625" cy="5715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81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91746" y="2800392"/>
            <a:ext cx="571500" cy="5715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81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69242" y="2800392"/>
            <a:ext cx="571500" cy="5715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81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546738" y="2800392"/>
            <a:ext cx="571500" cy="571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81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824234" y="2800392"/>
            <a:ext cx="571500" cy="5715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81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28538905"/>
            <a:ext cx="21383625" cy="1736307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81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oup2674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746" y="28496177"/>
            <a:ext cx="4039961" cy="17143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346375" y="192329"/>
            <a:ext cx="20539445" cy="2223651"/>
          </a:xfrm>
          <a:prstGeom prst="rect">
            <a:avLst/>
          </a:prstGeom>
          <a:noFill/>
          <a:ln>
            <a:noFill/>
          </a:ln>
        </p:spPr>
        <p:txBody>
          <a:bodyPr anchorCtr="0" anchor="t" bIns="29175" lIns="58375" spcFirstLastPara="1" rIns="58375" wrap="square" tIns="291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Thesis Title</a:t>
            </a:r>
            <a:endParaRPr b="1" i="0" sz="4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Faculty: Major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 Name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German university in Cairo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3552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email. Supervisor email</a:t>
            </a:r>
            <a:endParaRPr/>
          </a:p>
        </p:txBody>
      </p:sp>
      <p:cxnSp>
        <p:nvCxnSpPr>
          <p:cNvPr id="93" name="Google Shape;93;p1"/>
          <p:cNvCxnSpPr/>
          <p:nvPr/>
        </p:nvCxnSpPr>
        <p:spPr>
          <a:xfrm flipH="1" rot="10800000">
            <a:off x="441943" y="23234013"/>
            <a:ext cx="6819645" cy="23386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Dot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 flipH="1">
            <a:off x="7362550" y="3606023"/>
            <a:ext cx="55895" cy="2436138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 txBox="1"/>
          <p:nvPr/>
        </p:nvSpPr>
        <p:spPr>
          <a:xfrm>
            <a:off x="346375" y="3901554"/>
            <a:ext cx="6825550" cy="1674817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72" u="none" cap="none" strike="noStrike">
                <a:solidFill>
                  <a:srgbClr val="005B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0" lvl="0" marL="0" marR="0" rtl="0" algn="just">
              <a:spcBef>
                <a:spcPts val="768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up to 100 word that explains the objective of the thesis.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" name="Google Shape;96;p1"/>
          <p:cNvCxnSpPr/>
          <p:nvPr/>
        </p:nvCxnSpPr>
        <p:spPr>
          <a:xfrm flipH="1">
            <a:off x="355269" y="7920310"/>
            <a:ext cx="6906319" cy="2010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"/>
          <p:cNvSpPr txBox="1"/>
          <p:nvPr/>
        </p:nvSpPr>
        <p:spPr>
          <a:xfrm>
            <a:off x="346375" y="8220661"/>
            <a:ext cx="6814252" cy="1305486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72" u="none" cap="none" strike="noStrike">
                <a:solidFill>
                  <a:srgbClr val="005B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 </a:t>
            </a:r>
            <a:endParaRPr b="1" i="0" sz="3072" u="none" cap="none" strike="noStrike">
              <a:solidFill>
                <a:srgbClr val="005B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768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most influential literature review for this topic.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332693" y="22713610"/>
            <a:ext cx="3077986" cy="400110"/>
          </a:xfrm>
          <a:prstGeom prst="rect">
            <a:avLst/>
          </a:prstGeom>
          <a:solidFill>
            <a:schemeClr val="lt1">
              <a:alpha val="4196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Conceptual Framework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"/>
          <p:cNvCxnSpPr/>
          <p:nvPr/>
        </p:nvCxnSpPr>
        <p:spPr>
          <a:xfrm flipH="1">
            <a:off x="14309504" y="3606023"/>
            <a:ext cx="55895" cy="2436138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Dot"/>
            <a:miter lim="800000"/>
            <a:headEnd len="sm" w="sm" type="none"/>
            <a:tailEnd len="sm" w="sm" type="none"/>
          </a:ln>
        </p:spPr>
      </p:cxnSp>
      <p:pic>
        <p:nvPicPr>
          <p:cNvPr id="100" name="Google Shape;10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268" y="18755480"/>
            <a:ext cx="6451967" cy="40152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" id="101" name="Google Shape;10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454" y="18768830"/>
            <a:ext cx="444532" cy="444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1541403" y="27561721"/>
            <a:ext cx="4660568" cy="400110"/>
          </a:xfrm>
          <a:prstGeom prst="rect">
            <a:avLst/>
          </a:prstGeom>
          <a:solidFill>
            <a:schemeClr val="lt1">
              <a:alpha val="4196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New business density 2006-2018</a:t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 b="0" l="5769" r="16880" t="19648"/>
          <a:stretch/>
        </p:blipFill>
        <p:spPr>
          <a:xfrm>
            <a:off x="481788" y="23634123"/>
            <a:ext cx="6678839" cy="3872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" id="104" name="Google Shape;10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586" y="23531978"/>
            <a:ext cx="446400" cy="4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867005" y="27860165"/>
            <a:ext cx="6445064" cy="400110"/>
          </a:xfrm>
          <a:prstGeom prst="rect">
            <a:avLst/>
          </a:prstGeom>
          <a:solidFill>
            <a:schemeClr val="lt1">
              <a:alpha val="4196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from doing business data, world bank (2020)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562102" y="28671843"/>
            <a:ext cx="6259419" cy="1179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for Thesis Poster Display Conference 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8721345" y="29650079"/>
            <a:ext cx="3940932" cy="826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11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-12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June 2022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 flipH="1" rot="10800000">
            <a:off x="461863" y="18571603"/>
            <a:ext cx="6819645" cy="23386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"/>
          <p:cNvSpPr txBox="1"/>
          <p:nvPr/>
        </p:nvSpPr>
        <p:spPr>
          <a:xfrm>
            <a:off x="7562103" y="3901554"/>
            <a:ext cx="6489584" cy="141320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896" l="-2255" r="-280" t="-120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11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0" name="Google Shape;110;p1"/>
          <p:cNvCxnSpPr/>
          <p:nvPr/>
        </p:nvCxnSpPr>
        <p:spPr>
          <a:xfrm>
            <a:off x="7562102" y="13490052"/>
            <a:ext cx="6656189" cy="2170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"/>
          <p:cNvSpPr txBox="1"/>
          <p:nvPr/>
        </p:nvSpPr>
        <p:spPr>
          <a:xfrm>
            <a:off x="7562102" y="13753200"/>
            <a:ext cx="6489584" cy="464230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72">
                <a:solidFill>
                  <a:srgbClr val="005B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3072">
              <a:solidFill>
                <a:srgbClr val="005B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7602922" y="1498296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{0D8837E9-F141-4853-AEEC-C4B9F85A2118}</a:tableStyleId>
              </a:tblPr>
              <a:tblGrid>
                <a:gridCol w="1981950"/>
                <a:gridCol w="1638300"/>
                <a:gridCol w="1570700"/>
                <a:gridCol w="1298650"/>
              </a:tblGrid>
              <a:tr h="72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GDP per labor employed (PPP) as a dependent variable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(a)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(b)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(c)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New limited liability companies registered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0.0184303***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(0.0062208)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0.0164434**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(0.007921)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0.014161*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(0.0077576)</a:t>
                      </a:r>
                      <a:endParaRPr/>
                    </a:p>
                  </a:txBody>
                  <a:tcPr marT="0" marB="0" marR="68575" marL="6857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 government consumption expenditure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-0.1508403***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(0.0499205)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-0.1371214***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(0.0450752)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-0.1668492***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(0.050164)</a:t>
                      </a:r>
                      <a:endParaRPr/>
                    </a:p>
                  </a:txBody>
                  <a:tcPr marT="0" marB="0" marR="68575" marL="6857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Gross capital formation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0.0041074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(0.0170303)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Lag GDP per labor employed (PPP) 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0.8206173***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(0.0321649)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0.7547399***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(0.0338441)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0.7462118***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(0.0531708)</a:t>
                      </a:r>
                      <a:endParaRPr/>
                    </a:p>
                  </a:txBody>
                  <a:tcPr marT="0" marB="0" marR="68575" marL="6857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Life expectancy at birth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0.4913513**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(0.209014)</a:t>
                      </a:r>
                      <a:endParaRPr/>
                    </a:p>
                  </a:txBody>
                  <a:tcPr marT="0" marB="0" marR="68575" marL="68575"/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 revenue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-0.173397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(0.021234)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Exports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0.0557905***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(0.168834)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Constant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0.9953226***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(0.2272107)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1.241103***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(0.2044953)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0.4736435**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(0.2046414)</a:t>
                      </a:r>
                      <a:endParaRPr/>
                    </a:p>
                  </a:txBody>
                  <a:tcPr marT="0" marB="0" marR="68575" marL="68575"/>
                </a:tc>
              </a:tr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Fixed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Fixed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Fixed</a:t>
                      </a:r>
                      <a:endParaRPr/>
                    </a:p>
                  </a:txBody>
                  <a:tcPr marT="0" marB="0" marR="68575" marL="68575"/>
                </a:tc>
              </a:tr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R-squared (overall)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0.9866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0.9829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0.9845</a:t>
                      </a:r>
                      <a:endParaRPr/>
                    </a:p>
                  </a:txBody>
                  <a:tcPr marT="0" marB="0" marR="68575" marL="68575"/>
                </a:tc>
              </a:tr>
              <a:tr h="3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[prob&gt;F]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F(4,27)= 433.41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[0.0000]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F(5,27)= 331.67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[0.0000]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F(4,27)= 208.44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[0.0000]</a:t>
                      </a:r>
                      <a:endParaRPr/>
                    </a:p>
                  </a:txBody>
                  <a:tcPr marT="0" marB="0" marR="68575" marL="68575"/>
                </a:tc>
              </a:tr>
              <a:tr h="15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obs.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353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descr="A" id="113" name="Google Shape;113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02922" y="14429856"/>
            <a:ext cx="446400" cy="4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"/>
          <p:cNvCxnSpPr/>
          <p:nvPr/>
        </p:nvCxnSpPr>
        <p:spPr>
          <a:xfrm>
            <a:off x="7535880" y="20864346"/>
            <a:ext cx="6656189" cy="2170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Dot"/>
            <a:miter lim="800000"/>
            <a:headEnd len="sm" w="sm" type="none"/>
            <a:tailEnd len="sm" w="sm" type="none"/>
          </a:ln>
        </p:spPr>
      </p:cxnSp>
      <p:graphicFrame>
        <p:nvGraphicFramePr>
          <p:cNvPr id="115" name="Google Shape;115;p1"/>
          <p:cNvGraphicFramePr/>
          <p:nvPr/>
        </p:nvGraphicFramePr>
        <p:xfrm>
          <a:off x="7602477" y="2161740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{04AFC29A-2CB4-4793-B2B8-1E8E8BAE8210}</a:tableStyleId>
              </a:tblPr>
              <a:tblGrid>
                <a:gridCol w="1062875"/>
                <a:gridCol w="93975"/>
                <a:gridCol w="834375"/>
                <a:gridCol w="887475"/>
                <a:gridCol w="1030175"/>
                <a:gridCol w="827925"/>
                <a:gridCol w="870775"/>
                <a:gridCol w="871500"/>
              </a:tblGrid>
              <a:tr h="4132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Ent. as a dep. variable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(g)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(h)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(i)</a:t>
                      </a:r>
                      <a:endParaRPr/>
                    </a:p>
                  </a:txBody>
                  <a:tcPr marT="0" marB="0" marR="68575" marL="68575"/>
                </a:tc>
              </a:tr>
              <a:tr h="154950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Independent variables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0.583***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(0.154)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Connectivity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0.583***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(0.154)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Human Capital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-0.679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(0.685)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of internet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0.740***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(0.214)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46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Integration of Digital technology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0.222 (0.148)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Digital public services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0.513***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(0.181)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54950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 Variables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Population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0.683***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(0.162)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0.683***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(0.162)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2.088***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(0.844)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0.723***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(0.164)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0.746***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(0.173)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0.743***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(0.143)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 revenue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-0.402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(0.403)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-0.402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(0. 403)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-0.641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(0.500)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-0.334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(0.349)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-0.348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(0.484)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-0.557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(0.361)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Exports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0.052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(0.511)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0.052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(0.511)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(0.654)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0.126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(0.533)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0.252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(0.562)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0.227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(0.422)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GDP per capita (PPP)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-0.201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(0.390)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(0.390)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1.327**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(0.504)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-0.014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(0.421)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0.382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(0.362)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-0.040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(0.440)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Constant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-1.015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(1.796)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0.503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(1.741)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-15.999***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(5.498)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0.923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(1.843)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-2.662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(2.292)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-0.670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(1.559)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5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Fixed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</a:t>
                      </a:r>
                      <a:endParaRPr/>
                    </a:p>
                  </a:txBody>
                  <a:tcPr marT="0" marB="0" marR="68575" marL="68575"/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R-squared (overall)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0.6230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0.6230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0.6272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0.5921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0.6053</a:t>
                      </a:r>
                      <a:endParaRPr/>
                    </a:p>
                  </a:txBody>
                  <a:tcPr marT="0" marB="0" marR="68575" marL="68575"/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Wald Chi2(5)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Prob&gt;Chi2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69.51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[0.0000]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69.51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[0.0000]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87.59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[0.0000]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64.31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[0.0000]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61.84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[0.0000]</a:t>
                      </a:r>
                      <a:endParaRPr/>
                    </a:p>
                  </a:txBody>
                  <a:tcPr marT="0" marB="0" marR="68575" marL="68575"/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[prob&gt;F]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F(5,27)=8.08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[0.0000]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15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Num. of obs.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descr="B" id="116" name="Google Shape;11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76763" y="21064960"/>
            <a:ext cx="446400" cy="4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14661595" y="3724133"/>
            <a:ext cx="6540000" cy="1413600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72">
                <a:solidFill>
                  <a:srgbClr val="005B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072">
              <a:solidFill>
                <a:srgbClr val="005B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768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the importance of your thesis and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ontribution to literature</a:t>
            </a:r>
            <a:endParaRPr/>
          </a:p>
        </p:txBody>
      </p:sp>
      <p:cxnSp>
        <p:nvCxnSpPr>
          <p:cNvPr id="118" name="Google Shape;118;p1"/>
          <p:cNvCxnSpPr/>
          <p:nvPr/>
        </p:nvCxnSpPr>
        <p:spPr>
          <a:xfrm>
            <a:off x="14623216" y="14483064"/>
            <a:ext cx="6656189" cy="2170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"/>
          <p:cNvSpPr txBox="1"/>
          <p:nvPr/>
        </p:nvSpPr>
        <p:spPr>
          <a:xfrm>
            <a:off x="14505970" y="14613467"/>
            <a:ext cx="6577158" cy="13493437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72">
                <a:solidFill>
                  <a:srgbClr val="005B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                         </a:t>
            </a:r>
            <a:endParaRPr b="1" sz="3072">
              <a:solidFill>
                <a:srgbClr val="005B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76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Abu-Shanab, E. A., &amp; Osmani, M. (2019). E-Government as a Tool for Improving Entrepreneurship.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Electronic Government Research (IJEGR)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(1), 36-46.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Alderete, M. V. (2017). Mobile broadband: A key enabling technology for entrepreneurship?.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Small Business Management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254-269. 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Aparicio, S., Urbano, D., &amp; Audretsch, D. (2016). Institutional factors, opportunity entrepreneurship and economic growth: Panel data evidence.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forecasting and social change, 102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45-61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Audretsch, D. B., &amp; Keilbach, M. (2005). Entrepreneurship capital and regional growth.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Annals of Regional Science, 39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457-469. 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Carlsen, L. &amp; Zhou, K. (2012). Broadband and Entrepreneurship: A cross-country study of 23 OECD countries between 2004 and 2009. [Bachelor’s thesis- Stockholm school of Economics].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Carlsson, B., Braunerhjelm, P., McKelvey, M., Olofsson, C., Persson, L., &amp; Ylinenpää, H. (2013). The evolving domain of entrepreneurship research.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Business Economics, 41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913-930.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Carree, M., van Stel, A., Thurik, R. &amp; Wennekers, S. (2002). Economic Development and Business Ownership: An Analysis Using Data of 23 OECD Countries in the Period 1976-1996. </a:t>
            </a:r>
            <a:r>
              <a:rPr i="1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Small Business Economics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19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(3):271-90. 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Economy and Society Index (DESI) 2020 Methodological note. Retrieved 6 Dec. 2020 from the European Commission:  </a:t>
            </a:r>
            <a:r>
              <a:rPr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https://ec.europa.eu/digital-single-market/en/digital-economy-and-society-index-desi</a:t>
            </a:r>
            <a:endParaRPr sz="1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Doing Business (2020). Entrepreneurship. Retrieved Oct. 3</a:t>
            </a:r>
            <a:r>
              <a:rPr baseline="30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2020 from The World Bank Website: </a:t>
            </a:r>
            <a:r>
              <a:rPr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https://www.doingbusiness.org/en/data/exploretopics/entrepreneurship/methodology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Fossen, F. M., &amp; Sorgner, A. (2019). Digitalization of work and entry into entrepreneurship.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Business Research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 (2020).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Definitions.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Retrieved Oct. 3</a:t>
            </a:r>
            <a:r>
              <a:rPr baseline="30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2020 from Global Entrepreneurship Monitor: </a:t>
            </a:r>
            <a:r>
              <a:rPr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https://www.gemconsortium.org/wiki/1154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Holtz-Eakin, D., &amp; Kao, C. (2003). Entrepreneurship and economic growth: the proof is in the productivity.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Syracuse University Center for Policy Research Working Paper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(50).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Ivanović-Đukić, M., Stevanović, T., &amp; Rađenović, T. (2019). Does digitalization affect the contribution of entrepreneurship to economic growth?.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Zbornik radova Ekonomskog fakulteta u Rijeci: časopis za ekonomsku teoriju i praksu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653-679.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Kelley, D. &amp; Wright, F. (2020). COVID-19 Impacts on Entrepreneurship: United States. In A. Ionescu-Somers &amp; A. Tarnawa (Ed.) Diagnosing COVID-19 Impacts on Entrepreneurship: Exploring policy remedies for recovery. (pp. 26-32). London: Global Entrepreneurship Research Association (GERA). </a:t>
            </a:r>
            <a:r>
              <a:rPr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https://www.gemconsortium.org/reports/covid-impact-report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Kende, M. (2015). ICTs for Inclusive growth. E-Entrepreneurship on the open internet. In S. Dutta, T. Geiger &amp; B. Lanvin (Ed.).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Global Information Technology Report 2015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(pp. 49-55). Geneva: World Economic Forum. </a:t>
            </a:r>
            <a:r>
              <a:rPr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https://www.weforum.org/reports/global-information-technology-report-2015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Levine, R., &amp; Rubinstein, Y. (2017). Smart and illicit: who becomes an entrepreneur and do they earn more?.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Quarterly Journal of Economics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132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963-1018.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Nambisan, S. (2017). Digital entrepreneurship: Toward a digital technology perspective of entrepreneurship.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Entrepreneurship Theory and Practice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(6), 1029-1055.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Salgado-Banda, H. (2007). Entrepreneurship and economic growth: An empirical analysis.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Developmental Entrepreneurship, 12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(01), 3-29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Wennekers, S., &amp; Thurik, R. (1999). Linking entrepreneurship and economic growth.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business economics, 13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(1), 27-56. 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Bank (2020).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World Bank 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Oct. 3</a:t>
            </a:r>
            <a:r>
              <a:rPr baseline="30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2020 from The World Bank Website: </a:t>
            </a:r>
            <a:r>
              <a:rPr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https://data.worldbank.org/indicator/SL.EMP.SELF.ZS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Economic Forum (2019). Beyond borders: Digitizing Entrepreneurship for impact. 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 Paper.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Retrieved 10 Dec. 2020 from the World Economic Forum: </a:t>
            </a:r>
            <a:r>
              <a:rPr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http://www3.weforum.org/docs/WEF_Digitizing_Entrepreneurship_for_Impact_Report.pdf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6.googleusercontent.com/prp-lkF185huDlBPC13u2uS7Ey1FglOLe0h2H5KydqM2Nd2nF80brJoSWuJmErfowuiWu0dfH23LXjbiYQpUDEBEchvmmaj1uuzfh772dgjv3qvPYK68L4TgyF49eg" id="120" name="Google Shape;120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183339" y="28885429"/>
            <a:ext cx="4551323" cy="10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2797791" y="21003904"/>
            <a:ext cx="4585647" cy="277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1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Try to visualize your idea and data</a:t>
            </a:r>
            <a:endParaRPr sz="581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9146275" y="20501211"/>
            <a:ext cx="4585647" cy="1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1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Display your Results </a:t>
            </a:r>
            <a:endParaRPr sz="581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6027021" y="15972429"/>
            <a:ext cx="4585647" cy="277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1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 the most important refernces </a:t>
            </a:r>
            <a:endParaRPr sz="581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2021-03-29T08:35:33Z</dcterms:created>
  <dc:creator>Noha Abdelkader Ghazy</dc:creator>
</cp:coreProperties>
</file>