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9" autoAdjust="0"/>
    <p:restoredTop sz="94660"/>
  </p:normalViewPr>
  <p:slideViewPr>
    <p:cSldViewPr snapToGrid="0">
      <p:cViewPr>
        <p:scale>
          <a:sx n="50" d="100"/>
          <a:sy n="50" d="100"/>
        </p:scale>
        <p:origin x="1500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97BCC-8571-45FC-B7FA-65F35AFF22BA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DCC7-3C39-4DDA-A37B-8EF33828F3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6114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97BCC-8571-45FC-B7FA-65F35AFF22BA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DCC7-3C39-4DDA-A37B-8EF33828F3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5817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97BCC-8571-45FC-B7FA-65F35AFF22BA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DCC7-3C39-4DDA-A37B-8EF33828F3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2115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97BCC-8571-45FC-B7FA-65F35AFF22BA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DCC7-3C39-4DDA-A37B-8EF33828F3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5197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97BCC-8571-45FC-B7FA-65F35AFF22BA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DCC7-3C39-4DDA-A37B-8EF33828F3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8565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97BCC-8571-45FC-B7FA-65F35AFF22BA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DCC7-3C39-4DDA-A37B-8EF33828F3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7175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97BCC-8571-45FC-B7FA-65F35AFF22BA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DCC7-3C39-4DDA-A37B-8EF33828F3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7759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97BCC-8571-45FC-B7FA-65F35AFF22BA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DCC7-3C39-4DDA-A37B-8EF33828F3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8221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97BCC-8571-45FC-B7FA-65F35AFF22BA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DCC7-3C39-4DDA-A37B-8EF33828F3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116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97BCC-8571-45FC-B7FA-65F35AFF22BA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DCC7-3C39-4DDA-A37B-8EF33828F3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8494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97BCC-8571-45FC-B7FA-65F35AFF22BA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DCC7-3C39-4DDA-A37B-8EF33828F3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3696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97BCC-8571-45FC-B7FA-65F35AFF22BA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3DCC7-3C39-4DDA-A37B-8EF33828F3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957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46724" cy="52351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Estrutura Angular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080" y="626883"/>
            <a:ext cx="3019846" cy="6077798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2666164" y="2451148"/>
            <a:ext cx="1313645" cy="176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</a:rPr>
              <a:t>Variáveis de ambiente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5207358" y="2482874"/>
            <a:ext cx="1313645" cy="176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5207358" y="2920822"/>
            <a:ext cx="1313645" cy="176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5207358" y="3311548"/>
            <a:ext cx="1313645" cy="176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5207358" y="4780008"/>
            <a:ext cx="1313645" cy="176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/>
          <p:cNvCxnSpPr/>
          <p:nvPr/>
        </p:nvCxnSpPr>
        <p:spPr>
          <a:xfrm>
            <a:off x="4006850" y="2539243"/>
            <a:ext cx="8509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4038600" y="2989891"/>
            <a:ext cx="8509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4006850" y="3367917"/>
            <a:ext cx="8509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>
            <a:off x="4006850" y="4868103"/>
            <a:ext cx="8509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2148625" y="2097111"/>
            <a:ext cx="1313645" cy="176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2666164" y="2901796"/>
            <a:ext cx="1313645" cy="176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</a:rPr>
              <a:t>Index principal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2666163" y="3168986"/>
            <a:ext cx="1313645" cy="4613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</a:rPr>
              <a:t>Configuração para browsers antigos configura </a:t>
            </a:r>
            <a:r>
              <a:rPr lang="pt-BR" sz="800" dirty="0" err="1" smtClean="0">
                <a:solidFill>
                  <a:schemeClr val="tx1"/>
                </a:solidFill>
              </a:rPr>
              <a:t>descomentando</a:t>
            </a:r>
            <a:r>
              <a:rPr lang="pt-BR" sz="800" dirty="0" smtClean="0">
                <a:solidFill>
                  <a:schemeClr val="tx1"/>
                </a:solidFill>
              </a:rPr>
              <a:t> partes do arquivo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2666162" y="4741964"/>
            <a:ext cx="1313645" cy="2522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</a:rPr>
              <a:t>Para configurações de testes unitários</a:t>
            </a:r>
            <a:endParaRPr lang="pt-BR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832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Data </a:t>
            </a:r>
            <a:r>
              <a:rPr lang="pt-BR" dirty="0" err="1" smtClean="0"/>
              <a:t>Binding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838200" y="2047741"/>
            <a:ext cx="2471670" cy="11719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Interpolation</a:t>
            </a:r>
            <a:r>
              <a:rPr lang="pt-BR" dirty="0" smtClean="0">
                <a:solidFill>
                  <a:schemeClr val="tx1"/>
                </a:solidFill>
              </a:rPr>
              <a:t>: a forma mais fácil de exibir conteúdo do </a:t>
            </a:r>
            <a:r>
              <a:rPr lang="pt-BR" dirty="0" err="1" smtClean="0">
                <a:solidFill>
                  <a:schemeClr val="tx1"/>
                </a:solidFill>
              </a:rPr>
              <a:t>ts</a:t>
            </a:r>
            <a:r>
              <a:rPr lang="pt-BR" dirty="0" smtClean="0">
                <a:solidFill>
                  <a:schemeClr val="tx1"/>
                </a:solidFill>
              </a:rPr>
              <a:t> para o </a:t>
            </a:r>
            <a:r>
              <a:rPr lang="pt-BR" dirty="0" err="1" smtClean="0">
                <a:solidFill>
                  <a:schemeClr val="tx1"/>
                </a:solidFill>
              </a:rPr>
              <a:t>html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434" y="3576771"/>
            <a:ext cx="3448050" cy="5048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797" y="4229099"/>
            <a:ext cx="1514475" cy="4191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4860165" y="2047740"/>
            <a:ext cx="2471670" cy="14037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PropertyBinding</a:t>
            </a:r>
            <a:r>
              <a:rPr lang="pt-BR" dirty="0" smtClean="0">
                <a:solidFill>
                  <a:schemeClr val="tx1"/>
                </a:solidFill>
              </a:rPr>
              <a:t>: Define um valor de uma propriedade do HTML</a:t>
            </a:r>
            <a:br>
              <a:rPr lang="pt-BR" dirty="0" smtClean="0">
                <a:solidFill>
                  <a:schemeClr val="tx1"/>
                </a:solidFill>
              </a:rPr>
            </a:br>
            <a:r>
              <a:rPr lang="pt-BR" dirty="0" smtClean="0">
                <a:solidFill>
                  <a:schemeClr val="tx1"/>
                </a:solidFill>
              </a:rPr>
              <a:t>“o dado recebido vem do angular”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8882130" y="2047739"/>
            <a:ext cx="2471670" cy="11719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EventBinding</a:t>
            </a:r>
            <a:r>
              <a:rPr lang="pt-BR" dirty="0" smtClean="0">
                <a:solidFill>
                  <a:schemeClr val="tx1"/>
                </a:solidFill>
              </a:rPr>
              <a:t>: existe vários eventos do dom que pode ser passado para o angular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95434" y="4648199"/>
            <a:ext cx="2942823" cy="20563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Lembrando que para utilizar a diretiva </a:t>
            </a:r>
            <a:r>
              <a:rPr lang="pt-BR" dirty="0" err="1" smtClean="0">
                <a:solidFill>
                  <a:schemeClr val="tx1"/>
                </a:solidFill>
              </a:rPr>
              <a:t>NgModel</a:t>
            </a:r>
            <a:r>
              <a:rPr lang="pt-BR" dirty="0" smtClean="0">
                <a:solidFill>
                  <a:schemeClr val="tx1"/>
                </a:solidFill>
              </a:rPr>
              <a:t> =&gt; </a:t>
            </a:r>
            <a:r>
              <a:rPr lang="pt-BR" dirty="0" err="1" smtClean="0">
                <a:solidFill>
                  <a:schemeClr val="tx1"/>
                </a:solidFill>
              </a:rPr>
              <a:t>property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 err="1" smtClean="0">
                <a:solidFill>
                  <a:schemeClr val="tx1"/>
                </a:solidFill>
              </a:rPr>
              <a:t>binding</a:t>
            </a:r>
            <a:r>
              <a:rPr lang="pt-BR" dirty="0" smtClean="0">
                <a:solidFill>
                  <a:schemeClr val="tx1"/>
                </a:solidFill>
              </a:rPr>
              <a:t> ou </a:t>
            </a:r>
            <a:r>
              <a:rPr lang="pt-BR" dirty="0" err="1" smtClean="0">
                <a:solidFill>
                  <a:schemeClr val="tx1"/>
                </a:solidFill>
              </a:rPr>
              <a:t>two-way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 err="1" smtClean="0">
                <a:solidFill>
                  <a:schemeClr val="tx1"/>
                </a:solidFill>
              </a:rPr>
              <a:t>dataBinding</a:t>
            </a:r>
            <a:r>
              <a:rPr lang="pt-BR" dirty="0" smtClean="0">
                <a:solidFill>
                  <a:schemeClr val="tx1"/>
                </a:solidFill>
              </a:rPr>
              <a:t> e necessário importar o </a:t>
            </a:r>
            <a:r>
              <a:rPr lang="pt-BR" dirty="0" err="1" smtClean="0">
                <a:solidFill>
                  <a:schemeClr val="tx1"/>
                </a:solidFill>
              </a:rPr>
              <a:t>FormModule</a:t>
            </a:r>
            <a:r>
              <a:rPr lang="pt-BR" dirty="0" smtClean="0">
                <a:solidFill>
                  <a:schemeClr val="tx1"/>
                </a:solidFill>
              </a:rPr>
              <a:t> nos </a:t>
            </a:r>
            <a:r>
              <a:rPr lang="pt-BR" dirty="0" err="1" smtClean="0">
                <a:solidFill>
                  <a:schemeClr val="tx1"/>
                </a:solidFill>
              </a:rPr>
              <a:t>imports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3484" y="5266788"/>
            <a:ext cx="392430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776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647" y="414522"/>
            <a:ext cx="5256195" cy="489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344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6983" y="118302"/>
            <a:ext cx="10515600" cy="1325563"/>
          </a:xfrm>
        </p:spPr>
        <p:txBody>
          <a:bodyPr/>
          <a:lstStyle/>
          <a:p>
            <a:r>
              <a:rPr lang="pt-BR" dirty="0" smtClean="0"/>
              <a:t>Anatomia do serviço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553" y="2321753"/>
            <a:ext cx="6065949" cy="2990849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3437730" y="2321753"/>
            <a:ext cx="1313645" cy="4981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 smtClean="0">
                <a:solidFill>
                  <a:schemeClr val="tx1"/>
                </a:solidFill>
              </a:rPr>
              <a:t>Decorator</a:t>
            </a:r>
            <a:r>
              <a:rPr lang="pt-BR" sz="800" dirty="0" smtClean="0">
                <a:solidFill>
                  <a:schemeClr val="tx1"/>
                </a:solidFill>
              </a:rPr>
              <a:t> que define a classe como um serviço</a:t>
            </a:r>
            <a:endParaRPr lang="pt-BR" sz="800" dirty="0">
              <a:solidFill>
                <a:schemeClr val="tx1"/>
              </a:solidFill>
            </a:endParaRPr>
          </a:p>
        </p:txBody>
      </p:sp>
      <p:cxnSp>
        <p:nvCxnSpPr>
          <p:cNvPr id="5" name="Conector de seta reta 4"/>
          <p:cNvCxnSpPr/>
          <p:nvPr/>
        </p:nvCxnSpPr>
        <p:spPr>
          <a:xfrm>
            <a:off x="4725653" y="2578773"/>
            <a:ext cx="8509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 5"/>
          <p:cNvSpPr/>
          <p:nvPr/>
        </p:nvSpPr>
        <p:spPr>
          <a:xfrm>
            <a:off x="3412008" y="3303607"/>
            <a:ext cx="1313645" cy="13024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</a:rPr>
              <a:t>O Retorno da função poderia ser um Array de produtos simples.</a:t>
            </a:r>
          </a:p>
          <a:p>
            <a:pPr algn="ctr"/>
            <a:r>
              <a:rPr lang="pt-BR" sz="800" dirty="0" smtClean="0">
                <a:solidFill>
                  <a:schemeClr val="tx1"/>
                </a:solidFill>
              </a:rPr>
              <a:t>Porem retornar um </a:t>
            </a:r>
            <a:r>
              <a:rPr lang="pt-BR" sz="800" b="1" dirty="0" err="1" smtClean="0">
                <a:solidFill>
                  <a:schemeClr val="tx1"/>
                </a:solidFill>
              </a:rPr>
              <a:t>Observable</a:t>
            </a:r>
            <a:r>
              <a:rPr lang="pt-BR" sz="800" dirty="0" smtClean="0">
                <a:solidFill>
                  <a:schemeClr val="tx1"/>
                </a:solidFill>
              </a:rPr>
              <a:t> da o </a:t>
            </a:r>
            <a:r>
              <a:rPr lang="pt-BR" sz="800" dirty="0" smtClean="0">
                <a:solidFill>
                  <a:srgbClr val="FF0000"/>
                </a:solidFill>
              </a:rPr>
              <a:t>poder de observar as alterações em tempo real</a:t>
            </a:r>
            <a:endParaRPr lang="pt-BR" sz="800" dirty="0">
              <a:solidFill>
                <a:srgbClr val="FF0000"/>
              </a:solidFill>
            </a:endParaRPr>
          </a:p>
        </p:txBody>
      </p:sp>
      <p:cxnSp>
        <p:nvCxnSpPr>
          <p:cNvPr id="7" name="Conector de seta reta 6"/>
          <p:cNvCxnSpPr/>
          <p:nvPr/>
        </p:nvCxnSpPr>
        <p:spPr>
          <a:xfrm>
            <a:off x="4699931" y="3945686"/>
            <a:ext cx="8509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>
          <a:xfrm>
            <a:off x="8295158" y="3848268"/>
            <a:ext cx="1890242" cy="213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685774" y="3303607"/>
            <a:ext cx="1313645" cy="13024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</a:rPr>
              <a:t>E sempre importante definir o que vai ser recebido pela </a:t>
            </a:r>
            <a:r>
              <a:rPr lang="pt-BR" sz="800" dirty="0" err="1" smtClean="0">
                <a:solidFill>
                  <a:schemeClr val="tx1"/>
                </a:solidFill>
              </a:rPr>
              <a:t>api</a:t>
            </a:r>
            <a:r>
              <a:rPr lang="pt-BR" sz="800" dirty="0" smtClean="0">
                <a:solidFill>
                  <a:schemeClr val="tx1"/>
                </a:solidFill>
              </a:rPr>
              <a:t>: </a:t>
            </a:r>
            <a:r>
              <a:rPr lang="pt-BR" sz="800" b="1" dirty="0" err="1" smtClean="0">
                <a:solidFill>
                  <a:schemeClr val="tx1"/>
                </a:solidFill>
              </a:rPr>
              <a:t>Observable</a:t>
            </a:r>
            <a:r>
              <a:rPr lang="pt-BR" sz="800" b="1" dirty="0" smtClean="0">
                <a:solidFill>
                  <a:schemeClr val="tx1"/>
                </a:solidFill>
              </a:rPr>
              <a:t>&lt;Produto[]&gt;</a:t>
            </a:r>
            <a:br>
              <a:rPr lang="pt-BR" sz="800" b="1" dirty="0" smtClean="0">
                <a:solidFill>
                  <a:schemeClr val="tx1"/>
                </a:solidFill>
              </a:rPr>
            </a:br>
            <a:r>
              <a:rPr lang="pt-BR" sz="800" dirty="0" smtClean="0">
                <a:solidFill>
                  <a:schemeClr val="tx1"/>
                </a:solidFill>
              </a:rPr>
              <a:t>ou seja: </a:t>
            </a:r>
            <a:r>
              <a:rPr lang="pt-BR" sz="800" dirty="0" err="1" smtClean="0">
                <a:solidFill>
                  <a:schemeClr val="tx1"/>
                </a:solidFill>
              </a:rPr>
              <a:t>Api</a:t>
            </a:r>
            <a:r>
              <a:rPr lang="pt-BR" sz="800" dirty="0" smtClean="0">
                <a:solidFill>
                  <a:schemeClr val="tx1"/>
                </a:solidFill>
              </a:rPr>
              <a:t> </a:t>
            </a:r>
            <a:r>
              <a:rPr lang="pt-BR" sz="800" dirty="0" err="1" smtClean="0">
                <a:solidFill>
                  <a:schemeClr val="tx1"/>
                </a:solidFill>
              </a:rPr>
              <a:t>so</a:t>
            </a:r>
            <a:r>
              <a:rPr lang="pt-BR" sz="800" dirty="0" smtClean="0">
                <a:solidFill>
                  <a:schemeClr val="tx1"/>
                </a:solidFill>
              </a:rPr>
              <a:t> recebe um Array de produtos.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8407400" y="4061380"/>
            <a:ext cx="1035050" cy="213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solidFill>
                <a:schemeClr val="tx1"/>
              </a:solidFill>
            </a:endParaRPr>
          </a:p>
        </p:txBody>
      </p:sp>
      <p:cxnSp>
        <p:nvCxnSpPr>
          <p:cNvPr id="11" name="Conector de seta reta 10"/>
          <p:cNvCxnSpPr/>
          <p:nvPr/>
        </p:nvCxnSpPr>
        <p:spPr>
          <a:xfrm>
            <a:off x="8870950" y="4274492"/>
            <a:ext cx="7281" cy="13612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/>
          <p:cNvSpPr/>
          <p:nvPr/>
        </p:nvSpPr>
        <p:spPr>
          <a:xfrm>
            <a:off x="8214127" y="5635728"/>
            <a:ext cx="1313645" cy="4981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</a:rPr>
              <a:t>Retorna um Array de produtos o tipo </a:t>
            </a:r>
            <a:r>
              <a:rPr lang="pt-BR" sz="800" dirty="0" err="1" smtClean="0">
                <a:solidFill>
                  <a:schemeClr val="tx1"/>
                </a:solidFill>
              </a:rPr>
              <a:t>Observable</a:t>
            </a:r>
            <a:r>
              <a:rPr lang="pt-BR" sz="800" dirty="0" smtClean="0">
                <a:solidFill>
                  <a:schemeClr val="tx1"/>
                </a:solidFill>
              </a:rPr>
              <a:t> e implícito.</a:t>
            </a:r>
            <a:endParaRPr lang="pt-BR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626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2655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46724" cy="52351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Partes importantes do </a:t>
            </a:r>
            <a:r>
              <a:rPr lang="pt-BR" dirty="0" err="1" smtClean="0"/>
              <a:t>angular.json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2666164" y="2451148"/>
            <a:ext cx="1313645" cy="176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</a:rPr>
              <a:t>Variáveis de ambiente</a:t>
            </a:r>
            <a:endParaRPr lang="pt-BR" sz="800" dirty="0">
              <a:solidFill>
                <a:schemeClr val="tx1"/>
              </a:solidFill>
            </a:endParaRPr>
          </a:p>
        </p:txBody>
      </p:sp>
      <p:cxnSp>
        <p:nvCxnSpPr>
          <p:cNvPr id="14" name="Conector de seta reta 13"/>
          <p:cNvCxnSpPr/>
          <p:nvPr/>
        </p:nvCxnSpPr>
        <p:spPr>
          <a:xfrm>
            <a:off x="4006850" y="2539243"/>
            <a:ext cx="8509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791" y="1104097"/>
            <a:ext cx="4124901" cy="5753903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167425" y="3618963"/>
            <a:ext cx="4443212" cy="26401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Muitas configurações sobre o projeto entre as principais</a:t>
            </a:r>
            <a:br>
              <a:rPr lang="pt-BR" dirty="0" smtClean="0">
                <a:solidFill>
                  <a:schemeClr val="tx1"/>
                </a:solidFill>
              </a:rPr>
            </a:br>
            <a:r>
              <a:rPr lang="pt-BR" dirty="0" err="1" smtClean="0">
                <a:solidFill>
                  <a:schemeClr val="tx1"/>
                </a:solidFill>
              </a:rPr>
              <a:t>prefix</a:t>
            </a:r>
            <a:r>
              <a:rPr lang="pt-BR" dirty="0" smtClean="0">
                <a:solidFill>
                  <a:schemeClr val="tx1"/>
                </a:solidFill>
              </a:rPr>
              <a:t>: “</a:t>
            </a:r>
            <a:r>
              <a:rPr lang="pt-BR" dirty="0" err="1" smtClean="0">
                <a:solidFill>
                  <a:schemeClr val="tx1"/>
                </a:solidFill>
              </a:rPr>
              <a:t>App</a:t>
            </a:r>
            <a:r>
              <a:rPr lang="pt-BR" dirty="0" smtClean="0">
                <a:solidFill>
                  <a:schemeClr val="tx1"/>
                </a:solidFill>
              </a:rPr>
              <a:t>” por padrão</a:t>
            </a:r>
          </a:p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Styles</a:t>
            </a:r>
            <a:r>
              <a:rPr lang="pt-BR" dirty="0" smtClean="0">
                <a:solidFill>
                  <a:schemeClr val="tx1"/>
                </a:solidFill>
              </a:rPr>
              <a:t>: </a:t>
            </a:r>
            <a:r>
              <a:rPr lang="pt-BR" dirty="0" err="1" smtClean="0">
                <a:solidFill>
                  <a:schemeClr val="tx1"/>
                </a:solidFill>
              </a:rPr>
              <a:t>css</a:t>
            </a:r>
            <a:r>
              <a:rPr lang="pt-BR" dirty="0" smtClean="0">
                <a:solidFill>
                  <a:schemeClr val="tx1"/>
                </a:solidFill>
              </a:rPr>
              <a:t> global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Budgets: orçamento para o tamanho dos componentes 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5284227" y="4577640"/>
            <a:ext cx="1313645" cy="176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8831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46724" cy="523517"/>
          </a:xfrm>
        </p:spPr>
        <p:txBody>
          <a:bodyPr>
            <a:normAutofit fontScale="90000"/>
          </a:bodyPr>
          <a:lstStyle/>
          <a:p>
            <a:r>
              <a:rPr lang="pt-BR" dirty="0" err="1" smtClean="0"/>
              <a:t>Package.json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2999848" y="1916625"/>
            <a:ext cx="1313645" cy="4981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</a:rPr>
              <a:t>Comandos </a:t>
            </a:r>
            <a:r>
              <a:rPr lang="pt-BR" sz="800" dirty="0" err="1" smtClean="0">
                <a:solidFill>
                  <a:schemeClr val="tx1"/>
                </a:solidFill>
              </a:rPr>
              <a:t>ng</a:t>
            </a:r>
            <a:r>
              <a:rPr lang="pt-BR" sz="800" dirty="0" smtClean="0">
                <a:solidFill>
                  <a:schemeClr val="tx1"/>
                </a:solidFill>
              </a:rPr>
              <a:t> que pode ser usado na aplicação</a:t>
            </a:r>
            <a:endParaRPr lang="pt-BR" sz="800" dirty="0">
              <a:solidFill>
                <a:schemeClr val="tx1"/>
              </a:solidFill>
            </a:endParaRPr>
          </a:p>
        </p:txBody>
      </p:sp>
      <p:cxnSp>
        <p:nvCxnSpPr>
          <p:cNvPr id="14" name="Conector de seta reta 13"/>
          <p:cNvCxnSpPr/>
          <p:nvPr/>
        </p:nvCxnSpPr>
        <p:spPr>
          <a:xfrm>
            <a:off x="4313493" y="2165707"/>
            <a:ext cx="8509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5911" y="888642"/>
            <a:ext cx="4705350" cy="5667375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5275911" y="1625846"/>
            <a:ext cx="4524912" cy="12332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5409127" y="3105698"/>
            <a:ext cx="4280178" cy="21617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3215425" y="3872067"/>
            <a:ext cx="1313645" cy="4981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</a:rPr>
              <a:t>Dependências </a:t>
            </a:r>
            <a:r>
              <a:rPr lang="pt-BR" sz="800" dirty="0" err="1" smtClean="0">
                <a:solidFill>
                  <a:schemeClr val="tx1"/>
                </a:solidFill>
              </a:rPr>
              <a:t>gerails</a:t>
            </a:r>
            <a:endParaRPr lang="pt-BR" sz="800" dirty="0">
              <a:solidFill>
                <a:schemeClr val="tx1"/>
              </a:solidFill>
            </a:endParaRPr>
          </a:p>
        </p:txBody>
      </p:sp>
      <p:cxnSp>
        <p:nvCxnSpPr>
          <p:cNvPr id="12" name="Conector de seta reta 11"/>
          <p:cNvCxnSpPr/>
          <p:nvPr/>
        </p:nvCxnSpPr>
        <p:spPr>
          <a:xfrm>
            <a:off x="4529070" y="4121149"/>
            <a:ext cx="8509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564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8651" y="171943"/>
            <a:ext cx="10515600" cy="472002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DECORATOR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258651" y="643945"/>
            <a:ext cx="9857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UM DECORATOR DEFINE UM COMPORTAMENTO DE UMA CLASS: https://angular.io/api?type=decorator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031" y="1115947"/>
            <a:ext cx="8372475" cy="4943475"/>
          </a:xfrm>
          <a:prstGeom prst="rect">
            <a:avLst/>
          </a:prstGeom>
        </p:spPr>
      </p:pic>
      <p:cxnSp>
        <p:nvCxnSpPr>
          <p:cNvPr id="6" name="Conector de seta reta 5"/>
          <p:cNvCxnSpPr/>
          <p:nvPr/>
        </p:nvCxnSpPr>
        <p:spPr>
          <a:xfrm flipV="1">
            <a:off x="3077121" y="4564902"/>
            <a:ext cx="178048" cy="130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>
          <a:xfrm>
            <a:off x="1763476" y="4473083"/>
            <a:ext cx="1313645" cy="1836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3255169" y="4479611"/>
            <a:ext cx="1313645" cy="1836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</a:rPr>
              <a:t>INJETA UM SERVIÇO</a:t>
            </a:r>
            <a:endParaRPr lang="pt-BR" sz="800" dirty="0">
              <a:solidFill>
                <a:schemeClr val="tx1"/>
              </a:solidFill>
            </a:endParaRPr>
          </a:p>
        </p:txBody>
      </p:sp>
      <p:cxnSp>
        <p:nvCxnSpPr>
          <p:cNvPr id="16" name="Conector de seta reta 15"/>
          <p:cNvCxnSpPr/>
          <p:nvPr/>
        </p:nvCxnSpPr>
        <p:spPr>
          <a:xfrm flipV="1">
            <a:off x="9304300" y="4884011"/>
            <a:ext cx="178048" cy="130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/>
        </p:nvSpPr>
        <p:spPr>
          <a:xfrm>
            <a:off x="7990655" y="4792192"/>
            <a:ext cx="1313645" cy="1836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9482348" y="4798720"/>
            <a:ext cx="1313645" cy="1836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</a:rPr>
              <a:t>FORMATA ALGO NA TELA</a:t>
            </a:r>
            <a:endParaRPr lang="pt-BR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78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REGRAS SOBRE MODULES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419100" y="1600200"/>
            <a:ext cx="5880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Modules: quando cria um module que não e o principal</a:t>
            </a:r>
          </a:p>
          <a:p>
            <a:r>
              <a:rPr lang="pt-BR" dirty="0" smtClean="0"/>
              <a:t>O único principal e o </a:t>
            </a:r>
            <a:r>
              <a:rPr lang="pt-BR" dirty="0" err="1" smtClean="0"/>
              <a:t>appModule</a:t>
            </a:r>
            <a:endParaRPr lang="pt-BR" dirty="0" smtClean="0"/>
          </a:p>
          <a:p>
            <a:endParaRPr lang="pt-BR" dirty="0"/>
          </a:p>
          <a:p>
            <a:r>
              <a:rPr lang="pt-BR" dirty="0" err="1" smtClean="0"/>
              <a:t>Voce</a:t>
            </a:r>
            <a:r>
              <a:rPr lang="pt-BR" dirty="0" smtClean="0"/>
              <a:t> deve importar o </a:t>
            </a:r>
            <a:r>
              <a:rPr lang="pt-BR" dirty="0" err="1" smtClean="0"/>
              <a:t>commonModule</a:t>
            </a:r>
            <a:r>
              <a:rPr lang="pt-BR" dirty="0" smtClean="0"/>
              <a:t> para dizer</a:t>
            </a:r>
          </a:p>
          <a:p>
            <a:r>
              <a:rPr lang="pt-BR" dirty="0" smtClean="0"/>
              <a:t>Que ele e um componente </a:t>
            </a:r>
            <a:r>
              <a:rPr lang="pt-BR" dirty="0" err="1" smtClean="0"/>
              <a:t>comun</a:t>
            </a:r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300" y="1600200"/>
            <a:ext cx="486727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42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Angular.json</a:t>
            </a:r>
            <a:r>
              <a:rPr lang="pt-BR" dirty="0" smtClean="0"/>
              <a:t> dica para manipular as criação de arquivos no comando </a:t>
            </a:r>
            <a:r>
              <a:rPr lang="pt-BR" dirty="0" err="1" smtClean="0"/>
              <a:t>ng</a:t>
            </a:r>
            <a:r>
              <a:rPr lang="pt-BR" dirty="0" smtClean="0"/>
              <a:t> g c </a:t>
            </a:r>
            <a:r>
              <a:rPr lang="pt-BR" dirty="0" err="1" smtClean="0"/>
              <a:t>component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8312" y="2263731"/>
            <a:ext cx="5391150" cy="369570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618186" y="2112135"/>
            <a:ext cx="356764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Manipular as variáveis do</a:t>
            </a:r>
          </a:p>
          <a:p>
            <a:r>
              <a:rPr lang="pt-BR" dirty="0" err="1" smtClean="0"/>
              <a:t>Schematics</a:t>
            </a:r>
            <a:r>
              <a:rPr lang="pt-BR" dirty="0" smtClean="0"/>
              <a:t>/</a:t>
            </a:r>
            <a:r>
              <a:rPr lang="pt-BR" dirty="0" err="1" smtClean="0"/>
              <a:t>angular:componente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Comandos útil para testar: </a:t>
            </a:r>
          </a:p>
          <a:p>
            <a:r>
              <a:rPr lang="pt-BR" dirty="0" err="1" smtClean="0"/>
              <a:t>ng</a:t>
            </a:r>
            <a:r>
              <a:rPr lang="pt-BR" dirty="0" smtClean="0"/>
              <a:t> g c componente –d (</a:t>
            </a:r>
            <a:r>
              <a:rPr lang="pt-BR" dirty="0" err="1" smtClean="0"/>
              <a:t>dry</a:t>
            </a:r>
            <a:r>
              <a:rPr lang="pt-BR" dirty="0" smtClean="0"/>
              <a:t> teste)</a:t>
            </a:r>
          </a:p>
          <a:p>
            <a:endParaRPr lang="pt-BR" dirty="0"/>
          </a:p>
          <a:p>
            <a:r>
              <a:rPr lang="pt-BR" dirty="0" smtClean="0"/>
              <a:t>Nesse projeto a criação foi </a:t>
            </a:r>
            <a:r>
              <a:rPr lang="pt-BR" dirty="0" err="1" smtClean="0"/>
              <a:t>minimal</a:t>
            </a:r>
            <a:endParaRPr lang="pt-BR" dirty="0" smtClean="0"/>
          </a:p>
          <a:p>
            <a:r>
              <a:rPr lang="pt-BR" dirty="0" smtClean="0"/>
              <a:t>Para reduzir o </a:t>
            </a:r>
            <a:r>
              <a:rPr lang="pt-BR" dirty="0" err="1" smtClean="0"/>
              <a:t>scopo</a:t>
            </a:r>
            <a:r>
              <a:rPr lang="pt-BR" dirty="0" smtClean="0"/>
              <a:t> do projeto e –g</a:t>
            </a:r>
            <a:br>
              <a:rPr lang="pt-BR" dirty="0" smtClean="0"/>
            </a:br>
            <a:r>
              <a:rPr lang="pt-BR" dirty="0" smtClean="0"/>
              <a:t>para não criar os arquivos do </a:t>
            </a:r>
            <a:r>
              <a:rPr lang="pt-BR" dirty="0" err="1" smtClean="0"/>
              <a:t>git</a:t>
            </a:r>
            <a:endParaRPr lang="pt-BR" dirty="0" smtClean="0"/>
          </a:p>
          <a:p>
            <a:r>
              <a:rPr lang="pt-BR" dirty="0" smtClean="0"/>
              <a:t>Comando: </a:t>
            </a:r>
          </a:p>
          <a:p>
            <a:r>
              <a:rPr lang="pt-BR" dirty="0" err="1" smtClean="0"/>
              <a:t>ng</a:t>
            </a:r>
            <a:r>
              <a:rPr lang="pt-BR" dirty="0" smtClean="0"/>
              <a:t> new </a:t>
            </a:r>
            <a:r>
              <a:rPr lang="pt-BR" dirty="0" err="1" smtClean="0"/>
              <a:t>MeuProjeto</a:t>
            </a:r>
            <a:r>
              <a:rPr lang="pt-BR" dirty="0" smtClean="0"/>
              <a:t> –</a:t>
            </a:r>
            <a:r>
              <a:rPr lang="pt-BR" dirty="0" err="1" smtClean="0"/>
              <a:t>minimal</a:t>
            </a:r>
            <a:r>
              <a:rPr lang="pt-BR" dirty="0" smtClean="0"/>
              <a:t> –g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8143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045" y="0"/>
            <a:ext cx="10515600" cy="1325563"/>
          </a:xfrm>
        </p:spPr>
        <p:txBody>
          <a:bodyPr/>
          <a:lstStyle/>
          <a:p>
            <a:r>
              <a:rPr lang="pt-BR" dirty="0" smtClean="0"/>
              <a:t>Resumo sobre rotas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920303" y="1468193"/>
            <a:ext cx="2698660" cy="965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</a:rPr>
              <a:t>Arquivo com uma constante de rotas não tem </a:t>
            </a:r>
            <a:r>
              <a:rPr lang="pt-BR" sz="1100" dirty="0" err="1" smtClean="0">
                <a:solidFill>
                  <a:schemeClr val="tx1"/>
                </a:solidFill>
              </a:rPr>
              <a:t>decorator</a:t>
            </a:r>
            <a:r>
              <a:rPr lang="pt-BR" sz="1100" dirty="0" smtClean="0">
                <a:solidFill>
                  <a:schemeClr val="tx1"/>
                </a:solidFill>
              </a:rPr>
              <a:t> apenas </a:t>
            </a:r>
            <a:r>
              <a:rPr lang="pt-BR" sz="1100" dirty="0" err="1" smtClean="0">
                <a:solidFill>
                  <a:schemeClr val="tx1"/>
                </a:solidFill>
              </a:rPr>
              <a:t>tipado</a:t>
            </a:r>
            <a:r>
              <a:rPr lang="pt-BR" sz="1100" dirty="0" smtClean="0">
                <a:solidFill>
                  <a:schemeClr val="tx1"/>
                </a:solidFill>
              </a:rPr>
              <a:t> como </a:t>
            </a:r>
            <a:r>
              <a:rPr lang="pt-BR" sz="1100" dirty="0" err="1" smtClean="0">
                <a:solidFill>
                  <a:schemeClr val="tx1"/>
                </a:solidFill>
              </a:rPr>
              <a:t>Router</a:t>
            </a:r>
            <a:endParaRPr lang="pt-BR" sz="1100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5999408" y="1468193"/>
            <a:ext cx="4058992" cy="965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</a:rPr>
              <a:t>Dentro de </a:t>
            </a:r>
            <a:r>
              <a:rPr lang="pt-BR" sz="1100" dirty="0" err="1" smtClean="0">
                <a:solidFill>
                  <a:schemeClr val="tx1"/>
                </a:solidFill>
              </a:rPr>
              <a:t>AppModel</a:t>
            </a:r>
            <a:r>
              <a:rPr lang="pt-BR" sz="1100" dirty="0" smtClean="0">
                <a:solidFill>
                  <a:schemeClr val="tx1"/>
                </a:solidFill>
              </a:rPr>
              <a:t> e necessário ter um arquivo de rota padrão.</a:t>
            </a:r>
            <a:br>
              <a:rPr lang="pt-BR" sz="1100" dirty="0" smtClean="0">
                <a:solidFill>
                  <a:schemeClr val="tx1"/>
                </a:solidFill>
              </a:rPr>
            </a:br>
            <a:r>
              <a:rPr lang="pt-BR" sz="1100" dirty="0" smtClean="0">
                <a:solidFill>
                  <a:schemeClr val="tx1"/>
                </a:solidFill>
              </a:rPr>
              <a:t>Importar a biblioteca </a:t>
            </a:r>
            <a:r>
              <a:rPr lang="pt-BR" sz="1100" dirty="0" err="1" smtClean="0">
                <a:solidFill>
                  <a:schemeClr val="tx1"/>
                </a:solidFill>
              </a:rPr>
              <a:t>RouterModule</a:t>
            </a:r>
            <a:r>
              <a:rPr lang="pt-BR" sz="1100" dirty="0">
                <a:solidFill>
                  <a:schemeClr val="tx1"/>
                </a:solidFill>
              </a:rPr>
              <a:t> </a:t>
            </a:r>
            <a:r>
              <a:rPr lang="pt-BR" sz="1100" dirty="0" smtClean="0">
                <a:solidFill>
                  <a:schemeClr val="tx1"/>
                </a:solidFill>
              </a:rPr>
              <a:t>na função </a:t>
            </a:r>
            <a:r>
              <a:rPr lang="pt-BR" sz="1100" dirty="0" err="1" smtClean="0">
                <a:solidFill>
                  <a:schemeClr val="tx1"/>
                </a:solidFill>
              </a:rPr>
              <a:t>forRoot</a:t>
            </a:r>
            <a:r>
              <a:rPr lang="pt-BR" sz="1100" dirty="0" smtClean="0">
                <a:solidFill>
                  <a:schemeClr val="tx1"/>
                </a:solidFill>
              </a:rPr>
              <a:t>(arquivo de rota padrão, {</a:t>
            </a:r>
            <a:r>
              <a:rPr lang="pt-BR" sz="1100" dirty="0" err="1" smtClean="0">
                <a:solidFill>
                  <a:schemeClr val="tx1"/>
                </a:solidFill>
              </a:rPr>
              <a:t>userHash</a:t>
            </a:r>
            <a:r>
              <a:rPr lang="pt-BR" sz="1100" dirty="0" smtClean="0">
                <a:solidFill>
                  <a:schemeClr val="tx1"/>
                </a:solidFill>
              </a:rPr>
              <a:t>: false})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403" y="2793756"/>
            <a:ext cx="4993180" cy="361992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8270" y="2793756"/>
            <a:ext cx="5919989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514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3039"/>
            <a:ext cx="10515600" cy="1325563"/>
          </a:xfrm>
        </p:spPr>
        <p:txBody>
          <a:bodyPr/>
          <a:lstStyle/>
          <a:p>
            <a:r>
              <a:rPr lang="pt-BR" dirty="0" smtClean="0"/>
              <a:t>Rotas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6999" y="3284113"/>
            <a:ext cx="8048625" cy="336547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87068"/>
            <a:ext cx="6638925" cy="1672041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257577" y="3284113"/>
            <a:ext cx="3155324" cy="31424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Em </a:t>
            </a:r>
            <a:r>
              <a:rPr lang="pt-BR" dirty="0" err="1" smtClean="0">
                <a:solidFill>
                  <a:schemeClr val="tx1"/>
                </a:solidFill>
              </a:rPr>
              <a:t>Providers</a:t>
            </a:r>
            <a:r>
              <a:rPr lang="pt-BR" dirty="0" smtClean="0">
                <a:solidFill>
                  <a:schemeClr val="tx1"/>
                </a:solidFill>
              </a:rPr>
              <a:t> e necessário declarar o serviço de </a:t>
            </a:r>
            <a:r>
              <a:rPr lang="pt-BR" dirty="0" err="1" smtClean="0">
                <a:solidFill>
                  <a:schemeClr val="tx1"/>
                </a:solidFill>
              </a:rPr>
              <a:t>base_href</a:t>
            </a:r>
            <a:r>
              <a:rPr lang="pt-BR" dirty="0" smtClean="0">
                <a:solidFill>
                  <a:schemeClr val="tx1"/>
                </a:solidFill>
              </a:rPr>
              <a:t> ou seja se eu inserir “</a:t>
            </a:r>
            <a:r>
              <a:rPr lang="pt-BR" dirty="0" err="1" smtClean="0">
                <a:solidFill>
                  <a:schemeClr val="tx1"/>
                </a:solidFill>
              </a:rPr>
              <a:t>antonio</a:t>
            </a:r>
            <a:r>
              <a:rPr lang="pt-BR" dirty="0" smtClean="0">
                <a:solidFill>
                  <a:schemeClr val="tx1"/>
                </a:solidFill>
              </a:rPr>
              <a:t>” no lugar da ‘/’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E assim que vai ser o default: ao carregar a </a:t>
            </a:r>
            <a:r>
              <a:rPr lang="pt-BR" dirty="0">
                <a:solidFill>
                  <a:schemeClr val="tx1"/>
                </a:solidFill>
              </a:rPr>
              <a:t>pagina inicio: http://localhost:4200/antonio/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7498" y="152616"/>
            <a:ext cx="766762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0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 Rotas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838200" y="2099256"/>
            <a:ext cx="1801969" cy="824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Componente de Rotas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5" name="Conector de seta reta 4"/>
          <p:cNvCxnSpPr>
            <a:stCxn id="3" idx="3"/>
          </p:cNvCxnSpPr>
          <p:nvPr/>
        </p:nvCxnSpPr>
        <p:spPr>
          <a:xfrm>
            <a:off x="2640169" y="2511380"/>
            <a:ext cx="875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/>
          <p:cNvSpPr/>
          <p:nvPr/>
        </p:nvSpPr>
        <p:spPr>
          <a:xfrm>
            <a:off x="3541153" y="2099256"/>
            <a:ext cx="1801969" cy="824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Declaração como Rota em </a:t>
            </a:r>
            <a:r>
              <a:rPr lang="pt-BR" dirty="0" err="1" smtClean="0">
                <a:solidFill>
                  <a:schemeClr val="tx1"/>
                </a:solidFill>
              </a:rPr>
              <a:t>AppModel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6244106" y="2099255"/>
            <a:ext cx="1801969" cy="1159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Se Principal configura o </a:t>
            </a:r>
            <a:r>
              <a:rPr lang="pt-BR" dirty="0" err="1" smtClean="0">
                <a:solidFill>
                  <a:schemeClr val="tx1"/>
                </a:solidFill>
              </a:rPr>
              <a:t>forRoot</a:t>
            </a:r>
            <a:r>
              <a:rPr lang="pt-BR" dirty="0" smtClean="0">
                <a:solidFill>
                  <a:schemeClr val="tx1"/>
                </a:solidFill>
              </a:rPr>
              <a:t> e o </a:t>
            </a:r>
            <a:r>
              <a:rPr lang="pt-BR" dirty="0" err="1" smtClean="0">
                <a:solidFill>
                  <a:schemeClr val="tx1"/>
                </a:solidFill>
              </a:rPr>
              <a:t>Base_Href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9" name="Conector de seta reta 8"/>
          <p:cNvCxnSpPr/>
          <p:nvPr/>
        </p:nvCxnSpPr>
        <p:spPr>
          <a:xfrm>
            <a:off x="5343122" y="2511380"/>
            <a:ext cx="875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3234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</TotalTime>
  <Words>357</Words>
  <Application>Microsoft Office PowerPoint</Application>
  <PresentationFormat>Widescreen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Estrutura Angular</vt:lpstr>
      <vt:lpstr>Partes importantes do angular.json</vt:lpstr>
      <vt:lpstr>Package.json</vt:lpstr>
      <vt:lpstr>DECORATOR</vt:lpstr>
      <vt:lpstr>REGRAS SOBRE MODULES</vt:lpstr>
      <vt:lpstr>Angular.json dica para manipular as criação de arquivos no comando ng g c component</vt:lpstr>
      <vt:lpstr>Resumo sobre rotas</vt:lpstr>
      <vt:lpstr>Rotas</vt:lpstr>
      <vt:lpstr>Fluxo Rotas</vt:lpstr>
      <vt:lpstr>Data Binding</vt:lpstr>
      <vt:lpstr>Apresentação do PowerPoint</vt:lpstr>
      <vt:lpstr>Anatomia do serviço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Antonio Junio Pardim</dc:creator>
  <cp:lastModifiedBy>Antonio Junio Pardim</cp:lastModifiedBy>
  <cp:revision>27</cp:revision>
  <dcterms:created xsi:type="dcterms:W3CDTF">2022-09-28T10:56:43Z</dcterms:created>
  <dcterms:modified xsi:type="dcterms:W3CDTF">2022-10-05T01:44:29Z</dcterms:modified>
</cp:coreProperties>
</file>