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70" r:id="rId2"/>
    <p:sldId id="471" r:id="rId3"/>
    <p:sldId id="467" r:id="rId4"/>
    <p:sldId id="468" r:id="rId5"/>
    <p:sldId id="469" r:id="rId6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94724"/>
  </p:normalViewPr>
  <p:slideViewPr>
    <p:cSldViewPr snapToGrid="0">
      <p:cViewPr varScale="1">
        <p:scale>
          <a:sx n="103" d="100"/>
          <a:sy n="103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"/>
          <p:cNvSpPr txBox="1">
            <a:spLocks noGrp="1"/>
          </p:cNvSpPr>
          <p:nvPr>
            <p:ph type="body" sz="quarter" idx="21"/>
          </p:nvPr>
        </p:nvSpPr>
        <p:spPr>
          <a:xfrm>
            <a:off x="4039587" y="1975696"/>
            <a:ext cx="1514145" cy="8407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6" name="Text"/>
          <p:cNvSpPr txBox="1"/>
          <p:nvPr/>
        </p:nvSpPr>
        <p:spPr>
          <a:xfrm>
            <a:off x="4450838" y="6162463"/>
            <a:ext cx="691643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pPr algn="ctr">
              <a:defRPr sz="20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242887" y="1027112"/>
            <a:ext cx="9471026" cy="5254626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0000"/>
              </a:lnSpc>
              <a:spcBef>
                <a:spcPts val="500"/>
              </a:spcBef>
              <a:buSzPct val="33000"/>
              <a:buFont typeface="Wingdings"/>
              <a:buBlip>
                <a:blip r:embed="rId2"/>
              </a:buBlip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indent="-342900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indent="-391885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"/>
          <p:cNvGrpSpPr/>
          <p:nvPr/>
        </p:nvGrpSpPr>
        <p:grpSpPr>
          <a:xfrm>
            <a:off x="-1" y="6502478"/>
            <a:ext cx="9906002" cy="1444215"/>
            <a:chOff x="0" y="0"/>
            <a:chExt cx="9906000" cy="1444214"/>
          </a:xfrm>
        </p:grpSpPr>
        <p:sp>
          <p:nvSpPr>
            <p:cNvPr id="2" name="Rectangle"/>
            <p:cNvSpPr/>
            <p:nvPr/>
          </p:nvSpPr>
          <p:spPr>
            <a:xfrm>
              <a:off x="0" y="0"/>
              <a:ext cx="9906001" cy="347664"/>
            </a:xfrm>
            <a:prstGeom prst="rect">
              <a:avLst/>
            </a:prstGeom>
            <a:solidFill>
              <a:srgbClr val="E9F1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3" name="Bases de Dados"/>
            <p:cNvSpPr txBox="1"/>
            <p:nvPr/>
          </p:nvSpPr>
          <p:spPr>
            <a:xfrm>
              <a:off x="16933" y="7462"/>
              <a:ext cx="170291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 b="1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r>
                <a:t> Bases de Dados</a:t>
              </a:r>
            </a:p>
          </p:txBody>
        </p:sp>
        <p:grpSp>
          <p:nvGrpSpPr>
            <p:cNvPr id="6" name="Group"/>
            <p:cNvGrpSpPr/>
            <p:nvPr/>
          </p:nvGrpSpPr>
          <p:grpSpPr>
            <a:xfrm>
              <a:off x="6367463" y="19433"/>
              <a:ext cx="2540001" cy="1424782"/>
              <a:chOff x="0" y="11588"/>
              <a:chExt cx="2540000" cy="1424781"/>
            </a:xfrm>
          </p:grpSpPr>
          <p:sp>
            <p:nvSpPr>
              <p:cNvPr id="4" name="Rectangle"/>
              <p:cNvSpPr/>
              <p:nvPr/>
            </p:nvSpPr>
            <p:spPr>
              <a:xfrm>
                <a:off x="0" y="11588"/>
                <a:ext cx="2540000" cy="3095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 b="1">
                    <a:latin typeface="+mj-lt"/>
                    <a:ea typeface="+mj-ea"/>
                    <a:cs typeface="+mj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5" name="Introdução"/>
              <p:cNvSpPr/>
              <p:nvPr/>
            </p:nvSpPr>
            <p:spPr>
              <a:xfrm>
                <a:off x="0" y="166369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600" b="1">
                    <a:latin typeface="American Typewriter"/>
                    <a:ea typeface="American Typewriter"/>
                    <a:cs typeface="American Typewriter"/>
                    <a:sym typeface="American Typewriter"/>
                  </a:defRPr>
                </a:lvl1pPr>
              </a:lstStyle>
              <a:p>
                <a:r>
                  <a:t>Introdução</a:t>
                </a:r>
              </a:p>
            </p:txBody>
          </p:sp>
        </p:grpSp>
      </p:grp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72231" y="6530975"/>
            <a:ext cx="35631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  <a:solidFill>
            <a:srgbClr val="BFD9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1pPr>
      <a:lvl2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2pPr>
      <a:lvl3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3pPr>
      <a:lvl4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4pPr>
      <a:lvl5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5pPr>
      <a:lvl6pPr marL="180975" marR="0" indent="2762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6pPr>
      <a:lvl7pPr marL="180975" marR="0" indent="733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7pPr>
      <a:lvl8pPr marL="180975" marR="0" indent="11906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8pPr>
      <a:lvl9pPr marL="180975" marR="0" indent="16478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★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65000"/>
        <a:buFontTx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oncalves@tecnico.ulisboa.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rodução"/>
          <p:cNvSpPr txBox="1">
            <a:spLocks noGrp="1"/>
          </p:cNvSpPr>
          <p:nvPr>
            <p:ph type="body" idx="21"/>
          </p:nvPr>
        </p:nvSpPr>
        <p:spPr>
          <a:xfrm>
            <a:off x="2717934" y="839134"/>
            <a:ext cx="4470131" cy="37856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algn="ctr"/>
            <a:r>
              <a:rPr lang="en-GB" dirty="0">
                <a:solidFill>
                  <a:srgbClr val="0070C0"/>
                </a:solidFill>
              </a:rPr>
              <a:t>Base de Dados</a:t>
            </a:r>
          </a:p>
          <a:p>
            <a:pPr algn="ctr"/>
            <a:endParaRPr lang="pt-PT" dirty="0"/>
          </a:p>
          <a:p>
            <a:pPr algn="ctr"/>
            <a:endParaRPr lang="en-PT" dirty="0"/>
          </a:p>
          <a:p>
            <a:pPr algn="ctr"/>
            <a:r>
              <a:rPr lang="pt-PT" sz="4400" dirty="0"/>
              <a:t>Apresentação</a:t>
            </a:r>
          </a:p>
          <a:p>
            <a:pPr algn="ctr"/>
            <a:endParaRPr lang="en-PT" dirty="0"/>
          </a:p>
        </p:txBody>
      </p:sp>
      <p:sp>
        <p:nvSpPr>
          <p:cNvPr id="5" name="Introdução">
            <a:extLst>
              <a:ext uri="{FF2B5EF4-FFF2-40B4-BE49-F238E27FC236}">
                <a16:creationId xmlns:a16="http://schemas.microsoft.com/office/drawing/2014/main" id="{C9BE31EA-B52A-C280-B36C-34A514FF1701}"/>
              </a:ext>
            </a:extLst>
          </p:cNvPr>
          <p:cNvSpPr txBox="1">
            <a:spLocks/>
          </p:cNvSpPr>
          <p:nvPr/>
        </p:nvSpPr>
        <p:spPr>
          <a:xfrm>
            <a:off x="6578939" y="5657671"/>
            <a:ext cx="300178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GB" sz="2400" dirty="0">
                <a:solidFill>
                  <a:srgbClr val="C00000"/>
                </a:solidFill>
              </a:rPr>
              <a:t>António Gonçalves</a:t>
            </a:r>
          </a:p>
          <a:p>
            <a:pPr algn="ctr" hangingPunct="1"/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CFE9A3-03F5-A8AC-D26E-2BF5F78D1325}"/>
              </a:ext>
            </a:extLst>
          </p:cNvPr>
          <p:cNvSpPr txBox="1"/>
          <p:nvPr/>
        </p:nvSpPr>
        <p:spPr>
          <a:xfrm>
            <a:off x="2910017" y="4393953"/>
            <a:ext cx="495505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altLang="pt-PT" sz="2400" dirty="0">
                <a:hlinkClick r:id="rId2"/>
              </a:rPr>
              <a:t>agoncalves@tecnico.ulisboa.pt</a:t>
            </a:r>
            <a:endParaRPr lang="pt-PT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B70B-5FC6-DC01-A245-1D4B3FD3E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>
            <a:extLst>
              <a:ext uri="{FF2B5EF4-FFF2-40B4-BE49-F238E27FC236}">
                <a16:creationId xmlns:a16="http://schemas.microsoft.com/office/drawing/2014/main" id="{E11F2903-65C9-0379-34FA-90EBBB77E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Objetivos</a:t>
            </a:r>
            <a:endParaRPr dirty="0"/>
          </a:p>
        </p:txBody>
      </p:sp>
      <p:sp>
        <p:nvSpPr>
          <p:cNvPr id="66" name="Slide Number">
            <a:extLst>
              <a:ext uri="{FF2B5EF4-FFF2-40B4-BE49-F238E27FC236}">
                <a16:creationId xmlns:a16="http://schemas.microsoft.com/office/drawing/2014/main" id="{4E573354-24DB-1907-7950-1DD0E828D2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654C61-0583-7518-C68E-F2686FA9F555}"/>
              </a:ext>
            </a:extLst>
          </p:cNvPr>
          <p:cNvSpPr txBox="1">
            <a:spLocks/>
          </p:cNvSpPr>
          <p:nvPr/>
        </p:nvSpPr>
        <p:spPr>
          <a:xfrm>
            <a:off x="637229" y="1168327"/>
            <a:ext cx="8631541" cy="452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6213" indent="-174625" hangingPunct="1">
              <a:buFont typeface="Arial" panose="020B0604020202020204" pitchFamily="34" charset="0"/>
              <a:buChar char="•"/>
            </a:pPr>
            <a:r>
              <a:rPr lang="pt-PT" dirty="0">
                <a:latin typeface="American Typewriter"/>
                <a:sym typeface="American Typewriter"/>
              </a:rPr>
              <a:t>Conhecer as potencialidades de um Sistema Gestor de Bases de Dados Relacionais (SGDBR)</a:t>
            </a:r>
          </a:p>
          <a:p>
            <a:pPr marL="176213" indent="-174625" hangingPunct="1">
              <a:buFont typeface="Arial" panose="020B0604020202020204" pitchFamily="34" charset="0"/>
              <a:buChar char="•"/>
            </a:pPr>
            <a:endParaRPr lang="pt-PT" dirty="0">
              <a:latin typeface="American Typewriter"/>
              <a:sym typeface="American Typewriter"/>
            </a:endParaRPr>
          </a:p>
          <a:p>
            <a:pPr marL="176213" indent="-174625" hangingPunct="1">
              <a:buFont typeface="Arial" panose="020B0604020202020204" pitchFamily="34" charset="0"/>
              <a:buChar char="•"/>
            </a:pPr>
            <a:r>
              <a:rPr lang="pt-PT" dirty="0">
                <a:latin typeface="American Typewriter"/>
                <a:sym typeface="American Typewriter"/>
              </a:rPr>
              <a:t>Modelação de aplicações utilizando o Modelo Entidade-Relação (MER)</a:t>
            </a:r>
          </a:p>
          <a:p>
            <a:pPr marL="176213" indent="-174625" hangingPunct="1">
              <a:buFont typeface="Arial" panose="020B0604020202020204" pitchFamily="34" charset="0"/>
              <a:buChar char="•"/>
            </a:pPr>
            <a:endParaRPr lang="pt-PT" dirty="0">
              <a:latin typeface="American Typewriter"/>
              <a:sym typeface="American Typewriter"/>
            </a:endParaRPr>
          </a:p>
          <a:p>
            <a:pPr marL="176213" indent="-174625" hangingPunct="1">
              <a:buFont typeface="Arial" panose="020B0604020202020204" pitchFamily="34" charset="0"/>
              <a:buChar char="•"/>
            </a:pPr>
            <a:r>
              <a:rPr lang="pt-PT" dirty="0">
                <a:latin typeface="American Typewriter"/>
                <a:sym typeface="American Typewriter"/>
              </a:rPr>
              <a:t>Construção e manipulação do esquema da Base de Dados Relacional (BD) no sistema </a:t>
            </a:r>
            <a:r>
              <a:rPr lang="pt-PT" dirty="0" err="1">
                <a:latin typeface="American Typewriter"/>
                <a:sym typeface="American Typewriter"/>
              </a:rPr>
              <a:t>MySQL</a:t>
            </a:r>
            <a:endParaRPr lang="pt-PT" dirty="0">
              <a:latin typeface="American Typewriter"/>
              <a:sym typeface="American Typewriter"/>
            </a:endParaRPr>
          </a:p>
          <a:p>
            <a:pPr marL="176213" indent="-174625" hangingPunct="1">
              <a:buFont typeface="Arial" panose="020B0604020202020204" pitchFamily="34" charset="0"/>
              <a:buChar char="•"/>
            </a:pPr>
            <a:endParaRPr lang="pt-PT" dirty="0">
              <a:latin typeface="American Typewriter"/>
              <a:sym typeface="American Typewriter"/>
            </a:endParaRPr>
          </a:p>
          <a:p>
            <a:pPr marL="176213" indent="-174625" hangingPunct="1">
              <a:buFont typeface="Arial" panose="020B0604020202020204" pitchFamily="34" charset="0"/>
              <a:buChar char="•"/>
            </a:pPr>
            <a:r>
              <a:rPr lang="pt-PT" dirty="0">
                <a:latin typeface="American Typewriter"/>
                <a:sym typeface="American Typewriter"/>
              </a:rPr>
              <a:t>Manipulação da informação da BD</a:t>
            </a:r>
          </a:p>
          <a:p>
            <a:pPr marL="176213" indent="-174625" hangingPunct="1">
              <a:buFont typeface="Arial" panose="020B0604020202020204" pitchFamily="34" charset="0"/>
              <a:buChar char="•"/>
            </a:pPr>
            <a:endParaRPr lang="pt-PT" dirty="0">
              <a:latin typeface="American Typewriter"/>
              <a:sym typeface="American Typewriter"/>
            </a:endParaRPr>
          </a:p>
          <a:p>
            <a:pPr marL="176213" indent="-174625" hangingPunct="1">
              <a:buFont typeface="Arial" panose="020B0604020202020204" pitchFamily="34" charset="0"/>
              <a:buChar char="•"/>
            </a:pPr>
            <a:r>
              <a:rPr lang="pt-PT" dirty="0">
                <a:latin typeface="American Typewriter"/>
                <a:sym typeface="American Typewriter"/>
              </a:rPr>
              <a:t>Desenvolvimento da interface de nível lógico de interação com a BD</a:t>
            </a:r>
          </a:p>
        </p:txBody>
      </p:sp>
    </p:spTree>
    <p:extLst>
      <p:ext uri="{BB962C8B-B14F-4D97-AF65-F5344CB8AC3E}">
        <p14:creationId xmlns:p14="http://schemas.microsoft.com/office/powerpoint/2010/main" val="9311727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Conteúdos Programáticos</a:t>
            </a:r>
            <a:endParaRPr dirty="0"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E2915E-6882-AB56-6376-2EB8669B0349}"/>
              </a:ext>
            </a:extLst>
          </p:cNvPr>
          <p:cNvSpPr txBox="1">
            <a:spLocks/>
          </p:cNvSpPr>
          <p:nvPr/>
        </p:nvSpPr>
        <p:spPr>
          <a:xfrm>
            <a:off x="637229" y="1168327"/>
            <a:ext cx="8506771" cy="452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Introdução ao SGBD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Análise e modelação segundo o Modelo Entidade-Relação (MER)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O Modelo Relacional (MR)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Transformação do MER no MR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A linguagem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Structured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Query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Language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(SQL)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Data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Definition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Language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(DDL)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Data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Manipulation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Language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(DML)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Programação da lógica e acesso ao modelo de dados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Procedimentos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Funções</a:t>
            </a:r>
          </a:p>
          <a:p>
            <a:pPr marL="344488" hangingPunct="1">
              <a:buFont typeface="+mj-lt"/>
              <a:buAutoNum type="arabicPeriod"/>
            </a:pPr>
            <a:r>
              <a:rPr lang="pt-PT" sz="2400" dirty="0" err="1">
                <a:latin typeface="American Typewriter" panose="02090604020004020304" pitchFamily="18" charset="77"/>
                <a:sym typeface="American Typewriter"/>
              </a:rPr>
              <a:t>Triggers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 </a:t>
            </a:r>
            <a:endParaRPr lang="pt-PT" sz="1600" dirty="0">
              <a:latin typeface="American Typewriter" panose="02090604020004020304" pitchFamily="18" charset="7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038926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Avaliação</a:t>
            </a:r>
            <a:endParaRPr dirty="0"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E2915E-6882-AB56-6376-2EB8669B0349}"/>
              </a:ext>
            </a:extLst>
          </p:cNvPr>
          <p:cNvSpPr txBox="1">
            <a:spLocks/>
          </p:cNvSpPr>
          <p:nvPr/>
        </p:nvSpPr>
        <p:spPr>
          <a:xfrm>
            <a:off x="574167" y="907393"/>
            <a:ext cx="8506771" cy="452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4488" hangingPunct="1">
              <a:buFont typeface="Wingdings" pitchFamily="2" charset="2"/>
              <a:buChar char="§"/>
            </a:pPr>
            <a:r>
              <a:rPr lang="pt-PT">
                <a:latin typeface="American Typewriter" panose="02090604020004020304" pitchFamily="18" charset="77"/>
                <a:sym typeface="American Typewriter"/>
              </a:rPr>
              <a:t>Teste</a:t>
            </a: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344488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Projeto - em grupo de 4 alunos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Identificação de Requisitos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Modelo Entidade Relação 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Modelo Relacional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DDL do esquema da BD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DML de dados</a:t>
            </a: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Consultas e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Views</a:t>
            </a: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	</a:t>
            </a:r>
          </a:p>
          <a:p>
            <a:pPr marL="1588" indent="0" hangingPunct="1">
              <a:buNone/>
            </a:pPr>
            <a:endParaRPr lang="pt-PT" sz="2400" dirty="0">
              <a:latin typeface="American Typewriter" panose="02090604020004020304" pitchFamily="18" charset="77"/>
              <a:sym typeface="American Typewriter"/>
            </a:endParaRPr>
          </a:p>
          <a:p>
            <a:pPr marL="1588" indent="0" hangingPunct="1">
              <a:buNone/>
            </a:pPr>
            <a:r>
              <a:rPr lang="pt-PT" sz="2400" dirty="0">
                <a:latin typeface="American Typewriter" panose="02090604020004020304" pitchFamily="18" charset="77"/>
                <a:sym typeface="American Typewriter"/>
              </a:rPr>
              <a:t>Nota: 60% Teste + 40% Projeto</a:t>
            </a:r>
            <a:endParaRPr lang="pt-PT" sz="1600" dirty="0">
              <a:latin typeface="American Typewriter" panose="02090604020004020304" pitchFamily="18" charset="7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117253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Bibliografia</a:t>
            </a:r>
            <a:endParaRPr dirty="0"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E2915E-6882-AB56-6376-2EB8669B0349}"/>
              </a:ext>
            </a:extLst>
          </p:cNvPr>
          <p:cNvSpPr txBox="1">
            <a:spLocks/>
          </p:cNvSpPr>
          <p:nvPr/>
        </p:nvSpPr>
        <p:spPr>
          <a:xfrm>
            <a:off x="574167" y="907393"/>
            <a:ext cx="8506771" cy="452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4488" hangingPunct="1">
              <a:buFont typeface="Wingdings" pitchFamily="2" charset="2"/>
              <a:buChar char="§"/>
            </a:pPr>
            <a:r>
              <a:rPr lang="pt-PT" b="1" dirty="0">
                <a:latin typeface="American Typewriter" panose="02090604020004020304" pitchFamily="18" charset="77"/>
                <a:sym typeface="American Typewriter"/>
              </a:rPr>
              <a:t>Bibliografia Principal</a:t>
            </a:r>
          </a:p>
          <a:p>
            <a:pPr marL="344488" hangingPunct="1">
              <a:buFont typeface="Wingdings" pitchFamily="2" charset="2"/>
              <a:buChar char="§"/>
            </a:pP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Database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System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Concepts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6th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Edition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Abraham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Silberschatz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Henry F.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Korthand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S.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Sudarshan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McGraw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Hill, 2011, ISBN 978-0-07-352332-3</a:t>
            </a:r>
          </a:p>
          <a:p>
            <a:pPr marL="1588" indent="0" hangingPunct="1">
              <a:buNone/>
            </a:pP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344488" hangingPunct="1">
              <a:buFont typeface="Wingdings" pitchFamily="2" charset="2"/>
              <a:buChar char="§"/>
            </a:pPr>
            <a:r>
              <a:rPr lang="pt-PT" b="1" dirty="0">
                <a:latin typeface="American Typewriter" panose="02090604020004020304" pitchFamily="18" charset="77"/>
                <a:sym typeface="American Typewriter"/>
              </a:rPr>
              <a:t>Bibliografia Complementar</a:t>
            </a:r>
          </a:p>
          <a:p>
            <a:pPr marL="344488" hangingPunct="1">
              <a:buFont typeface="Wingdings" pitchFamily="2" charset="2"/>
              <a:buChar char="§"/>
            </a:pP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Elmasri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R., &amp;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Navathe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S. B. (2016). Fundamentals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of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Database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Systems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(7th ed.).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Pearson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ISBN: 978-0133970777</a:t>
            </a:r>
          </a:p>
          <a:p>
            <a:pPr marL="776288" lvl="1" hangingPunct="1">
              <a:buFont typeface="Wingdings" pitchFamily="2" charset="2"/>
              <a:buChar char="§"/>
            </a:pP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776288" lvl="1" hangingPunct="1">
              <a:buFont typeface="Wingdings" pitchFamily="2" charset="2"/>
              <a:buChar char="§"/>
            </a:pP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Date, C. J. (2019).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An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Introduction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to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Database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Systems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 (8th ed.). </a:t>
            </a:r>
            <a:r>
              <a:rPr lang="pt-PT" dirty="0" err="1">
                <a:latin typeface="American Typewriter" panose="02090604020004020304" pitchFamily="18" charset="77"/>
                <a:sym typeface="American Typewriter"/>
              </a:rPr>
              <a:t>Pearson</a:t>
            </a:r>
            <a:r>
              <a:rPr lang="pt-PT" dirty="0">
                <a:latin typeface="American Typewriter" panose="02090604020004020304" pitchFamily="18" charset="77"/>
                <a:sym typeface="American Typewriter"/>
              </a:rPr>
              <a:t>, ISBN: 978-0321197849</a:t>
            </a:r>
          </a:p>
          <a:p>
            <a:pPr marL="344488" hangingPunct="1">
              <a:buFont typeface="Wingdings" pitchFamily="2" charset="2"/>
              <a:buChar char="§"/>
            </a:pPr>
            <a:endParaRPr lang="pt-PT" dirty="0">
              <a:latin typeface="American Typewriter" panose="02090604020004020304" pitchFamily="18" charset="77"/>
              <a:sym typeface="American Typewriter"/>
            </a:endParaRPr>
          </a:p>
          <a:p>
            <a:pPr marL="1588" indent="0" hangingPunct="1">
              <a:buNone/>
            </a:pPr>
            <a:endParaRPr lang="pt-PT" sz="2400" dirty="0">
              <a:latin typeface="American Typewriter" panose="02090604020004020304" pitchFamily="18" charset="7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077572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251</Words>
  <Application>Microsoft Macintosh PowerPoint</Application>
  <PresentationFormat>Papel A4 (210x297 mm)</PresentationFormat>
  <Paragraphs>53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American Typewriter</vt:lpstr>
      <vt:lpstr>Arial</vt:lpstr>
      <vt:lpstr>Calibri</vt:lpstr>
      <vt:lpstr>PT Sans</vt:lpstr>
      <vt:lpstr>Times New Roman</vt:lpstr>
      <vt:lpstr>Wingdings</vt:lpstr>
      <vt:lpstr>Blank Presentation</vt:lpstr>
      <vt:lpstr>Apresentação do PowerPoint</vt:lpstr>
      <vt:lpstr>Objetivos</vt:lpstr>
      <vt:lpstr>Conteúdos Programáticos</vt:lpstr>
      <vt:lpstr>Avaliação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13</cp:revision>
  <dcterms:modified xsi:type="dcterms:W3CDTF">2025-02-19T23:22:36Z</dcterms:modified>
</cp:coreProperties>
</file>