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481" r:id="rId4"/>
    <p:sldId id="474" r:id="rId5"/>
    <p:sldId id="275" r:id="rId6"/>
    <p:sldId id="276" r:id="rId7"/>
    <p:sldId id="277" r:id="rId8"/>
    <p:sldId id="461" r:id="rId9"/>
    <p:sldId id="482" r:id="rId10"/>
    <p:sldId id="475" r:id="rId11"/>
    <p:sldId id="476" r:id="rId12"/>
    <p:sldId id="479" r:id="rId13"/>
    <p:sldId id="477" r:id="rId14"/>
    <p:sldId id="480" r:id="rId15"/>
    <p:sldId id="478" r:id="rId16"/>
    <p:sldId id="462" r:id="rId17"/>
    <p:sldId id="463" r:id="rId18"/>
    <p:sldId id="464" r:id="rId19"/>
    <p:sldId id="465" r:id="rId20"/>
    <p:sldId id="466" r:id="rId21"/>
    <p:sldId id="483" r:id="rId22"/>
    <p:sldId id="258" r:id="rId23"/>
    <p:sldId id="260" r:id="rId24"/>
    <p:sldId id="259" r:id="rId25"/>
    <p:sldId id="485" r:id="rId26"/>
    <p:sldId id="487" r:id="rId27"/>
    <p:sldId id="486" r:id="rId28"/>
    <p:sldId id="471" r:id="rId29"/>
    <p:sldId id="489" r:id="rId30"/>
    <p:sldId id="488" r:id="rId31"/>
    <p:sldId id="456" r:id="rId32"/>
    <p:sldId id="457" r:id="rId33"/>
    <p:sldId id="261" r:id="rId34"/>
    <p:sldId id="262" r:id="rId35"/>
    <p:sldId id="263" r:id="rId36"/>
    <p:sldId id="449" r:id="rId37"/>
    <p:sldId id="455" r:id="rId38"/>
    <p:sldId id="450" r:id="rId39"/>
    <p:sldId id="265" r:id="rId40"/>
    <p:sldId id="472" r:id="rId41"/>
    <p:sldId id="266" r:id="rId42"/>
    <p:sldId id="473" r:id="rId43"/>
    <p:sldId id="469" r:id="rId44"/>
    <p:sldId id="267" r:id="rId45"/>
    <p:sldId id="459" r:id="rId46"/>
    <p:sldId id="468" r:id="rId47"/>
    <p:sldId id="268" r:id="rId48"/>
    <p:sldId id="269" r:id="rId49"/>
    <p:sldId id="470" r:id="rId50"/>
    <p:sldId id="270" r:id="rId51"/>
    <p:sldId id="271" r:id="rId52"/>
    <p:sldId id="272" r:id="rId53"/>
    <p:sldId id="273" r:id="rId54"/>
    <p:sldId id="274" r:id="rId55"/>
    <p:sldId id="278" r:id="rId56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/>
    <p:restoredTop sz="72362"/>
  </p:normalViewPr>
  <p:slideViewPr>
    <p:cSldViewPr snapToGrid="0">
      <p:cViewPr varScale="1">
        <p:scale>
          <a:sx n="77" d="100"/>
          <a:sy n="77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Armazenamento Estruturado:  BD permite armazenar dados de forma organizada, geralmente em tabelas, facilitando a busca e manipulação.</a:t>
            </a:r>
          </a:p>
          <a:p>
            <a:endParaRPr lang="pt-PT" dirty="0"/>
          </a:p>
          <a:p>
            <a:r>
              <a:rPr lang="pt-PT" dirty="0"/>
              <a:t>Integridade e Consistência:- Oferece mecanismos para assegurar que os dados sejam precisos e consistentes, por exemplo, através de restrições e validações.</a:t>
            </a:r>
          </a:p>
        </p:txBody>
      </p:sp>
    </p:spTree>
    <p:extLst>
      <p:ext uri="{BB962C8B-B14F-4D97-AF65-F5344CB8AC3E}">
        <p14:creationId xmlns:p14="http://schemas.microsoft.com/office/powerpoint/2010/main" val="116503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5906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A2F4C-B2E7-F3F7-AB00-A51570B2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9F378-321B-D15A-8BCF-FC2F2C5EA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60794-C82D-636D-C36E-A28040A22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1102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33B76-2526-D726-9824-C9AC2F79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856E4-5CAB-A42C-D17F-E40A77FC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47831-DFEC-E885-C680-E7CE5DC35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8063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4560-6C18-532D-8CEC-63C12650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2D194-338C-684D-B327-D773B796C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74E67-19F8-1293-0D97-24FA553A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04880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6609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8A30-C87B-BE4B-B290-F593BF88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C2A56-6474-1523-EFB6-4B2F08A92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1D008-C589-673E-A91C-AD43B1847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89211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0813-9768-45FF-FA0D-D5ECF263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51247-754D-26ED-2575-60DE4593A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F0629-3A68-2518-EC38-A50358C1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073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782260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137241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1671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dados são descritos como </a:t>
            </a:r>
            <a:r>
              <a:rPr lang="pt-PT" b="1" dirty="0"/>
              <a:t>factos conhecidos</a:t>
            </a:r>
            <a:r>
              <a:rPr lang="pt-PT" dirty="0"/>
              <a:t>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Possuem significado:</a:t>
            </a:r>
            <a:r>
              <a:rPr lang="pt-PT" dirty="0"/>
              <a:t> Estes factos têm valor ou relevância em determinado contexto.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Podem ser armazenados de forma persistente:</a:t>
            </a:r>
            <a:r>
              <a:rPr lang="pt-PT" dirty="0"/>
              <a:t> São guardados de forma permanente numa base de dados, para posterior consulta e manipulação.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5770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5811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AB43-E8F1-03A8-B8EA-1F0DE8D6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082D352-2E7F-9015-C00C-603EDDE50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80544ED-2DF0-BE32-A2E2-3AA72D60B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02193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Análise</a:t>
            </a:r>
            <a:r>
              <a:rPr lang="en-GB" dirty="0"/>
              <a:t>: Define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requisitos</a:t>
            </a:r>
            <a:r>
              <a:rPr lang="en-GB" dirty="0"/>
              <a:t> do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identificando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e as </a:t>
            </a:r>
            <a:r>
              <a:rPr lang="en-GB" dirty="0" err="1"/>
              <a:t>operações</a:t>
            </a:r>
            <a:r>
              <a:rPr lang="en-GB" dirty="0"/>
              <a:t> </a:t>
            </a:r>
            <a:r>
              <a:rPr lang="en-GB" dirty="0" err="1"/>
              <a:t>necessárias</a:t>
            </a:r>
            <a:r>
              <a:rPr lang="en-GB" dirty="0"/>
              <a:t>. (</a:t>
            </a:r>
            <a:r>
              <a:rPr lang="en-GB" dirty="0" err="1"/>
              <a:t>Independente</a:t>
            </a:r>
            <a:r>
              <a:rPr lang="en-GB" dirty="0"/>
              <a:t> do SGBD)</a:t>
            </a:r>
          </a:p>
          <a:p>
            <a:endParaRPr lang="en-GB" b="1" dirty="0"/>
          </a:p>
          <a:p>
            <a:r>
              <a:rPr lang="en-GB" b="1" dirty="0" err="1"/>
              <a:t>Desenho</a:t>
            </a:r>
            <a:r>
              <a:rPr lang="en-GB" b="1" dirty="0"/>
              <a:t> Conceptual</a:t>
            </a:r>
            <a:r>
              <a:rPr lang="en-GB" dirty="0"/>
              <a:t>: </a:t>
            </a:r>
            <a:r>
              <a:rPr lang="en-GB" dirty="0" err="1"/>
              <a:t>Cria</a:t>
            </a:r>
            <a:r>
              <a:rPr lang="en-GB" dirty="0"/>
              <a:t> um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abstrato</a:t>
            </a:r>
            <a:r>
              <a:rPr lang="en-GB" dirty="0"/>
              <a:t> dos dados (ex.: </a:t>
            </a:r>
            <a:r>
              <a:rPr lang="en-GB" dirty="0" err="1"/>
              <a:t>diagramas</a:t>
            </a:r>
            <a:r>
              <a:rPr lang="en-GB" dirty="0"/>
              <a:t> E-R), </a:t>
            </a:r>
            <a:r>
              <a:rPr lang="en-GB" dirty="0" err="1"/>
              <a:t>representando</a:t>
            </a:r>
            <a:r>
              <a:rPr lang="en-GB" dirty="0"/>
              <a:t> </a:t>
            </a:r>
            <a:r>
              <a:rPr lang="en-GB" dirty="0" err="1"/>
              <a:t>entidades</a:t>
            </a:r>
            <a:r>
              <a:rPr lang="en-GB" dirty="0"/>
              <a:t>, </a:t>
            </a:r>
            <a:r>
              <a:rPr lang="en-GB" dirty="0" err="1"/>
              <a:t>atributos</a:t>
            </a:r>
            <a:r>
              <a:rPr lang="en-GB" dirty="0"/>
              <a:t> e </a:t>
            </a:r>
            <a:r>
              <a:rPr lang="en-GB" dirty="0" err="1"/>
              <a:t>relacionamentos</a:t>
            </a:r>
            <a:r>
              <a:rPr lang="en-GB" dirty="0"/>
              <a:t>. (</a:t>
            </a:r>
            <a:r>
              <a:rPr lang="en-GB" dirty="0" err="1"/>
              <a:t>Independente</a:t>
            </a:r>
            <a:r>
              <a:rPr lang="en-GB" dirty="0"/>
              <a:t> do SGBD)</a:t>
            </a:r>
          </a:p>
          <a:p>
            <a:endParaRPr lang="en-GB" b="1" dirty="0"/>
          </a:p>
          <a:p>
            <a:r>
              <a:rPr lang="en-GB" b="1" dirty="0" err="1"/>
              <a:t>Desenho</a:t>
            </a:r>
            <a:r>
              <a:rPr lang="en-GB" b="1" dirty="0"/>
              <a:t> </a:t>
            </a:r>
            <a:r>
              <a:rPr lang="en-GB" b="1" dirty="0" err="1"/>
              <a:t>Lógico</a:t>
            </a:r>
            <a:r>
              <a:rPr lang="en-GB" dirty="0"/>
              <a:t>: </a:t>
            </a:r>
            <a:r>
              <a:rPr lang="en-GB" dirty="0" err="1"/>
              <a:t>Tradução</a:t>
            </a:r>
            <a:r>
              <a:rPr lang="en-GB" dirty="0"/>
              <a:t> do </a:t>
            </a:r>
            <a:r>
              <a:rPr lang="en-GB" dirty="0" err="1"/>
              <a:t>modelo</a:t>
            </a:r>
            <a:r>
              <a:rPr lang="en-GB" dirty="0"/>
              <a:t> conceptual para </a:t>
            </a:r>
            <a:r>
              <a:rPr lang="en-GB" dirty="0" err="1"/>
              <a:t>estruturas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tabelas</a:t>
            </a:r>
            <a:r>
              <a:rPr lang="en-GB" dirty="0"/>
              <a:t> e </a:t>
            </a:r>
            <a:r>
              <a:rPr lang="en-GB" dirty="0" err="1"/>
              <a:t>relações</a:t>
            </a:r>
            <a:r>
              <a:rPr lang="en-GB" dirty="0"/>
              <a:t>, </a:t>
            </a:r>
            <a:r>
              <a:rPr lang="en-GB" dirty="0" err="1"/>
              <a:t>adaptadas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SGBD </a:t>
            </a:r>
            <a:r>
              <a:rPr lang="en-GB" dirty="0" err="1"/>
              <a:t>escolhido</a:t>
            </a:r>
            <a:r>
              <a:rPr lang="en-GB" dirty="0"/>
              <a:t>. (</a:t>
            </a:r>
            <a:r>
              <a:rPr lang="en-GB" dirty="0" err="1"/>
              <a:t>Dependente</a:t>
            </a:r>
            <a:r>
              <a:rPr lang="en-GB" dirty="0"/>
              <a:t> do SGBD)</a:t>
            </a:r>
          </a:p>
          <a:p>
            <a:endParaRPr lang="en-GB" b="1" dirty="0"/>
          </a:p>
          <a:p>
            <a:r>
              <a:rPr lang="en-GB" b="1" dirty="0" err="1"/>
              <a:t>Desenho</a:t>
            </a:r>
            <a:r>
              <a:rPr lang="en-GB" b="1" dirty="0"/>
              <a:t> </a:t>
            </a:r>
            <a:r>
              <a:rPr lang="en-GB" b="1" dirty="0" err="1"/>
              <a:t>Físico</a:t>
            </a:r>
            <a:r>
              <a:rPr lang="en-GB" dirty="0"/>
              <a:t>: </a:t>
            </a:r>
            <a:r>
              <a:rPr lang="en-GB" dirty="0" err="1"/>
              <a:t>Implementação</a:t>
            </a:r>
            <a:r>
              <a:rPr lang="en-GB" dirty="0"/>
              <a:t> </a:t>
            </a:r>
            <a:r>
              <a:rPr lang="en-GB" dirty="0" err="1"/>
              <a:t>técnica</a:t>
            </a:r>
            <a:r>
              <a:rPr lang="en-GB" dirty="0"/>
              <a:t> e </a:t>
            </a:r>
            <a:r>
              <a:rPr lang="en-GB" dirty="0" err="1"/>
              <a:t>optimização</a:t>
            </a:r>
            <a:r>
              <a:rPr lang="en-GB" dirty="0"/>
              <a:t> do </a:t>
            </a:r>
            <a:r>
              <a:rPr lang="en-GB" dirty="0" err="1"/>
              <a:t>modelo</a:t>
            </a:r>
            <a:r>
              <a:rPr lang="en-GB" dirty="0"/>
              <a:t> no </a:t>
            </a:r>
            <a:r>
              <a:rPr lang="en-GB" dirty="0" err="1"/>
              <a:t>ambiente</a:t>
            </a:r>
            <a:r>
              <a:rPr lang="en-GB" dirty="0"/>
              <a:t> real, </a:t>
            </a:r>
            <a:r>
              <a:rPr lang="en-GB" dirty="0" err="1"/>
              <a:t>considerando</a:t>
            </a:r>
            <a:r>
              <a:rPr lang="en-GB" dirty="0"/>
              <a:t> </a:t>
            </a:r>
            <a:r>
              <a:rPr lang="en-GB" dirty="0" err="1"/>
              <a:t>desempenho</a:t>
            </a:r>
            <a:r>
              <a:rPr lang="en-GB" dirty="0"/>
              <a:t> e </a:t>
            </a:r>
            <a:r>
              <a:rPr lang="en-GB" dirty="0" err="1"/>
              <a:t>armazenamento</a:t>
            </a:r>
            <a:r>
              <a:rPr lang="en-GB" dirty="0"/>
              <a:t>. (</a:t>
            </a:r>
            <a:r>
              <a:rPr lang="en-GB" dirty="0" err="1"/>
              <a:t>Dependente</a:t>
            </a:r>
            <a:r>
              <a:rPr lang="en-GB" dirty="0"/>
              <a:t> do SGBD)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30860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909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FBA0-95F9-3DA7-9E26-509C7E82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B39A609-DF16-B6FE-F2E2-B9CEBED38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8261C18-BD03-04EF-B88C-127EC9230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20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A974A-E96C-057D-922C-2DCEC2B0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8A2AD1B-BE87-3A51-45DC-228978D83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603181E-2B1E-FA58-1D3D-C364A7DC9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754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C6F5-4793-9B80-7869-E89642CB2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E6B050A-B479-A05C-B871-E7C06EE8A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CF30193-6F6E-B37E-DE38-976AB39E2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091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752D-C763-FC1B-E146-864A50C3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3A39418-F75E-9C4F-14AA-C36B72060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6DD3D95-35EA-11D0-81FA-855D772E4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195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C56E-C4C6-B271-69A7-95F4F64D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59C0190-965C-91A5-CE08-704BA2711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623E42E-6D5E-EA11-1729-0443CE157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615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3736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"/>
          <p:cNvSpPr txBox="1">
            <a:spLocks noGrp="1"/>
          </p:cNvSpPr>
          <p:nvPr>
            <p:ph type="body" sz="quarter" idx="21"/>
          </p:nvPr>
        </p:nvSpPr>
        <p:spPr>
          <a:xfrm>
            <a:off x="4039587" y="1975696"/>
            <a:ext cx="1514145" cy="8407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6" name="Text"/>
          <p:cNvSpPr txBox="1"/>
          <p:nvPr/>
        </p:nvSpPr>
        <p:spPr>
          <a:xfrm>
            <a:off x="4450838" y="6162463"/>
            <a:ext cx="691643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/>
          <a:p>
            <a:pPr algn="ctr">
              <a:defRPr sz="2000" b="1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/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242887" y="1027112"/>
            <a:ext cx="9471026" cy="5254626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>
              <a:lnSpc>
                <a:spcPct val="110000"/>
              </a:lnSpc>
              <a:spcBef>
                <a:spcPts val="500"/>
              </a:spcBef>
              <a:buSzPct val="33000"/>
              <a:buFont typeface="Wingdings"/>
              <a:buBlip>
                <a:blip r:embed="rId2"/>
              </a:buBlip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indent="-2921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indent="-292100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indent="-342900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indent="-391885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em 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2887" y="3745557"/>
            <a:ext cx="9471026" cy="2536181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just">
              <a:lnSpc>
                <a:spcPct val="110000"/>
              </a:lnSpc>
              <a:spcBef>
                <a:spcPts val="500"/>
              </a:spcBef>
              <a:buSzPct val="33000"/>
              <a:buFont typeface="Wingdings"/>
              <a:buBlip>
                <a:blip r:embed="rId2"/>
              </a:buBlip>
              <a:defRPr sz="2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indent="-292100" algn="just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indent="-292100" algn="just">
              <a:lnSpc>
                <a:spcPct val="110000"/>
              </a:lnSpc>
              <a:spcBef>
                <a:spcPts val="500"/>
              </a:spcBef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indent="-342900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indent="-391885">
              <a:lnSpc>
                <a:spcPct val="110000"/>
              </a:lnSpc>
              <a:spcBef>
                <a:spcPts val="500"/>
              </a:spcBef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176212" indent="-176212">
              <a:defRPr u="none"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658" y="6502478"/>
            <a:ext cx="387834" cy="3708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"/>
          <p:cNvGrpSpPr/>
          <p:nvPr/>
        </p:nvGrpSpPr>
        <p:grpSpPr>
          <a:xfrm>
            <a:off x="-1" y="6502478"/>
            <a:ext cx="9906002" cy="1444215"/>
            <a:chOff x="0" y="0"/>
            <a:chExt cx="9906000" cy="1444214"/>
          </a:xfrm>
        </p:grpSpPr>
        <p:sp>
          <p:nvSpPr>
            <p:cNvPr id="2" name="Rectangle"/>
            <p:cNvSpPr/>
            <p:nvPr/>
          </p:nvSpPr>
          <p:spPr>
            <a:xfrm>
              <a:off x="0" y="0"/>
              <a:ext cx="9906001" cy="347664"/>
            </a:xfrm>
            <a:prstGeom prst="rect">
              <a:avLst/>
            </a:prstGeom>
            <a:solidFill>
              <a:srgbClr val="E9F1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 b="1">
                  <a:latin typeface="+mj-lt"/>
                  <a:ea typeface="+mj-ea"/>
                  <a:cs typeface="+mj-cs"/>
                  <a:sym typeface="Times New Roman"/>
                </a:defRPr>
              </a:pPr>
              <a:endParaRPr/>
            </a:p>
          </p:txBody>
        </p:sp>
        <p:sp>
          <p:nvSpPr>
            <p:cNvPr id="3" name="Bases de Dados"/>
            <p:cNvSpPr txBox="1"/>
            <p:nvPr/>
          </p:nvSpPr>
          <p:spPr>
            <a:xfrm>
              <a:off x="16933" y="7462"/>
              <a:ext cx="170291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 b="1">
                  <a:latin typeface="American Typewriter"/>
                  <a:ea typeface="American Typewriter"/>
                  <a:cs typeface="American Typewriter"/>
                  <a:sym typeface="American Typewriter"/>
                </a:defRPr>
              </a:lvl1pPr>
            </a:lstStyle>
            <a:p>
              <a:r>
                <a:t> Bases de Dados</a:t>
              </a:r>
            </a:p>
          </p:txBody>
        </p:sp>
        <p:grpSp>
          <p:nvGrpSpPr>
            <p:cNvPr id="6" name="Group"/>
            <p:cNvGrpSpPr/>
            <p:nvPr/>
          </p:nvGrpSpPr>
          <p:grpSpPr>
            <a:xfrm>
              <a:off x="6367463" y="19433"/>
              <a:ext cx="2540001" cy="1424782"/>
              <a:chOff x="0" y="11588"/>
              <a:chExt cx="2540000" cy="1424781"/>
            </a:xfrm>
          </p:grpSpPr>
          <p:sp>
            <p:nvSpPr>
              <p:cNvPr id="4" name="Rectangle"/>
              <p:cNvSpPr/>
              <p:nvPr/>
            </p:nvSpPr>
            <p:spPr>
              <a:xfrm>
                <a:off x="0" y="11588"/>
                <a:ext cx="2540000" cy="3095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 b="1">
                    <a:latin typeface="+mj-lt"/>
                    <a:ea typeface="+mj-ea"/>
                    <a:cs typeface="+mj-cs"/>
                    <a:sym typeface="Times New Roman"/>
                  </a:defRPr>
                </a:pPr>
                <a:endParaRPr/>
              </a:p>
            </p:txBody>
          </p:sp>
          <p:sp>
            <p:nvSpPr>
              <p:cNvPr id="5" name="Introdução"/>
              <p:cNvSpPr/>
              <p:nvPr/>
            </p:nvSpPr>
            <p:spPr>
              <a:xfrm>
                <a:off x="0" y="166369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>
                  <a:defRPr sz="1600" b="1">
                    <a:latin typeface="American Typewriter"/>
                    <a:ea typeface="American Typewriter"/>
                    <a:cs typeface="American Typewriter"/>
                    <a:sym typeface="American Typewriter"/>
                  </a:defRPr>
                </a:lvl1pPr>
              </a:lstStyle>
              <a:p>
                <a:r>
                  <a:t>Introdução</a:t>
                </a:r>
              </a:p>
            </p:txBody>
          </p:sp>
        </p:grpSp>
      </p:grp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272231" y="6530975"/>
            <a:ext cx="356313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6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1"/>
          </a:xfrm>
          <a:prstGeom prst="rect">
            <a:avLst/>
          </a:prstGeom>
          <a:solidFill>
            <a:srgbClr val="BFD9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1pPr>
      <a:lvl2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2pPr>
      <a:lvl3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3pPr>
      <a:lvl4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4pPr>
      <a:lvl5pPr marL="180975" marR="0" indent="-1809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5pPr>
      <a:lvl6pPr marL="180975" marR="0" indent="2762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6pPr>
      <a:lvl7pPr marL="180975" marR="0" indent="733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7pPr>
      <a:lvl8pPr marL="180975" marR="0" indent="11906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8pPr>
      <a:lvl9pPr marL="180975" marR="0" indent="16478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sng" strike="noStrike" cap="none" spc="0" baseline="0">
          <a:solidFill>
            <a:srgbClr val="C02304"/>
          </a:solidFill>
          <a:uFillTx/>
          <a:latin typeface="PT Sans"/>
          <a:ea typeface="PT Sans"/>
          <a:cs typeface="PT Sans"/>
          <a:sym typeface="PT San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Tx/>
        <a:buChar char="★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65000"/>
        <a:buFontTx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merican Typewrit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ntrodução"/>
          <p:cNvSpPr txBox="1">
            <a:spLocks noGrp="1"/>
          </p:cNvSpPr>
          <p:nvPr>
            <p:ph type="body" idx="21"/>
          </p:nvPr>
        </p:nvSpPr>
        <p:spPr>
          <a:xfrm>
            <a:off x="2717934" y="839134"/>
            <a:ext cx="4470131" cy="37856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Base de Dados</a:t>
            </a:r>
          </a:p>
          <a:p>
            <a:pPr algn="ctr"/>
            <a:endParaRPr lang="pt-PT" dirty="0">
              <a:solidFill>
                <a:schemeClr val="tx1"/>
              </a:solidFill>
            </a:endParaRPr>
          </a:p>
          <a:p>
            <a:pPr algn="ctr"/>
            <a:endParaRPr lang="en-PT" dirty="0">
              <a:solidFill>
                <a:schemeClr val="tx1"/>
              </a:solidFill>
            </a:endParaRPr>
          </a:p>
          <a:p>
            <a:pPr algn="ctr"/>
            <a:r>
              <a:rPr sz="4400" dirty="0" err="1">
                <a:solidFill>
                  <a:schemeClr val="tx1"/>
                </a:solidFill>
              </a:rPr>
              <a:t>Introdução</a:t>
            </a:r>
            <a:endParaRPr lang="pt-PT" sz="4400" dirty="0">
              <a:solidFill>
                <a:schemeClr val="tx1"/>
              </a:solidFill>
            </a:endParaRPr>
          </a:p>
          <a:p>
            <a:pPr algn="ctr"/>
            <a:endParaRPr lang="en-PT" dirty="0"/>
          </a:p>
        </p:txBody>
      </p:sp>
      <p:sp>
        <p:nvSpPr>
          <p:cNvPr id="5" name="Introdução">
            <a:extLst>
              <a:ext uri="{FF2B5EF4-FFF2-40B4-BE49-F238E27FC236}">
                <a16:creationId xmlns:a16="http://schemas.microsoft.com/office/drawing/2014/main" id="{C9BE31EA-B52A-C280-B36C-34A514FF1701}"/>
              </a:ext>
            </a:extLst>
          </p:cNvPr>
          <p:cNvSpPr txBox="1">
            <a:spLocks/>
          </p:cNvSpPr>
          <p:nvPr/>
        </p:nvSpPr>
        <p:spPr>
          <a:xfrm>
            <a:off x="6578939" y="5657671"/>
            <a:ext cx="300178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GB" sz="2400" dirty="0">
                <a:solidFill>
                  <a:schemeClr val="tx1"/>
                </a:solidFill>
              </a:rPr>
              <a:t>António Gonçalves</a:t>
            </a:r>
          </a:p>
          <a:p>
            <a:pPr algn="ctr" hangingPunct="1"/>
            <a:endParaRPr lang="en-GB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78B7B-B1BC-9788-5AC2-FD73CAD8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AB34D6-E461-8251-9EA8-5ABF151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de Dados VS SGBD</a:t>
            </a:r>
            <a:endParaRPr lang="en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CCA7E7-D56B-16CD-A225-C2862A22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1" y="821112"/>
            <a:ext cx="8236516" cy="53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6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8B1F6-E233-86B8-EBB5-FC8F58B7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99876E-7733-55B5-B47E-45A684CA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Aplicações</a:t>
            </a:r>
            <a:r>
              <a:rPr lang="en-GB" dirty="0"/>
              <a:t> que NÃO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23032D-5435-7FAE-B3A3-6D3FBDE7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6" y="874192"/>
            <a:ext cx="8765657" cy="53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16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81EE-DEE4-A363-0AFF-311BFF91F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612173-722E-3DBA-E818-8C686E75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EXEMPLO: </a:t>
            </a:r>
            <a:r>
              <a:rPr lang="en-GB" dirty="0" err="1"/>
              <a:t>Aplicações</a:t>
            </a:r>
            <a:r>
              <a:rPr lang="en-GB" dirty="0"/>
              <a:t> que NÃO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D68DF3-5492-4E41-CB47-C4878F3C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55" y="812800"/>
            <a:ext cx="9064920" cy="54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21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A143-E5E2-3230-3755-28F510095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E78F26-3524-AA68-5585-05F277D1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Aplicações</a:t>
            </a:r>
            <a:r>
              <a:rPr lang="en-GB" dirty="0"/>
              <a:t> que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5F6E2C-6F0E-A980-326D-8219E16C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4" y="1041400"/>
            <a:ext cx="934863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09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BD971-A45E-75A7-2F42-C408D1D8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B03D0-3037-27D1-C0BE-2F761F52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EXEMPLO: </a:t>
            </a:r>
            <a:r>
              <a:rPr lang="en-GB" dirty="0" err="1"/>
              <a:t>Aplicações</a:t>
            </a:r>
            <a:r>
              <a:rPr lang="en-GB" dirty="0"/>
              <a:t> que </a:t>
            </a:r>
            <a:r>
              <a:rPr lang="en-GB" dirty="0" err="1"/>
              <a:t>utilizam</a:t>
            </a:r>
            <a:r>
              <a:rPr lang="en-GB" dirty="0"/>
              <a:t> um SGBD</a:t>
            </a:r>
            <a:endParaRPr lang="en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ED4281-7A05-3053-3BC6-A3542518D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" y="704849"/>
            <a:ext cx="7479764" cy="56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95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FFF8-509F-8D4D-AF56-14A9C980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BABF79-3CA2-34EA-4E06-4E707303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Comparação</a:t>
            </a:r>
            <a:endParaRPr lang="en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C9CA50-7A94-80B6-C820-DCB96C5D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5" y="812800"/>
            <a:ext cx="7945005" cy="56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306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ＭＳ Ｐゴシック" pitchFamily="34" charset="-128"/>
              </a:rPr>
              <a:t>Exemplos</a:t>
            </a:r>
            <a:r>
              <a:rPr lang="en-US" sz="3200" dirty="0">
                <a:effectLst/>
                <a:ea typeface="ＭＳ Ｐゴシック" pitchFamily="34" charset="-128"/>
              </a:rPr>
              <a:t> de </a:t>
            </a:r>
            <a:r>
              <a:rPr lang="en-US" sz="3200" dirty="0" err="1">
                <a:effectLst/>
                <a:ea typeface="ＭＳ Ｐゴシック" pitchFamily="34" charset="-128"/>
              </a:rPr>
              <a:t>aplicações</a:t>
            </a:r>
            <a:r>
              <a:rPr lang="en-US" sz="3200" dirty="0">
                <a:effectLst/>
                <a:ea typeface="ＭＳ Ｐゴシック" pitchFamily="34" charset="-128"/>
              </a:rPr>
              <a:t> de bases de dados</a:t>
            </a:r>
            <a:endParaRPr lang="en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4E622-0D88-8E0E-6343-52F2AFDB652A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599090"/>
            <a:ext cx="8302078" cy="5812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>Empresa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Vendas</a:t>
            </a:r>
            <a:r>
              <a:rPr lang="en-US" sz="2000" dirty="0">
                <a:ea typeface="ＭＳ Ｐゴシック" pitchFamily="34" charset="-128"/>
              </a:rPr>
              <a:t>: </a:t>
            </a:r>
            <a:r>
              <a:rPr lang="en-US" sz="2000" dirty="0" err="1">
                <a:ea typeface="ＭＳ Ｐゴシック" pitchFamily="34" charset="-128"/>
              </a:rPr>
              <a:t>clientes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produtos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compras</a:t>
            </a:r>
            <a:endParaRPr lang="en-US" sz="2000" dirty="0">
              <a:ea typeface="ＭＳ Ｐゴシック" pitchFamily="34" charset="-128"/>
            </a:endParaRP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Contabilidade</a:t>
            </a:r>
            <a:r>
              <a:rPr lang="en-US" sz="2000" dirty="0">
                <a:ea typeface="ＭＳ Ｐゴシック" pitchFamily="34" charset="-128"/>
              </a:rPr>
              <a:t>: </a:t>
            </a:r>
            <a:r>
              <a:rPr lang="en-US" sz="2000" dirty="0" err="1">
                <a:ea typeface="ＭＳ Ｐゴシック" pitchFamily="34" charset="-128"/>
              </a:rPr>
              <a:t>pagamentos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receitas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activos</a:t>
            </a:r>
            <a:endParaRPr lang="en-US" sz="2000" dirty="0">
              <a:ea typeface="ＭＳ Ｐゴシック" pitchFamily="34" charset="-128"/>
            </a:endParaRP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Recursos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humanos</a:t>
            </a:r>
            <a:r>
              <a:rPr lang="en-US" sz="2000" dirty="0">
                <a:ea typeface="ＭＳ Ｐゴシック" pitchFamily="34" charset="-128"/>
              </a:rPr>
              <a:t>: </a:t>
            </a:r>
            <a:r>
              <a:rPr lang="en-US" sz="2000" dirty="0" err="1">
                <a:ea typeface="ＭＳ Ｐゴシック" pitchFamily="34" charset="-128"/>
              </a:rPr>
              <a:t>Informações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sobre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empregados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salários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impostos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sobre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os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salários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  <a:p>
            <a:pPr hangingPunct="1"/>
            <a:r>
              <a:rPr lang="en-US" sz="2000" b="1" dirty="0" err="1">
                <a:solidFill>
                  <a:srgbClr val="002060"/>
                </a:solidFill>
                <a:ea typeface="ＭＳ Ｐゴシック" pitchFamily="34" charset="-128"/>
              </a:rPr>
              <a:t>Fabrica</a:t>
            </a:r>
            <a:r>
              <a:rPr lang="en-US" sz="2000" dirty="0">
                <a:ea typeface="ＭＳ Ｐゴシック" pitchFamily="34" charset="-128"/>
              </a:rPr>
              <a:t>: </a:t>
            </a: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gestão</a:t>
            </a:r>
            <a:r>
              <a:rPr lang="en-US" sz="2000" dirty="0">
                <a:ea typeface="ＭＳ Ｐゴシック" pitchFamily="34" charset="-128"/>
              </a:rPr>
              <a:t> da </a:t>
            </a:r>
            <a:r>
              <a:rPr lang="en-US" sz="2000" dirty="0" err="1">
                <a:ea typeface="ＭＳ Ｐゴシック" pitchFamily="34" charset="-128"/>
              </a:rPr>
              <a:t>produção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inventário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encomendas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cadeia</a:t>
            </a:r>
            <a:r>
              <a:rPr lang="en-US" sz="2000" dirty="0">
                <a:ea typeface="ＭＳ Ｐゴシック" pitchFamily="34" charset="-128"/>
              </a:rPr>
              <a:t> de </a:t>
            </a:r>
            <a:r>
              <a:rPr lang="en-US" sz="2000" dirty="0" err="1">
                <a:ea typeface="ＭＳ Ｐゴシック" pitchFamily="34" charset="-128"/>
              </a:rPr>
              <a:t>abastecimento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  <a:p>
            <a:pPr hangingPunct="1"/>
            <a:r>
              <a:rPr lang="en-US" sz="2000" b="1" dirty="0">
                <a:solidFill>
                  <a:srgbClr val="002060"/>
                </a:solidFill>
                <a:ea typeface="ＭＳ Ｐゴシック" pitchFamily="34" charset="-128"/>
              </a:rPr>
              <a:t>Banca e </a:t>
            </a:r>
            <a:r>
              <a:rPr lang="en-US" sz="2000" b="1" dirty="0" err="1">
                <a:solidFill>
                  <a:srgbClr val="002060"/>
                </a:solidFill>
                <a:ea typeface="ＭＳ Ｐゴシック" pitchFamily="34" charset="-128"/>
              </a:rPr>
              <a:t>finanças</a:t>
            </a:r>
            <a:r>
              <a:rPr lang="en-US" sz="2000" dirty="0">
                <a:solidFill>
                  <a:srgbClr val="002060"/>
                </a:solidFill>
                <a:ea typeface="ＭＳ Ｐゴシック" pitchFamily="34" charset="-128"/>
              </a:rPr>
              <a:t>:</a:t>
            </a: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informações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sobre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clientes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contas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empréstimos</a:t>
            </a:r>
            <a:r>
              <a:rPr lang="en-US" sz="2000" dirty="0">
                <a:ea typeface="ＭＳ Ｐゴシック" pitchFamily="34" charset="-128"/>
              </a:rPr>
              <a:t> e </a:t>
            </a:r>
            <a:r>
              <a:rPr lang="en-US" sz="2000" dirty="0" err="1">
                <a:ea typeface="ＭＳ Ｐゴシック" pitchFamily="34" charset="-128"/>
              </a:rPr>
              <a:t>transacções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bancárias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Transacções</a:t>
            </a:r>
            <a:r>
              <a:rPr lang="en-US" sz="2000" dirty="0">
                <a:ea typeface="ＭＳ Ｐゴシック" pitchFamily="34" charset="-128"/>
              </a:rPr>
              <a:t> com </a:t>
            </a:r>
            <a:r>
              <a:rPr lang="en-US" sz="2000" dirty="0" err="1">
                <a:ea typeface="ＭＳ Ｐゴシック" pitchFamily="34" charset="-128"/>
              </a:rPr>
              <a:t>cartão</a:t>
            </a:r>
            <a:r>
              <a:rPr lang="en-US" sz="2000" dirty="0">
                <a:ea typeface="ＭＳ Ｐゴシック" pitchFamily="34" charset="-128"/>
              </a:rPr>
              <a:t> de </a:t>
            </a:r>
            <a:r>
              <a:rPr lang="en-US" sz="2000" dirty="0" err="1">
                <a:ea typeface="ＭＳ Ｐゴシック" pitchFamily="34" charset="-128"/>
              </a:rPr>
              <a:t>crédito</a:t>
            </a:r>
            <a:endParaRPr lang="en-US" sz="2000" dirty="0">
              <a:ea typeface="ＭＳ Ｐゴシック" pitchFamily="34" charset="-128"/>
            </a:endParaRPr>
          </a:p>
          <a:p>
            <a:pPr hangingPunct="1"/>
            <a:r>
              <a:rPr lang="en-US" sz="2000" b="1" dirty="0" err="1">
                <a:solidFill>
                  <a:srgbClr val="002060"/>
                </a:solidFill>
                <a:ea typeface="ＭＳ Ｐゴシック" pitchFamily="34" charset="-128"/>
              </a:rPr>
              <a:t>Universidade</a:t>
            </a:r>
            <a:r>
              <a:rPr lang="en-US" sz="2000" dirty="0">
                <a:ea typeface="ＭＳ Ｐゴシック" pitchFamily="34" charset="-128"/>
              </a:rPr>
              <a:t>: </a:t>
            </a:r>
          </a:p>
          <a:p>
            <a:pPr lvl="1" hangingPunct="1"/>
            <a:r>
              <a:rPr lang="en-US" sz="2000" dirty="0" err="1">
                <a:ea typeface="ＭＳ Ｐゴシック" pitchFamily="34" charset="-128"/>
              </a:rPr>
              <a:t>inscrição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notas</a:t>
            </a:r>
            <a:endParaRPr lang="en-US" sz="2000" dirty="0">
              <a:ea typeface="ＭＳ Ｐゴシック" pitchFamily="34" charset="-128"/>
            </a:endParaRPr>
          </a:p>
          <a:p>
            <a:pPr hangingPunct="1">
              <a:buFont typeface="Wingdings"/>
              <a:buNone/>
            </a:pPr>
            <a:endParaRPr lang="en-US" dirty="0">
              <a:ea typeface="ＭＳ Ｐゴシック" pitchFamily="34" charset="-128"/>
            </a:endParaRPr>
          </a:p>
          <a:p>
            <a:pPr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10322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effectLst/>
                <a:ea typeface="ＭＳ Ｐゴシック" pitchFamily="34" charset="-128"/>
              </a:rPr>
              <a:t>Exemplos</a:t>
            </a:r>
            <a:r>
              <a:rPr lang="en-US" sz="3200" dirty="0">
                <a:effectLst/>
                <a:ea typeface="ＭＳ Ｐゴシック" pitchFamily="34" charset="-128"/>
              </a:rPr>
              <a:t> de </a:t>
            </a:r>
            <a:r>
              <a:rPr lang="en-US" sz="3200" dirty="0" err="1">
                <a:effectLst/>
                <a:ea typeface="ＭＳ Ｐゴシック" pitchFamily="34" charset="-128"/>
              </a:rPr>
              <a:t>aplicações</a:t>
            </a:r>
            <a:r>
              <a:rPr lang="en-US" sz="3200" dirty="0">
                <a:effectLst/>
                <a:ea typeface="ＭＳ Ｐゴシック" pitchFamily="34" charset="-128"/>
              </a:rPr>
              <a:t> de bases de dados</a:t>
            </a:r>
            <a:endParaRPr lang="en-PT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75BA20B-0B32-9B78-1B46-44DBF5B356D6}"/>
              </a:ext>
            </a:extLst>
          </p:cNvPr>
          <p:cNvSpPr txBox="1">
            <a:spLocks noChangeArrowheads="1"/>
          </p:cNvSpPr>
          <p:nvPr/>
        </p:nvSpPr>
        <p:spPr>
          <a:xfrm>
            <a:off x="754603" y="1093790"/>
            <a:ext cx="7847120" cy="51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sz="2000">
                <a:ea typeface="ＭＳ Ｐゴシック" pitchFamily="34" charset="-128"/>
              </a:rPr>
              <a:t>Companhias aéreas: reservas, horários</a:t>
            </a:r>
          </a:p>
          <a:p>
            <a:pPr hangingPunct="1"/>
            <a:r>
              <a:rPr lang="en-US" sz="2000">
                <a:ea typeface="ＭＳ Ｐゴシック" pitchFamily="34" charset="-128"/>
              </a:rPr>
              <a:t>Telecomunicações: registos de chamadas, mensagens de texto e utilização de dados, geração de facturas mensais, manutenção de saldos em cartões telefónicos pré-pagos</a:t>
            </a:r>
          </a:p>
          <a:p>
            <a:pPr hangingPunct="1"/>
            <a:r>
              <a:rPr lang="en-US" sz="2000">
                <a:ea typeface="ＭＳ Ｐゴシック" pitchFamily="34" charset="-128"/>
              </a:rPr>
              <a:t>Serviços baseados na Web</a:t>
            </a:r>
          </a:p>
          <a:p>
            <a:pPr lvl="1" hangingPunct="1"/>
            <a:r>
              <a:rPr lang="en-US" sz="2000">
                <a:ea typeface="ＭＳ Ｐゴシック" pitchFamily="34" charset="-128"/>
              </a:rPr>
              <a:t>Retalhistas online: acompanhamento de encomendas, recomendações personalizadas</a:t>
            </a:r>
          </a:p>
          <a:p>
            <a:pPr lvl="1" hangingPunct="1"/>
            <a:r>
              <a:rPr lang="en-US" sz="2000">
                <a:ea typeface="ＭＳ Ｐゴシック" pitchFamily="34" charset="-128"/>
              </a:rPr>
              <a:t>Anúncios online</a:t>
            </a:r>
          </a:p>
          <a:p>
            <a:pPr hangingPunct="1"/>
            <a:r>
              <a:rPr lang="en-US" sz="2000">
                <a:ea typeface="ＭＳ Ｐゴシック" pitchFamily="34" charset="-128"/>
              </a:rPr>
              <a:t>Bases de dados de documentos</a:t>
            </a:r>
          </a:p>
          <a:p>
            <a:pPr hangingPunct="1"/>
            <a:r>
              <a:rPr lang="en-US" sz="2000">
                <a:ea typeface="ＭＳ Ｐゴシック" pitchFamily="34" charset="-128"/>
              </a:rPr>
              <a:t>Sistemas de navegação: Para manter a localização de vários locais de interesse, juntamente com os itinerários exactos de estradas, sistemas ferroviários, autocarros, etc.</a:t>
            </a:r>
          </a:p>
          <a:p>
            <a:pPr lvl="1" hangingPunct="1"/>
            <a:endParaRPr lang="en-US">
              <a:ea typeface="ＭＳ Ｐゴシック" pitchFamily="34" charset="-128"/>
            </a:endParaRPr>
          </a:p>
          <a:p>
            <a:pPr hangingPunct="1">
              <a:buFont typeface="Wingdings"/>
              <a:buNone/>
            </a:pPr>
            <a:endParaRPr lang="en-US">
              <a:ea typeface="ＭＳ Ｐゴシック" pitchFamily="34" charset="-128"/>
            </a:endParaRPr>
          </a:p>
          <a:p>
            <a:pPr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0255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>
                <a:effectLst/>
              </a:rPr>
              <a:t>Objetivo</a:t>
            </a:r>
            <a:r>
              <a:rPr lang="en-US" altLang="en-US" sz="3200" dirty="0">
                <a:effectLst/>
              </a:rPr>
              <a:t> dos </a:t>
            </a:r>
            <a:r>
              <a:rPr lang="en-US" altLang="en-US" sz="3200" dirty="0" err="1">
                <a:effectLst/>
              </a:rPr>
              <a:t>sistemas</a:t>
            </a:r>
            <a:r>
              <a:rPr lang="en-US" altLang="en-US" sz="3200" dirty="0">
                <a:effectLst/>
              </a:rPr>
              <a:t> de bases de dados</a:t>
            </a:r>
            <a:endParaRPr lang="en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EC1B80-7447-CA68-6342-FF09A5E1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3" y="717204"/>
            <a:ext cx="6821401" cy="57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09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>
                <a:effectLst/>
              </a:rPr>
              <a:t>Objetivo</a:t>
            </a:r>
            <a:r>
              <a:rPr lang="en-US" altLang="en-US" sz="3200" dirty="0">
                <a:effectLst/>
              </a:rPr>
              <a:t> dos </a:t>
            </a:r>
            <a:r>
              <a:rPr lang="en-US" altLang="en-US" sz="3200" dirty="0" err="1">
                <a:effectLst/>
              </a:rPr>
              <a:t>sistemas</a:t>
            </a:r>
            <a:r>
              <a:rPr lang="en-US" altLang="en-US" sz="3200" dirty="0">
                <a:effectLst/>
              </a:rPr>
              <a:t> de bases de dados</a:t>
            </a:r>
            <a:endParaRPr lang="en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F808F6-6FCC-9B6E-6586-D10BAB1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4" y="650996"/>
            <a:ext cx="6778532" cy="59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668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Separação entre dados e programas</a:t>
            </a:r>
            <a:endParaRPr dirty="0"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185ECB-24EC-1A11-F9D8-A50F121E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5" y="1884025"/>
            <a:ext cx="8725009" cy="2771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>
                <a:effectLst/>
              </a:rPr>
              <a:t>Exemplo</a:t>
            </a:r>
            <a:r>
              <a:rPr lang="en-US" altLang="en-US" sz="3200" dirty="0">
                <a:effectLst/>
              </a:rPr>
              <a:t> Base de Dados </a:t>
            </a:r>
            <a:r>
              <a:rPr lang="en-US" altLang="en-US" dirty="0" err="1"/>
              <a:t>F</a:t>
            </a:r>
            <a:r>
              <a:rPr lang="en-US" altLang="en-US" sz="3200" dirty="0" err="1">
                <a:effectLst/>
              </a:rPr>
              <a:t>aculdade</a:t>
            </a:r>
            <a:endParaRPr lang="en-PT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84FD7CE-F626-DD20-28A6-04637BF1B101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045022"/>
            <a:ext cx="7944725" cy="536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marL="2921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2400" dirty="0"/>
              <a:t>Neste </a:t>
            </a:r>
            <a:r>
              <a:rPr lang="en-US" altLang="en-US" sz="2400" dirty="0" err="1"/>
              <a:t>texto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vamos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utilizar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</a:t>
            </a:r>
            <a:r>
              <a:rPr lang="en-US" altLang="en-US" sz="2400" dirty="0"/>
              <a:t> base de dados </a:t>
            </a:r>
            <a:r>
              <a:rPr lang="en-US" altLang="en-US" sz="2400" dirty="0" err="1"/>
              <a:t>universitária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ilustrar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conceitos</a:t>
            </a:r>
            <a:endParaRPr lang="en-US" altLang="en-US" sz="2400" dirty="0"/>
          </a:p>
          <a:p>
            <a:pPr hangingPunct="1"/>
            <a:r>
              <a:rPr lang="en-US" altLang="en-US" sz="2400" dirty="0" err="1"/>
              <a:t>Os</a:t>
            </a:r>
            <a:r>
              <a:rPr lang="en-US" altLang="en-US" sz="2400" dirty="0"/>
              <a:t> dados </a:t>
            </a:r>
            <a:r>
              <a:rPr lang="en-US" altLang="en-US" sz="2400" dirty="0" err="1"/>
              <a:t>consistem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informações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sobre</a:t>
            </a:r>
            <a:r>
              <a:rPr lang="en-US" altLang="en-US" sz="2400" dirty="0"/>
              <a:t>:</a:t>
            </a:r>
          </a:p>
          <a:p>
            <a:pPr lvl="1" hangingPunct="1"/>
            <a:r>
              <a:rPr lang="en-US" altLang="en-US" dirty="0" err="1"/>
              <a:t>Alunos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Inscrições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Cadeiras</a:t>
            </a:r>
            <a:endParaRPr lang="en-US" altLang="en-US" dirty="0"/>
          </a:p>
          <a:p>
            <a:pPr hangingPunct="1"/>
            <a:r>
              <a:rPr lang="en-US" altLang="en-US" sz="2400" dirty="0" err="1"/>
              <a:t>Exemplos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programas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aplicação</a:t>
            </a:r>
            <a:r>
              <a:rPr lang="en-US" altLang="en-US" sz="2400" dirty="0"/>
              <a:t>:</a:t>
            </a:r>
          </a:p>
          <a:p>
            <a:pPr lvl="1" hangingPunct="1"/>
            <a:r>
              <a:rPr lang="en-US" altLang="en-US" dirty="0" err="1"/>
              <a:t>Adicionar</a:t>
            </a:r>
            <a:r>
              <a:rPr lang="en-US" altLang="en-US" dirty="0"/>
              <a:t> </a:t>
            </a:r>
            <a:r>
              <a:rPr lang="en-US" altLang="en-US" dirty="0" err="1"/>
              <a:t>novos</a:t>
            </a:r>
            <a:r>
              <a:rPr lang="en-US" altLang="en-US" dirty="0"/>
              <a:t> </a:t>
            </a:r>
            <a:r>
              <a:rPr lang="en-US" altLang="en-US" dirty="0" err="1"/>
              <a:t>alunos</a:t>
            </a:r>
            <a:r>
              <a:rPr lang="en-US" altLang="en-US" dirty="0"/>
              <a:t>, </a:t>
            </a:r>
            <a:r>
              <a:rPr lang="en-US" altLang="en-US" dirty="0" err="1"/>
              <a:t>Inscrições</a:t>
            </a:r>
            <a:r>
              <a:rPr lang="en-US" altLang="en-US" dirty="0"/>
              <a:t> e </a:t>
            </a:r>
            <a:r>
              <a:rPr lang="en-US" altLang="en-US" dirty="0" err="1"/>
              <a:t>cursos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Registar</a:t>
            </a:r>
            <a:r>
              <a:rPr lang="en-US" altLang="en-US" dirty="0"/>
              <a:t> </a:t>
            </a:r>
            <a:r>
              <a:rPr lang="en-US" altLang="en-US" dirty="0" err="1"/>
              <a:t>alunos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r>
              <a:rPr lang="en-US" altLang="en-US" dirty="0" err="1"/>
              <a:t>cursos</a:t>
            </a:r>
            <a:r>
              <a:rPr lang="en-US" altLang="en-US" dirty="0"/>
              <a:t> e </a:t>
            </a:r>
            <a:r>
              <a:rPr lang="en-US" altLang="en-US" dirty="0" err="1"/>
              <a:t>gerar</a:t>
            </a:r>
            <a:r>
              <a:rPr lang="en-US" altLang="en-US" dirty="0"/>
              <a:t> </a:t>
            </a:r>
            <a:r>
              <a:rPr lang="en-US" altLang="en-US" dirty="0" err="1"/>
              <a:t>listas</a:t>
            </a:r>
            <a:r>
              <a:rPr lang="en-US" altLang="en-US" dirty="0"/>
              <a:t> de </a:t>
            </a:r>
            <a:r>
              <a:rPr lang="en-US" altLang="en-US" dirty="0" err="1"/>
              <a:t>turmas</a:t>
            </a:r>
            <a:endParaRPr lang="en-US" altLang="en-US" dirty="0"/>
          </a:p>
          <a:p>
            <a:pPr lvl="1" hangingPunct="1"/>
            <a:r>
              <a:rPr lang="en-US" altLang="en-US" dirty="0" err="1"/>
              <a:t>Atribuir</a:t>
            </a:r>
            <a:r>
              <a:rPr lang="en-US" altLang="en-US" dirty="0"/>
              <a:t> </a:t>
            </a:r>
            <a:r>
              <a:rPr lang="en-US" altLang="en-US" dirty="0" err="1"/>
              <a:t>notas</a:t>
            </a:r>
            <a:r>
              <a:rPr lang="en-US" altLang="en-US" dirty="0"/>
              <a:t> </a:t>
            </a:r>
            <a:r>
              <a:rPr lang="en-US" altLang="en-US" dirty="0" err="1"/>
              <a:t>aos</a:t>
            </a:r>
            <a:r>
              <a:rPr lang="en-US" altLang="en-US" dirty="0"/>
              <a:t> </a:t>
            </a:r>
            <a:r>
              <a:rPr lang="en-US" altLang="en-US" dirty="0" err="1"/>
              <a:t>alunos</a:t>
            </a:r>
            <a:r>
              <a:rPr lang="en-US" altLang="en-US" dirty="0"/>
              <a:t>, </a:t>
            </a:r>
            <a:r>
              <a:rPr lang="en-US" altLang="en-US" dirty="0" err="1"/>
              <a:t>calcular</a:t>
            </a:r>
            <a:r>
              <a:rPr lang="en-US" altLang="en-US" dirty="0"/>
              <a:t> as </a:t>
            </a:r>
            <a:r>
              <a:rPr lang="en-US" altLang="en-US" dirty="0" err="1"/>
              <a:t>médias</a:t>
            </a:r>
            <a:r>
              <a:rPr lang="en-US" altLang="en-US" dirty="0"/>
              <a:t> das </a:t>
            </a:r>
            <a:r>
              <a:rPr lang="en-US" altLang="en-US" dirty="0" err="1"/>
              <a:t>notas</a:t>
            </a:r>
            <a:r>
              <a:rPr lang="en-US" altLang="en-US" dirty="0"/>
              <a:t> (GPA) e </a:t>
            </a:r>
            <a:r>
              <a:rPr lang="en-US" altLang="en-US" dirty="0" err="1"/>
              <a:t>gerar</a:t>
            </a:r>
            <a:r>
              <a:rPr lang="en-US" altLang="en-US" dirty="0"/>
              <a:t> </a:t>
            </a:r>
            <a:r>
              <a:rPr lang="en-US" altLang="en-US" dirty="0" err="1"/>
              <a:t>transcrições</a:t>
            </a:r>
            <a:endParaRPr lang="en-US" altLang="en-US" dirty="0"/>
          </a:p>
          <a:p>
            <a:pPr hangingPunct="1">
              <a:buFont typeface="Monotype Sorts" charset="2"/>
              <a:buNone/>
            </a:pPr>
            <a:endParaRPr lang="en-US" altLang="en-US" sz="1700" dirty="0"/>
          </a:p>
          <a:p>
            <a:pPr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1796304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A0E0-CD25-DB28-5B11-50D0866F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27B6A3-1C7D-B7C7-A0F2-C62EAB99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/>
              </a:rPr>
              <a:t>Universo </a:t>
            </a:r>
            <a:r>
              <a:rPr lang="en-US" altLang="en-US" sz="3200" dirty="0" err="1">
                <a:effectLst/>
              </a:rPr>
              <a:t>em</a:t>
            </a:r>
            <a:r>
              <a:rPr lang="en-US" altLang="en-US" sz="3200" dirty="0">
                <a:effectLst/>
              </a:rPr>
              <a:t> Base de Dados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AC5143-B93B-9521-8621-58226A23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0" y="575944"/>
            <a:ext cx="7755844" cy="17834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F3F803-653F-0B9F-11E4-D158DB45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6" y="2095862"/>
            <a:ext cx="6068293" cy="44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46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Universo = uma faculdade…"/>
          <p:cNvSpPr txBox="1">
            <a:spLocks noGrp="1"/>
          </p:cNvSpPr>
          <p:nvPr>
            <p:ph type="body" sz="quarter" idx="1"/>
          </p:nvPr>
        </p:nvSpPr>
        <p:spPr>
          <a:xfrm>
            <a:off x="217487" y="5388309"/>
            <a:ext cx="9471026" cy="12890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b="1" dirty="0" err="1">
                <a:solidFill>
                  <a:srgbClr val="0070C0"/>
                </a:solidFill>
              </a:rPr>
              <a:t>Universo</a:t>
            </a:r>
            <a:r>
              <a:rPr dirty="0"/>
              <a:t> =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faculdade</a:t>
            </a:r>
            <a:endParaRPr dirty="0"/>
          </a:p>
          <a:p>
            <a:pPr>
              <a:buBlip>
                <a:blip r:embed="rId2"/>
              </a:buBlip>
            </a:pPr>
            <a:r>
              <a:rPr b="1" dirty="0">
                <a:solidFill>
                  <a:srgbClr val="0070C0"/>
                </a:solidFill>
              </a:rPr>
              <a:t>Dados</a:t>
            </a:r>
            <a:r>
              <a:rPr dirty="0"/>
              <a:t>: </a:t>
            </a:r>
            <a:r>
              <a:rPr dirty="0" err="1"/>
              <a:t>alunos</a:t>
            </a:r>
            <a:r>
              <a:rPr dirty="0"/>
              <a:t>, </a:t>
            </a:r>
            <a:r>
              <a:rPr dirty="0" err="1"/>
              <a:t>cadeiras</a:t>
            </a:r>
            <a:r>
              <a:rPr dirty="0"/>
              <a:t>, </a:t>
            </a:r>
            <a:r>
              <a:rPr dirty="0" err="1"/>
              <a:t>inscrições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cadeiras</a:t>
            </a:r>
            <a:r>
              <a:rPr dirty="0"/>
              <a:t>.</a:t>
            </a:r>
          </a:p>
        </p:txBody>
      </p:sp>
      <p:sp>
        <p:nvSpPr>
          <p:cNvPr id="69" name="Exemplo de uma B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3200" dirty="0">
                <a:effectLst/>
              </a:rPr>
              <a:t>Base de Dados: </a:t>
            </a:r>
            <a:r>
              <a:rPr lang="en-US" altLang="en-US" dirty="0" err="1"/>
              <a:t>F</a:t>
            </a:r>
            <a:r>
              <a:rPr lang="en-US" altLang="en-US" sz="3200" dirty="0" err="1">
                <a:effectLst/>
              </a:rPr>
              <a:t>aculdade</a:t>
            </a:r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grpSp>
        <p:nvGrpSpPr>
          <p:cNvPr id="74" name="Group"/>
          <p:cNvGrpSpPr/>
          <p:nvPr/>
        </p:nvGrpSpPr>
        <p:grpSpPr>
          <a:xfrm>
            <a:off x="845662" y="915649"/>
            <a:ext cx="7535863" cy="4344576"/>
            <a:chOff x="38100" y="38100"/>
            <a:chExt cx="7535862" cy="4344574"/>
          </a:xfrm>
        </p:grpSpPr>
        <p:graphicFrame>
          <p:nvGraphicFramePr>
            <p:cNvPr id="71" name="Table 1"/>
            <p:cNvGraphicFramePr/>
            <p:nvPr/>
          </p:nvGraphicFramePr>
          <p:xfrm>
            <a:off x="38100" y="2093171"/>
            <a:ext cx="4649785" cy="228950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4543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9813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1412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1584">
                  <a:tc gridSpan="3"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ALUNO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00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NumMec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Nome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Curso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798764544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João Pinto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LCC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345673451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Carlos Semedo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MIERSI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487563546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Maria Silva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LBIO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81584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452212348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Pedro Costa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 dirty="0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LMAT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2" name="Table 2"/>
            <p:cNvGraphicFramePr/>
            <p:nvPr/>
          </p:nvGraphicFramePr>
          <p:xfrm>
            <a:off x="5287962" y="1420438"/>
            <a:ext cx="2286000" cy="219646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2128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31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5125">
                  <a:tc gridSpan="2"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INSCRIÇÃO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00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12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NumMec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CodCad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798764544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12347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12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345673451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12347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798764544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34248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125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452212348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32439</a:t>
                        </a:r>
                      </a:p>
                    </a:txBody>
                    <a:tcPr marL="45720" marR="4572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3" name="Table 3"/>
            <p:cNvGraphicFramePr/>
            <p:nvPr/>
          </p:nvGraphicFramePr>
          <p:xfrm>
            <a:off x="56356" y="38100"/>
            <a:ext cx="4613274" cy="183355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71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4417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66712">
                  <a:tc gridSpan="2"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CADEIRA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00000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PT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CodCad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Nome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solidFill>
                        <a:srgbClr val="42424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12347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Bases de Dados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34248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Álgebra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671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32439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400"/>
                          </a:spcBef>
                          <a:defRPr sz="1800"/>
                        </a:pPr>
                        <a:r>
                          <a:rPr b="1">
                            <a:latin typeface="+mj-lt"/>
                            <a:ea typeface="+mj-ea"/>
                            <a:cs typeface="+mj-cs"/>
                            <a:sym typeface="Times New Roman"/>
                          </a:rPr>
                          <a:t>Introdução aos Computadores</a:t>
                        </a:r>
                      </a:p>
                    </a:txBody>
                    <a:tcPr marL="45740" marR="45740" marT="45740" marB="45740" horzOverflow="overflow">
                      <a:lnL w="28575">
                        <a:solidFill>
                          <a:srgbClr val="000000"/>
                        </a:solidFill>
                      </a:lnL>
                      <a:lnR w="28575">
                        <a:solidFill>
                          <a:srgbClr val="000000"/>
                        </a:solidFill>
                      </a:lnR>
                      <a:lnT w="28575">
                        <a:solidFill>
                          <a:srgbClr val="000000"/>
                        </a:solidFill>
                      </a:lnT>
                      <a:lnB w="28575">
                        <a:solidFill>
                          <a:srgbClr val="000000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stá em causa uma BD relacional, o tipo de BD mais comum e que iremos considerar nesta cadeira.…"/>
          <p:cNvSpPr txBox="1">
            <a:spLocks noGrp="1"/>
          </p:cNvSpPr>
          <p:nvPr>
            <p:ph type="body" sz="half" idx="1"/>
          </p:nvPr>
        </p:nvSpPr>
        <p:spPr>
          <a:xfrm>
            <a:off x="397863" y="3809276"/>
            <a:ext cx="9471026" cy="27984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0415" indent="-280415" defTabSz="877823">
              <a:buBlip>
                <a:blip r:embed="rId3"/>
              </a:buBlip>
              <a:defRPr sz="2688"/>
            </a:pP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causa </a:t>
            </a:r>
            <a:r>
              <a:rPr dirty="0" err="1"/>
              <a:t>uma</a:t>
            </a:r>
            <a:r>
              <a:rPr dirty="0"/>
              <a:t> </a:t>
            </a:r>
            <a:r>
              <a:rPr b="1" dirty="0"/>
              <a:t>BD </a:t>
            </a:r>
            <a:r>
              <a:rPr b="1" dirty="0" err="1"/>
              <a:t>relacional</a:t>
            </a:r>
            <a:r>
              <a:rPr dirty="0"/>
              <a:t>, o </a:t>
            </a:r>
            <a:r>
              <a:rPr dirty="0" err="1"/>
              <a:t>tipo</a:t>
            </a:r>
            <a:r>
              <a:rPr dirty="0"/>
              <a:t> de BD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comum</a:t>
            </a:r>
            <a:r>
              <a:rPr dirty="0"/>
              <a:t> e que </a:t>
            </a:r>
            <a:r>
              <a:rPr dirty="0" err="1"/>
              <a:t>iremos</a:t>
            </a:r>
            <a:r>
              <a:rPr dirty="0"/>
              <a:t> </a:t>
            </a:r>
            <a:r>
              <a:rPr dirty="0" err="1"/>
              <a:t>considerar</a:t>
            </a:r>
            <a:r>
              <a:rPr dirty="0"/>
              <a:t> </a:t>
            </a:r>
            <a:r>
              <a:rPr dirty="0" err="1"/>
              <a:t>nesta</a:t>
            </a:r>
            <a:r>
              <a:rPr dirty="0"/>
              <a:t> </a:t>
            </a:r>
            <a:r>
              <a:rPr dirty="0" err="1"/>
              <a:t>cadeira</a:t>
            </a:r>
            <a:r>
              <a:rPr dirty="0"/>
              <a:t>.</a:t>
            </a:r>
          </a:p>
          <a:p>
            <a:pPr marL="280415" indent="-280415" defTabSz="877823">
              <a:buBlip>
                <a:blip r:embed="rId3"/>
              </a:buBlip>
              <a:defRPr sz="2688"/>
            </a:pPr>
            <a:r>
              <a:rPr b="1" dirty="0" err="1"/>
              <a:t>Intuição</a:t>
            </a:r>
            <a:r>
              <a:rPr b="1" dirty="0"/>
              <a:t> </a:t>
            </a:r>
            <a:r>
              <a:rPr b="1" dirty="0" err="1"/>
              <a:t>preliminar</a:t>
            </a:r>
            <a:r>
              <a:rPr dirty="0"/>
              <a:t>: </a:t>
            </a:r>
            <a:r>
              <a:rPr dirty="0" err="1"/>
              <a:t>numa</a:t>
            </a:r>
            <a:r>
              <a:rPr dirty="0"/>
              <a:t> BD </a:t>
            </a:r>
            <a:r>
              <a:rPr dirty="0" err="1"/>
              <a:t>relacional</a:t>
            </a:r>
            <a:r>
              <a:rPr dirty="0"/>
              <a:t>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organizada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b="1" dirty="0" err="1"/>
              <a:t>tabelas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contendo</a:t>
            </a:r>
            <a:r>
              <a:rPr dirty="0"/>
              <a:t> um conjunto de </a:t>
            </a:r>
            <a:r>
              <a:rPr b="1" dirty="0" err="1"/>
              <a:t>registos</a:t>
            </a:r>
            <a:r>
              <a:rPr b="1" dirty="0"/>
              <a:t> </a:t>
            </a:r>
            <a:r>
              <a:rPr dirty="0"/>
              <a:t>(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chamados</a:t>
            </a:r>
            <a:r>
              <a:rPr dirty="0"/>
              <a:t> de </a:t>
            </a:r>
            <a:r>
              <a:rPr b="1" dirty="0" err="1"/>
              <a:t>linhas</a:t>
            </a:r>
            <a:r>
              <a:rPr dirty="0"/>
              <a:t>),</a:t>
            </a:r>
            <a:r>
              <a:rPr b="1" dirty="0"/>
              <a:t> </a:t>
            </a:r>
            <a:r>
              <a:rPr dirty="0" err="1"/>
              <a:t>decomposto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vários</a:t>
            </a:r>
            <a:r>
              <a:rPr b="1" dirty="0"/>
              <a:t> </a:t>
            </a:r>
            <a:r>
              <a:rPr b="1" dirty="0" err="1"/>
              <a:t>campos</a:t>
            </a:r>
            <a:r>
              <a:rPr b="1" dirty="0"/>
              <a:t> </a:t>
            </a:r>
            <a:r>
              <a:rPr dirty="0"/>
              <a:t>(</a:t>
            </a:r>
            <a:r>
              <a:rPr b="1" dirty="0" err="1"/>
              <a:t>colunas</a:t>
            </a:r>
            <a:r>
              <a:rPr dirty="0"/>
              <a:t>)</a:t>
            </a:r>
            <a:r>
              <a:rPr b="1" dirty="0"/>
              <a:t>.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aphicFrame>
        <p:nvGraphicFramePr>
          <p:cNvPr id="86" name="Table 1"/>
          <p:cNvGraphicFramePr/>
          <p:nvPr/>
        </p:nvGraphicFramePr>
        <p:xfrm>
          <a:off x="1809766" y="762479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0433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Tabela"/>
          <p:cNvSpPr txBox="1"/>
          <p:nvPr/>
        </p:nvSpPr>
        <p:spPr>
          <a:xfrm>
            <a:off x="592255" y="711300"/>
            <a:ext cx="106155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800" b="1">
                <a:solidFill>
                  <a:srgbClr val="0433FF"/>
                </a:solidFill>
              </a:defRPr>
            </a:lvl1pPr>
          </a:lstStyle>
          <a:p>
            <a:r>
              <a:rPr dirty="0" err="1"/>
              <a:t>Tabela</a:t>
            </a:r>
            <a:endParaRPr dirty="0"/>
          </a:p>
        </p:txBody>
      </p:sp>
      <p:sp>
        <p:nvSpPr>
          <p:cNvPr id="88" name="Registo…"/>
          <p:cNvSpPr txBox="1"/>
          <p:nvPr/>
        </p:nvSpPr>
        <p:spPr>
          <a:xfrm>
            <a:off x="6249952" y="1956351"/>
            <a:ext cx="1182922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800" b="1">
                <a:solidFill>
                  <a:srgbClr val="0433FF"/>
                </a:solidFill>
              </a:defRPr>
            </a:pPr>
            <a:r>
              <a:rPr dirty="0" err="1"/>
              <a:t>Registo</a:t>
            </a:r>
            <a:endParaRPr dirty="0"/>
          </a:p>
          <a:p>
            <a:pPr algn="ctr">
              <a:defRPr sz="2800">
                <a:solidFill>
                  <a:srgbClr val="0433FF"/>
                </a:solidFill>
              </a:defRPr>
            </a:pPr>
            <a:r>
              <a:rPr dirty="0"/>
              <a:t>(</a:t>
            </a:r>
            <a:r>
              <a:rPr dirty="0" err="1"/>
              <a:t>linha</a:t>
            </a:r>
            <a:r>
              <a:rPr dirty="0"/>
              <a:t>)</a:t>
            </a:r>
          </a:p>
        </p:txBody>
      </p:sp>
      <p:sp>
        <p:nvSpPr>
          <p:cNvPr id="89" name="Line"/>
          <p:cNvSpPr/>
          <p:nvPr/>
        </p:nvSpPr>
        <p:spPr>
          <a:xfrm>
            <a:off x="5814165" y="2446571"/>
            <a:ext cx="409664" cy="1"/>
          </a:xfrm>
          <a:prstGeom prst="line">
            <a:avLst/>
          </a:prstGeom>
          <a:ln w="25400">
            <a:solidFill>
              <a:srgbClr val="0433FF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Campo (coluna)"/>
          <p:cNvSpPr txBox="1"/>
          <p:nvPr/>
        </p:nvSpPr>
        <p:spPr>
          <a:xfrm>
            <a:off x="4304908" y="3257762"/>
            <a:ext cx="2395747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800" b="1">
                <a:solidFill>
                  <a:srgbClr val="0433FF"/>
                </a:solidFill>
              </a:defRPr>
            </a:pPr>
            <a:r>
              <a:rPr dirty="0"/>
              <a:t>Campo </a:t>
            </a:r>
            <a:r>
              <a:rPr b="0" dirty="0"/>
              <a:t>(</a:t>
            </a:r>
            <a:r>
              <a:rPr b="0" dirty="0" err="1"/>
              <a:t>coluna</a:t>
            </a:r>
            <a:r>
              <a:rPr b="0" dirty="0"/>
              <a:t>)</a:t>
            </a:r>
          </a:p>
        </p:txBody>
      </p:sp>
      <p:sp>
        <p:nvSpPr>
          <p:cNvPr id="91" name="Line"/>
          <p:cNvSpPr/>
          <p:nvPr/>
        </p:nvSpPr>
        <p:spPr>
          <a:xfrm>
            <a:off x="5133375" y="3055448"/>
            <a:ext cx="1" cy="347664"/>
          </a:xfrm>
          <a:prstGeom prst="line">
            <a:avLst/>
          </a:prstGeom>
          <a:ln w="25400">
            <a:solidFill>
              <a:srgbClr val="0433FF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Exemplo de uma BD">
            <a:extLst>
              <a:ext uri="{FF2B5EF4-FFF2-40B4-BE49-F238E27FC236}">
                <a16:creationId xmlns:a16="http://schemas.microsoft.com/office/drawing/2014/main" id="{D75DCC6D-3F8C-C772-4756-A20432B3B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464" y="9525"/>
            <a:ext cx="9647536" cy="803275"/>
          </a:xfrm>
          <a:prstGeom prst="rect">
            <a:avLst/>
          </a:prstGeom>
        </p:spPr>
        <p:txBody>
          <a:bodyPr/>
          <a:lstStyle/>
          <a:p>
            <a:r>
              <a:rPr lang="en-US" altLang="en-US" sz="3200" dirty="0">
                <a:effectLst/>
              </a:rPr>
              <a:t>Base de Dados: </a:t>
            </a:r>
            <a:r>
              <a:rPr lang="en-US" altLang="en-US" dirty="0" err="1"/>
              <a:t>F</a:t>
            </a:r>
            <a:r>
              <a:rPr lang="en-US" altLang="en-US" sz="3200" dirty="0" err="1">
                <a:effectLst/>
              </a:rPr>
              <a:t>aculdade</a:t>
            </a: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s dados numa BD relacionam-se entre si de acordo com o universo modelado e de forma consistente. No exemplo não existem dois alunos com o mesmo nº mecanográfico,  e uma inscrição refere-se a um alunos e uma cadeira que existem também na base de dados."/>
          <p:cNvSpPr txBox="1">
            <a:spLocks noGrp="1"/>
          </p:cNvSpPr>
          <p:nvPr>
            <p:ph type="body" sz="half" idx="1"/>
          </p:nvPr>
        </p:nvSpPr>
        <p:spPr>
          <a:xfrm>
            <a:off x="192087" y="5162805"/>
            <a:ext cx="9521826" cy="1913596"/>
          </a:xfrm>
          <a:prstGeom prst="rect">
            <a:avLst/>
          </a:prstGeom>
        </p:spPr>
        <p:txBody>
          <a:bodyPr/>
          <a:lstStyle/>
          <a:p>
            <a:pPr marL="292100" indent="-292100">
              <a:buBlip>
                <a:blip r:embed="rId3"/>
              </a:buBlip>
              <a:defRPr sz="2000" b="1"/>
            </a:pPr>
            <a:r>
              <a:rPr b="0" dirty="0" err="1"/>
              <a:t>Os</a:t>
            </a:r>
            <a:r>
              <a:rPr b="0" dirty="0"/>
              <a:t> dados </a:t>
            </a:r>
            <a:r>
              <a:rPr b="0" dirty="0" err="1"/>
              <a:t>numa</a:t>
            </a:r>
            <a:r>
              <a:rPr b="0" dirty="0"/>
              <a:t> BD </a:t>
            </a:r>
            <a:r>
              <a:rPr b="0" dirty="0" err="1"/>
              <a:t>relacionam</a:t>
            </a:r>
            <a:r>
              <a:rPr b="0" dirty="0"/>
              <a:t>-se entre </a:t>
            </a:r>
            <a:r>
              <a:rPr b="0" dirty="0" err="1"/>
              <a:t>si</a:t>
            </a:r>
            <a:r>
              <a:rPr b="0" dirty="0"/>
              <a:t> de </a:t>
            </a:r>
            <a:r>
              <a:rPr b="0" dirty="0" err="1"/>
              <a:t>acordo</a:t>
            </a:r>
            <a:r>
              <a:rPr b="0" dirty="0"/>
              <a:t> com o </a:t>
            </a:r>
            <a:r>
              <a:rPr b="0" dirty="0" err="1"/>
              <a:t>universo</a:t>
            </a:r>
            <a:r>
              <a:rPr b="0" dirty="0"/>
              <a:t> </a:t>
            </a:r>
            <a:r>
              <a:rPr b="0" dirty="0" err="1"/>
              <a:t>modelado</a:t>
            </a:r>
            <a:r>
              <a:rPr b="0" dirty="0"/>
              <a:t> e de forma</a:t>
            </a:r>
            <a:r>
              <a:rPr dirty="0"/>
              <a:t> </a:t>
            </a:r>
            <a:r>
              <a:rPr dirty="0" err="1">
                <a:solidFill>
                  <a:srgbClr val="0070C0"/>
                </a:solidFill>
              </a:rPr>
              <a:t>consistente</a:t>
            </a:r>
            <a:r>
              <a:rPr dirty="0"/>
              <a:t>. </a:t>
            </a:r>
            <a:r>
              <a:rPr b="0" dirty="0"/>
              <a:t>No </a:t>
            </a:r>
            <a:r>
              <a:rPr b="0" dirty="0" err="1"/>
              <a:t>exemplo</a:t>
            </a:r>
            <a:r>
              <a:rPr b="0" dirty="0"/>
              <a:t> </a:t>
            </a:r>
            <a:r>
              <a:rPr b="0" dirty="0" err="1"/>
              <a:t>não</a:t>
            </a:r>
            <a:r>
              <a:rPr b="0" dirty="0"/>
              <a:t> </a:t>
            </a:r>
            <a:r>
              <a:rPr b="0" dirty="0" err="1"/>
              <a:t>existem</a:t>
            </a:r>
            <a:r>
              <a:rPr b="0" dirty="0"/>
              <a:t> </a:t>
            </a:r>
            <a:r>
              <a:rPr b="0" dirty="0" err="1"/>
              <a:t>dois</a:t>
            </a:r>
            <a:r>
              <a:rPr b="0" dirty="0"/>
              <a:t> </a:t>
            </a:r>
            <a:r>
              <a:rPr b="0" dirty="0" err="1"/>
              <a:t>alunos</a:t>
            </a:r>
            <a:r>
              <a:rPr b="0" dirty="0"/>
              <a:t> com o </a:t>
            </a:r>
            <a:r>
              <a:rPr b="0" dirty="0" err="1"/>
              <a:t>mesmo</a:t>
            </a:r>
            <a:r>
              <a:rPr b="0" dirty="0"/>
              <a:t> nº </a:t>
            </a:r>
            <a:r>
              <a:rPr b="0" dirty="0" err="1"/>
              <a:t>mecanográfico</a:t>
            </a:r>
            <a:r>
              <a:rPr b="0" dirty="0"/>
              <a:t>,  e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inscrição</a:t>
            </a:r>
            <a:r>
              <a:rPr b="0" dirty="0"/>
              <a:t> </a:t>
            </a:r>
            <a:r>
              <a:rPr b="0" dirty="0" err="1"/>
              <a:t>refere</a:t>
            </a:r>
            <a:r>
              <a:rPr b="0" dirty="0"/>
              <a:t>-se a um </a:t>
            </a:r>
            <a:r>
              <a:rPr b="0" dirty="0" err="1"/>
              <a:t>alunos</a:t>
            </a:r>
            <a:r>
              <a:rPr b="0" dirty="0"/>
              <a:t> e </a:t>
            </a:r>
            <a:r>
              <a:rPr b="0" dirty="0" err="1"/>
              <a:t>uma</a:t>
            </a:r>
            <a:r>
              <a:rPr b="0" dirty="0"/>
              <a:t> </a:t>
            </a:r>
            <a:r>
              <a:rPr b="0" dirty="0" err="1"/>
              <a:t>cadeira</a:t>
            </a:r>
            <a:r>
              <a:rPr b="0" dirty="0"/>
              <a:t> que </a:t>
            </a:r>
            <a:r>
              <a:rPr b="0" dirty="0" err="1"/>
              <a:t>existem</a:t>
            </a:r>
            <a:r>
              <a:rPr b="0" dirty="0"/>
              <a:t> </a:t>
            </a:r>
            <a:r>
              <a:rPr b="0" dirty="0" err="1"/>
              <a:t>também</a:t>
            </a:r>
            <a:r>
              <a:rPr b="0" dirty="0"/>
              <a:t> </a:t>
            </a:r>
            <a:r>
              <a:rPr b="0" dirty="0" err="1"/>
              <a:t>na</a:t>
            </a:r>
            <a:r>
              <a:rPr b="0" dirty="0"/>
              <a:t> base de dados.</a:t>
            </a:r>
          </a:p>
        </p:txBody>
      </p:sp>
      <p:sp>
        <p:nvSpPr>
          <p:cNvPr id="77" name="Inter-relacionamento e consistênc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Inter-relacionamento e consistência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aphicFrame>
        <p:nvGraphicFramePr>
          <p:cNvPr id="79" name="Table 1"/>
          <p:cNvGraphicFramePr/>
          <p:nvPr/>
        </p:nvGraphicFramePr>
        <p:xfrm>
          <a:off x="850900" y="286610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Table 2"/>
          <p:cNvGraphicFramePr/>
          <p:nvPr/>
        </p:nvGraphicFramePr>
        <p:xfrm>
          <a:off x="5855229" y="1974779"/>
          <a:ext cx="2286000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Table 3"/>
          <p:cNvGraphicFramePr/>
          <p:nvPr/>
        </p:nvGraphicFramePr>
        <p:xfrm>
          <a:off x="865187" y="914400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 aos Computadores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D7987-1050-A1C0-FCEB-3AD3934E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26C8A41F-3BFE-7315-F799-2A19C7F9E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9498E006-47D6-B5F3-4D6D-A0550B851BC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82FB3170-BFAA-6F52-6207-B084785C6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25538"/>
              </p:ext>
            </p:extLst>
          </p:nvPr>
        </p:nvGraphicFramePr>
        <p:xfrm>
          <a:off x="3392256" y="275531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1AB38AA-3EDB-C4F3-1647-14AFEE22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31" y="2489370"/>
            <a:ext cx="8471429" cy="20234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F53C64-3894-51AD-10B0-0DF8B369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64" y="4512849"/>
            <a:ext cx="7956636" cy="18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38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A2E3D-B4DE-FC92-F2DA-406AF5844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C85526AA-0CA0-563C-426D-1DCB7A79B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0DECEBB3-AD69-2B6E-95AA-9C94028B459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38716199-1EF3-27A9-C130-77E421871000}"/>
              </a:ext>
            </a:extLst>
          </p:cNvPr>
          <p:cNvGraphicFramePr/>
          <p:nvPr/>
        </p:nvGraphicFramePr>
        <p:xfrm>
          <a:off x="3392256" y="275531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87C10910-00B5-B6CD-196F-14E7B937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2320515"/>
            <a:ext cx="6758622" cy="39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029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F4D5-8745-CB98-4B71-7D3FC1FF2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20F3D847-31EF-E997-9C3B-7BF9D30A4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36F31314-37CB-BC24-3E34-E5B4ADA55AA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19823B37-D570-62D7-A7D6-9296289815A7}"/>
              </a:ext>
            </a:extLst>
          </p:cNvPr>
          <p:cNvGraphicFramePr/>
          <p:nvPr/>
        </p:nvGraphicFramePr>
        <p:xfrm>
          <a:off x="2959994" y="907299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5DD1BC3-C157-F382-8688-F798A729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882" y="3266242"/>
            <a:ext cx="712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565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Dados não </a:t>
            </a:r>
            <a:r>
              <a:rPr dirty="0" err="1"/>
              <a:t>consistência</a:t>
            </a:r>
            <a:endParaRPr dirty="0"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graphicFrame>
        <p:nvGraphicFramePr>
          <p:cNvPr id="79" name="Table 1"/>
          <p:cNvGraphicFramePr/>
          <p:nvPr>
            <p:extLst>
              <p:ext uri="{D42A27DB-BD31-4B8C-83A1-F6EECF244321}">
                <p14:modId xmlns:p14="http://schemas.microsoft.com/office/powerpoint/2010/main" val="256459703"/>
              </p:ext>
            </p:extLst>
          </p:nvPr>
        </p:nvGraphicFramePr>
        <p:xfrm>
          <a:off x="2313940" y="136813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</a:t>
                      </a:r>
                      <a:r>
                        <a:rPr lang="pt-PT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Samedo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12345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en-PT" sz="1800" b="1" i="0" u="sng" strike="noStrike" cap="none" spc="0" baseline="0" dirty="0">
                          <a:solidFill>
                            <a:srgbClr val="C00000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  <a:endParaRPr sz="1800" b="1" i="0" u="sng" strike="noStrike" cap="none" spc="0" baseline="0" dirty="0">
                        <a:solidFill>
                          <a:srgbClr val="C00000"/>
                        </a:solidFill>
                        <a:uFillTx/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6BED92-19B7-CEA8-F6F1-A3B619ABCA40}"/>
              </a:ext>
            </a:extLst>
          </p:cNvPr>
          <p:cNvSpPr txBox="1"/>
          <p:nvPr/>
        </p:nvSpPr>
        <p:spPr>
          <a:xfrm>
            <a:off x="499482" y="4713454"/>
            <a:ext cx="8907036" cy="1200329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No exemplo existem várias </a:t>
            </a:r>
            <a:r>
              <a:rPr lang="en-PT" sz="18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inconsistência</a:t>
            </a:r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. </a:t>
            </a:r>
          </a:p>
          <a:p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Inconsistências ocorrem quando os dados armazenados violam regras de </a:t>
            </a:r>
            <a:r>
              <a:rPr lang="en-PT" sz="1800" b="1" dirty="0">
                <a:solidFill>
                  <a:schemeClr val="tx1"/>
                </a:solidFill>
                <a:latin typeface="American Typewriter" panose="02090604020004020304" pitchFamily="18" charset="77"/>
              </a:rPr>
              <a:t>integridade</a:t>
            </a:r>
            <a:r>
              <a:rPr lang="en-PT" sz="1800" dirty="0">
                <a:solidFill>
                  <a:schemeClr val="tx1"/>
                </a:solidFill>
                <a:latin typeface="American Typewriter" panose="02090604020004020304" pitchFamily="18" charset="77"/>
              </a:rPr>
              <a:t>, estão em conflito ou não refletem corretamente a realidade que deveriam representar</a:t>
            </a:r>
          </a:p>
        </p:txBody>
      </p:sp>
    </p:spTree>
    <p:extLst>
      <p:ext uri="{BB962C8B-B14F-4D97-AF65-F5344CB8AC3E}">
        <p14:creationId xmlns:p14="http://schemas.microsoft.com/office/powerpoint/2010/main" val="25570587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D0D6-6D85-55B3-199A-E1FE4BA3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BCC140CC-DD6A-B648-9D64-DFE1130D1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Inter-</a:t>
            </a:r>
            <a:r>
              <a:rPr dirty="0" err="1"/>
              <a:t>relacionamento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97CC45A1-FF5C-945D-A354-021AD2A5735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graphicFrame>
        <p:nvGraphicFramePr>
          <p:cNvPr id="79" name="Table 1">
            <a:extLst>
              <a:ext uri="{FF2B5EF4-FFF2-40B4-BE49-F238E27FC236}">
                <a16:creationId xmlns:a16="http://schemas.microsoft.com/office/drawing/2014/main" id="{F9311241-F3BA-5EB6-A6DD-C3BAEB8314E9}"/>
              </a:ext>
            </a:extLst>
          </p:cNvPr>
          <p:cNvGraphicFramePr/>
          <p:nvPr/>
        </p:nvGraphicFramePr>
        <p:xfrm>
          <a:off x="850900" y="286610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A47FD0ED-C0AD-4DB3-5333-47A753343F2A}"/>
              </a:ext>
            </a:extLst>
          </p:cNvPr>
          <p:cNvGraphicFramePr/>
          <p:nvPr/>
        </p:nvGraphicFramePr>
        <p:xfrm>
          <a:off x="5855229" y="1974779"/>
          <a:ext cx="2286000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2457C55A-FDC6-E36F-CE57-CD56D0C85553}"/>
              </a:ext>
            </a:extLst>
          </p:cNvPr>
          <p:cNvGraphicFramePr/>
          <p:nvPr/>
        </p:nvGraphicFramePr>
        <p:xfrm>
          <a:off x="865187" y="914400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 aos Computadores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860ED6DA-1C38-71CE-08E4-7D16986B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29" y="5283278"/>
            <a:ext cx="6819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81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D550-FF4B-1EB6-D547-9D694E10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>
            <a:extLst>
              <a:ext uri="{FF2B5EF4-FFF2-40B4-BE49-F238E27FC236}">
                <a16:creationId xmlns:a16="http://schemas.microsoft.com/office/drawing/2014/main" id="{A4D0025B-28C9-F86D-3AC5-65EC167B23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O Que é uma Base de Dados</a:t>
            </a:r>
            <a:endParaRPr dirty="0"/>
          </a:p>
        </p:txBody>
      </p:sp>
      <p:sp>
        <p:nvSpPr>
          <p:cNvPr id="66" name="Slide Number">
            <a:extLst>
              <a:ext uri="{FF2B5EF4-FFF2-40B4-BE49-F238E27FC236}">
                <a16:creationId xmlns:a16="http://schemas.microsoft.com/office/drawing/2014/main" id="{06B9915B-D037-DA97-990C-8BE1D5FCECE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BFE140-62A2-8B2E-5C3D-360FE3162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463" y="1064028"/>
            <a:ext cx="9425899" cy="47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81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5E7D1-F99D-69D4-C3D6-7FAD6FC57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Inter-relacionamento e consistência">
            <a:extLst>
              <a:ext uri="{FF2B5EF4-FFF2-40B4-BE49-F238E27FC236}">
                <a16:creationId xmlns:a16="http://schemas.microsoft.com/office/drawing/2014/main" id="{BD63444E-3262-C82C-05B4-88F222208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PT" dirty="0"/>
              <a:t>Inter-relacionamento: Dados não </a:t>
            </a:r>
            <a:r>
              <a:rPr dirty="0" err="1"/>
              <a:t>consistência</a:t>
            </a:r>
            <a:r>
              <a:rPr lang="pt-PT" dirty="0"/>
              <a:t> </a:t>
            </a:r>
            <a:endParaRPr dirty="0"/>
          </a:p>
        </p:txBody>
      </p:sp>
      <p:sp>
        <p:nvSpPr>
          <p:cNvPr id="78" name="Slide Number">
            <a:extLst>
              <a:ext uri="{FF2B5EF4-FFF2-40B4-BE49-F238E27FC236}">
                <a16:creationId xmlns:a16="http://schemas.microsoft.com/office/drawing/2014/main" id="{295A3430-0BD3-B10A-1E87-CC1F0F53439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graphicFrame>
        <p:nvGraphicFramePr>
          <p:cNvPr id="79" name="Table 1">
            <a:extLst>
              <a:ext uri="{FF2B5EF4-FFF2-40B4-BE49-F238E27FC236}">
                <a16:creationId xmlns:a16="http://schemas.microsoft.com/office/drawing/2014/main" id="{B1FDF05E-EA1F-9D12-BECB-A82B010D2232}"/>
              </a:ext>
            </a:extLst>
          </p:cNvPr>
          <p:cNvGraphicFramePr/>
          <p:nvPr/>
        </p:nvGraphicFramePr>
        <p:xfrm>
          <a:off x="850900" y="2866105"/>
          <a:ext cx="4641850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</a:t>
                      </a:r>
                      <a:r>
                        <a:rPr lang="pt-PT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Samedo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12345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en-PT" sz="1800" b="1" i="0" u="sng" strike="noStrike" cap="none" spc="0" baseline="0" dirty="0">
                          <a:solidFill>
                            <a:srgbClr val="C00000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  <a:endParaRPr sz="1800" b="1" i="0" u="sng" strike="noStrike" cap="none" spc="0" baseline="0" dirty="0">
                        <a:solidFill>
                          <a:srgbClr val="C00000"/>
                        </a:solidFill>
                        <a:uFillTx/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" name="Table 2">
            <a:extLst>
              <a:ext uri="{FF2B5EF4-FFF2-40B4-BE49-F238E27FC236}">
                <a16:creationId xmlns:a16="http://schemas.microsoft.com/office/drawing/2014/main" id="{B26D1550-5694-D25A-FF91-A7D6CFCFD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23199"/>
              </p:ext>
            </p:extLst>
          </p:nvPr>
        </p:nvGraphicFramePr>
        <p:xfrm>
          <a:off x="5855229" y="1974779"/>
          <a:ext cx="2286000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</a:t>
                      </a:r>
                      <a:r>
                        <a:rPr lang="pt-PT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5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</a:t>
                      </a:r>
                      <a:r>
                        <a:rPr lang="pt-PT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6</a:t>
                      </a:r>
                      <a:endParaRPr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6BDE31F8-17F3-D594-7665-C727DA73B21E}"/>
              </a:ext>
            </a:extLst>
          </p:cNvPr>
          <p:cNvGraphicFramePr/>
          <p:nvPr/>
        </p:nvGraphicFramePr>
        <p:xfrm>
          <a:off x="865187" y="914400"/>
          <a:ext cx="4613275" cy="18335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</a:t>
                      </a:r>
                      <a:r>
                        <a:rPr lang="pt-PT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</a:t>
                      </a:r>
                      <a:endParaRPr b="1" u="sng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40" marR="45740" marT="45740" marB="4574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72730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xempl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Modelo relacional</a:t>
            </a:r>
            <a:endParaRPr dirty="0"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B1FF25-D6D0-39C0-F355-039DC96228DC}"/>
              </a:ext>
            </a:extLst>
          </p:cNvPr>
          <p:cNvSpPr txBox="1">
            <a:spLocks noChangeArrowheads="1"/>
          </p:cNvSpPr>
          <p:nvPr/>
        </p:nvSpPr>
        <p:spPr>
          <a:xfrm>
            <a:off x="768350" y="1191327"/>
            <a:ext cx="7924546" cy="149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3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5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1700"/>
              <a:t>Todos os dados são armazenados em várias tabelas.</a:t>
            </a:r>
          </a:p>
          <a:p>
            <a:pPr hangingPunct="1"/>
            <a:r>
              <a:rPr lang="en-US" altLang="en-US" sz="1700"/>
              <a:t>Exemplo de dados tabulares no modelo relacional</a:t>
            </a:r>
            <a:endParaRPr lang="en-US" altLang="en-US" sz="1700" dirty="0"/>
          </a:p>
        </p:txBody>
      </p:sp>
      <p:sp>
        <p:nvSpPr>
          <p:cNvPr id="5" name="Line 31">
            <a:extLst>
              <a:ext uri="{FF2B5EF4-FFF2-40B4-BE49-F238E27FC236}">
                <a16:creationId xmlns:a16="http://schemas.microsoft.com/office/drawing/2014/main" id="{829F90C2-278E-C1B0-2A07-1DC62D8542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6" name="Text Box 32">
            <a:extLst>
              <a:ext uri="{FF2B5EF4-FFF2-40B4-BE49-F238E27FC236}">
                <a16:creationId xmlns:a16="http://schemas.microsoft.com/office/drawing/2014/main" id="{741D71A6-74DE-DA05-5EF5-64ECA7C5C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Colunas</a:t>
            </a:r>
            <a:endParaRPr lang="en-US" altLang="en-US" sz="1200" dirty="0"/>
          </a:p>
        </p:txBody>
      </p:sp>
      <p:sp>
        <p:nvSpPr>
          <p:cNvPr id="7" name="Line 33">
            <a:extLst>
              <a:ext uri="{FF2B5EF4-FFF2-40B4-BE49-F238E27FC236}">
                <a16:creationId xmlns:a16="http://schemas.microsoft.com/office/drawing/2014/main" id="{CEB9C417-31DF-DB3C-C39E-9E99DCC6B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8" name="Text Box 38">
            <a:extLst>
              <a:ext uri="{FF2B5EF4-FFF2-40B4-BE49-F238E27FC236}">
                <a16:creationId xmlns:a16="http://schemas.microsoft.com/office/drawing/2014/main" id="{AF1A90B8-8AEE-36F1-DFB9-8BFA01814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840" y="3163194"/>
            <a:ext cx="787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err="1"/>
              <a:t>Linhas</a:t>
            </a:r>
            <a:endParaRPr lang="en-US" altLang="en-US" dirty="0"/>
          </a:p>
        </p:txBody>
      </p:sp>
      <p:sp>
        <p:nvSpPr>
          <p:cNvPr id="9" name="Line 39">
            <a:extLst>
              <a:ext uri="{FF2B5EF4-FFF2-40B4-BE49-F238E27FC236}">
                <a16:creationId xmlns:a16="http://schemas.microsoft.com/office/drawing/2014/main" id="{A0DD0702-7749-10A7-E783-B520B9269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0729CE1C-CE2E-E547-3C69-F59F3BCF6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>
            <a:extLst>
              <a:ext uri="{FF2B5EF4-FFF2-40B4-BE49-F238E27FC236}">
                <a16:creationId xmlns:a16="http://schemas.microsoft.com/office/drawing/2014/main" id="{3BBDA4D9-FAF6-B514-7831-089FB7A9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80B710-2A23-470A-C896-2F4299C1AFB5}"/>
              </a:ext>
            </a:extLst>
          </p:cNvPr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Ted Codd</a:t>
            </a:r>
            <a:br>
              <a:rPr lang="en-IN" b="1" dirty="0"/>
            </a:br>
            <a:r>
              <a:rPr lang="en-IN" dirty="0" err="1"/>
              <a:t>Prémio</a:t>
            </a:r>
            <a:r>
              <a:rPr lang="en-IN" dirty="0"/>
              <a:t> Turing 1981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6928B2-6513-FDC4-8A8D-801F649445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3810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xempl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PT" dirty="0"/>
              <a:t>Um exemplo de base de dados relacional</a:t>
            </a:r>
            <a:endParaRPr dirty="0"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6BB7EDC-45FF-0E02-A025-49063CFE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904" y="787958"/>
            <a:ext cx="3420192" cy="57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8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istema de Gestão de Bases de Dados (SGB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Sistema de Gestão de Bases de Dados (SGBD)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6A8F-D77D-AF89-693D-2E2947B8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5" y="968320"/>
            <a:ext cx="9514629" cy="49213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spectos essenciais de um SGB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Aspectos essenciais de um SGBD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29073-7286-6FB1-AA45-2B7A80E2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7" y="1485571"/>
            <a:ext cx="9167565" cy="4337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spectos essenciais de um SG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Aspectos essenciais de um SGBD (cont.)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208BE-FEFB-DBE5-DBE1-5B755383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" y="1520495"/>
            <a:ext cx="9595769" cy="4102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3" name="Aplicações de BD — modelo típico “3-tier”">
            <a:extLst>
              <a:ext uri="{FF2B5EF4-FFF2-40B4-BE49-F238E27FC236}">
                <a16:creationId xmlns:a16="http://schemas.microsoft.com/office/drawing/2014/main" id="{D271F887-7267-219F-FF3D-5D5D1B217C09}"/>
              </a:ext>
            </a:extLst>
          </p:cNvPr>
          <p:cNvSpPr txBox="1">
            <a:spLocks/>
          </p:cNvSpPr>
          <p:nvPr/>
        </p:nvSpPr>
        <p:spPr>
          <a:xfrm>
            <a:off x="258464" y="0"/>
            <a:ext cx="9647536" cy="803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176212" marR="0" indent="-176212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2pPr>
            <a:lvl3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3pPr>
            <a:lvl4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4pPr>
            <a:lvl5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5pPr>
            <a:lvl6pPr marL="180975" marR="0" indent="2762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6pPr>
            <a:lvl7pPr marL="180975" marR="0" indent="7334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7pPr>
            <a:lvl8pPr marL="180975" marR="0" indent="11906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8pPr>
            <a:lvl9pPr marL="180975" marR="0" indent="16478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hangingPunct="1"/>
            <a:r>
              <a:rPr lang="en-GB" dirty="0" err="1"/>
              <a:t>Aplicações</a:t>
            </a:r>
            <a:r>
              <a:rPr lang="en-GB" dirty="0"/>
              <a:t> de BD —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típicos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71ED78-A50B-8166-114A-468D900684D1}"/>
              </a:ext>
            </a:extLst>
          </p:cNvPr>
          <p:cNvSpPr txBox="1">
            <a:spLocks noChangeArrowheads="1"/>
          </p:cNvSpPr>
          <p:nvPr/>
        </p:nvSpPr>
        <p:spPr>
          <a:xfrm>
            <a:off x="258464" y="706178"/>
            <a:ext cx="9168174" cy="333126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>
              <a:buFont typeface="Wingdings" pitchFamily="2" charset="2"/>
              <a:buChar char="§"/>
            </a:pPr>
            <a:r>
              <a:rPr lang="en-US" altLang="en-US" sz="2400" b="1" dirty="0" err="1">
                <a:latin typeface="American Typewriter"/>
                <a:sym typeface="American Typewriter"/>
              </a:rPr>
              <a:t>Arquitetura</a:t>
            </a:r>
            <a:r>
              <a:rPr lang="en-US" altLang="en-US" sz="2400" b="1" dirty="0">
                <a:latin typeface="American Typewriter"/>
                <a:sym typeface="American Typewriter"/>
              </a:rPr>
              <a:t> de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duas</a:t>
            </a:r>
            <a:r>
              <a:rPr lang="en-US" altLang="en-US" sz="2400" b="1" dirty="0">
                <a:latin typeface="American Typewriter"/>
                <a:sym typeface="American Typewriter"/>
              </a:rPr>
              <a:t>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camadas</a:t>
            </a:r>
            <a:r>
              <a:rPr lang="en-US" altLang="en-US" sz="2400" b="1" dirty="0">
                <a:latin typeface="American Typewriter"/>
                <a:sym typeface="American Typewriter"/>
              </a:rPr>
              <a:t>: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aplicação</a:t>
            </a:r>
            <a:r>
              <a:rPr lang="en-US" altLang="en-US" sz="2400" dirty="0">
                <a:latin typeface="American Typewriter"/>
                <a:sym typeface="American Typewriter"/>
              </a:rPr>
              <a:t> reside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máquina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cliente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onde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invoca</a:t>
            </a:r>
            <a:r>
              <a:rPr lang="en-US" altLang="en-US" sz="2400" dirty="0">
                <a:latin typeface="American Typewriter"/>
                <a:sym typeface="American Typewriter"/>
              </a:rPr>
              <a:t> 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funcionalidade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sistema</a:t>
            </a:r>
            <a:r>
              <a:rPr lang="en-US" altLang="en-US" sz="2400" dirty="0">
                <a:latin typeface="American Typewriter"/>
                <a:sym typeface="American Typewriter"/>
              </a:rPr>
              <a:t> de base de dados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máquina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servidor</a:t>
            </a:r>
            <a:endParaRPr lang="en-US" altLang="en-US" sz="2400" dirty="0">
              <a:latin typeface="American Typewriter"/>
              <a:sym typeface="American Typewriter"/>
            </a:endParaRPr>
          </a:p>
          <a:p>
            <a:pPr lvl="1" hangingPunct="1"/>
            <a:endParaRPr lang="en-US" altLang="en-US" sz="2400" dirty="0">
              <a:latin typeface="American Typewriter"/>
              <a:sym typeface="American Typewriter"/>
            </a:endParaRPr>
          </a:p>
          <a:p>
            <a:pPr hangingPunct="1">
              <a:buFont typeface="Wingdings" pitchFamily="2" charset="2"/>
              <a:buChar char="§"/>
            </a:pPr>
            <a:r>
              <a:rPr lang="en-US" altLang="en-US" sz="2400" b="1" dirty="0" err="1">
                <a:latin typeface="American Typewriter"/>
                <a:sym typeface="American Typewriter"/>
              </a:rPr>
              <a:t>Arquitetura</a:t>
            </a:r>
            <a:r>
              <a:rPr lang="en-US" altLang="en-US" sz="2400" b="1" dirty="0">
                <a:latin typeface="American Typewriter"/>
                <a:sym typeface="American Typewriter"/>
              </a:rPr>
              <a:t> de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três</a:t>
            </a:r>
            <a:r>
              <a:rPr lang="en-US" altLang="en-US" sz="2400" b="1" dirty="0">
                <a:latin typeface="American Typewriter"/>
                <a:sym typeface="American Typewriter"/>
              </a:rPr>
              <a:t> </a:t>
            </a:r>
            <a:r>
              <a:rPr lang="en-US" altLang="en-US" sz="2400" b="1" dirty="0" err="1">
                <a:latin typeface="American Typewriter"/>
                <a:sym typeface="American Typewriter"/>
              </a:rPr>
              <a:t>camadas</a:t>
            </a:r>
            <a:r>
              <a:rPr lang="en-US" altLang="en-US" sz="2400" b="1" dirty="0">
                <a:latin typeface="American Typewriter"/>
                <a:sym typeface="American Typewriter"/>
              </a:rPr>
              <a:t>: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máquina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cliente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funciona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como</a:t>
            </a:r>
            <a:r>
              <a:rPr lang="en-US" altLang="en-US" sz="2400" dirty="0">
                <a:latin typeface="American Typewriter"/>
                <a:sym typeface="American Typewriter"/>
              </a:rPr>
              <a:t> um front end 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não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contém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quaisquer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chamadas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diretas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à</a:t>
            </a:r>
            <a:r>
              <a:rPr lang="en-US" altLang="en-US" sz="2400" dirty="0">
                <a:latin typeface="American Typewriter"/>
                <a:sym typeface="American Typewriter"/>
              </a:rPr>
              <a:t> base de dados. 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extremidade</a:t>
            </a:r>
            <a:r>
              <a:rPr lang="en-US" altLang="en-US" sz="2400" dirty="0">
                <a:latin typeface="American Typewriter"/>
                <a:sym typeface="American Typewriter"/>
              </a:rPr>
              <a:t> do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cliente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comunica</a:t>
            </a:r>
            <a:r>
              <a:rPr lang="en-US" altLang="en-US" sz="2400" dirty="0">
                <a:latin typeface="American Typewriter"/>
                <a:sym typeface="American Typewriter"/>
              </a:rPr>
              <a:t> com um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servidor</a:t>
            </a:r>
            <a:r>
              <a:rPr lang="en-US" altLang="en-US" sz="2400" dirty="0">
                <a:latin typeface="American Typewriter"/>
                <a:sym typeface="American Typewriter"/>
              </a:rPr>
              <a:t>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aplicações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normalmente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através</a:t>
            </a:r>
            <a:r>
              <a:rPr lang="en-US" altLang="en-US" sz="2400" dirty="0">
                <a:latin typeface="American Typewriter"/>
                <a:sym typeface="American Typewriter"/>
              </a:rPr>
              <a:t>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uma</a:t>
            </a:r>
            <a:r>
              <a:rPr lang="en-US" altLang="en-US" sz="2400" dirty="0">
                <a:latin typeface="American Typewriter"/>
                <a:sym typeface="American Typewriter"/>
              </a:rPr>
              <a:t> interface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formulários</a:t>
            </a:r>
            <a:r>
              <a:rPr lang="en-US" altLang="en-US" sz="2400" dirty="0">
                <a:latin typeface="American Typewriter"/>
                <a:sym typeface="American Typewriter"/>
              </a:rPr>
              <a:t>.  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American Typewriter"/>
                <a:sym typeface="American Typewriter"/>
              </a:rPr>
              <a:t>O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servidor</a:t>
            </a:r>
            <a:r>
              <a:rPr lang="en-US" altLang="en-US" sz="2400" dirty="0">
                <a:latin typeface="American Typewriter"/>
                <a:sym typeface="American Typewriter"/>
              </a:rPr>
              <a:t> de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aplicações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por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sua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vez</a:t>
            </a:r>
            <a:r>
              <a:rPr lang="en-US" altLang="en-US" sz="2400" dirty="0">
                <a:latin typeface="American Typewriter"/>
                <a:sym typeface="American Typewriter"/>
              </a:rPr>
              <a:t>,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comunica</a:t>
            </a:r>
            <a:r>
              <a:rPr lang="en-US" altLang="en-US" sz="2400" dirty="0">
                <a:latin typeface="American Typewriter"/>
                <a:sym typeface="American Typewriter"/>
              </a:rPr>
              <a:t> com um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sistema</a:t>
            </a:r>
            <a:r>
              <a:rPr lang="en-US" altLang="en-US" sz="2400" dirty="0">
                <a:latin typeface="American Typewriter"/>
                <a:sym typeface="American Typewriter"/>
              </a:rPr>
              <a:t> de base de dados para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aceder</a:t>
            </a:r>
            <a:r>
              <a:rPr lang="en-US" altLang="en-US" sz="2400" dirty="0">
                <a:latin typeface="American Typewriter"/>
                <a:sym typeface="American Typewriter"/>
              </a:rPr>
              <a:t> </a:t>
            </a:r>
            <a:r>
              <a:rPr lang="en-US" altLang="en-US" sz="2400" dirty="0" err="1">
                <a:latin typeface="American Typewriter"/>
                <a:sym typeface="American Typewriter"/>
              </a:rPr>
              <a:t>aos</a:t>
            </a:r>
            <a:r>
              <a:rPr lang="en-US" altLang="en-US" sz="2400" dirty="0">
                <a:latin typeface="American Typewriter"/>
                <a:sym typeface="American Typewriter"/>
              </a:rPr>
              <a:t> dados.  </a:t>
            </a:r>
          </a:p>
          <a:p>
            <a:pPr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7394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F871EF7-5615-2445-95EA-61E87B2B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64" y="1321625"/>
            <a:ext cx="6568649" cy="4214750"/>
          </a:xfrm>
          <a:prstGeom prst="rect">
            <a:avLst/>
          </a:prstGeom>
        </p:spPr>
      </p:pic>
      <p:sp>
        <p:nvSpPr>
          <p:cNvPr id="3" name="Aplicações de BD — modelo típico “3-tier”">
            <a:extLst>
              <a:ext uri="{FF2B5EF4-FFF2-40B4-BE49-F238E27FC236}">
                <a16:creationId xmlns:a16="http://schemas.microsoft.com/office/drawing/2014/main" id="{D271F887-7267-219F-FF3D-5D5D1B217C09}"/>
              </a:ext>
            </a:extLst>
          </p:cNvPr>
          <p:cNvSpPr txBox="1">
            <a:spLocks/>
          </p:cNvSpPr>
          <p:nvPr/>
        </p:nvSpPr>
        <p:spPr>
          <a:xfrm>
            <a:off x="258464" y="0"/>
            <a:ext cx="9647536" cy="803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176212" marR="0" indent="-176212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2pPr>
            <a:lvl3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3pPr>
            <a:lvl4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4pPr>
            <a:lvl5pPr marL="180975" marR="0" indent="-1809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5pPr>
            <a:lvl6pPr marL="180975" marR="0" indent="2762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6pPr>
            <a:lvl7pPr marL="180975" marR="0" indent="7334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7pPr>
            <a:lvl8pPr marL="180975" marR="0" indent="11906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8pPr>
            <a:lvl9pPr marL="180975" marR="0" indent="16478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sng" strike="noStrike" cap="none" spc="0" baseline="0">
                <a:solidFill>
                  <a:srgbClr val="C02304"/>
                </a:solidFill>
                <a:uFillTx/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hangingPunct="1"/>
            <a:r>
              <a:rPr lang="en-GB" dirty="0" err="1"/>
              <a:t>Aplicações</a:t>
            </a:r>
            <a:r>
              <a:rPr lang="en-GB" dirty="0"/>
              <a:t> de BD —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típicos</a:t>
            </a:r>
            <a:endParaRPr lang="en-GB" dirty="0"/>
          </a:p>
        </p:txBody>
      </p:sp>
      <p:sp>
        <p:nvSpPr>
          <p:cNvPr id="4" name="lógica aplicacional">
            <a:extLst>
              <a:ext uri="{FF2B5EF4-FFF2-40B4-BE49-F238E27FC236}">
                <a16:creationId xmlns:a16="http://schemas.microsoft.com/office/drawing/2014/main" id="{A8E0C280-D6C3-BCCC-8694-C134DD25CE97}"/>
              </a:ext>
            </a:extLst>
          </p:cNvPr>
          <p:cNvSpPr/>
          <p:nvPr/>
        </p:nvSpPr>
        <p:spPr>
          <a:xfrm>
            <a:off x="7041931" y="3828297"/>
            <a:ext cx="2384707" cy="4756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sz="1800" dirty="0" err="1"/>
              <a:t>lógica</a:t>
            </a:r>
            <a:r>
              <a:rPr sz="1800" dirty="0"/>
              <a:t> </a:t>
            </a:r>
            <a:r>
              <a:rPr sz="1800" dirty="0" err="1"/>
              <a:t>aplicacional</a:t>
            </a:r>
            <a:endParaRPr sz="1800" dirty="0"/>
          </a:p>
        </p:txBody>
      </p:sp>
      <p:sp>
        <p:nvSpPr>
          <p:cNvPr id="5" name="lógica aplicacional">
            <a:extLst>
              <a:ext uri="{FF2B5EF4-FFF2-40B4-BE49-F238E27FC236}">
                <a16:creationId xmlns:a16="http://schemas.microsoft.com/office/drawing/2014/main" id="{F3EC1397-26CC-B5C7-B5A2-164849F2987D}"/>
              </a:ext>
            </a:extLst>
          </p:cNvPr>
          <p:cNvSpPr/>
          <p:nvPr/>
        </p:nvSpPr>
        <p:spPr>
          <a:xfrm>
            <a:off x="7041931" y="4548256"/>
            <a:ext cx="2384707" cy="4756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pt-PT" sz="1800" dirty="0"/>
              <a:t>Dados</a:t>
            </a:r>
            <a:endParaRPr sz="1800" dirty="0"/>
          </a:p>
        </p:txBody>
      </p:sp>
      <p:sp>
        <p:nvSpPr>
          <p:cNvPr id="7" name="lógica aplicacional">
            <a:extLst>
              <a:ext uri="{FF2B5EF4-FFF2-40B4-BE49-F238E27FC236}">
                <a16:creationId xmlns:a16="http://schemas.microsoft.com/office/drawing/2014/main" id="{424E38B3-CA23-2E3E-16F2-706FA0A66C83}"/>
              </a:ext>
            </a:extLst>
          </p:cNvPr>
          <p:cNvSpPr/>
          <p:nvPr/>
        </p:nvSpPr>
        <p:spPr>
          <a:xfrm>
            <a:off x="7041931" y="1954348"/>
            <a:ext cx="2384707" cy="475689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en-GB" sz="1800" dirty="0" err="1"/>
              <a:t>apresentação</a:t>
            </a:r>
            <a:r>
              <a:rPr lang="en-GB" sz="1800" dirty="0"/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167116653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Utilizadores</a:t>
            </a:r>
            <a:r>
              <a:rPr lang="en-GB" dirty="0"/>
              <a:t> da base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7D0D3F-36D7-6436-E7BC-302858A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44" y="693661"/>
            <a:ext cx="4111111" cy="5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3381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m SGDB permite a definição e manipulação de:…"/>
          <p:cNvSpPr txBox="1">
            <a:spLocks noGrp="1"/>
          </p:cNvSpPr>
          <p:nvPr>
            <p:ph type="body" idx="1"/>
          </p:nvPr>
        </p:nvSpPr>
        <p:spPr>
          <a:xfrm>
            <a:off x="204853" y="3066826"/>
            <a:ext cx="9471026" cy="324543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dirty="0"/>
              <a:t>Um SGDB </a:t>
            </a:r>
            <a:r>
              <a:rPr dirty="0" err="1"/>
              <a:t>permite</a:t>
            </a:r>
            <a:r>
              <a:rPr dirty="0"/>
              <a:t> a </a:t>
            </a:r>
            <a:r>
              <a:rPr dirty="0" err="1"/>
              <a:t>definição</a:t>
            </a:r>
            <a:r>
              <a:rPr dirty="0"/>
              <a:t> e </a:t>
            </a:r>
            <a:r>
              <a:rPr dirty="0" err="1"/>
              <a:t>manipulação</a:t>
            </a:r>
            <a:r>
              <a:rPr dirty="0"/>
              <a:t> de:</a:t>
            </a:r>
          </a:p>
          <a:p>
            <a:pPr lvl="1">
              <a:buBlip>
                <a:blip r:embed="rId4"/>
              </a:buBlip>
            </a:pPr>
            <a:r>
              <a:rPr b="1" dirty="0" err="1"/>
              <a:t>Esquemas</a:t>
            </a:r>
            <a:r>
              <a:rPr b="1" dirty="0"/>
              <a:t> de base de dados</a:t>
            </a:r>
            <a:r>
              <a:rPr dirty="0"/>
              <a:t>, que </a:t>
            </a:r>
            <a:r>
              <a:rPr dirty="0" err="1"/>
              <a:t>descrevem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base de dados </a:t>
            </a:r>
            <a:r>
              <a:rPr dirty="0" err="1"/>
              <a:t>está</a:t>
            </a:r>
            <a:r>
              <a:rPr dirty="0"/>
              <a:t>  </a:t>
            </a:r>
            <a:r>
              <a:rPr dirty="0" err="1"/>
              <a:t>estruturada</a:t>
            </a:r>
            <a:r>
              <a:rPr dirty="0"/>
              <a:t>,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chamados</a:t>
            </a:r>
            <a:r>
              <a:rPr dirty="0"/>
              <a:t> de meta-dados.</a:t>
            </a:r>
            <a:endParaRPr sz="1700" dirty="0"/>
          </a:p>
          <a:p>
            <a:pPr lvl="1">
              <a:buBlip>
                <a:blip r:embed="rId4"/>
              </a:buBlip>
              <a:defRPr b="1"/>
            </a:pPr>
            <a:r>
              <a:rPr dirty="0"/>
              <a:t>Bases de dados = </a:t>
            </a:r>
            <a:r>
              <a:rPr dirty="0" err="1"/>
              <a:t>instância</a:t>
            </a:r>
            <a:r>
              <a:rPr dirty="0"/>
              <a:t> de </a:t>
            </a:r>
            <a:r>
              <a:rPr dirty="0" err="1"/>
              <a:t>esquemas</a:t>
            </a:r>
            <a:r>
              <a:rPr dirty="0"/>
              <a:t>.</a:t>
            </a:r>
          </a:p>
          <a:p>
            <a:pPr>
              <a:buBlip>
                <a:blip r:embed="rId3"/>
              </a:buBlip>
            </a:pPr>
            <a:r>
              <a:rPr dirty="0"/>
              <a:t>Um SGBD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suportar</a:t>
            </a:r>
            <a:r>
              <a:rPr dirty="0"/>
              <a:t> BDs </a:t>
            </a:r>
            <a:r>
              <a:rPr dirty="0" err="1"/>
              <a:t>distintas</a:t>
            </a:r>
            <a:r>
              <a:rPr dirty="0"/>
              <a:t> com 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esquema</a:t>
            </a:r>
            <a:r>
              <a:rPr dirty="0"/>
              <a:t> e a </a:t>
            </a:r>
            <a:r>
              <a:rPr dirty="0" err="1"/>
              <a:t>existência</a:t>
            </a:r>
            <a:r>
              <a:rPr dirty="0"/>
              <a:t> de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esquemas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.</a:t>
            </a:r>
          </a:p>
        </p:txBody>
      </p:sp>
      <p:sp>
        <p:nvSpPr>
          <p:cNvPr id="125" name="SGBD: esquemas e dad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SGBD: </a:t>
            </a:r>
            <a:r>
              <a:rPr dirty="0" err="1"/>
              <a:t>esquemas</a:t>
            </a:r>
            <a:r>
              <a:rPr dirty="0"/>
              <a:t> e dados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7944" y="6502478"/>
            <a:ext cx="391262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grpSp>
        <p:nvGrpSpPr>
          <p:cNvPr id="132" name="Group"/>
          <p:cNvGrpSpPr/>
          <p:nvPr/>
        </p:nvGrpSpPr>
        <p:grpSpPr>
          <a:xfrm>
            <a:off x="865253" y="507312"/>
            <a:ext cx="6658424" cy="2559514"/>
            <a:chOff x="0" y="0"/>
            <a:chExt cx="6658422" cy="2559513"/>
          </a:xfrm>
        </p:grpSpPr>
        <p:sp>
          <p:nvSpPr>
            <p:cNvPr id="127" name="SGBD"/>
            <p:cNvSpPr/>
            <p:nvPr/>
          </p:nvSpPr>
          <p:spPr>
            <a:xfrm>
              <a:off x="2954866" y="417238"/>
              <a:ext cx="1959704" cy="1725037"/>
            </a:xfrm>
            <a:prstGeom prst="roundRect">
              <a:avLst>
                <a:gd name="adj" fmla="val 13271"/>
              </a:avLst>
            </a:pr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800" b="1">
                  <a:solidFill>
                    <a:srgbClr val="0433FF"/>
                  </a:solidFill>
                </a:defRPr>
              </a:lvl1pPr>
            </a:lstStyle>
            <a:p>
              <a:r>
                <a:t>SGBD</a:t>
              </a:r>
            </a:p>
          </p:txBody>
        </p:sp>
        <p:sp>
          <p:nvSpPr>
            <p:cNvPr id="128" name="Esquemas"/>
            <p:cNvSpPr/>
            <p:nvPr/>
          </p:nvSpPr>
          <p:spPr>
            <a:xfrm>
              <a:off x="5129791" y="415333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Esquemas</a:t>
              </a:r>
            </a:p>
          </p:txBody>
        </p:sp>
        <p:sp>
          <p:nvSpPr>
            <p:cNvPr id="129" name="Dados"/>
            <p:cNvSpPr/>
            <p:nvPr/>
          </p:nvSpPr>
          <p:spPr>
            <a:xfrm>
              <a:off x="5129791" y="1383488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Dados</a:t>
              </a:r>
            </a:p>
          </p:txBody>
        </p:sp>
        <p:sp>
          <p:nvSpPr>
            <p:cNvPr id="130" name="acesso…"/>
            <p:cNvSpPr/>
            <p:nvPr/>
          </p:nvSpPr>
          <p:spPr>
            <a:xfrm>
              <a:off x="0" y="0"/>
              <a:ext cx="1959703" cy="2559513"/>
            </a:xfrm>
            <a:prstGeom prst="roundRect">
              <a:avLst>
                <a:gd name="adj" fmla="val 11682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rPr dirty="0" err="1"/>
                <a:t>acesso</a:t>
              </a:r>
              <a:endParaRPr dirty="0"/>
            </a:p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rPr dirty="0" err="1"/>
                <a:t>externo</a:t>
              </a:r>
              <a:endParaRPr dirty="0"/>
            </a:p>
          </p:txBody>
        </p:sp>
        <p:cxnSp>
          <p:nvCxnSpPr>
            <p:cNvPr id="131" name="Connection Line"/>
            <p:cNvCxnSpPr>
              <a:cxnSpLocks/>
            </p:cNvCxnSpPr>
            <p:nvPr/>
          </p:nvCxnSpPr>
          <p:spPr>
            <a:xfrm flipV="1">
              <a:off x="1699276" y="1279756"/>
              <a:ext cx="1087430" cy="1"/>
            </a:xfrm>
            <a:prstGeom prst="straightConnector1">
              <a:avLst/>
            </a:prstGeom>
            <a:ln w="34925" cap="flat">
              <a:solidFill>
                <a:srgbClr val="0433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14EDAE-0AE8-21AB-BD2D-B1B084D83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lguns Conceitos">
            <a:extLst>
              <a:ext uri="{FF2B5EF4-FFF2-40B4-BE49-F238E27FC236}">
                <a16:creationId xmlns:a16="http://schemas.microsoft.com/office/drawing/2014/main" id="{5A30CAF2-1BC2-F85E-E3C0-7CFFFED0E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Conceitos</a:t>
            </a:r>
            <a:endParaRPr dirty="0"/>
          </a:p>
        </p:txBody>
      </p:sp>
      <p:sp>
        <p:nvSpPr>
          <p:cNvPr id="66" name="Slide Number">
            <a:extLst>
              <a:ext uri="{FF2B5EF4-FFF2-40B4-BE49-F238E27FC236}">
                <a16:creationId xmlns:a16="http://schemas.microsoft.com/office/drawing/2014/main" id="{E932D74A-759B-0B6E-6EA3-91DACE09FDF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426638" y="6502478"/>
            <a:ext cx="25387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D7F98-EE8E-C855-7819-F3D082FD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2" y="1920766"/>
            <a:ext cx="8972785" cy="26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474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45AA-099B-D326-ECF3-22A29220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GBD: esquemas e dados">
            <a:extLst>
              <a:ext uri="{FF2B5EF4-FFF2-40B4-BE49-F238E27FC236}">
                <a16:creationId xmlns:a16="http://schemas.microsoft.com/office/drawing/2014/main" id="{236D823B-791E-69F2-4EFC-762F5077B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SGBD: </a:t>
            </a:r>
            <a:r>
              <a:rPr dirty="0" err="1"/>
              <a:t>esquemas</a:t>
            </a:r>
            <a:r>
              <a:rPr dirty="0"/>
              <a:t> e dados</a:t>
            </a:r>
          </a:p>
        </p:txBody>
      </p:sp>
      <p:sp>
        <p:nvSpPr>
          <p:cNvPr id="126" name="Slide Number">
            <a:extLst>
              <a:ext uri="{FF2B5EF4-FFF2-40B4-BE49-F238E27FC236}">
                <a16:creationId xmlns:a16="http://schemas.microsoft.com/office/drawing/2014/main" id="{5FCE4DEA-5167-1B28-C7A0-51872F86E7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357944" y="6502478"/>
            <a:ext cx="391262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E9EF0D-89EF-C3D2-A291-B8C8A9D9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69" y="774778"/>
            <a:ext cx="7289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548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Um SGBD deve “fala” vários tipos de linguagem:…"/>
          <p:cNvSpPr txBox="1">
            <a:spLocks noGrp="1"/>
          </p:cNvSpPr>
          <p:nvPr>
            <p:ph type="body" idx="1"/>
          </p:nvPr>
        </p:nvSpPr>
        <p:spPr>
          <a:xfrm>
            <a:off x="82549" y="2844089"/>
            <a:ext cx="9647536" cy="359463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GB" b="1" dirty="0"/>
              <a:t>SQL</a:t>
            </a:r>
            <a:r>
              <a:rPr lang="en-GB" sz="2400" b="1" dirty="0"/>
              <a:t> (Structured Query Language) </a:t>
            </a:r>
            <a:r>
              <a:rPr lang="en-GB" sz="2400" dirty="0" err="1"/>
              <a:t>é</a:t>
            </a:r>
            <a:r>
              <a:rPr lang="en-GB" sz="2400" dirty="0"/>
              <a:t> a </a:t>
            </a:r>
            <a:r>
              <a:rPr lang="en-GB" sz="2400" dirty="0" err="1"/>
              <a:t>linguagem</a:t>
            </a:r>
            <a:r>
              <a:rPr lang="en-GB" sz="2400" dirty="0"/>
              <a:t> </a:t>
            </a:r>
            <a:r>
              <a:rPr lang="en-GB" sz="2400" dirty="0" err="1"/>
              <a:t>padrão</a:t>
            </a:r>
            <a:r>
              <a:rPr lang="en-GB" sz="2400" dirty="0"/>
              <a:t> </a:t>
            </a:r>
            <a:r>
              <a:rPr lang="en-GB" sz="2400" dirty="0" err="1"/>
              <a:t>usada</a:t>
            </a:r>
            <a:r>
              <a:rPr lang="en-GB" sz="2400" dirty="0"/>
              <a:t> para </a:t>
            </a:r>
            <a:r>
              <a:rPr lang="en-GB" sz="2400" dirty="0" err="1"/>
              <a:t>interagir</a:t>
            </a:r>
            <a:r>
              <a:rPr lang="en-GB" sz="2400" dirty="0"/>
              <a:t> com </a:t>
            </a:r>
            <a:r>
              <a:rPr lang="en-GB" sz="2400" dirty="0" err="1"/>
              <a:t>bancos</a:t>
            </a:r>
            <a:r>
              <a:rPr lang="en-GB" sz="2400" dirty="0"/>
              <a:t> de dados </a:t>
            </a:r>
            <a:r>
              <a:rPr lang="en-GB" sz="2400" dirty="0" err="1"/>
              <a:t>relacionais</a:t>
            </a:r>
            <a:r>
              <a:rPr lang="en-GB" sz="2400" dirty="0"/>
              <a:t>.</a:t>
            </a:r>
          </a:p>
          <a:p>
            <a:r>
              <a:rPr lang="en-GB" dirty="0" err="1"/>
              <a:t>Abrange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comandos</a:t>
            </a:r>
            <a:r>
              <a:rPr lang="en-GB" dirty="0"/>
              <a:t> </a:t>
            </a:r>
            <a:r>
              <a:rPr lang="en-GB" dirty="0" err="1"/>
              <a:t>agrupados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:</a:t>
            </a:r>
            <a:endParaRPr lang="pt-PT" dirty="0"/>
          </a:p>
          <a:p>
            <a:pPr marL="1026668" lvl="2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r>
              <a:rPr lang="pt-PT" b="1" dirty="0"/>
              <a:t>DDL</a:t>
            </a:r>
            <a:r>
              <a:rPr b="1" dirty="0"/>
              <a:t> - </a:t>
            </a:r>
            <a:r>
              <a:rPr b="1" dirty="0" err="1"/>
              <a:t>linguagem</a:t>
            </a:r>
            <a:r>
              <a:rPr b="1" dirty="0"/>
              <a:t> de </a:t>
            </a:r>
            <a:r>
              <a:rPr b="1" dirty="0" err="1"/>
              <a:t>definição</a:t>
            </a:r>
            <a:r>
              <a:rPr b="1" dirty="0"/>
              <a:t> de dados: </a:t>
            </a:r>
            <a:r>
              <a:rPr dirty="0"/>
              <a:t>para  </a:t>
            </a:r>
            <a:r>
              <a:rPr dirty="0" err="1"/>
              <a:t>definir</a:t>
            </a:r>
            <a:r>
              <a:rPr dirty="0"/>
              <a:t> e manipular </a:t>
            </a:r>
            <a:r>
              <a:rPr dirty="0" err="1"/>
              <a:t>esquemas</a:t>
            </a:r>
            <a:r>
              <a:rPr dirty="0"/>
              <a:t>;</a:t>
            </a:r>
            <a:r>
              <a:rPr b="1" dirty="0"/>
              <a:t>  </a:t>
            </a:r>
          </a:p>
          <a:p>
            <a:pPr marL="1026668" lvl="2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r>
              <a:rPr lang="pt-PT" b="1" dirty="0"/>
              <a:t>DML</a:t>
            </a:r>
            <a:r>
              <a:rPr b="1" dirty="0"/>
              <a:t> - </a:t>
            </a:r>
            <a:r>
              <a:rPr b="1" dirty="0" err="1"/>
              <a:t>linguagem</a:t>
            </a:r>
            <a:r>
              <a:rPr b="1" dirty="0"/>
              <a:t> de </a:t>
            </a:r>
            <a:r>
              <a:rPr b="1" dirty="0" err="1"/>
              <a:t>manipulação</a:t>
            </a:r>
            <a:r>
              <a:rPr b="1" dirty="0"/>
              <a:t> de dados: </a:t>
            </a:r>
            <a:r>
              <a:rPr dirty="0"/>
              <a:t>para manipular (</a:t>
            </a:r>
            <a:r>
              <a:rPr dirty="0" err="1"/>
              <a:t>alterar</a:t>
            </a:r>
            <a:r>
              <a:rPr dirty="0"/>
              <a:t>) dados</a:t>
            </a:r>
            <a:r>
              <a:rPr lang="en-GB" b="0" dirty="0"/>
              <a:t>.</a:t>
            </a:r>
          </a:p>
          <a:p>
            <a:pPr marL="1026668" lvl="2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r>
              <a:rPr lang="en-GB" b="1" dirty="0"/>
              <a:t>DCL - </a:t>
            </a:r>
            <a:r>
              <a:rPr lang="en-GB" b="1" dirty="0" err="1"/>
              <a:t>Linguagem</a:t>
            </a:r>
            <a:r>
              <a:rPr lang="en-GB" b="1" dirty="0"/>
              <a:t> de </a:t>
            </a:r>
            <a:r>
              <a:rPr lang="en-GB" b="1" dirty="0" err="1"/>
              <a:t>Controle</a:t>
            </a:r>
            <a:r>
              <a:rPr lang="en-GB" b="1" dirty="0"/>
              <a:t> de Dados</a:t>
            </a:r>
            <a:r>
              <a:rPr lang="en-GB" sz="1824" b="1" dirty="0"/>
              <a:t>: </a:t>
            </a:r>
            <a:r>
              <a:rPr lang="en-GB" sz="1800" dirty="0"/>
              <a:t>para </a:t>
            </a:r>
            <a:r>
              <a:rPr lang="en-GB" sz="1800" dirty="0" err="1"/>
              <a:t>gerenciar</a:t>
            </a:r>
            <a:r>
              <a:rPr lang="en-GB" sz="1800" dirty="0"/>
              <a:t> </a:t>
            </a:r>
            <a:r>
              <a:rPr lang="en-GB" sz="1800" dirty="0" err="1"/>
              <a:t>permissões</a:t>
            </a:r>
            <a:r>
              <a:rPr lang="en-GB" sz="1800" dirty="0"/>
              <a:t> e </a:t>
            </a:r>
            <a:r>
              <a:rPr lang="en-GB" sz="1800" dirty="0" err="1"/>
              <a:t>segurança</a:t>
            </a:r>
            <a:r>
              <a:rPr lang="en-GB" sz="1800" dirty="0"/>
              <a:t>  </a:t>
            </a:r>
          </a:p>
          <a:p>
            <a:pPr marL="569468" lvl="1" indent="-221995" defTabSz="694944">
              <a:spcBef>
                <a:spcPts val="400"/>
              </a:spcBef>
              <a:buBlip>
                <a:blip r:embed="rId2"/>
              </a:buBlip>
              <a:defRPr sz="1824"/>
            </a:pPr>
            <a:endParaRPr lang="en-GB" b="0" dirty="0"/>
          </a:p>
        </p:txBody>
      </p:sp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Como se “fala” com uma base de dados?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E49FEAA8-F6BD-94B1-5C44-634CE224CFA3}"/>
              </a:ext>
            </a:extLst>
          </p:cNvPr>
          <p:cNvGrpSpPr/>
          <p:nvPr/>
        </p:nvGrpSpPr>
        <p:grpSpPr>
          <a:xfrm>
            <a:off x="1674549" y="736874"/>
            <a:ext cx="6092595" cy="2312249"/>
            <a:chOff x="0" y="0"/>
            <a:chExt cx="6658422" cy="2559513"/>
          </a:xfrm>
        </p:grpSpPr>
        <p:sp>
          <p:nvSpPr>
            <p:cNvPr id="3" name="SGBD">
              <a:extLst>
                <a:ext uri="{FF2B5EF4-FFF2-40B4-BE49-F238E27FC236}">
                  <a16:creationId xmlns:a16="http://schemas.microsoft.com/office/drawing/2014/main" id="{09750FA6-C33E-334F-62CA-0062DB98A9CA}"/>
                </a:ext>
              </a:extLst>
            </p:cNvPr>
            <p:cNvSpPr/>
            <p:nvPr/>
          </p:nvSpPr>
          <p:spPr>
            <a:xfrm>
              <a:off x="2954866" y="417238"/>
              <a:ext cx="1959704" cy="1725037"/>
            </a:xfrm>
            <a:prstGeom prst="roundRect">
              <a:avLst>
                <a:gd name="adj" fmla="val 13271"/>
              </a:avLst>
            </a:pr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800" b="1">
                  <a:solidFill>
                    <a:srgbClr val="0433FF"/>
                  </a:solidFill>
                </a:defRPr>
              </a:lvl1pPr>
            </a:lstStyle>
            <a:p>
              <a:r>
                <a:rPr dirty="0"/>
                <a:t>SGBD</a:t>
              </a:r>
            </a:p>
          </p:txBody>
        </p:sp>
        <p:sp>
          <p:nvSpPr>
            <p:cNvPr id="4" name="Esquemas">
              <a:extLst>
                <a:ext uri="{FF2B5EF4-FFF2-40B4-BE49-F238E27FC236}">
                  <a16:creationId xmlns:a16="http://schemas.microsoft.com/office/drawing/2014/main" id="{164CBD9F-CC3D-B717-A4D7-96035327F5FC}"/>
                </a:ext>
              </a:extLst>
            </p:cNvPr>
            <p:cNvSpPr/>
            <p:nvPr/>
          </p:nvSpPr>
          <p:spPr>
            <a:xfrm>
              <a:off x="5129791" y="415333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Esquemas</a:t>
              </a:r>
            </a:p>
          </p:txBody>
        </p:sp>
        <p:sp>
          <p:nvSpPr>
            <p:cNvPr id="5" name="Dados">
              <a:extLst>
                <a:ext uri="{FF2B5EF4-FFF2-40B4-BE49-F238E27FC236}">
                  <a16:creationId xmlns:a16="http://schemas.microsoft.com/office/drawing/2014/main" id="{3A56D66E-AB93-CEB8-6E35-0DDFE9F46F78}"/>
                </a:ext>
              </a:extLst>
            </p:cNvPr>
            <p:cNvSpPr/>
            <p:nvPr/>
          </p:nvSpPr>
          <p:spPr>
            <a:xfrm>
              <a:off x="5129791" y="1383488"/>
              <a:ext cx="1528631" cy="77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1600" extrusionOk="0">
                  <a:moveTo>
                    <a:pt x="9839" y="0"/>
                  </a:moveTo>
                  <a:cubicBezTo>
                    <a:pt x="7321" y="0"/>
                    <a:pt x="4803" y="241"/>
                    <a:pt x="2882" y="724"/>
                  </a:cubicBezTo>
                  <a:cubicBezTo>
                    <a:pt x="-961" y="1689"/>
                    <a:pt x="-961" y="3255"/>
                    <a:pt x="2882" y="4221"/>
                  </a:cubicBezTo>
                  <a:cubicBezTo>
                    <a:pt x="6724" y="5186"/>
                    <a:pt x="12954" y="5186"/>
                    <a:pt x="16796" y="4221"/>
                  </a:cubicBezTo>
                  <a:cubicBezTo>
                    <a:pt x="20639" y="3255"/>
                    <a:pt x="20639" y="1689"/>
                    <a:pt x="16796" y="724"/>
                  </a:cubicBezTo>
                  <a:cubicBezTo>
                    <a:pt x="14875" y="241"/>
                    <a:pt x="12357" y="0"/>
                    <a:pt x="9839" y="0"/>
                  </a:cubicBezTo>
                  <a:close/>
                  <a:moveTo>
                    <a:pt x="0" y="3593"/>
                  </a:moveTo>
                  <a:lnTo>
                    <a:pt x="0" y="18993"/>
                  </a:lnTo>
                  <a:cubicBezTo>
                    <a:pt x="0" y="20356"/>
                    <a:pt x="4405" y="21600"/>
                    <a:pt x="9839" y="21600"/>
                  </a:cubicBezTo>
                  <a:cubicBezTo>
                    <a:pt x="15273" y="21600"/>
                    <a:pt x="19678" y="20356"/>
                    <a:pt x="19678" y="18993"/>
                  </a:cubicBezTo>
                  <a:lnTo>
                    <a:pt x="19678" y="3593"/>
                  </a:lnTo>
                  <a:cubicBezTo>
                    <a:pt x="18279" y="4621"/>
                    <a:pt x="14401" y="5357"/>
                    <a:pt x="9839" y="5357"/>
                  </a:cubicBezTo>
                  <a:cubicBezTo>
                    <a:pt x="5277" y="5357"/>
                    <a:pt x="1399" y="4621"/>
                    <a:pt x="0" y="359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0433FF"/>
                  </a:solidFill>
                </a:defRPr>
              </a:lvl1pPr>
            </a:lstStyle>
            <a:p>
              <a:r>
                <a:t>Dados</a:t>
              </a:r>
            </a:p>
          </p:txBody>
        </p:sp>
        <p:sp>
          <p:nvSpPr>
            <p:cNvPr id="6" name="acesso…">
              <a:extLst>
                <a:ext uri="{FF2B5EF4-FFF2-40B4-BE49-F238E27FC236}">
                  <a16:creationId xmlns:a16="http://schemas.microsoft.com/office/drawing/2014/main" id="{067624A1-15FC-08D7-44EE-9C95A390A21F}"/>
                </a:ext>
              </a:extLst>
            </p:cNvPr>
            <p:cNvSpPr/>
            <p:nvPr/>
          </p:nvSpPr>
          <p:spPr>
            <a:xfrm>
              <a:off x="0" y="0"/>
              <a:ext cx="1959703" cy="2559513"/>
            </a:xfrm>
            <a:prstGeom prst="roundRect">
              <a:avLst>
                <a:gd name="adj" fmla="val 11682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t>acesso</a:t>
              </a:r>
            </a:p>
            <a:p>
              <a:pPr algn="ctr">
                <a:defRPr sz="2800" b="1">
                  <a:solidFill>
                    <a:srgbClr val="0433FF"/>
                  </a:solidFill>
                </a:defRPr>
              </a:pPr>
              <a:r>
                <a:t>externo</a:t>
              </a:r>
            </a:p>
          </p:txBody>
        </p:sp>
        <p:cxnSp>
          <p:nvCxnSpPr>
            <p:cNvPr id="7" name="Connection Line">
              <a:extLst>
                <a:ext uri="{FF2B5EF4-FFF2-40B4-BE49-F238E27FC236}">
                  <a16:creationId xmlns:a16="http://schemas.microsoft.com/office/drawing/2014/main" id="{67FB5385-584D-1EBF-7996-D0DF43FAB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145" y="1279756"/>
              <a:ext cx="1087430" cy="1"/>
            </a:xfrm>
            <a:prstGeom prst="straightConnector1">
              <a:avLst/>
            </a:prstGeom>
            <a:ln w="34925" cap="flat">
              <a:solidFill>
                <a:srgbClr val="0433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699E-CB1E-578D-EDF4-AF0EEFC2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>
            <a:extLst>
              <a:ext uri="{FF2B5EF4-FFF2-40B4-BE49-F238E27FC236}">
                <a16:creationId xmlns:a16="http://schemas.microsoft.com/office/drawing/2014/main" id="{C7B049BC-6F71-88FB-81B4-BC3015B5AE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Como se “fala” com uma base de dados?</a:t>
            </a:r>
          </a:p>
        </p:txBody>
      </p:sp>
      <p:sp>
        <p:nvSpPr>
          <p:cNvPr id="136" name="Slide Number">
            <a:extLst>
              <a:ext uri="{FF2B5EF4-FFF2-40B4-BE49-F238E27FC236}">
                <a16:creationId xmlns:a16="http://schemas.microsoft.com/office/drawing/2014/main" id="{9C5BB93C-15DA-34A4-ED2D-F26A6ACEEA0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7637E0-0B81-5D5B-AE94-230E32A1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423"/>
            <a:ext cx="9605099" cy="32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204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DDL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definição</a:t>
            </a:r>
            <a:r>
              <a:rPr lang="en-GB" dirty="0"/>
              <a:t>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F6E4C0-5F4B-1F88-C91D-25718DB07056}"/>
              </a:ext>
            </a:extLst>
          </p:cNvPr>
          <p:cNvSpPr txBox="1">
            <a:spLocks noChangeArrowheads="1"/>
          </p:cNvSpPr>
          <p:nvPr/>
        </p:nvSpPr>
        <p:spPr>
          <a:xfrm>
            <a:off x="337424" y="1093790"/>
            <a:ext cx="8943209" cy="517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2400" dirty="0" err="1"/>
              <a:t>Linguagem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definir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modelo</a:t>
            </a:r>
            <a:r>
              <a:rPr lang="en-US" altLang="en-US" sz="2400" dirty="0"/>
              <a:t> de dados</a:t>
            </a:r>
          </a:p>
          <a:p>
            <a:pPr hangingPunct="1"/>
            <a:r>
              <a:rPr lang="en-GB" sz="2400" b="1" dirty="0" err="1"/>
              <a:t>Criação</a:t>
            </a:r>
            <a:r>
              <a:rPr lang="en-GB" sz="2400" b="1" dirty="0"/>
              <a:t> de </a:t>
            </a:r>
            <a:r>
              <a:rPr lang="en-GB" sz="2400" b="1" dirty="0" err="1"/>
              <a:t>Estruturas</a:t>
            </a:r>
            <a:r>
              <a:rPr lang="en-GB" sz="2400" b="1" dirty="0"/>
              <a:t>: </a:t>
            </a:r>
            <a:r>
              <a:rPr lang="en-GB" sz="2400" dirty="0" err="1"/>
              <a:t>Cria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, </a:t>
            </a:r>
            <a:r>
              <a:rPr lang="en-GB" sz="2400" dirty="0" err="1"/>
              <a:t>índices</a:t>
            </a:r>
            <a:r>
              <a:rPr lang="en-GB" sz="2400" dirty="0"/>
              <a:t> e outros </a:t>
            </a:r>
            <a:r>
              <a:rPr lang="en-GB" sz="2400" dirty="0" err="1"/>
              <a:t>objetos</a:t>
            </a:r>
            <a:r>
              <a:rPr lang="en-GB" sz="2400" dirty="0"/>
              <a:t> no banco.</a:t>
            </a:r>
          </a:p>
          <a:p>
            <a:pPr hangingPunct="1"/>
            <a:r>
              <a:rPr lang="en-GB" sz="2400" b="1" dirty="0" err="1"/>
              <a:t>Alteração</a:t>
            </a:r>
            <a:r>
              <a:rPr lang="en-GB" sz="2400" b="1" dirty="0"/>
              <a:t> de </a:t>
            </a:r>
            <a:r>
              <a:rPr lang="en-GB" sz="2400" b="1" dirty="0" err="1"/>
              <a:t>Estruturas</a:t>
            </a:r>
            <a:r>
              <a:rPr lang="en-GB" sz="2400" b="1" dirty="0"/>
              <a:t>: </a:t>
            </a:r>
            <a:r>
              <a:rPr lang="en-GB" sz="2400" dirty="0" err="1"/>
              <a:t>Modifica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objetos</a:t>
            </a:r>
            <a:r>
              <a:rPr lang="en-GB" sz="2400" dirty="0"/>
              <a:t> </a:t>
            </a:r>
            <a:r>
              <a:rPr lang="en-GB" sz="2400" dirty="0" err="1"/>
              <a:t>existentes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Exclusão</a:t>
            </a:r>
            <a:r>
              <a:rPr lang="en-GB" sz="2400" b="1" dirty="0"/>
              <a:t> de </a:t>
            </a:r>
            <a:r>
              <a:rPr lang="en-GB" sz="2400" b="1" dirty="0" err="1"/>
              <a:t>Estruturas</a:t>
            </a:r>
            <a:r>
              <a:rPr lang="en-GB" sz="2400" b="1" dirty="0"/>
              <a:t>: </a:t>
            </a:r>
            <a:r>
              <a:rPr lang="en-GB" sz="2400" dirty="0"/>
              <a:t>Remove </a:t>
            </a:r>
            <a:r>
              <a:rPr lang="en-GB" sz="2400" dirty="0" err="1"/>
              <a:t>objetos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 e </a:t>
            </a:r>
            <a:r>
              <a:rPr lang="en-GB" sz="2400" dirty="0" err="1"/>
              <a:t>índices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Definição</a:t>
            </a:r>
            <a:r>
              <a:rPr lang="en-GB" sz="2400" b="1" dirty="0"/>
              <a:t> de </a:t>
            </a:r>
            <a:r>
              <a:rPr lang="en-GB" sz="2400" b="1" dirty="0" err="1"/>
              <a:t>Restrições</a:t>
            </a:r>
            <a:r>
              <a:rPr lang="en-GB" sz="2400" b="1" dirty="0"/>
              <a:t>: </a:t>
            </a:r>
            <a:r>
              <a:rPr lang="en-GB" sz="2400" dirty="0" err="1"/>
              <a:t>Configura</a:t>
            </a:r>
            <a:r>
              <a:rPr lang="en-GB" sz="2400" dirty="0"/>
              <a:t> </a:t>
            </a:r>
            <a:r>
              <a:rPr lang="en-GB" sz="2400" dirty="0" err="1"/>
              <a:t>regras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chaves</a:t>
            </a:r>
            <a:r>
              <a:rPr lang="en-GB" sz="2400" dirty="0"/>
              <a:t> </a:t>
            </a:r>
            <a:r>
              <a:rPr lang="en-GB" sz="2400" dirty="0" err="1"/>
              <a:t>primárias</a:t>
            </a:r>
            <a:r>
              <a:rPr lang="en-GB" sz="2400" dirty="0"/>
              <a:t> e </a:t>
            </a:r>
            <a:r>
              <a:rPr lang="en-GB" sz="2400" dirty="0" err="1"/>
              <a:t>estrangeiras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Manipulação</a:t>
            </a:r>
            <a:r>
              <a:rPr lang="en-GB" sz="2400" b="1" dirty="0"/>
              <a:t> de </a:t>
            </a:r>
            <a:r>
              <a:rPr lang="en-GB" sz="2400" b="1" dirty="0" err="1"/>
              <a:t>Esquemas</a:t>
            </a:r>
            <a:r>
              <a:rPr lang="en-GB" sz="2400" b="1" dirty="0"/>
              <a:t>: </a:t>
            </a:r>
            <a:r>
              <a:rPr lang="en-GB" sz="2400" dirty="0" err="1"/>
              <a:t>Organiza</a:t>
            </a:r>
            <a:r>
              <a:rPr lang="en-GB" sz="2400" dirty="0"/>
              <a:t> </a:t>
            </a:r>
            <a:r>
              <a:rPr lang="en-GB" sz="2400" dirty="0" err="1"/>
              <a:t>objetos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diferentes</a:t>
            </a:r>
            <a:r>
              <a:rPr lang="en-GB" sz="2400" dirty="0"/>
              <a:t> </a:t>
            </a:r>
            <a:r>
              <a:rPr lang="en-GB" sz="2400" dirty="0" err="1"/>
              <a:t>contextos</a:t>
            </a:r>
            <a:r>
              <a:rPr lang="en-GB" sz="2400" dirty="0"/>
              <a:t> no banco.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7715432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QL como LDD - criação de uma tabela via instrução  CREATE TABLE."/>
          <p:cNvSpPr txBox="1">
            <a:spLocks noGrp="1"/>
          </p:cNvSpPr>
          <p:nvPr>
            <p:ph type="body" sz="quarter" idx="1"/>
          </p:nvPr>
        </p:nvSpPr>
        <p:spPr>
          <a:xfrm>
            <a:off x="346719" y="5372281"/>
            <a:ext cx="9471026" cy="124812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SQL </a:t>
            </a:r>
            <a:r>
              <a:rPr lang="pt-PT" dirty="0"/>
              <a:t>usada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DDL</a:t>
            </a:r>
          </a:p>
          <a:p>
            <a:pPr lvl="1">
              <a:buBlip>
                <a:blip r:embed="rId2"/>
              </a:buBlip>
            </a:pPr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via </a:t>
            </a:r>
            <a:r>
              <a:rPr dirty="0" err="1"/>
              <a:t>instrução</a:t>
            </a:r>
            <a:r>
              <a:rPr dirty="0"/>
              <a:t>  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dirty="0"/>
              <a:t>.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5086" y="6502478"/>
            <a:ext cx="3969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147" name="CREATE TABLE ALUNO (…"/>
          <p:cNvSpPr txBox="1"/>
          <p:nvPr/>
        </p:nvSpPr>
        <p:spPr>
          <a:xfrm>
            <a:off x="363208" y="2500669"/>
            <a:ext cx="6741949" cy="23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CREATE TABLE </a:t>
            </a:r>
            <a:r>
              <a:rPr dirty="0">
                <a:solidFill>
                  <a:srgbClr val="000000"/>
                </a:solidFill>
              </a:rPr>
              <a:t>ALUNO</a:t>
            </a:r>
            <a:r>
              <a:rPr dirty="0"/>
              <a:t> (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  </a:t>
            </a:r>
            <a:r>
              <a:rPr dirty="0" err="1">
                <a:solidFill>
                  <a:srgbClr val="000000"/>
                </a:solidFill>
              </a:rPr>
              <a:t>NumMec</a:t>
            </a:r>
            <a:r>
              <a:rPr dirty="0"/>
              <a:t> INTEGER PRIMARY KEY NOT NULL,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  </a:t>
            </a:r>
            <a:r>
              <a:rPr dirty="0">
                <a:solidFill>
                  <a:srgbClr val="000000"/>
                </a:solidFill>
              </a:rPr>
              <a:t>Nome</a:t>
            </a:r>
            <a:r>
              <a:rPr dirty="0"/>
              <a:t>   VARCHAR(64) NOT NULL,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  </a:t>
            </a:r>
            <a:r>
              <a:rPr dirty="0" err="1">
                <a:solidFill>
                  <a:srgbClr val="000000"/>
                </a:solidFill>
              </a:rPr>
              <a:t>Curso</a:t>
            </a:r>
            <a:r>
              <a:rPr dirty="0"/>
              <a:t>  VARCHAR(20) NOT NULL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dirty="0"/>
              <a:t>);</a:t>
            </a:r>
          </a:p>
        </p:txBody>
      </p:sp>
      <p:graphicFrame>
        <p:nvGraphicFramePr>
          <p:cNvPr id="148" name="Table 1"/>
          <p:cNvGraphicFramePr/>
          <p:nvPr/>
        </p:nvGraphicFramePr>
        <p:xfrm>
          <a:off x="482442" y="1295605"/>
          <a:ext cx="3963987" cy="731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  <a:endParaRPr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mo se “fala” com uma base de dados?">
            <a:extLst>
              <a:ext uri="{FF2B5EF4-FFF2-40B4-BE49-F238E27FC236}">
                <a16:creationId xmlns:a16="http://schemas.microsoft.com/office/drawing/2014/main" id="{2ECA0A62-ADC3-12F4-7925-2FB872819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DDL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definição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F6E4C0-5F4B-1F88-C91D-25718DB07056}"/>
              </a:ext>
            </a:extLst>
          </p:cNvPr>
          <p:cNvSpPr txBox="1">
            <a:spLocks noChangeArrowheads="1"/>
          </p:cNvSpPr>
          <p:nvPr/>
        </p:nvSpPr>
        <p:spPr>
          <a:xfrm>
            <a:off x="337424" y="1093790"/>
            <a:ext cx="8943209" cy="517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altLang="en-US" sz="2400" dirty="0" err="1"/>
              <a:t>Linguagem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aceder</a:t>
            </a:r>
            <a:r>
              <a:rPr lang="en-US" altLang="en-US" sz="2400" dirty="0"/>
              <a:t> e </a:t>
            </a:r>
            <a:r>
              <a:rPr lang="en-US" altLang="en-US" sz="2400" dirty="0" err="1"/>
              <a:t>atualizar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 dados </a:t>
            </a:r>
            <a:r>
              <a:rPr lang="en-US" altLang="en-US" sz="2400" dirty="0" err="1"/>
              <a:t>organizados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pelo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modelo</a:t>
            </a:r>
            <a:r>
              <a:rPr lang="en-US" altLang="en-US" sz="2400" dirty="0"/>
              <a:t> de dados </a:t>
            </a:r>
            <a:r>
              <a:rPr lang="en-US" altLang="en-US" sz="2400" dirty="0" err="1"/>
              <a:t>adequado</a:t>
            </a:r>
            <a:endParaRPr lang="en-US" altLang="en-US" sz="2400" dirty="0"/>
          </a:p>
          <a:p>
            <a:pPr hangingPunct="1"/>
            <a:r>
              <a:rPr lang="en-GB" sz="2400" b="1" dirty="0" err="1"/>
              <a:t>Inserção</a:t>
            </a:r>
            <a:r>
              <a:rPr lang="en-GB" sz="2400" b="1" dirty="0"/>
              <a:t> de Dados</a:t>
            </a:r>
            <a:r>
              <a:rPr lang="en-GB" sz="2400" dirty="0"/>
              <a:t>: </a:t>
            </a:r>
            <a:r>
              <a:rPr lang="en-GB" sz="2400" dirty="0" err="1"/>
              <a:t>Adiciona</a:t>
            </a:r>
            <a:r>
              <a:rPr lang="en-GB" sz="2400" dirty="0"/>
              <a:t> </a:t>
            </a:r>
            <a:r>
              <a:rPr lang="en-GB" sz="2400" dirty="0" err="1"/>
              <a:t>novos</a:t>
            </a:r>
            <a:r>
              <a:rPr lang="en-GB" sz="2400" dirty="0"/>
              <a:t> </a:t>
            </a:r>
            <a:r>
              <a:rPr lang="en-GB" sz="2400" dirty="0" err="1"/>
              <a:t>registros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cadastrar</a:t>
            </a:r>
            <a:r>
              <a:rPr lang="en-GB" sz="2400" dirty="0"/>
              <a:t> um </a:t>
            </a:r>
            <a:r>
              <a:rPr lang="en-GB" sz="2400" dirty="0" err="1"/>
              <a:t>cliente</a:t>
            </a:r>
            <a:r>
              <a:rPr lang="en-GB" sz="2400" dirty="0"/>
              <a:t> com </a:t>
            </a:r>
            <a:r>
              <a:rPr lang="en-GB" sz="2400" dirty="0" err="1"/>
              <a:t>nome</a:t>
            </a:r>
            <a:r>
              <a:rPr lang="en-GB" sz="2400" dirty="0"/>
              <a:t> e e-mail.</a:t>
            </a:r>
          </a:p>
          <a:p>
            <a:pPr hangingPunct="1"/>
            <a:r>
              <a:rPr lang="en-GB" sz="2400" b="1" dirty="0"/>
              <a:t>Consulta de Dados</a:t>
            </a:r>
            <a:r>
              <a:rPr lang="en-GB" sz="2400" dirty="0"/>
              <a:t>: </a:t>
            </a:r>
            <a:r>
              <a:rPr lang="en-GB" sz="2400" dirty="0" err="1"/>
              <a:t>Busca</a:t>
            </a:r>
            <a:r>
              <a:rPr lang="en-GB" sz="2400" dirty="0"/>
              <a:t> e </a:t>
            </a:r>
            <a:r>
              <a:rPr lang="en-GB" sz="2400" dirty="0" err="1"/>
              <a:t>visualiza</a:t>
            </a:r>
            <a:r>
              <a:rPr lang="en-GB" sz="2400" dirty="0"/>
              <a:t> dados </a:t>
            </a:r>
            <a:r>
              <a:rPr lang="en-GB" sz="2400" dirty="0" err="1"/>
              <a:t>armazenados</a:t>
            </a:r>
            <a:r>
              <a:rPr lang="en-GB" sz="2400" dirty="0"/>
              <a:t>, </a:t>
            </a:r>
            <a:r>
              <a:rPr lang="en-GB" sz="2400" dirty="0" err="1"/>
              <a:t>podendo</a:t>
            </a:r>
            <a:r>
              <a:rPr lang="en-GB" sz="2400" dirty="0"/>
              <a:t> </a:t>
            </a:r>
            <a:r>
              <a:rPr lang="en-GB" sz="2400" dirty="0" err="1"/>
              <a:t>filtrar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critérios</a:t>
            </a:r>
            <a:r>
              <a:rPr lang="en-GB" sz="2400" dirty="0"/>
              <a:t> </a:t>
            </a:r>
            <a:r>
              <a:rPr lang="en-GB" sz="2400" dirty="0" err="1"/>
              <a:t>específicos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Atualização</a:t>
            </a:r>
            <a:r>
              <a:rPr lang="en-GB" sz="2400" b="1" dirty="0"/>
              <a:t> de Dados</a:t>
            </a:r>
            <a:r>
              <a:rPr lang="en-GB" sz="2400" dirty="0"/>
              <a:t>: Altera </a:t>
            </a:r>
            <a:r>
              <a:rPr lang="en-GB" sz="2400" dirty="0" err="1"/>
              <a:t>informações</a:t>
            </a:r>
            <a:r>
              <a:rPr lang="en-GB" sz="2400" dirty="0"/>
              <a:t> </a:t>
            </a:r>
            <a:r>
              <a:rPr lang="en-GB" sz="2400" dirty="0" err="1"/>
              <a:t>existentes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atualizar</a:t>
            </a:r>
            <a:r>
              <a:rPr lang="en-GB" sz="2400" dirty="0"/>
              <a:t> o </a:t>
            </a:r>
            <a:r>
              <a:rPr lang="en-GB" sz="2400" dirty="0" err="1"/>
              <a:t>endereço</a:t>
            </a:r>
            <a:r>
              <a:rPr lang="en-GB" sz="2400" dirty="0"/>
              <a:t> de um </a:t>
            </a:r>
            <a:r>
              <a:rPr lang="en-GB" sz="2400" dirty="0" err="1"/>
              <a:t>cliente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Exclusão</a:t>
            </a:r>
            <a:r>
              <a:rPr lang="en-GB" sz="2400" b="1" dirty="0"/>
              <a:t> de Dados</a:t>
            </a:r>
            <a:r>
              <a:rPr lang="en-GB" sz="2400" dirty="0"/>
              <a:t>: Remove </a:t>
            </a:r>
            <a:r>
              <a:rPr lang="en-GB" sz="2400" dirty="0" err="1"/>
              <a:t>registros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apagar</a:t>
            </a:r>
            <a:r>
              <a:rPr lang="en-GB" sz="2400" dirty="0"/>
              <a:t> um </a:t>
            </a:r>
            <a:r>
              <a:rPr lang="en-GB" sz="2400" dirty="0" err="1"/>
              <a:t>pedido</a:t>
            </a:r>
            <a:r>
              <a:rPr lang="en-GB" sz="2400" dirty="0"/>
              <a:t> </a:t>
            </a:r>
            <a:r>
              <a:rPr lang="en-GB" sz="2400" dirty="0" err="1"/>
              <a:t>cancelado</a:t>
            </a:r>
            <a:r>
              <a:rPr lang="en-GB" sz="2400" dirty="0"/>
              <a:t>.</a:t>
            </a:r>
          </a:p>
          <a:p>
            <a:pPr hangingPunct="1"/>
            <a:r>
              <a:rPr lang="en-GB" sz="2400" b="1" dirty="0" err="1"/>
              <a:t>Manipulação</a:t>
            </a:r>
            <a:r>
              <a:rPr lang="en-GB" sz="2400" b="1" dirty="0"/>
              <a:t> </a:t>
            </a:r>
            <a:r>
              <a:rPr lang="en-GB" sz="2400" b="1" dirty="0" err="1"/>
              <a:t>em</a:t>
            </a:r>
            <a:r>
              <a:rPr lang="en-GB" sz="2400" b="1" dirty="0"/>
              <a:t> Massa</a:t>
            </a:r>
            <a:r>
              <a:rPr lang="en-GB" sz="2400" dirty="0"/>
              <a:t>: Opera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vários</a:t>
            </a:r>
            <a:r>
              <a:rPr lang="en-GB" sz="2400" dirty="0"/>
              <a:t> </a:t>
            </a:r>
            <a:r>
              <a:rPr lang="en-GB" sz="2400" dirty="0" err="1"/>
              <a:t>registros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tabelas</a:t>
            </a:r>
            <a:r>
              <a:rPr lang="en-GB" sz="2400" dirty="0"/>
              <a:t>,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combinar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atualizar</a:t>
            </a:r>
            <a:r>
              <a:rPr lang="en-GB" sz="2400" dirty="0"/>
              <a:t> dados </a:t>
            </a:r>
            <a:r>
              <a:rPr lang="en-GB" sz="2400" dirty="0" err="1"/>
              <a:t>em</a:t>
            </a:r>
            <a:r>
              <a:rPr lang="en-GB" sz="2400" dirty="0"/>
              <a:t> </a:t>
            </a:r>
            <a:r>
              <a:rPr lang="en-GB" sz="2400" dirty="0" err="1"/>
              <a:t>lote</a:t>
            </a:r>
            <a:r>
              <a:rPr lang="en-GB" sz="2400" dirty="0"/>
              <a:t>.</a:t>
            </a:r>
            <a:endParaRPr lang="en-US" altLang="en-US" sz="2400" dirty="0"/>
          </a:p>
          <a:p>
            <a:pPr lvl="1" hangingPunct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18607017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QL como LDD - criação de uma tabela via instrução  CREATE TABLE."/>
          <p:cNvSpPr txBox="1">
            <a:spLocks noGrp="1"/>
          </p:cNvSpPr>
          <p:nvPr>
            <p:ph type="body" sz="quarter" idx="1"/>
          </p:nvPr>
        </p:nvSpPr>
        <p:spPr>
          <a:xfrm>
            <a:off x="346719" y="5372281"/>
            <a:ext cx="9471026" cy="124812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SQL </a:t>
            </a:r>
            <a:r>
              <a:rPr lang="pt-PT" dirty="0"/>
              <a:t>usada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DML</a:t>
            </a:r>
          </a:p>
          <a:p>
            <a:pPr lvl="1">
              <a:buBlip>
                <a:blip r:embed="rId2"/>
              </a:buBlip>
            </a:pPr>
            <a:r>
              <a:rPr lang="en-GB" sz="2400" dirty="0" err="1"/>
              <a:t>Adiciona</a:t>
            </a:r>
            <a:r>
              <a:rPr lang="en-GB" sz="2400" dirty="0"/>
              <a:t> </a:t>
            </a:r>
            <a:r>
              <a:rPr lang="en-GB" sz="2400" dirty="0" err="1"/>
              <a:t>novos</a:t>
            </a:r>
            <a:r>
              <a:rPr lang="en-GB" sz="2400" dirty="0"/>
              <a:t> </a:t>
            </a:r>
            <a:r>
              <a:rPr lang="en-GB" sz="2400" dirty="0" err="1"/>
              <a:t>registros</a:t>
            </a:r>
            <a:r>
              <a:rPr lang="en-GB" sz="2400" dirty="0"/>
              <a:t> </a:t>
            </a:r>
            <a:r>
              <a:rPr dirty="0"/>
              <a:t>via </a:t>
            </a:r>
            <a:r>
              <a:rPr dirty="0" err="1"/>
              <a:t>instrução</a:t>
            </a:r>
            <a:r>
              <a:rPr dirty="0"/>
              <a:t>  </a:t>
            </a:r>
            <a:r>
              <a:rPr lang="en-GB" b="1" dirty="0">
                <a:solidFill>
                  <a:srgbClr val="0433FF"/>
                </a:solidFill>
                <a:latin typeface="Calibri"/>
                <a:cs typeface="Calibri"/>
                <a:sym typeface="Calibri"/>
              </a:rPr>
              <a:t>INSERT INTO</a:t>
            </a:r>
            <a:r>
              <a:rPr dirty="0"/>
              <a:t>.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5086" y="6502478"/>
            <a:ext cx="39697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147" name="CREATE TABLE ALUNO (…"/>
          <p:cNvSpPr txBox="1"/>
          <p:nvPr/>
        </p:nvSpPr>
        <p:spPr>
          <a:xfrm>
            <a:off x="794133" y="3850654"/>
            <a:ext cx="498655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lang="en-GB" sz="2000" dirty="0"/>
              <a:t>INSERT INTO </a:t>
            </a:r>
            <a:r>
              <a:rPr lang="en-GB" sz="2000" dirty="0">
                <a:solidFill>
                  <a:schemeClr val="tx1"/>
                </a:solidFill>
              </a:rPr>
              <a:t>ALUNO</a:t>
            </a:r>
            <a:r>
              <a:rPr lang="en-GB" sz="2000" dirty="0"/>
              <a:t>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lang="en-GB" sz="2000" dirty="0"/>
              <a:t>(</a:t>
            </a:r>
            <a:r>
              <a:rPr lang="en-GB" sz="2000" dirty="0" err="1">
                <a:solidFill>
                  <a:schemeClr val="tx1"/>
                </a:solidFill>
              </a:rPr>
              <a:t>NumMec</a:t>
            </a:r>
            <a:r>
              <a:rPr lang="en-GB" sz="2000" dirty="0"/>
              <a:t>, </a:t>
            </a:r>
            <a:r>
              <a:rPr lang="en-GB" sz="2000" dirty="0">
                <a:solidFill>
                  <a:schemeClr val="tx1"/>
                </a:solidFill>
              </a:rPr>
              <a:t>Nome</a:t>
            </a:r>
            <a:r>
              <a:rPr lang="en-GB" sz="2000" dirty="0"/>
              <a:t>, </a:t>
            </a:r>
            <a:r>
              <a:rPr lang="en-GB" sz="2000" dirty="0" err="1">
                <a:solidFill>
                  <a:schemeClr val="tx1"/>
                </a:solidFill>
              </a:rPr>
              <a:t>Curso</a:t>
            </a:r>
            <a:r>
              <a:rPr lang="en-GB" sz="2000" dirty="0"/>
              <a:t>) VALUES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1">
                <a:solidFill>
                  <a:srgbClr val="0433FF"/>
                </a:solidFill>
              </a:defRPr>
            </a:pPr>
            <a:r>
              <a:rPr lang="en-GB" sz="2000" dirty="0"/>
              <a:t>(798764544, 'João Pinto', 'LCC’);</a:t>
            </a:r>
            <a:endParaRPr lang="en-GB" dirty="0"/>
          </a:p>
        </p:txBody>
      </p:sp>
      <p:sp>
        <p:nvSpPr>
          <p:cNvPr id="4" name="Como se “fala” com uma base de dados?">
            <a:extLst>
              <a:ext uri="{FF2B5EF4-FFF2-40B4-BE49-F238E27FC236}">
                <a16:creationId xmlns:a16="http://schemas.microsoft.com/office/drawing/2014/main" id="{3B287CEB-3A98-D32F-F028-47F024DF07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"/>
            <a:ext cx="9906000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A3F0D4C7-06C3-B36B-63D9-A3AB59AC3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304107"/>
              </p:ext>
            </p:extLst>
          </p:nvPr>
        </p:nvGraphicFramePr>
        <p:xfrm>
          <a:off x="656476" y="803036"/>
          <a:ext cx="4649786" cy="22895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5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584">
                <a:tc gridSpan="3"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84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08781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QL  usada  como LMD, neste caso para inserção de registos (instrução INSERT)."/>
          <p:cNvSpPr txBox="1">
            <a:spLocks noGrp="1"/>
          </p:cNvSpPr>
          <p:nvPr>
            <p:ph type="body" sz="quarter" idx="1"/>
          </p:nvPr>
        </p:nvSpPr>
        <p:spPr>
          <a:xfrm>
            <a:off x="256433" y="5683584"/>
            <a:ext cx="9494487" cy="102267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400"/>
            </a:pPr>
            <a:r>
              <a:rPr dirty="0"/>
              <a:t>SQL  </a:t>
            </a:r>
            <a:r>
              <a:rPr dirty="0" err="1"/>
              <a:t>usada</a:t>
            </a:r>
            <a:r>
              <a:rPr dirty="0"/>
              <a:t> 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DML</a:t>
            </a:r>
            <a:r>
              <a:rPr dirty="0"/>
              <a:t>, </a:t>
            </a:r>
            <a:r>
              <a:rPr dirty="0" err="1"/>
              <a:t>neste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para </a:t>
            </a:r>
            <a:r>
              <a:rPr dirty="0" err="1"/>
              <a:t>inserção</a:t>
            </a:r>
            <a:r>
              <a:rPr dirty="0"/>
              <a:t> de </a:t>
            </a:r>
            <a:r>
              <a:rPr dirty="0" err="1"/>
              <a:t>registos</a:t>
            </a:r>
            <a:r>
              <a:rPr lang="pt-PT" dirty="0"/>
              <a:t>.</a:t>
            </a:r>
            <a:endParaRPr dirty="0"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229" y="6502478"/>
            <a:ext cx="394692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153" name="INSERT INTO ALUNO(NumMec, Nome, Curso)…"/>
          <p:cNvSpPr txBox="1"/>
          <p:nvPr/>
        </p:nvSpPr>
        <p:spPr>
          <a:xfrm>
            <a:off x="608855" y="3722137"/>
            <a:ext cx="5575769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INSERT INTO </a:t>
            </a:r>
            <a:r>
              <a:rPr>
                <a:solidFill>
                  <a:srgbClr val="000000"/>
                </a:solidFill>
              </a:rPr>
              <a:t>ALUNO</a:t>
            </a:r>
            <a:r>
              <a:t>(</a:t>
            </a:r>
            <a:r>
              <a:rPr>
                <a:solidFill>
                  <a:srgbClr val="000000"/>
                </a:solidFill>
              </a:rPr>
              <a:t>NumMec</a:t>
            </a:r>
            <a:r>
              <a:t>, </a:t>
            </a:r>
            <a:r>
              <a:rPr>
                <a:solidFill>
                  <a:srgbClr val="000000"/>
                </a:solidFill>
              </a:rPr>
              <a:t>Nome</a:t>
            </a:r>
            <a:r>
              <a:t>, </a:t>
            </a:r>
            <a:r>
              <a:rPr>
                <a:solidFill>
                  <a:srgbClr val="000000"/>
                </a:solidFill>
              </a:rPr>
              <a:t>Curso</a:t>
            </a:r>
            <a:r>
              <a:t>)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VALUES(</a:t>
            </a:r>
            <a:r>
              <a:rPr>
                <a:solidFill>
                  <a:srgbClr val="000000"/>
                </a:solidFill>
              </a:rPr>
              <a:t>798764544</a:t>
            </a:r>
            <a:r>
              <a:t>, </a:t>
            </a:r>
            <a:r>
              <a:rPr>
                <a:solidFill>
                  <a:srgbClr val="000000"/>
                </a:solidFill>
              </a:rPr>
              <a:t>'João Pinto'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'LCC'</a:t>
            </a:r>
            <a:r>
              <a:t>),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              (</a:t>
            </a:r>
            <a:r>
              <a:rPr>
                <a:solidFill>
                  <a:srgbClr val="000000"/>
                </a:solidFill>
              </a:rPr>
              <a:t>345673451</a:t>
            </a:r>
            <a:r>
              <a:t>, </a:t>
            </a:r>
            <a:r>
              <a:rPr>
                <a:solidFill>
                  <a:srgbClr val="000000"/>
                </a:solidFill>
              </a:rPr>
              <a:t>'Carlos Semedo'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'MIERSI'</a:t>
            </a:r>
            <a:r>
              <a:t>),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              (</a:t>
            </a:r>
            <a:r>
              <a:rPr>
                <a:solidFill>
                  <a:srgbClr val="000000"/>
                </a:solidFill>
              </a:rPr>
              <a:t>487563546</a:t>
            </a:r>
            <a:r>
              <a:t>, </a:t>
            </a:r>
            <a:r>
              <a:rPr>
                <a:solidFill>
                  <a:srgbClr val="000000"/>
                </a:solidFill>
              </a:rPr>
              <a:t>'Maria Silva'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'LBIO'</a:t>
            </a:r>
            <a:r>
              <a:t>),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</a:defRPr>
            </a:pPr>
            <a:r>
              <a:t>              (</a:t>
            </a:r>
            <a:r>
              <a:rPr>
                <a:solidFill>
                  <a:srgbClr val="000000"/>
                </a:solidFill>
              </a:rPr>
              <a:t>452212348</a:t>
            </a:r>
            <a:r>
              <a:t>, </a:t>
            </a:r>
            <a:r>
              <a:rPr>
                <a:solidFill>
                  <a:srgbClr val="000000"/>
                </a:solidFill>
              </a:rPr>
              <a:t>'Pedro Costa'</a:t>
            </a:r>
            <a:r>
              <a:t>, </a:t>
            </a:r>
            <a:r>
              <a:rPr>
                <a:solidFill>
                  <a:srgbClr val="000000"/>
                </a:solidFill>
              </a:rPr>
              <a:t>'LMAT'</a:t>
            </a:r>
            <a:r>
              <a:t>);</a:t>
            </a:r>
          </a:p>
        </p:txBody>
      </p:sp>
      <p:graphicFrame>
        <p:nvGraphicFramePr>
          <p:cNvPr id="154" name="Table 1"/>
          <p:cNvGraphicFramePr/>
          <p:nvPr/>
        </p:nvGraphicFramePr>
        <p:xfrm>
          <a:off x="609600" y="1066800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mo se “fala” com uma base de dados?">
            <a:extLst>
              <a:ext uri="{FF2B5EF4-FFF2-40B4-BE49-F238E27FC236}">
                <a16:creationId xmlns:a16="http://schemas.microsoft.com/office/drawing/2014/main" id="{611A7CEB-E181-7EE7-534A-AB9EBB780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512" y="9525"/>
            <a:ext cx="9494488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QL usada como LID (SELECT / consulta), e de novo como LMD para actualização (UPDATE) ou remoção (DELETE) de registos."/>
          <p:cNvSpPr txBox="1">
            <a:spLocks noGrp="1"/>
          </p:cNvSpPr>
          <p:nvPr>
            <p:ph type="body" sz="quarter" idx="1"/>
          </p:nvPr>
        </p:nvSpPr>
        <p:spPr>
          <a:xfrm>
            <a:off x="299614" y="5279361"/>
            <a:ext cx="9094656" cy="102267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86258" indent="-286258" defTabSz="896111">
              <a:buBlip>
                <a:blip r:embed="rId2"/>
              </a:buBlip>
              <a:defRPr sz="2352"/>
            </a:pPr>
            <a:r>
              <a:rPr dirty="0"/>
              <a:t>SQL </a:t>
            </a:r>
            <a:r>
              <a:rPr dirty="0" err="1"/>
              <a:t>usada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b="1" dirty="0"/>
              <a:t>DML</a:t>
            </a:r>
            <a:r>
              <a:rPr dirty="0"/>
              <a:t> (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dirty="0"/>
              <a:t> / consulta), e de novo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b="1" dirty="0"/>
              <a:t>DML</a:t>
            </a:r>
            <a:r>
              <a:rPr dirty="0"/>
              <a:t> para </a:t>
            </a:r>
            <a:r>
              <a:rPr dirty="0" err="1"/>
              <a:t>actualização</a:t>
            </a:r>
            <a:r>
              <a:rPr dirty="0"/>
              <a:t> (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dirty="0"/>
              <a:t>)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remoção</a:t>
            </a:r>
            <a:r>
              <a:rPr dirty="0"/>
              <a:t> (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dirty="0"/>
              <a:t>) de </a:t>
            </a:r>
            <a:r>
              <a:rPr dirty="0" err="1"/>
              <a:t>registos</a:t>
            </a:r>
            <a:r>
              <a:rPr dirty="0"/>
              <a:t>.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8858" y="6502478"/>
            <a:ext cx="38943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sp>
        <p:nvSpPr>
          <p:cNvPr id="159" name="SELECT Curso FROM ALUNO…"/>
          <p:cNvSpPr txBox="1"/>
          <p:nvPr/>
        </p:nvSpPr>
        <p:spPr>
          <a:xfrm>
            <a:off x="5099212" y="799236"/>
            <a:ext cx="378565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SELECT </a:t>
            </a:r>
            <a:r>
              <a:rPr sz="2000" dirty="0" err="1">
                <a:solidFill>
                  <a:srgbClr val="000000"/>
                </a:solidFill>
              </a:rPr>
              <a:t>Curso</a:t>
            </a:r>
            <a:r>
              <a:rPr sz="2000" dirty="0"/>
              <a:t> FROM </a:t>
            </a:r>
            <a:r>
              <a:rPr sz="2000" dirty="0">
                <a:solidFill>
                  <a:srgbClr val="000000"/>
                </a:solidFill>
              </a:rPr>
              <a:t>ALUNO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WHERE </a:t>
            </a:r>
            <a:r>
              <a:rPr sz="2000" dirty="0" err="1">
                <a:solidFill>
                  <a:srgbClr val="000000"/>
                </a:solidFill>
              </a:rPr>
              <a:t>NumMec</a:t>
            </a:r>
            <a:r>
              <a:rPr sz="2000" dirty="0">
                <a:solidFill>
                  <a:srgbClr val="000000"/>
                </a:solidFill>
              </a:rPr>
              <a:t>=798764544</a:t>
            </a:r>
            <a:r>
              <a:rPr sz="2000" dirty="0"/>
              <a:t>;</a:t>
            </a:r>
          </a:p>
        </p:txBody>
      </p:sp>
      <p:graphicFrame>
        <p:nvGraphicFramePr>
          <p:cNvPr id="160" name="Table 1"/>
          <p:cNvGraphicFramePr/>
          <p:nvPr/>
        </p:nvGraphicFramePr>
        <p:xfrm>
          <a:off x="607762" y="1070435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Menezes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0" name="Connection Line"/>
          <p:cNvSpPr/>
          <p:nvPr/>
        </p:nvSpPr>
        <p:spPr>
          <a:xfrm>
            <a:off x="4570113" y="1507121"/>
            <a:ext cx="1778135" cy="39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084" y="9519"/>
                  <a:pt x="6884" y="16719"/>
                  <a:pt x="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2" name="DELETE FROM ALUNO…"/>
          <p:cNvSpPr txBox="1"/>
          <p:nvPr/>
        </p:nvSpPr>
        <p:spPr>
          <a:xfrm>
            <a:off x="944847" y="4150228"/>
            <a:ext cx="328981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DELETE FROM </a:t>
            </a:r>
            <a:r>
              <a:rPr>
                <a:solidFill>
                  <a:srgbClr val="000000"/>
                </a:solidFill>
              </a:rPr>
              <a:t>ALUNO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</a:t>
            </a:r>
            <a:r>
              <a:rPr>
                <a:solidFill>
                  <a:srgbClr val="000000"/>
                </a:solidFill>
              </a:rPr>
              <a:t>Curso='LMAT'</a:t>
            </a:r>
            <a:r>
              <a:t>;</a:t>
            </a:r>
          </a:p>
        </p:txBody>
      </p:sp>
      <p:sp>
        <p:nvSpPr>
          <p:cNvPr id="171" name="Connection Line"/>
          <p:cNvSpPr/>
          <p:nvPr/>
        </p:nvSpPr>
        <p:spPr>
          <a:xfrm flipH="1">
            <a:off x="1755229" y="3331034"/>
            <a:ext cx="818498" cy="819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4" name="Line"/>
          <p:cNvSpPr/>
          <p:nvPr/>
        </p:nvSpPr>
        <p:spPr>
          <a:xfrm>
            <a:off x="443021" y="3072840"/>
            <a:ext cx="4293467" cy="1"/>
          </a:xfrm>
          <a:prstGeom prst="line">
            <a:avLst/>
          </a:prstGeom>
          <a:ln w="38100">
            <a:solidFill>
              <a:srgbClr val="FF26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UPDATE ALUNO…"/>
          <p:cNvSpPr txBox="1"/>
          <p:nvPr/>
        </p:nvSpPr>
        <p:spPr>
          <a:xfrm>
            <a:off x="4911675" y="3373840"/>
            <a:ext cx="41281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UPDATE </a:t>
            </a:r>
            <a:r>
              <a:rPr>
                <a:solidFill>
                  <a:srgbClr val="000000"/>
                </a:solidFill>
              </a:rPr>
              <a:t>ALUNO 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SET</a:t>
            </a:r>
            <a:r>
              <a:rPr>
                <a:solidFill>
                  <a:srgbClr val="000000"/>
                </a:solidFill>
              </a:rPr>
              <a:t> Nome='Maria Menezes'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 b="1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WHERE </a:t>
            </a:r>
            <a:r>
              <a:rPr>
                <a:solidFill>
                  <a:srgbClr val="000000"/>
                </a:solidFill>
              </a:rPr>
              <a:t>NumMec=487563546</a:t>
            </a:r>
            <a:r>
              <a:t>;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4587464" y="2723580"/>
            <a:ext cx="976123" cy="65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778" y="13312"/>
                  <a:pt x="7578" y="6112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67" name="consulta"/>
          <p:cNvSpPr txBox="1"/>
          <p:nvPr/>
        </p:nvSpPr>
        <p:spPr>
          <a:xfrm>
            <a:off x="5258787" y="1850750"/>
            <a:ext cx="141386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0"/>
            </a:pPr>
            <a:r>
              <a:rPr b="1"/>
              <a:t>consulta</a:t>
            </a:r>
          </a:p>
        </p:txBody>
      </p:sp>
      <p:sp>
        <p:nvSpPr>
          <p:cNvPr id="168" name="actualização"/>
          <p:cNvSpPr txBox="1"/>
          <p:nvPr/>
        </p:nvSpPr>
        <p:spPr>
          <a:xfrm>
            <a:off x="5563587" y="2644840"/>
            <a:ext cx="202438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0"/>
            </a:pPr>
            <a:r>
              <a:rPr b="1"/>
              <a:t>actualização</a:t>
            </a:r>
          </a:p>
        </p:txBody>
      </p:sp>
      <p:sp>
        <p:nvSpPr>
          <p:cNvPr id="169" name="remoção"/>
          <p:cNvSpPr txBox="1"/>
          <p:nvPr/>
        </p:nvSpPr>
        <p:spPr>
          <a:xfrm>
            <a:off x="2693387" y="3590094"/>
            <a:ext cx="140258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>
              <a:defRPr b="0"/>
            </a:pPr>
            <a:r>
              <a:rPr b="1"/>
              <a:t>remoção</a:t>
            </a:r>
          </a:p>
        </p:txBody>
      </p:sp>
      <p:sp>
        <p:nvSpPr>
          <p:cNvPr id="4" name="Como se “fala” com uma base de dados?">
            <a:extLst>
              <a:ext uri="{FF2B5EF4-FFF2-40B4-BE49-F238E27FC236}">
                <a16:creationId xmlns:a16="http://schemas.microsoft.com/office/drawing/2014/main" id="{EDED552A-A50E-5BCC-4BEC-80AA9E0C2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020" y="9525"/>
            <a:ext cx="9462979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DML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manipulação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mo se “fala” com uma base de dados?"/>
          <p:cNvSpPr txBox="1">
            <a:spLocks noGrp="1"/>
          </p:cNvSpPr>
          <p:nvPr>
            <p:ph type="title"/>
          </p:nvPr>
        </p:nvSpPr>
        <p:spPr>
          <a:xfrm>
            <a:off x="337424" y="9525"/>
            <a:ext cx="9568576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DCL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Dados</a:t>
            </a: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9887" y="6502478"/>
            <a:ext cx="38737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F6E4C0-5F4B-1F88-C91D-25718DB07056}"/>
              </a:ext>
            </a:extLst>
          </p:cNvPr>
          <p:cNvSpPr txBox="1">
            <a:spLocks noChangeArrowheads="1"/>
          </p:cNvSpPr>
          <p:nvPr/>
        </p:nvSpPr>
        <p:spPr>
          <a:xfrm>
            <a:off x="337424" y="1093790"/>
            <a:ext cx="8943209" cy="517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921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33000"/>
              <a:buFont typeface="Wingdings"/>
              <a:buBlip>
                <a:blip r:embed="rId2"/>
              </a:buBlip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493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3"/>
              </a:buBlip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 marL="1206500" marR="0" indent="-292100" algn="just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Wingdings"/>
              <a:buBlip>
                <a:blip r:embed="rId4"/>
              </a:buBlip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 marL="1714500" marR="0" indent="-342900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 marL="2220685" marR="0" indent="-391885" algn="l" defTabSz="914400" rtl="0" latinLnBrk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hangingPunct="1"/>
            <a:r>
              <a:rPr lang="en-US" altLang="en-US" b="1" dirty="0" err="1"/>
              <a:t>Concessão</a:t>
            </a:r>
            <a:r>
              <a:rPr lang="en-US" altLang="en-US" b="1" dirty="0"/>
              <a:t> de </a:t>
            </a:r>
            <a:r>
              <a:rPr lang="en-US" altLang="en-US" b="1" dirty="0" err="1"/>
              <a:t>Permissões</a:t>
            </a:r>
            <a:r>
              <a:rPr lang="en-US" altLang="en-US" b="1" dirty="0"/>
              <a:t>: </a:t>
            </a:r>
            <a:r>
              <a:rPr lang="en-US" altLang="en-US" dirty="0" err="1"/>
              <a:t>Autoriza</a:t>
            </a:r>
            <a:r>
              <a:rPr lang="en-US" altLang="en-US" dirty="0"/>
              <a:t> </a:t>
            </a:r>
            <a:r>
              <a:rPr lang="en-US" altLang="en-US" dirty="0" err="1"/>
              <a:t>utilizadores</a:t>
            </a:r>
            <a:r>
              <a:rPr lang="en-US" altLang="en-US" dirty="0"/>
              <a:t> a </a:t>
            </a:r>
            <a:r>
              <a:rPr lang="en-US" altLang="en-US" dirty="0" err="1"/>
              <a:t>realizar</a:t>
            </a:r>
            <a:r>
              <a:rPr lang="en-US" altLang="en-US" dirty="0"/>
              <a:t> </a:t>
            </a:r>
            <a:r>
              <a:rPr lang="en-US" altLang="en-US" dirty="0" err="1"/>
              <a:t>ações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, </a:t>
            </a:r>
            <a:r>
              <a:rPr lang="en-US" altLang="en-US" dirty="0" err="1"/>
              <a:t>como</a:t>
            </a:r>
            <a:r>
              <a:rPr lang="en-US" altLang="en-US" dirty="0"/>
              <a:t> </a:t>
            </a:r>
            <a:r>
              <a:rPr lang="en-US" altLang="en-US" dirty="0" err="1"/>
              <a:t>leitura</a:t>
            </a:r>
            <a:r>
              <a:rPr lang="en-US" altLang="en-US" dirty="0"/>
              <a:t> </a:t>
            </a:r>
            <a:r>
              <a:rPr lang="en-US" altLang="en-US" dirty="0" err="1"/>
              <a:t>ou</a:t>
            </a:r>
            <a:r>
              <a:rPr lang="en-US" altLang="en-US" dirty="0"/>
              <a:t> </a:t>
            </a:r>
            <a:r>
              <a:rPr lang="en-US" altLang="en-US" dirty="0" err="1"/>
              <a:t>escrita</a:t>
            </a:r>
            <a:r>
              <a:rPr lang="en-US" altLang="en-US" dirty="0"/>
              <a:t>.</a:t>
            </a:r>
          </a:p>
          <a:p>
            <a:pPr algn="l" hangingPunct="1"/>
            <a:r>
              <a:rPr lang="en-US" altLang="en-US" b="1" dirty="0" err="1"/>
              <a:t>Revogação</a:t>
            </a:r>
            <a:r>
              <a:rPr lang="en-US" altLang="en-US" b="1" dirty="0"/>
              <a:t> de </a:t>
            </a:r>
            <a:r>
              <a:rPr lang="en-US" altLang="en-US" b="1" dirty="0" err="1"/>
              <a:t>Permissões</a:t>
            </a:r>
            <a:r>
              <a:rPr lang="en-US" altLang="en-US" b="1" dirty="0"/>
              <a:t>: </a:t>
            </a:r>
            <a:r>
              <a:rPr lang="en-US" altLang="en-US" dirty="0"/>
              <a:t>Remove </a:t>
            </a:r>
            <a:r>
              <a:rPr lang="en-US" altLang="en-US" dirty="0" err="1"/>
              <a:t>permissões</a:t>
            </a:r>
            <a:r>
              <a:rPr lang="en-US" altLang="en-US" dirty="0"/>
              <a:t> </a:t>
            </a:r>
            <a:r>
              <a:rPr lang="en-US" altLang="en-US" dirty="0" err="1"/>
              <a:t>anteriormente</a:t>
            </a:r>
            <a:r>
              <a:rPr lang="en-US" altLang="en-US" dirty="0"/>
              <a:t> </a:t>
            </a:r>
            <a:r>
              <a:rPr lang="en-US" altLang="en-US" dirty="0" err="1"/>
              <a:t>concedidas</a:t>
            </a:r>
            <a:r>
              <a:rPr lang="en-US" altLang="en-US" dirty="0"/>
              <a:t>.</a:t>
            </a:r>
          </a:p>
          <a:p>
            <a:pPr algn="l" hangingPunct="1"/>
            <a:r>
              <a:rPr lang="en-US" altLang="en-US" b="1" dirty="0" err="1"/>
              <a:t>Controlo</a:t>
            </a:r>
            <a:r>
              <a:rPr lang="en-US" altLang="en-US" b="1" dirty="0"/>
              <a:t> de </a:t>
            </a:r>
            <a:r>
              <a:rPr lang="en-US" altLang="en-US" b="1" dirty="0" err="1"/>
              <a:t>Segurança</a:t>
            </a:r>
            <a:r>
              <a:rPr lang="en-US" altLang="en-US" b="1" dirty="0"/>
              <a:t>: </a:t>
            </a:r>
            <a:r>
              <a:rPr lang="en-US" altLang="en-US" dirty="0"/>
              <a:t>Define </a:t>
            </a:r>
            <a:r>
              <a:rPr lang="en-US" altLang="en-US" dirty="0" err="1"/>
              <a:t>quem</a:t>
            </a:r>
            <a:r>
              <a:rPr lang="en-US" altLang="en-US" dirty="0"/>
              <a:t> </a:t>
            </a:r>
            <a:r>
              <a:rPr lang="en-US" altLang="en-US" dirty="0" err="1"/>
              <a:t>pode</a:t>
            </a:r>
            <a:r>
              <a:rPr lang="en-US" altLang="en-US" dirty="0"/>
              <a:t> </a:t>
            </a:r>
            <a:r>
              <a:rPr lang="en-US" altLang="en-US" dirty="0" err="1"/>
              <a:t>aceder</a:t>
            </a:r>
            <a:r>
              <a:rPr lang="en-US" altLang="en-US" dirty="0"/>
              <a:t> </a:t>
            </a:r>
            <a:r>
              <a:rPr lang="en-US" altLang="en-US" dirty="0" err="1"/>
              <a:t>ou</a:t>
            </a:r>
            <a:r>
              <a:rPr lang="en-US" altLang="en-US" dirty="0"/>
              <a:t> </a:t>
            </a:r>
            <a:r>
              <a:rPr lang="en-US" altLang="en-US" dirty="0" err="1"/>
              <a:t>modificar</a:t>
            </a:r>
            <a:r>
              <a:rPr lang="en-US" altLang="en-US" dirty="0"/>
              <a:t> </a:t>
            </a:r>
            <a:r>
              <a:rPr lang="en-US" altLang="en-US" dirty="0" err="1"/>
              <a:t>objetos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base de dados.</a:t>
            </a:r>
          </a:p>
          <a:p>
            <a:pPr algn="l" hangingPunct="1"/>
            <a:r>
              <a:rPr lang="en-US" altLang="en-US" b="1" dirty="0" err="1"/>
              <a:t>Permissões</a:t>
            </a:r>
            <a:r>
              <a:rPr lang="en-US" altLang="en-US" b="1" dirty="0"/>
              <a:t> </a:t>
            </a:r>
            <a:r>
              <a:rPr lang="en-US" altLang="en-US" b="1" dirty="0" err="1"/>
              <a:t>em</a:t>
            </a:r>
            <a:r>
              <a:rPr lang="en-US" altLang="en-US" b="1" dirty="0"/>
              <a:t> Massa: </a:t>
            </a:r>
            <a:r>
              <a:rPr lang="en-US" altLang="en-US" dirty="0"/>
              <a:t>Gere </a:t>
            </a:r>
            <a:r>
              <a:rPr lang="en-US" altLang="en-US" dirty="0" err="1"/>
              <a:t>permissões</a:t>
            </a:r>
            <a:r>
              <a:rPr lang="en-US" altLang="en-US" dirty="0"/>
              <a:t> para </a:t>
            </a:r>
            <a:r>
              <a:rPr lang="en-US" altLang="en-US" dirty="0" err="1"/>
              <a:t>grupos</a:t>
            </a:r>
            <a:r>
              <a:rPr lang="en-US" altLang="en-US" dirty="0"/>
              <a:t> </a:t>
            </a:r>
            <a:r>
              <a:rPr lang="en-US" altLang="en-US" dirty="0" err="1"/>
              <a:t>ou</a:t>
            </a:r>
            <a:r>
              <a:rPr lang="en-US" altLang="en-US" dirty="0"/>
              <a:t> </a:t>
            </a:r>
            <a:r>
              <a:rPr lang="en-US" altLang="en-US" dirty="0" err="1"/>
              <a:t>papéis</a:t>
            </a:r>
            <a:r>
              <a:rPr lang="en-US" altLang="en-US" dirty="0"/>
              <a:t> de forma </a:t>
            </a:r>
            <a:r>
              <a:rPr lang="en-US" altLang="en-US" dirty="0" err="1"/>
              <a:t>coletiva</a:t>
            </a:r>
            <a:r>
              <a:rPr lang="en-US" altLang="en-US" dirty="0"/>
              <a:t>.</a:t>
            </a:r>
          </a:p>
          <a:p>
            <a:pPr algn="l" hangingPunct="1"/>
            <a:r>
              <a:rPr lang="en-US" altLang="en-US" b="1" dirty="0" err="1"/>
              <a:t>Gestão</a:t>
            </a:r>
            <a:r>
              <a:rPr lang="en-US" altLang="en-US" b="1" dirty="0"/>
              <a:t> de </a:t>
            </a:r>
            <a:r>
              <a:rPr lang="en-US" altLang="en-US" b="1" dirty="0" err="1"/>
              <a:t>Utilizadores</a:t>
            </a:r>
            <a:r>
              <a:rPr lang="en-US" altLang="en-US" b="1" dirty="0"/>
              <a:t>: </a:t>
            </a:r>
            <a:r>
              <a:rPr lang="en-US" altLang="en-US" dirty="0" err="1"/>
              <a:t>Cria</a:t>
            </a:r>
            <a:r>
              <a:rPr lang="en-US" altLang="en-US" dirty="0"/>
              <a:t>, </a:t>
            </a:r>
            <a:r>
              <a:rPr lang="en-US" altLang="en-US" dirty="0" err="1"/>
              <a:t>gere</a:t>
            </a:r>
            <a:r>
              <a:rPr lang="en-US" altLang="en-US" dirty="0"/>
              <a:t> e remove </a:t>
            </a:r>
            <a:r>
              <a:rPr lang="en-US" altLang="en-US" dirty="0" err="1"/>
              <a:t>utilizadores</a:t>
            </a:r>
            <a:r>
              <a:rPr lang="en-US" altLang="en-US" dirty="0"/>
              <a:t> e </a:t>
            </a:r>
            <a:r>
              <a:rPr lang="en-US" altLang="en-US" dirty="0" err="1"/>
              <a:t>os</a:t>
            </a:r>
            <a:r>
              <a:rPr lang="en-US" altLang="en-US" dirty="0"/>
              <a:t> </a:t>
            </a:r>
            <a:r>
              <a:rPr lang="en-US" altLang="en-US" dirty="0" err="1"/>
              <a:t>seus</a:t>
            </a:r>
            <a:r>
              <a:rPr lang="en-US" altLang="en-US" dirty="0"/>
              <a:t> </a:t>
            </a:r>
            <a:r>
              <a:rPr lang="en-US" altLang="en-US" dirty="0" err="1"/>
              <a:t>privilégios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base de dados.</a:t>
            </a:r>
          </a:p>
          <a:p>
            <a:pPr lvl="1" hangingPunct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3280988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Conceitos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92F592-1B05-2F37-79CE-63D57568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46615"/>
            <a:ext cx="7772400" cy="39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6817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QL como LCD - configuração de permissões de acesso a uma tabela para diferentes utilizadores via instrução GRANT."/>
          <p:cNvSpPr txBox="1">
            <a:spLocks noGrp="1"/>
          </p:cNvSpPr>
          <p:nvPr>
            <p:ph type="body" sz="quarter" idx="1"/>
          </p:nvPr>
        </p:nvSpPr>
        <p:spPr>
          <a:xfrm>
            <a:off x="346719" y="5372281"/>
            <a:ext cx="9471026" cy="1248124"/>
          </a:xfrm>
          <a:prstGeom prst="rect">
            <a:avLst/>
          </a:prstGeom>
        </p:spPr>
        <p:txBody>
          <a:bodyPr/>
          <a:lstStyle/>
          <a:p>
            <a:pPr marL="257047" indent="-257047" defTabSz="804672">
              <a:buBlip>
                <a:blip r:embed="rId2"/>
              </a:buBlip>
              <a:defRPr sz="2464"/>
            </a:pPr>
            <a:r>
              <a:rPr dirty="0"/>
              <a:t>SQL </a:t>
            </a:r>
            <a:r>
              <a:rPr dirty="0" err="1"/>
              <a:t>como</a:t>
            </a:r>
            <a:r>
              <a:rPr dirty="0"/>
              <a:t> </a:t>
            </a:r>
            <a:r>
              <a:rPr lang="pt-PT" dirty="0"/>
              <a:t>DCL</a:t>
            </a:r>
            <a:r>
              <a:rPr dirty="0"/>
              <a:t> - </a:t>
            </a:r>
            <a:r>
              <a:rPr dirty="0" err="1"/>
              <a:t>configuração</a:t>
            </a:r>
            <a:r>
              <a:rPr dirty="0"/>
              <a:t> de </a:t>
            </a:r>
            <a:r>
              <a:rPr dirty="0" err="1"/>
              <a:t>permissões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a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tabela</a:t>
            </a:r>
            <a:r>
              <a:rPr dirty="0"/>
              <a:t> para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utilizadores</a:t>
            </a:r>
            <a:r>
              <a:rPr dirty="0"/>
              <a:t> via </a:t>
            </a:r>
            <a:r>
              <a:rPr dirty="0" err="1"/>
              <a:t>instrução</a:t>
            </a:r>
            <a:r>
              <a:rPr dirty="0"/>
              <a:t> </a:t>
            </a:r>
            <a:r>
              <a:rPr b="1" dirty="0">
                <a:solidFill>
                  <a:srgbClr val="0433FF"/>
                </a:solidFill>
                <a:latin typeface="Calibri"/>
                <a:ea typeface="Calibri"/>
                <a:cs typeface="Calibri"/>
                <a:sym typeface="Calibri"/>
              </a:rPr>
              <a:t>GRANT</a:t>
            </a:r>
            <a:r>
              <a:rPr dirty="0"/>
              <a:t>.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572" y="6502478"/>
            <a:ext cx="39400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  <p:graphicFrame>
        <p:nvGraphicFramePr>
          <p:cNvPr id="177" name="Table 1-1"/>
          <p:cNvGraphicFramePr/>
          <p:nvPr/>
        </p:nvGraphicFramePr>
        <p:xfrm>
          <a:off x="462122" y="1469479"/>
          <a:ext cx="3963987" cy="21964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" name="GRANT INSERT, UPDATE, DELETE…"/>
          <p:cNvSpPr txBox="1"/>
          <p:nvPr/>
        </p:nvSpPr>
        <p:spPr>
          <a:xfrm>
            <a:off x="5261384" y="1407159"/>
            <a:ext cx="3991866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GRANT INSERT, UPDATE, DELETE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ON </a:t>
            </a:r>
            <a:r>
              <a:rPr dirty="0">
                <a:solidFill>
                  <a:srgbClr val="000000"/>
                </a:solidFill>
              </a:rPr>
              <a:t>ALUNO</a:t>
            </a:r>
            <a:r>
              <a:rPr dirty="0"/>
              <a:t> 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TO </a:t>
            </a:r>
            <a:r>
              <a:rPr dirty="0" err="1">
                <a:solidFill>
                  <a:srgbClr val="000000"/>
                </a:solidFill>
              </a:rPr>
              <a:t>admin@localhost</a:t>
            </a:r>
            <a:r>
              <a:rPr dirty="0">
                <a:solidFill>
                  <a:srgbClr val="000000"/>
                </a:solidFill>
              </a:rPr>
              <a:t>;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endParaRPr dirty="0">
              <a:solidFill>
                <a:srgbClr val="000000"/>
              </a:solidFill>
            </a:endParaRP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GRANT SELECT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ON </a:t>
            </a:r>
            <a:r>
              <a:rPr dirty="0">
                <a:solidFill>
                  <a:srgbClr val="000000"/>
                </a:solidFill>
              </a:rPr>
              <a:t>ALUNO</a:t>
            </a:r>
            <a:r>
              <a:rPr dirty="0"/>
              <a:t> </a:t>
            </a:r>
          </a:p>
          <a:p>
            <a:pPr defTabSz="457200">
              <a:defRPr sz="2300" b="1">
                <a:solidFill>
                  <a:srgbClr val="0433FF"/>
                </a:solidFill>
              </a:defRPr>
            </a:pPr>
            <a:r>
              <a:rPr dirty="0"/>
              <a:t>TO </a:t>
            </a:r>
            <a:r>
              <a:rPr dirty="0" err="1">
                <a:solidFill>
                  <a:srgbClr val="000000"/>
                </a:solidFill>
              </a:rPr>
              <a:t>guest@localhost</a:t>
            </a:r>
            <a:r>
              <a:rPr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Como se “fala” com uma base de dados?">
            <a:extLst>
              <a:ext uri="{FF2B5EF4-FFF2-40B4-BE49-F238E27FC236}">
                <a16:creationId xmlns:a16="http://schemas.microsoft.com/office/drawing/2014/main" id="{651C228F-8BE1-931B-E67B-0AA4E3B88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718" y="9525"/>
            <a:ext cx="9559281" cy="8032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DCL - </a:t>
            </a: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Controle</a:t>
            </a:r>
            <a:r>
              <a:rPr lang="en-GB" dirty="0"/>
              <a:t> de Dados</a:t>
            </a:r>
            <a:endParaRPr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 desenho e implementação de uma BD compreende várias fases e correspondentes níveis de modelação."/>
          <p:cNvSpPr txBox="1">
            <a:spLocks noGrp="1"/>
          </p:cNvSpPr>
          <p:nvPr>
            <p:ph type="body" sz="quarter" idx="1"/>
          </p:nvPr>
        </p:nvSpPr>
        <p:spPr>
          <a:xfrm>
            <a:off x="242887" y="4965356"/>
            <a:ext cx="9471026" cy="13163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62889" indent="-262889" defTabSz="822959">
              <a:buBlip>
                <a:blip r:embed="rId3"/>
              </a:buBlip>
              <a:defRPr sz="2520" b="1">
                <a:latin typeface="+mj-lt"/>
                <a:ea typeface="+mj-ea"/>
                <a:cs typeface="+mj-cs"/>
                <a:sym typeface="Times New Roman"/>
              </a:defRPr>
            </a:pPr>
            <a:endParaRPr dirty="0"/>
          </a:p>
          <a:p>
            <a:pPr marL="262889" indent="-262889" defTabSz="822959">
              <a:buBlip>
                <a:blip r:embed="rId3"/>
              </a:buBlip>
              <a:defRPr sz="2520" b="1">
                <a:latin typeface="Calibri"/>
                <a:ea typeface="Calibri"/>
                <a:cs typeface="Calibri"/>
                <a:sym typeface="Calibri"/>
              </a:defRPr>
            </a:pP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O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desenho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implementação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de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uma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BD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compreende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várias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fases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correspondentes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níveis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de </a:t>
            </a:r>
            <a:r>
              <a:rPr b="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modelação</a:t>
            </a:r>
            <a:r>
              <a:rPr b="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.</a:t>
            </a:r>
          </a:p>
        </p:txBody>
      </p:sp>
      <p:sp>
        <p:nvSpPr>
          <p:cNvPr id="181" name="Line"/>
          <p:cNvSpPr/>
          <p:nvPr/>
        </p:nvSpPr>
        <p:spPr>
          <a:xfrm flipH="1">
            <a:off x="5853076" y="1004926"/>
            <a:ext cx="1" cy="4281411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2" name="Line"/>
          <p:cNvSpPr/>
          <p:nvPr/>
        </p:nvSpPr>
        <p:spPr>
          <a:xfrm>
            <a:off x="5687483" y="2892464"/>
            <a:ext cx="382588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Line"/>
          <p:cNvSpPr/>
          <p:nvPr/>
        </p:nvSpPr>
        <p:spPr>
          <a:xfrm>
            <a:off x="3553373" y="1640627"/>
            <a:ext cx="628915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4" name="Line"/>
          <p:cNvSpPr/>
          <p:nvPr/>
        </p:nvSpPr>
        <p:spPr>
          <a:xfrm flipH="1">
            <a:off x="1882584" y="1004926"/>
            <a:ext cx="1" cy="4281410"/>
          </a:xfrm>
          <a:prstGeom prst="line">
            <a:avLst/>
          </a:prstGeom>
          <a:ln w="76200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85" name="Desenho e implementação de uma B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8858" y="6502478"/>
            <a:ext cx="389434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sp>
        <p:nvSpPr>
          <p:cNvPr id="187" name="Análise"/>
          <p:cNvSpPr/>
          <p:nvPr/>
        </p:nvSpPr>
        <p:spPr>
          <a:xfrm>
            <a:off x="397209" y="1364230"/>
            <a:ext cx="2970751" cy="652896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Análise</a:t>
            </a:r>
            <a:endParaRPr dirty="0"/>
          </a:p>
        </p:txBody>
      </p:sp>
      <p:sp>
        <p:nvSpPr>
          <p:cNvPr id="188" name="Desenho Conceptual"/>
          <p:cNvSpPr/>
          <p:nvPr/>
        </p:nvSpPr>
        <p:spPr>
          <a:xfrm>
            <a:off x="397209" y="2304030"/>
            <a:ext cx="2978150" cy="652896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Desenho Conceptual</a:t>
            </a:r>
          </a:p>
        </p:txBody>
      </p:sp>
      <p:sp>
        <p:nvSpPr>
          <p:cNvPr id="189" name="Desenho Lógico"/>
          <p:cNvSpPr/>
          <p:nvPr/>
        </p:nvSpPr>
        <p:spPr>
          <a:xfrm>
            <a:off x="397209" y="3224035"/>
            <a:ext cx="2978150" cy="652896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Desenho Lógico</a:t>
            </a:r>
          </a:p>
        </p:txBody>
      </p:sp>
      <p:sp>
        <p:nvSpPr>
          <p:cNvPr id="190" name="Desenho Físico"/>
          <p:cNvSpPr/>
          <p:nvPr/>
        </p:nvSpPr>
        <p:spPr>
          <a:xfrm>
            <a:off x="393509" y="4097077"/>
            <a:ext cx="2978151" cy="652895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Desenho Físico</a:t>
            </a:r>
          </a:p>
        </p:txBody>
      </p:sp>
      <p:sp>
        <p:nvSpPr>
          <p:cNvPr id="191" name="Requisitos"/>
          <p:cNvSpPr/>
          <p:nvPr/>
        </p:nvSpPr>
        <p:spPr>
          <a:xfrm>
            <a:off x="4399751" y="1364230"/>
            <a:ext cx="2970752" cy="6528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Requisitos</a:t>
            </a:r>
          </a:p>
        </p:txBody>
      </p:sp>
      <p:sp>
        <p:nvSpPr>
          <p:cNvPr id="192" name="Modelo Conceptual"/>
          <p:cNvSpPr/>
          <p:nvPr/>
        </p:nvSpPr>
        <p:spPr>
          <a:xfrm>
            <a:off x="4399751" y="2304030"/>
            <a:ext cx="2970752" cy="6528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Modelo Conceptual</a:t>
            </a:r>
          </a:p>
        </p:txBody>
      </p:sp>
      <p:sp>
        <p:nvSpPr>
          <p:cNvPr id="193" name="Line"/>
          <p:cNvSpPr/>
          <p:nvPr/>
        </p:nvSpPr>
        <p:spPr>
          <a:xfrm>
            <a:off x="3565429" y="2630478"/>
            <a:ext cx="628916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Modelo Lógico"/>
          <p:cNvSpPr/>
          <p:nvPr/>
        </p:nvSpPr>
        <p:spPr>
          <a:xfrm>
            <a:off x="4399751" y="3224035"/>
            <a:ext cx="2970752" cy="6528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Modelo Lógico</a:t>
            </a:r>
          </a:p>
        </p:txBody>
      </p:sp>
      <p:sp>
        <p:nvSpPr>
          <p:cNvPr id="195" name="Modelo Físico"/>
          <p:cNvSpPr/>
          <p:nvPr/>
        </p:nvSpPr>
        <p:spPr>
          <a:xfrm>
            <a:off x="4399751" y="4161130"/>
            <a:ext cx="2970752" cy="6528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r>
              <a:t>Modelo Físico</a:t>
            </a:r>
          </a:p>
        </p:txBody>
      </p:sp>
      <p:sp>
        <p:nvSpPr>
          <p:cNvPr id="196" name="Line"/>
          <p:cNvSpPr/>
          <p:nvPr/>
        </p:nvSpPr>
        <p:spPr>
          <a:xfrm>
            <a:off x="3565429" y="3550482"/>
            <a:ext cx="628916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Line"/>
          <p:cNvSpPr/>
          <p:nvPr/>
        </p:nvSpPr>
        <p:spPr>
          <a:xfrm>
            <a:off x="3553373" y="4532744"/>
            <a:ext cx="628915" cy="1"/>
          </a:xfrm>
          <a:prstGeom prst="line">
            <a:avLst/>
          </a:prstGeom>
          <a:ln w="76200">
            <a:solidFill>
              <a:srgbClr val="00206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>
            <a:off x="362809" y="3081935"/>
            <a:ext cx="9438846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Independentes…"/>
          <p:cNvSpPr txBox="1"/>
          <p:nvPr/>
        </p:nvSpPr>
        <p:spPr>
          <a:xfrm>
            <a:off x="7762373" y="1894567"/>
            <a:ext cx="200125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/>
            </a:pPr>
            <a:r>
              <a:t>Independentes</a:t>
            </a:r>
          </a:p>
          <a:p>
            <a:pPr algn="ctr">
              <a:defRPr b="1"/>
            </a:pPr>
            <a:r>
              <a:t>do SGBD</a:t>
            </a:r>
          </a:p>
        </p:txBody>
      </p:sp>
      <p:sp>
        <p:nvSpPr>
          <p:cNvPr id="200" name="Dependentes…"/>
          <p:cNvSpPr txBox="1"/>
          <p:nvPr/>
        </p:nvSpPr>
        <p:spPr>
          <a:xfrm>
            <a:off x="7870497" y="3613150"/>
            <a:ext cx="178500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b="1"/>
            </a:pPr>
            <a:r>
              <a:t>Dependentes</a:t>
            </a:r>
          </a:p>
          <a:p>
            <a:pPr algn="ctr">
              <a:defRPr b="1"/>
            </a:pPr>
            <a:r>
              <a:t>do SGBD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odelo de Dad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Blip>
                <a:blip r:embed="rId2"/>
              </a:buBlip>
              <a:defRPr b="1"/>
            </a:pPr>
            <a:r>
              <a:rPr dirty="0" err="1"/>
              <a:t>Modelo</a:t>
            </a:r>
            <a:r>
              <a:rPr dirty="0"/>
              <a:t> de Dados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rPr dirty="0"/>
              <a:t>Conjunto de </a:t>
            </a:r>
            <a:r>
              <a:rPr dirty="0" err="1"/>
              <a:t>conceitos</a:t>
            </a:r>
            <a:r>
              <a:rPr dirty="0"/>
              <a:t> que </a:t>
            </a:r>
            <a:r>
              <a:rPr dirty="0" err="1"/>
              <a:t>descrevem</a:t>
            </a:r>
            <a:r>
              <a:rPr dirty="0"/>
              <a:t> a </a:t>
            </a:r>
            <a:r>
              <a:rPr dirty="0" err="1"/>
              <a:t>estrutura</a:t>
            </a:r>
            <a:r>
              <a:rPr dirty="0"/>
              <a:t> da BD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termos</a:t>
            </a:r>
            <a:r>
              <a:rPr dirty="0"/>
              <a:t> da </a:t>
            </a:r>
            <a:r>
              <a:rPr dirty="0" err="1"/>
              <a:t>relação</a:t>
            </a:r>
            <a:r>
              <a:rPr dirty="0"/>
              <a:t> entre dados,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significado</a:t>
            </a:r>
            <a:r>
              <a:rPr dirty="0"/>
              <a:t>, e </a:t>
            </a:r>
            <a:r>
              <a:rPr dirty="0" err="1"/>
              <a:t>restrições</a:t>
            </a:r>
            <a:r>
              <a:rPr dirty="0"/>
              <a:t>.</a:t>
            </a:r>
          </a:p>
          <a:p>
            <a:pPr marL="400050" indent="-400050">
              <a:buBlip>
                <a:blip r:embed="rId2"/>
              </a:buBlip>
              <a:defRPr b="1"/>
            </a:pP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modelo</a:t>
            </a:r>
            <a:r>
              <a:rPr dirty="0"/>
              <a:t>: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  <a:defRPr b="1"/>
            </a:pPr>
            <a:r>
              <a:rPr dirty="0"/>
              <a:t>Conceptual: </a:t>
            </a:r>
            <a:r>
              <a:rPr b="0" dirty="0" err="1"/>
              <a:t>descreve</a:t>
            </a:r>
            <a:r>
              <a:rPr dirty="0"/>
              <a:t> </a:t>
            </a:r>
            <a:r>
              <a:rPr b="0" dirty="0" err="1"/>
              <a:t>os</a:t>
            </a:r>
            <a:r>
              <a:rPr b="0" dirty="0"/>
              <a:t> </a:t>
            </a:r>
            <a:r>
              <a:rPr b="0" dirty="0" err="1"/>
              <a:t>conceitos</a:t>
            </a:r>
            <a:r>
              <a:rPr b="0" dirty="0"/>
              <a:t> a </a:t>
            </a:r>
            <a:r>
              <a:rPr b="0" dirty="0" err="1"/>
              <a:t>representar</a:t>
            </a:r>
            <a:r>
              <a:rPr b="0" dirty="0"/>
              <a:t> </a:t>
            </a:r>
            <a:r>
              <a:rPr b="0" dirty="0" err="1"/>
              <a:t>em</a:t>
            </a:r>
            <a:r>
              <a:rPr b="0" dirty="0"/>
              <a:t> </a:t>
            </a:r>
            <a:r>
              <a:rPr b="0" dirty="0" err="1"/>
              <a:t>uma</a:t>
            </a:r>
            <a:r>
              <a:rPr b="0" dirty="0"/>
              <a:t> BD de forma </a:t>
            </a:r>
            <a:r>
              <a:rPr b="0" dirty="0" err="1"/>
              <a:t>independente</a:t>
            </a:r>
            <a:r>
              <a:rPr b="0" dirty="0"/>
              <a:t> do SGBD. 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  <a:defRPr b="1"/>
            </a:pPr>
            <a:r>
              <a:rPr dirty="0" err="1"/>
              <a:t>Lógico</a:t>
            </a:r>
            <a:r>
              <a:rPr dirty="0"/>
              <a:t>: </a:t>
            </a:r>
            <a:r>
              <a:rPr b="0" dirty="0" err="1"/>
              <a:t>descreve</a:t>
            </a:r>
            <a:r>
              <a:rPr dirty="0"/>
              <a:t> </a:t>
            </a:r>
            <a:r>
              <a:rPr b="0" dirty="0"/>
              <a:t>de forma </a:t>
            </a:r>
            <a:r>
              <a:rPr b="0" dirty="0" err="1"/>
              <a:t>lógica</a:t>
            </a:r>
            <a:r>
              <a:rPr b="0" dirty="0"/>
              <a:t> a </a:t>
            </a:r>
            <a:r>
              <a:rPr b="0" dirty="0" err="1"/>
              <a:t>implementação</a:t>
            </a:r>
            <a:r>
              <a:rPr b="0" dirty="0"/>
              <a:t> de </a:t>
            </a:r>
            <a:r>
              <a:rPr b="0" dirty="0" err="1"/>
              <a:t>uma</a:t>
            </a:r>
            <a:r>
              <a:rPr b="0" dirty="0"/>
              <a:t> BD num SGBD.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  <a:defRPr b="1"/>
            </a:pPr>
            <a:r>
              <a:rPr dirty="0" err="1"/>
              <a:t>Físico</a:t>
            </a:r>
            <a:r>
              <a:rPr b="0" dirty="0"/>
              <a:t>: </a:t>
            </a:r>
            <a:r>
              <a:rPr b="0" dirty="0" err="1"/>
              <a:t>descreve</a:t>
            </a:r>
            <a:r>
              <a:rPr b="0" dirty="0"/>
              <a:t> a </a:t>
            </a:r>
            <a:r>
              <a:rPr b="0" dirty="0" err="1"/>
              <a:t>organização</a:t>
            </a:r>
            <a:r>
              <a:rPr b="0" dirty="0"/>
              <a:t> </a:t>
            </a:r>
            <a:r>
              <a:rPr b="0" dirty="0" err="1"/>
              <a:t>física</a:t>
            </a:r>
            <a:r>
              <a:rPr b="0" dirty="0"/>
              <a:t> interna dos dados no SGBD. </a:t>
            </a:r>
          </a:p>
        </p:txBody>
      </p:sp>
      <p:sp>
        <p:nvSpPr>
          <p:cNvPr id="203" name="Desenho e implementaçã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 (cont.)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61830" y="6502478"/>
            <a:ext cx="383490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náli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Blip>
                <a:blip r:embed="rId2"/>
              </a:buBlip>
              <a:defRPr b="1"/>
            </a:pPr>
            <a:r>
              <a:t>Análise</a:t>
            </a:r>
            <a:endParaRPr sz="2400"/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Compreensão do universo para a BD, resultando num conjunto de requisitos documentados.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A derivação de requisitos pode passar por reuniões entre peritos sobre o universo em causa, entrevistas com potenciais utilizadores / clientes, etc.</a:t>
            </a:r>
          </a:p>
          <a:p>
            <a:pPr marL="400050" indent="-400050">
              <a:buBlip>
                <a:blip r:embed="rId2"/>
              </a:buBlip>
              <a:defRPr b="1"/>
            </a:pPr>
            <a:r>
              <a:t>Desenho conceptual (ou modelação)</a:t>
            </a:r>
            <a:endParaRPr sz="2400"/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Definição de um modelo conceptual a partir dos requisitos.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O modelo deve descrever as entidades da BD e a forma como se relacionam, de forma independente do SGBD.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Durante a cadeira iremos considerar o modelo </a:t>
            </a:r>
            <a:r>
              <a:rPr b="1"/>
              <a:t>Entidade-Relacionamento (ER)</a:t>
            </a:r>
            <a:r>
              <a:t>. </a:t>
            </a:r>
          </a:p>
        </p:txBody>
      </p:sp>
      <p:sp>
        <p:nvSpPr>
          <p:cNvPr id="207" name="Desenho e implementaçã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 (cont.)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343" y="6502478"/>
            <a:ext cx="394463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esenho lógico (ou implementaçã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Blip>
                <a:blip r:embed="rId2"/>
              </a:buBlip>
              <a:defRPr b="1"/>
            </a:pPr>
            <a:r>
              <a:t>Desenho lógico (ou implementação)</a:t>
            </a:r>
            <a:endParaRPr sz="2400"/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Mapeamento do modelo de dados conceptual num modelo de dados lógico concreto. 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Implementação da BD usando um SGBD.</a:t>
            </a:r>
          </a:p>
          <a:p>
            <a:pPr marL="800100" lvl="1" indent="-342900">
              <a:spcBef>
                <a:spcPts val="0"/>
              </a:spcBef>
              <a:buBlip>
                <a:blip r:embed="rId3"/>
              </a:buBlip>
            </a:pPr>
            <a:r>
              <a:t>Na cadeira iremos considerar o </a:t>
            </a:r>
            <a:r>
              <a:rPr b="1"/>
              <a:t>modelo relacional </a:t>
            </a:r>
            <a:r>
              <a:t>e a sua implementação em </a:t>
            </a:r>
            <a:r>
              <a:rPr b="1"/>
              <a:t>SQL</a:t>
            </a:r>
            <a:r>
              <a:t>.</a:t>
            </a:r>
          </a:p>
          <a:p>
            <a:pPr marL="400050" indent="-400050">
              <a:buBlip>
                <a:blip r:embed="rId2"/>
              </a:buBlip>
              <a:defRPr b="1"/>
            </a:pPr>
            <a:r>
              <a:t>Desenho físico</a:t>
            </a:r>
            <a:endParaRPr sz="2400"/>
          </a:p>
          <a:p>
            <a:pPr marL="800100" lvl="1" indent="-342900" algn="just">
              <a:spcBef>
                <a:spcPts val="0"/>
              </a:spcBef>
              <a:buBlip>
                <a:blip r:embed="rId3"/>
              </a:buBlip>
            </a:pPr>
            <a:r>
              <a:t>Mapeamento do modelo de dados lógico no modelo de dados físico interno ao SGBD, ex. em termos de parameterização do tipo de armazenamento a usar, optimização do seu uso tendo em conta padrões de acesso, operação em rede, redundância, …</a:t>
            </a:r>
          </a:p>
        </p:txBody>
      </p:sp>
      <p:sp>
        <p:nvSpPr>
          <p:cNvPr id="211" name="Desenho e implementação de uma BD (cont.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Desenho e implementação de uma BD (cont.)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356801" y="6502478"/>
            <a:ext cx="393548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ntrodução"/>
          <p:cNvSpPr txBox="1">
            <a:spLocks noGrp="1"/>
          </p:cNvSpPr>
          <p:nvPr>
            <p:ph type="body" idx="21"/>
          </p:nvPr>
        </p:nvSpPr>
        <p:spPr>
          <a:xfrm>
            <a:off x="2717934" y="839134"/>
            <a:ext cx="4470131" cy="37856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4800" b="1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 algn="ctr"/>
            <a:r>
              <a:rPr lang="en-GB" dirty="0"/>
              <a:t>Base de Dados</a:t>
            </a:r>
          </a:p>
          <a:p>
            <a:pPr algn="ctr"/>
            <a:endParaRPr lang="pt-PT" dirty="0"/>
          </a:p>
          <a:p>
            <a:pPr algn="ctr"/>
            <a:endParaRPr lang="en-PT" dirty="0"/>
          </a:p>
          <a:p>
            <a:pPr algn="ctr"/>
            <a:r>
              <a:rPr sz="4400" dirty="0" err="1"/>
              <a:t>Introdução</a:t>
            </a:r>
            <a:endParaRPr lang="pt-PT" sz="4400" dirty="0"/>
          </a:p>
          <a:p>
            <a:pPr algn="ctr"/>
            <a:endParaRPr lang="en-PT" dirty="0"/>
          </a:p>
        </p:txBody>
      </p:sp>
      <p:sp>
        <p:nvSpPr>
          <p:cNvPr id="5" name="Introdução">
            <a:extLst>
              <a:ext uri="{FF2B5EF4-FFF2-40B4-BE49-F238E27FC236}">
                <a16:creationId xmlns:a16="http://schemas.microsoft.com/office/drawing/2014/main" id="{C9BE31EA-B52A-C280-B36C-34A514FF1701}"/>
              </a:ext>
            </a:extLst>
          </p:cNvPr>
          <p:cNvSpPr txBox="1">
            <a:spLocks/>
          </p:cNvSpPr>
          <p:nvPr/>
        </p:nvSpPr>
        <p:spPr>
          <a:xfrm>
            <a:off x="6463326" y="5195560"/>
            <a:ext cx="300178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en-GB" sz="2400" dirty="0"/>
              <a:t>António Gonçalves</a:t>
            </a:r>
          </a:p>
          <a:p>
            <a:pPr algn="ctr" hangingPunct="1"/>
            <a:endParaRPr lang="en-GB" dirty="0"/>
          </a:p>
        </p:txBody>
      </p:sp>
      <p:sp>
        <p:nvSpPr>
          <p:cNvPr id="6" name="Introdução">
            <a:extLst>
              <a:ext uri="{FF2B5EF4-FFF2-40B4-BE49-F238E27FC236}">
                <a16:creationId xmlns:a16="http://schemas.microsoft.com/office/drawing/2014/main" id="{3C93329C-2A02-F01B-0BB7-332A4DEDE41E}"/>
              </a:ext>
            </a:extLst>
          </p:cNvPr>
          <p:cNvSpPr txBox="1">
            <a:spLocks/>
          </p:cNvSpPr>
          <p:nvPr/>
        </p:nvSpPr>
        <p:spPr>
          <a:xfrm>
            <a:off x="6131784" y="6118890"/>
            <a:ext cx="3604511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0" u="none" strike="noStrike" cap="none" spc="0" baseline="0">
                <a:solidFill>
                  <a:srgbClr val="000000"/>
                </a:solidFill>
                <a:uFillTx/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 marL="774700" marR="0" indent="-3175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Tx/>
              <a:buChar char="★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65000"/>
              <a:buFontTx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698171" marR="0" indent="-326571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098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670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242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814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38600" marR="0" indent="-381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Wingdings"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Baseado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em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slides de Eduardo Marques, </a:t>
            </a:r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utilizado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 com </a:t>
            </a:r>
            <a:r>
              <a:rPr lang="en-GB" sz="1000" b="0" dirty="0" err="1">
                <a:solidFill>
                  <a:schemeClr val="bg1">
                    <a:lumMod val="50000"/>
                  </a:schemeClr>
                </a:solidFill>
              </a:rPr>
              <a:t>autorização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 hangingPunct="1">
              <a:buFont typeface="Arial" panose="020B0604020202020204" pitchFamily="34" charset="0"/>
              <a:buChar char="•"/>
            </a:pPr>
            <a:r>
              <a:rPr lang="en-GB" sz="1000" b="0">
                <a:solidFill>
                  <a:schemeClr val="bg1">
                    <a:lumMod val="50000"/>
                  </a:schemeClr>
                </a:solidFill>
              </a:rPr>
              <a:t>slides Database </a:t>
            </a:r>
            <a:r>
              <a:rPr lang="en-GB" sz="1000" b="0" dirty="0">
                <a:solidFill>
                  <a:schemeClr val="bg1">
                    <a:lumMod val="50000"/>
                  </a:schemeClr>
                </a:solidFill>
              </a:rPr>
              <a:t>System Concepts</a:t>
            </a: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61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Conceitos</a:t>
            </a:r>
            <a:endParaRPr lang="en-P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5E8B6B-4718-45C4-7CC7-DC8BCCE2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362200"/>
            <a:ext cx="7264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496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Conceitos</a:t>
            </a:r>
            <a:endParaRPr lang="en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8B2849C-A879-1D6E-62D5-82F6ACA5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4" y="651510"/>
            <a:ext cx="6774874" cy="57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69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D07B-8432-C771-7492-85A3D991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Sistemas de </a:t>
            </a:r>
            <a:r>
              <a:rPr lang="en-GB" dirty="0" err="1"/>
              <a:t>gestão</a:t>
            </a:r>
            <a:r>
              <a:rPr lang="en-GB" dirty="0"/>
              <a:t> de bases de dados (SGBD)</a:t>
            </a:r>
            <a:endParaRPr lang="en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A1920C-C9E1-82DB-7931-542587D7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" y="1296424"/>
            <a:ext cx="9772055" cy="42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04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4D35-A079-097A-E8ED-F969A863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E754E-857F-3854-C306-46D881F6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Sistemas de </a:t>
            </a:r>
            <a:r>
              <a:rPr lang="en-GB" dirty="0" err="1"/>
              <a:t>gestão</a:t>
            </a:r>
            <a:r>
              <a:rPr lang="en-GB" dirty="0"/>
              <a:t> de bases de dados (SGBD)</a:t>
            </a:r>
            <a:endParaRPr lang="en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BCF6B5-8D62-7157-E425-13C6F58A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1" y="999143"/>
            <a:ext cx="8420023" cy="51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316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C473F9-D2FE-1345-A773-8070E2D1DA6B}">
  <we:reference id="wa104178141" version="4.3.3.0" store="en-GB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2276</Words>
  <Application>Microsoft Macintosh PowerPoint</Application>
  <PresentationFormat>Papel A4 (210x297 mm)</PresentationFormat>
  <Paragraphs>553</Paragraphs>
  <Slides>55</Slides>
  <Notes>22</Notes>
  <HiddenSlides>13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55</vt:i4>
      </vt:variant>
    </vt:vector>
  </HeadingPairs>
  <TitlesOfParts>
    <vt:vector size="65" baseType="lpstr">
      <vt:lpstr>ＭＳ Ｐゴシック</vt:lpstr>
      <vt:lpstr>American Typewriter</vt:lpstr>
      <vt:lpstr>Arial</vt:lpstr>
      <vt:lpstr>Calibri</vt:lpstr>
      <vt:lpstr>Courier New</vt:lpstr>
      <vt:lpstr>Monotype Sorts</vt:lpstr>
      <vt:lpstr>PT Sans</vt:lpstr>
      <vt:lpstr>Times New Roman</vt:lpstr>
      <vt:lpstr>Wingdings</vt:lpstr>
      <vt:lpstr>Blank Presentation</vt:lpstr>
      <vt:lpstr>Apresentação do PowerPoint</vt:lpstr>
      <vt:lpstr>Separação entre dados e programas</vt:lpstr>
      <vt:lpstr>O Que é uma Base de Dados</vt:lpstr>
      <vt:lpstr>Alguns Conceitos</vt:lpstr>
      <vt:lpstr>Alguns Conceitos</vt:lpstr>
      <vt:lpstr>Alguns Conceitos</vt:lpstr>
      <vt:lpstr>Alguns Conceitos</vt:lpstr>
      <vt:lpstr>Sistemas de gestão de bases de dados (SGBD)</vt:lpstr>
      <vt:lpstr>Sistemas de gestão de bases de dados (SGBD)</vt:lpstr>
      <vt:lpstr>Base de Dados VS SGBD</vt:lpstr>
      <vt:lpstr>Aplicações que NÃO utilizam um SGBD</vt:lpstr>
      <vt:lpstr>EXEMPLO: Aplicações que NÃO utilizam um SGBD</vt:lpstr>
      <vt:lpstr>Aplicações que utilizam um SGBD</vt:lpstr>
      <vt:lpstr>EXEMPLO: Aplicações que utilizam um SGBD</vt:lpstr>
      <vt:lpstr>Comparação</vt:lpstr>
      <vt:lpstr>Exemplos de aplicações de bases de dados</vt:lpstr>
      <vt:lpstr>Exemplos de aplicações de bases de dados</vt:lpstr>
      <vt:lpstr>Objetivo dos sistemas de bases de dados</vt:lpstr>
      <vt:lpstr>Objetivo dos sistemas de bases de dados</vt:lpstr>
      <vt:lpstr>Exemplo Base de Dados Faculdade</vt:lpstr>
      <vt:lpstr>Universo em Base de Dados</vt:lpstr>
      <vt:lpstr>Base de Dados: Faculdade</vt:lpstr>
      <vt:lpstr>Base de Dados: Faculdade</vt:lpstr>
      <vt:lpstr>Inter-relacionamento e consistência</vt:lpstr>
      <vt:lpstr>consistência</vt:lpstr>
      <vt:lpstr>consistência</vt:lpstr>
      <vt:lpstr>consistência</vt:lpstr>
      <vt:lpstr>Dados não consistência</vt:lpstr>
      <vt:lpstr>Inter-relacionamento</vt:lpstr>
      <vt:lpstr>Inter-relacionamento: Dados não consistência </vt:lpstr>
      <vt:lpstr>Modelo relacional</vt:lpstr>
      <vt:lpstr>Um exemplo de base de dados relacional</vt:lpstr>
      <vt:lpstr>Sistema de Gestão de Bases de Dados (SGBD)</vt:lpstr>
      <vt:lpstr>Aspectos essenciais de um SGBD</vt:lpstr>
      <vt:lpstr>Aspectos essenciais de um SGBD (cont.)</vt:lpstr>
      <vt:lpstr>Apresentação do PowerPoint</vt:lpstr>
      <vt:lpstr>Apresentação do PowerPoint</vt:lpstr>
      <vt:lpstr>Utilizadores da base de dados</vt:lpstr>
      <vt:lpstr>SGBD: esquemas e dados</vt:lpstr>
      <vt:lpstr>SGBD: esquemas e dados</vt:lpstr>
      <vt:lpstr>Como se “fala” com uma base de dados?</vt:lpstr>
      <vt:lpstr>Como se “fala” com uma base de dados?</vt:lpstr>
      <vt:lpstr>DDL - linguagem de definição de dados</vt:lpstr>
      <vt:lpstr>DDL - linguagem de definição de dados</vt:lpstr>
      <vt:lpstr>DML - linguagem de manipulação de dados</vt:lpstr>
      <vt:lpstr>DML - linguagem de manipulação de dados</vt:lpstr>
      <vt:lpstr>DML - linguagem de manipulação de dados</vt:lpstr>
      <vt:lpstr>DML - linguagem de manipulação de dados</vt:lpstr>
      <vt:lpstr>DCL - Linguagem de Controle de Dados</vt:lpstr>
      <vt:lpstr>DCL - Linguagem de Controle de Dados</vt:lpstr>
      <vt:lpstr>Desenho e implementação de uma BD</vt:lpstr>
      <vt:lpstr>Desenho e implementação de uma BD (cont.)</vt:lpstr>
      <vt:lpstr>Desenho e implementação de uma BD (cont.)</vt:lpstr>
      <vt:lpstr>Desenho e implementação de uma BD (cont.)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António Gonçalves</cp:lastModifiedBy>
  <cp:revision>30</cp:revision>
  <dcterms:modified xsi:type="dcterms:W3CDTF">2025-01-12T19:11:33Z</dcterms:modified>
</cp:coreProperties>
</file>