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64626" autoAdjust="0"/>
  </p:normalViewPr>
  <p:slideViewPr>
    <p:cSldViewPr snapToGrid="0">
      <p:cViewPr varScale="1">
        <p:scale>
          <a:sx n="80" d="100"/>
          <a:sy n="80" d="100"/>
        </p:scale>
        <p:origin x="2888" y="1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de texto principal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b="1" noProof="0" dirty="0"/>
              <a:t>Os Sistemas de Gestão de Bases de Dados (SGBD)</a:t>
            </a:r>
            <a:r>
              <a:rPr lang="pt-PT" noProof="0" dirty="0"/>
              <a:t> desempenham um papel essencial na gestão de informações. </a:t>
            </a:r>
          </a:p>
          <a:p>
            <a:endParaRPr lang="pt-PT" noProof="0" dirty="0"/>
          </a:p>
          <a:p>
            <a:r>
              <a:rPr lang="pt-PT" noProof="0" dirty="0"/>
              <a:t>São compostos por: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A </a:t>
            </a:r>
            <a:r>
              <a:rPr lang="pt-PT" b="1" noProof="0" dirty="0"/>
              <a:t>recolha de dados inter-relacionados</a:t>
            </a:r>
            <a:r>
              <a:rPr lang="pt-PT" noProof="0" dirty="0"/>
              <a:t>, que possuem ligações ou dependências entre si;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Um </a:t>
            </a:r>
            <a:r>
              <a:rPr lang="pt-PT" b="1" noProof="0" dirty="0"/>
              <a:t>conjunto de programas</a:t>
            </a:r>
            <a:r>
              <a:rPr lang="pt-PT" noProof="0" dirty="0"/>
              <a:t> que facilita o acesso, manipulação e gestão dos dados;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Um </a:t>
            </a:r>
            <a:r>
              <a:rPr lang="pt-PT" b="1" noProof="0" dirty="0"/>
              <a:t>ambiente de utilização cómodo e eficiente</a:t>
            </a:r>
            <a:r>
              <a:rPr lang="pt-PT" noProof="0" dirty="0"/>
              <a:t>, simplificando o trabalho dos utilizadores.</a:t>
            </a:r>
          </a:p>
          <a:p>
            <a:endParaRPr lang="pt-PT" noProof="0" dirty="0"/>
          </a:p>
          <a:p>
            <a:r>
              <a:rPr lang="pt-PT" noProof="0" dirty="0"/>
              <a:t>Os </a:t>
            </a:r>
            <a:r>
              <a:rPr lang="pt-PT" b="1" noProof="0" dirty="0"/>
              <a:t>sistemas de bases de dados</a:t>
            </a:r>
            <a:r>
              <a:rPr lang="pt-PT" noProof="0" dirty="0"/>
              <a:t> são utilizados para gerir coleções de dados que têm as seguintes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São </a:t>
            </a:r>
            <a:r>
              <a:rPr lang="pt-PT" b="1" noProof="0" dirty="0"/>
              <a:t>altamente valiosos</a:t>
            </a:r>
            <a:r>
              <a:rPr lang="pt-PT" noProof="0" dirty="0"/>
              <a:t>, fornecendo informação crítica para a tomada de decisões;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São </a:t>
            </a:r>
            <a:r>
              <a:rPr lang="pt-PT" b="1" noProof="0" dirty="0"/>
              <a:t>relativamente grandes</a:t>
            </a:r>
            <a:r>
              <a:rPr lang="pt-PT" noProof="0" dirty="0"/>
              <a:t> e podem crescer significativamente ao longo do tempo;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São </a:t>
            </a:r>
            <a:r>
              <a:rPr lang="pt-PT" b="1" noProof="0" dirty="0"/>
              <a:t>acessíveis a vários utilizadores e aplicações ao mesmo tempo</a:t>
            </a:r>
            <a:r>
              <a:rPr lang="pt-PT" noProof="0" dirty="0"/>
              <a:t>, permitindo a execução simultânea de várias operações.</a:t>
            </a:r>
          </a:p>
          <a:p>
            <a:endParaRPr lang="pt-PT" noProof="0" dirty="0"/>
          </a:p>
          <a:p>
            <a:r>
              <a:rPr lang="pt-PT" noProof="0" dirty="0"/>
              <a:t>Os </a:t>
            </a:r>
            <a:r>
              <a:rPr lang="pt-PT" b="1" noProof="0" dirty="0"/>
              <a:t>sistemas modernos de bases de dados</a:t>
            </a:r>
            <a:r>
              <a:rPr lang="pt-PT" noProof="0" dirty="0"/>
              <a:t> são complexos e foram desenvolvidos para gerir grandes volumes de dados de forma organizada e eficiente, respondendo às necessidades de diferentes setores.</a:t>
            </a:r>
          </a:p>
          <a:p>
            <a:r>
              <a:rPr lang="pt-PT" noProof="0" dirty="0"/>
              <a:t>Por fim, as </a:t>
            </a:r>
            <a:r>
              <a:rPr lang="pt-PT" b="1" noProof="0" dirty="0"/>
              <a:t>bases de dados estão presentes em praticamente todos os aspetos da nossa vida</a:t>
            </a:r>
            <a:r>
              <a:rPr lang="pt-PT" noProof="0" dirty="0"/>
              <a:t>, sendo fundamentais em áreas como a banca, saúde, redes sociais, educação e comércio, assegurando que a informação está disponível de forma rápida e segura.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PT" noProof="0" dirty="0"/>
              <a:t>As </a:t>
            </a:r>
            <a:r>
              <a:rPr lang="pt-PT" b="1" noProof="0" dirty="0"/>
              <a:t>bases de dados</a:t>
            </a:r>
            <a:r>
              <a:rPr lang="pt-PT" noProof="0" dirty="0"/>
              <a:t> desempenham um papel fundamental na gestão de informações em diferentes áreas de uma empresa. No setor das vendas, elas permitem armazenar dados sobre clientes, produtos e compras. Estas informações ajudam a acompanhar o comportamento dos clientes e a otimizar as estratégias comerciais.</a:t>
            </a:r>
          </a:p>
          <a:p>
            <a:endParaRPr lang="pt-PT" noProof="0" dirty="0"/>
          </a:p>
          <a:p>
            <a:r>
              <a:rPr lang="pt-PT" noProof="0" dirty="0"/>
              <a:t>Na </a:t>
            </a:r>
            <a:r>
              <a:rPr lang="pt-PT" b="1" noProof="0" dirty="0"/>
              <a:t>contabilidade</a:t>
            </a:r>
            <a:r>
              <a:rPr lang="pt-PT" noProof="0" dirty="0"/>
              <a:t>, as bases de dados são usadas para registar pagamentos, receitas e ativos da empresa. Com isso, a gestão financeira torna-se mais organizada e precisa, facilitando a análise e a tomada de decisões.</a:t>
            </a:r>
          </a:p>
          <a:p>
            <a:endParaRPr lang="pt-PT" noProof="0" dirty="0"/>
          </a:p>
          <a:p>
            <a:r>
              <a:rPr lang="pt-PT" noProof="0" dirty="0"/>
              <a:t>No departamento de </a:t>
            </a:r>
            <a:r>
              <a:rPr lang="pt-PT" b="1" noProof="0" dirty="0"/>
              <a:t>recursos humanos</a:t>
            </a:r>
            <a:r>
              <a:rPr lang="pt-PT" noProof="0" dirty="0"/>
              <a:t>, as bases de dados são essenciais para armazenar informações sobre os empregados, como salários, cargos e impostos. Estes dados facilitam a gestão administrativa e garantem que os processos relacionados com os colaboradores sejam mais eficientes.</a:t>
            </a:r>
          </a:p>
          <a:p>
            <a:endParaRPr lang="pt-PT" noProof="0" dirty="0"/>
          </a:p>
          <a:p>
            <a:r>
              <a:rPr lang="pt-PT" noProof="0" dirty="0"/>
              <a:t>No setor do </a:t>
            </a:r>
            <a:r>
              <a:rPr lang="pt-PT" b="1" noProof="0" dirty="0"/>
              <a:t>fabrico</a:t>
            </a:r>
            <a:r>
              <a:rPr lang="pt-PT" noProof="0" dirty="0"/>
              <a:t>, as bases de dados são aplicadas para gerir a produção, o inventário e as encomendas. Elas permitem monitorizar o stock, organizar a cadeia de abastecimento e otimizar os processos de produção. Desta forma, as empresas conseguem evitar falhas e melhorar a eficiência operacional.</a:t>
            </a:r>
          </a:p>
          <a:p>
            <a:endParaRPr lang="pt-PT" noProof="0" dirty="0"/>
          </a:p>
          <a:p>
            <a:r>
              <a:rPr lang="pt-PT" noProof="0" dirty="0"/>
              <a:t>Na área da </a:t>
            </a:r>
            <a:r>
              <a:rPr lang="pt-PT" b="1" noProof="0" dirty="0"/>
              <a:t>banca e finanças</a:t>
            </a:r>
            <a:r>
              <a:rPr lang="pt-PT" noProof="0" dirty="0"/>
              <a:t>, as aplicações de bases de dados são indispensáveis. São utilizadas para armazenar informações sobre clientes, contas bancárias, empréstimos e transações. Além disso, permitem processar transações com cartões de crédito e gerir dados de instrumentos financeiros, como ações e obrigações, em tempo real.</a:t>
            </a:r>
          </a:p>
          <a:p>
            <a:endParaRPr lang="pt-PT" noProof="0" dirty="0"/>
          </a:p>
          <a:p>
            <a:r>
              <a:rPr lang="pt-PT" noProof="0" dirty="0"/>
              <a:t>Por fim, no setor das </a:t>
            </a:r>
            <a:r>
              <a:rPr lang="pt-PT" b="1" noProof="0" dirty="0"/>
              <a:t>universidades</a:t>
            </a:r>
            <a:r>
              <a:rPr lang="pt-PT" noProof="0" dirty="0"/>
              <a:t>, as bases de dados têm um papel importante na gestão das inscrições e notas dos alunos. Permitem organizar os registos académicos de forma sistemática, facilitando o acompanhamento do desempenho dos estudantes e a emissão de documentos.</a:t>
            </a:r>
          </a:p>
          <a:p>
            <a:endParaRPr lang="pt-PT" noProof="0" dirty="0"/>
          </a:p>
          <a:p>
            <a:r>
              <a:rPr lang="pt-PT" noProof="0" dirty="0"/>
              <a:t>Assim, as bases de dados são ferramentas essenciais em diferentes setores, possibilitando a organização e a utilização eficiente de grandes volumes de informação.</a:t>
            </a:r>
          </a:p>
          <a:p>
            <a:endParaRPr lang="pt-PT" noProof="0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118" y="5726113"/>
            <a:ext cx="3967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Based on Database System Concepts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Clique para editar os estilos de texto principal</a:t>
            </a:r>
          </a:p>
          <a:p>
            <a:pPr lvl="1"/>
            <a:r>
              <a:rPr lang="en-US" altLang="en-US" dirty="0"/>
              <a:t>Segundo nível</a:t>
            </a:r>
          </a:p>
          <a:p>
            <a:pPr lvl="2"/>
            <a:r>
              <a:rPr lang="en-US" altLang="en-US" dirty="0"/>
              <a:t>Terceiro nível</a:t>
            </a:r>
          </a:p>
          <a:p>
            <a:pPr lvl="3"/>
            <a:r>
              <a:rPr lang="en-US" altLang="en-US" dirty="0"/>
              <a:t>Quarto nível</a:t>
            </a:r>
          </a:p>
          <a:p>
            <a:pPr lvl="4"/>
            <a:r>
              <a:rPr lang="en-US" altLang="en-US" dirty="0"/>
              <a:t>Quinto nível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Clique para editar o estilo do título principal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Capítulo 1: Introdução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Modelos de dados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Uma coleção de ferramentas para descrever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Dados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Relações de dados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Semântica de dados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Restrições de dados</a:t>
            </a:r>
          </a:p>
          <a:p>
            <a:r>
              <a:rPr lang="en-US" altLang="en-US" sz="1700" dirty="0"/>
              <a:t>Modelo relacional</a:t>
            </a:r>
          </a:p>
          <a:p>
            <a:r>
              <a:rPr lang="en-US" altLang="en-US" sz="1700" dirty="0"/>
              <a:t>Modelo de dados Entidade-Relacionamento (principalmente para a conceção de bases de dados) </a:t>
            </a:r>
          </a:p>
          <a:p>
            <a:r>
              <a:rPr lang="en-US" altLang="en-US" sz="1700" dirty="0"/>
              <a:t>Modelos de dados baseados em objectos (orientados para objectos e relacionais)</a:t>
            </a:r>
          </a:p>
          <a:p>
            <a:r>
              <a:rPr lang="en-US" altLang="en-US" sz="1700" dirty="0"/>
              <a:t>Modelo de dados semi-estruturados (XML)</a:t>
            </a:r>
          </a:p>
          <a:p>
            <a:r>
              <a:rPr lang="en-US" altLang="en-US" sz="1700" dirty="0"/>
              <a:t>Outros modelos mais antigos:</a:t>
            </a:r>
          </a:p>
          <a:p>
            <a:pPr lvl="1"/>
            <a:r>
              <a:rPr lang="en-US" altLang="en-US" sz="1700" dirty="0"/>
              <a:t>Modelo de rede </a:t>
            </a:r>
          </a:p>
          <a:p>
            <a:pPr lvl="1"/>
            <a:r>
              <a:rPr lang="en-US" altLang="en-US" sz="1700" dirty="0"/>
              <a:t>Modelo hierárquico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Modelo relacional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Todos os dados são armazenados em várias tabelas.</a:t>
            </a:r>
          </a:p>
          <a:p>
            <a:r>
              <a:rPr lang="en-US" altLang="en-US" sz="1700" dirty="0"/>
              <a:t>Exemplo de dados tabulares no modelo relacional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Colunas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Filas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Prémio Turing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Um exemplo de base de dados relacional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Níveis de abstração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Nível físico</a:t>
            </a:r>
            <a:r>
              <a:rPr lang="en-US" altLang="en-US" sz="1700" dirty="0">
                <a:solidFill>
                  <a:srgbClr val="002060"/>
                </a:solidFill>
              </a:rPr>
              <a:t>: </a:t>
            </a:r>
            <a:r>
              <a:rPr lang="en-US" altLang="en-US" sz="1700" dirty="0"/>
              <a:t>descreve a forma como um registo (por exemplo, um instrutor) é armazenado.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Nível lógico</a:t>
            </a:r>
            <a:r>
              <a:rPr lang="en-US" altLang="en-US" sz="1700" dirty="0">
                <a:solidFill>
                  <a:srgbClr val="002060"/>
                </a:solidFill>
              </a:rPr>
              <a:t>: </a:t>
            </a:r>
            <a:r>
              <a:rPr lang="en-US" altLang="en-US" sz="1700" dirty="0"/>
              <a:t>descreve os dados armazenados na base de dados e as relações entre os dados.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tipo </a:t>
            </a:r>
            <a:r>
              <a:rPr lang="en-US" altLang="en-US" sz="1700" i="1" dirty="0"/>
              <a:t>instrutor </a:t>
            </a:r>
            <a:r>
              <a:rPr lang="en-US" altLang="en-US" sz="1700" dirty="0"/>
              <a:t>= </a:t>
            </a:r>
            <a:r>
              <a:rPr lang="en-US" altLang="en-US" sz="1700" b="1" dirty="0"/>
              <a:t>registo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i="1" dirty="0"/>
              <a:t>		ID </a:t>
            </a:r>
            <a:r>
              <a:rPr lang="en-US" altLang="en-US" sz="1700" dirty="0"/>
              <a:t>: string; </a:t>
            </a:r>
            <a:br>
              <a:rPr lang="en-US" altLang="en-US" sz="1700" dirty="0"/>
            </a:br>
            <a:r>
              <a:rPr lang="en-US" altLang="en-US" sz="1700" i="1" dirty="0"/>
              <a:t>	nome </a:t>
            </a:r>
            <a:r>
              <a:rPr lang="en-US" altLang="en-US" sz="1700" dirty="0"/>
              <a:t>: string;</a:t>
            </a:r>
            <a:br>
              <a:rPr lang="en-US" altLang="en-US" sz="1700" dirty="0"/>
            </a:br>
            <a:r>
              <a:rPr lang="en-US" altLang="en-US" sz="1700" i="1" dirty="0" err="1"/>
              <a:t>	nome_departamento </a:t>
            </a:r>
            <a:r>
              <a:rPr lang="en-US" altLang="en-US" sz="1700" dirty="0"/>
              <a:t>: string;</a:t>
            </a:r>
            <a:br>
              <a:rPr lang="en-US" altLang="en-US" sz="1700" dirty="0"/>
            </a:br>
            <a:r>
              <a:rPr lang="en-US" altLang="en-US" sz="1700" i="1" dirty="0"/>
              <a:t>	salário </a:t>
            </a:r>
            <a:r>
              <a:rPr lang="en-US" altLang="en-US" sz="1700" dirty="0"/>
              <a:t>: inteiro;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fim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Nível de visualização</a:t>
            </a:r>
            <a:r>
              <a:rPr lang="en-US" altLang="en-US" sz="1700" dirty="0">
                <a:solidFill>
                  <a:srgbClr val="002060"/>
                </a:solidFill>
              </a:rPr>
              <a:t>: </a:t>
            </a:r>
            <a:r>
              <a:rPr lang="en-US" altLang="en-US" sz="1700" dirty="0"/>
              <a:t>os programas de aplicação ocultam os pormenores dos tipos de dados.  As vistas também podem ocultar informações (como </a:t>
            </a:r>
            <a:r>
              <a:rPr lang="en-US" altLang="ja-JP" sz="1700" dirty="0"/>
              <a:t>o salário </a:t>
            </a:r>
            <a:r>
              <a:rPr lang="ja-JP" altLang="en-US" sz="1700" dirty="0"/>
              <a:t>de </a:t>
            </a:r>
            <a:r>
              <a:rPr lang="en-US" altLang="en-US" sz="1700" dirty="0"/>
              <a:t>um empregado</a:t>
            </a:r>
            <a:r>
              <a:rPr lang="en-US" altLang="ja-JP" sz="1700" dirty="0"/>
              <a:t>) por motivos de segurança.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Visualização de dados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Uma arquitetura para um sistema de base de dados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Instâncias e esquemas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Semelhante aos tipos e variáveis nas linguagens de programação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Esquema lógico </a:t>
            </a:r>
            <a:r>
              <a:rPr lang="en-US" altLang="en-US" sz="1700" dirty="0"/>
              <a:t>- a estrutura lógica geral da base de dados </a:t>
            </a:r>
          </a:p>
          <a:p>
            <a:pPr lvl="1"/>
            <a:r>
              <a:rPr lang="en-US" altLang="en-US" sz="1700" dirty="0"/>
              <a:t>Exemplo: A base de dados consiste em informações sobre um conjunto de clientes e contas num banco e a relação entre eles</a:t>
            </a:r>
          </a:p>
          <a:p>
            <a:pPr lvl="2"/>
            <a:r>
              <a:rPr lang="en-US" altLang="en-US" sz="1700" dirty="0"/>
              <a:t>Análogo à informação de tipo de uma variável num programa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Esquema físico </a:t>
            </a:r>
            <a:r>
              <a:rPr lang="en-US" altLang="en-US" sz="1700" dirty="0"/>
              <a:t>- a estrutura física global da base de dados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Instância </a:t>
            </a:r>
            <a:r>
              <a:rPr lang="en-US" altLang="en-US" sz="1700" dirty="0"/>
              <a:t>- o conteúdo real da base de dados num determinado momento </a:t>
            </a:r>
          </a:p>
          <a:p>
            <a:pPr lvl="1"/>
            <a:r>
              <a:rPr lang="en-US" altLang="en-US" sz="1700" dirty="0"/>
              <a:t>Análogo ao valor de uma variável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Independência de dados físicos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Independência de dados físicos </a:t>
            </a:r>
            <a:r>
              <a:rPr lang="en-US" altLang="en-US" sz="1700" dirty="0"/>
              <a:t>- a capacidade de modificar o esquema físico sem alterar o esquema lógico</a:t>
            </a:r>
          </a:p>
          <a:p>
            <a:pPr lvl="1"/>
            <a:r>
              <a:rPr lang="en-US" altLang="en-US" sz="1700" dirty="0"/>
              <a:t>As aplicações dependem do esquema lógico</a:t>
            </a:r>
          </a:p>
          <a:p>
            <a:pPr lvl="1"/>
            <a:r>
              <a:rPr lang="en-US" altLang="en-US" sz="1700" dirty="0"/>
              <a:t>Em geral, as interfaces entre os vários níveis e componentes devem ser bem definidas para que as alterações nalgumas partes não influenciem seriamente as outras.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Linguagem de definição de dados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Notação de especificação para definir o esquema da base de dados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Exemplo: </a:t>
            </a:r>
            <a:r>
              <a:rPr lang="en-US" altLang="en-US" sz="1700" b="1" dirty="0"/>
              <a:t>criar tabela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i="1" dirty="0"/>
              <a:t>                             ID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                             name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i="1" dirty="0" err="1"/>
              <a:t>                             nome_departamento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                             salary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O compilador DDL gera um conjunto de modelos de tabela armazenados num </a:t>
            </a:r>
            <a:r>
              <a:rPr lang="en-US" altLang="en-US" sz="1700" b="1" i="1" dirty="0">
                <a:solidFill>
                  <a:srgbClr val="002060"/>
                </a:solidFill>
              </a:rPr>
              <a:t>dicionário de dados</a:t>
            </a:r>
          </a:p>
          <a:p>
            <a:r>
              <a:rPr lang="en-US" altLang="en-US" sz="1700" dirty="0"/>
              <a:t>O dicionário de dados contém metadados (ou seja, dados sobre dados)</a:t>
            </a:r>
          </a:p>
          <a:p>
            <a:pPr lvl="1"/>
            <a:r>
              <a:rPr lang="en-US" altLang="en-US" sz="1700" dirty="0"/>
              <a:t>Esquema da base de dados </a:t>
            </a:r>
          </a:p>
          <a:p>
            <a:pPr lvl="1"/>
            <a:r>
              <a:rPr lang="en-US" altLang="en-US" sz="1700" dirty="0"/>
              <a:t>Restrições de integridade</a:t>
            </a:r>
          </a:p>
          <a:p>
            <a:pPr lvl="2"/>
            <a:r>
              <a:rPr lang="en-US" altLang="en-US" sz="1700" dirty="0"/>
              <a:t>Chave primária (ID identifica exclusivamente os instrutores)</a:t>
            </a:r>
          </a:p>
          <a:p>
            <a:pPr lvl="1"/>
            <a:r>
              <a:rPr lang="en-US" altLang="en-US" sz="1700" dirty="0"/>
              <a:t>Autorização</a:t>
            </a:r>
          </a:p>
          <a:p>
            <a:pPr lvl="2"/>
            <a:r>
              <a:rPr lang="en-US" altLang="en-US" sz="1700" dirty="0"/>
              <a:t>Quem pode aceder ao quê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Linguagem de Manipulação de Dados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Linguagem para aceder e atualizar os dados organizados pelo modelo de dados adequado</a:t>
            </a:r>
          </a:p>
          <a:p>
            <a:pPr lvl="1"/>
            <a:r>
              <a:rPr lang="en-US" altLang="en-US" sz="1700" dirty="0"/>
              <a:t>DML também conhecida como linguagem de consulta</a:t>
            </a:r>
          </a:p>
          <a:p>
            <a:r>
              <a:rPr lang="en-US" altLang="en-US" dirty="0"/>
              <a:t>Existem basicamente dois tipos de linguagem de manipulação de dados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DML processual </a:t>
            </a:r>
            <a:r>
              <a:rPr lang="en-US" altLang="en-US" dirty="0">
                <a:cs typeface="ＭＳ Ｐゴシック" charset="0"/>
              </a:rPr>
              <a:t>- requer que o utilizador especifique quais os dados necessários e como os obter.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DML declarativa </a:t>
            </a:r>
            <a:r>
              <a:rPr lang="en-US" altLang="en-US" dirty="0">
                <a:cs typeface="ＭＳ Ｐゴシック" charset="0"/>
              </a:rPr>
              <a:t>- requer que o utilizador especifique quais os dados necessários sem especificar como obter esses dados. </a:t>
            </a:r>
          </a:p>
          <a:p>
            <a:r>
              <a:rPr lang="en-US" altLang="en-US" dirty="0"/>
              <a:t>As DMLs declarativas são geralmente mais fáceis de aprender e utilizar do que as DMLs processuais.  </a:t>
            </a:r>
          </a:p>
          <a:p>
            <a:r>
              <a:rPr lang="en-US" altLang="en-US" dirty="0"/>
              <a:t>As DMLs declarativas também são chamadas de DMLs não-procedurais</a:t>
            </a:r>
          </a:p>
          <a:p>
            <a:r>
              <a:rPr lang="en-US" altLang="en-US" dirty="0"/>
              <a:t>A parte de uma DML que envolve a recuperação de informações é chamada de linguagem de </a:t>
            </a:r>
            <a:r>
              <a:rPr lang="en-US" altLang="en-US" b="1" dirty="0">
                <a:solidFill>
                  <a:srgbClr val="002060"/>
                </a:solidFill>
              </a:rPr>
              <a:t>consulta</a:t>
            </a:r>
            <a:r>
              <a:rPr lang="en-US" altLang="en-US" dirty="0"/>
              <a:t>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Linguagem de consulta SQL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A linguagem de consulta SQL não é processual. Uma consulta recebe como entrada várias tabelas (possivelmente apenas uma) e devolve sempre uma única tabela.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Exemplo para encontrar todos os instrutores no departamento de Comp. Sci.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selecionar </a:t>
            </a:r>
            <a:r>
              <a:rPr lang="en-US" altLang="en-US" sz="1700" i="1" dirty="0"/>
              <a:t>nome</a:t>
            </a:r>
            <a:br>
              <a:rPr lang="en-US" altLang="en-US" sz="1700" i="1" dirty="0"/>
            </a:br>
            <a:r>
              <a:rPr lang="en-US" altLang="en-US" sz="1700" b="1" dirty="0"/>
              <a:t>	from </a:t>
            </a:r>
            <a:r>
              <a:rPr lang="en-US" altLang="en-US" sz="1700" i="1" dirty="0"/>
              <a:t>instrutor</a:t>
            </a:r>
            <a:br>
              <a:rPr lang="en-US" altLang="en-US" sz="1700" i="1" dirty="0"/>
            </a:br>
            <a:r>
              <a:rPr lang="en-US" altLang="en-US" sz="1700" b="1" dirty="0"/>
              <a:t>	where </a:t>
            </a:r>
            <a:r>
              <a:rPr lang="en-US" altLang="en-US" sz="1700" i="1" dirty="0"/>
              <a:t>dept_name = </a:t>
            </a:r>
            <a:r>
              <a:rPr lang="en-US" altLang="ja-JP" sz="1700" dirty="0"/>
              <a:t>'Comp. Sci.</a:t>
            </a:r>
            <a:endParaRPr lang="en-US" altLang="en-US" sz="1700" dirty="0"/>
          </a:p>
          <a:p>
            <a:r>
              <a:rPr lang="en-US" altLang="en-US" sz="1700" dirty="0"/>
              <a:t>A SQL </a:t>
            </a:r>
            <a:r>
              <a:rPr lang="en-US" altLang="en-US" sz="1700" b="1" dirty="0">
                <a:solidFill>
                  <a:srgbClr val="002060"/>
                </a:solidFill>
              </a:rPr>
              <a:t>NÃO </a:t>
            </a:r>
            <a:r>
              <a:rPr lang="en-US" altLang="en-US" sz="1700" dirty="0"/>
              <a:t>é uma linguagem equivalente a uma máquina de Turing</a:t>
            </a:r>
          </a:p>
          <a:p>
            <a:r>
              <a:rPr lang="en-US" altLang="en-US" sz="1700" dirty="0"/>
              <a:t>Para poder calcular funções complexas, a SQL é normalmente incorporada numa linguagem de nível superior</a:t>
            </a:r>
          </a:p>
          <a:p>
            <a:r>
              <a:rPr lang="en-US" altLang="en-US" sz="1700" dirty="0"/>
              <a:t>Os programas de aplicação acedem geralmente às bases de dados através de um dos seguintes meios</a:t>
            </a:r>
          </a:p>
          <a:p>
            <a:pPr lvl="1"/>
            <a:r>
              <a:rPr lang="en-US" altLang="en-US" sz="1700" dirty="0"/>
              <a:t>Extensões de linguagem para permitir SQL incorporado</a:t>
            </a:r>
          </a:p>
          <a:p>
            <a:pPr lvl="1"/>
            <a:r>
              <a:rPr lang="en-US" altLang="en-US" sz="1700" dirty="0"/>
              <a:t>Interface de programa de aplicação (por exemplo, ODBC/JDBC</a:t>
            </a:r>
            <a:r>
              <a:rPr lang="en-US" altLang="en-US" dirty="0"/>
              <a:t>) que permite o envio de consultas SQL para uma base de dados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indice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1"/>
            <a:ext cx="8375649" cy="4550264"/>
          </a:xfrm>
        </p:spPr>
        <p:txBody>
          <a:bodyPr lIns="91440"/>
          <a:lstStyle/>
          <a:p>
            <a:pPr indent="-365760"/>
            <a:r>
              <a:rPr lang="en-US" altLang="en-US" sz="2000" dirty="0"/>
              <a:t>Aplicações de sistemas de bases de dados</a:t>
            </a:r>
          </a:p>
          <a:p>
            <a:pPr indent="-365760"/>
            <a:r>
              <a:rPr lang="en-US" altLang="en-US" sz="2000" dirty="0"/>
              <a:t>Objetivo dos sistemas de bases de dados</a:t>
            </a:r>
          </a:p>
          <a:p>
            <a:pPr indent="-365760"/>
            <a:r>
              <a:rPr lang="en-US" altLang="en-US" sz="2000" dirty="0"/>
              <a:t>Visualização de dados</a:t>
            </a:r>
          </a:p>
          <a:p>
            <a:pPr indent="-365760"/>
            <a:r>
              <a:rPr lang="en-US" altLang="en-US" sz="2000" dirty="0"/>
              <a:t>Linguagens de bases de dados</a:t>
            </a:r>
          </a:p>
          <a:p>
            <a:pPr indent="-365760"/>
            <a:r>
              <a:rPr lang="en-US" altLang="en-US" sz="2000" dirty="0"/>
              <a:t>Conceção da base de dados</a:t>
            </a:r>
          </a:p>
          <a:p>
            <a:pPr indent="-365760"/>
            <a:r>
              <a:rPr lang="en-US" altLang="en-US" sz="2000" dirty="0"/>
              <a:t>Motor de base de dados</a:t>
            </a:r>
          </a:p>
          <a:p>
            <a:pPr indent="-365760"/>
            <a:r>
              <a:rPr lang="en-US" altLang="en-US" sz="2000" dirty="0"/>
              <a:t>Arquitetura da base de dados</a:t>
            </a:r>
          </a:p>
          <a:p>
            <a:pPr indent="-365760"/>
            <a:r>
              <a:rPr lang="en-US" altLang="en-US" sz="2000" dirty="0"/>
              <a:t>Utilizadores e administradores de bases de dados</a:t>
            </a:r>
          </a:p>
          <a:p>
            <a:pPr indent="-365760"/>
            <a:r>
              <a:rPr lang="en-US" altLang="en-US" sz="2000" dirty="0"/>
              <a:t>História dos sistemas de bases de dados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Acesso à base de dados a partir do programa de aplicação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As linguagens de consulta não processuais, como a SQL, não são tão poderosas como uma máquina de Turing universal.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 SQL não suporta acções como a entrada de dados dos utilizadores, a saída para ecrãs ou a comunicação através da rede.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Esses cálculos e acções devem ser escritos numa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linguagem anfitriã</a:t>
            </a:r>
            <a:r>
              <a:rPr lang="en-US" altLang="en-US" sz="1700" dirty="0">
                <a:sym typeface="Symbol" panose="05050102010706020507" pitchFamily="18" charset="2"/>
              </a:rPr>
              <a:t>, como C/C++, Java ou Python, com consultas SQL incorporadas que acedem aos dados na base de dados.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Programas de aplicação </a:t>
            </a:r>
            <a:r>
              <a:rPr lang="en-US" altLang="en-US" sz="1700" dirty="0">
                <a:sym typeface="Symbol" panose="05050102010706020507" pitchFamily="18" charset="2"/>
              </a:rPr>
              <a:t>- são programas que são utilizados para interagir com a base de dados desta forma.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Conceção da base de dados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Conceção lógica - Decidir sobre o esquema da base de dados. A conceção da base de dados exige que encontremos uma </a:t>
            </a:r>
            <a:r>
              <a:rPr lang="ja-JP" altLang="en-US" sz="1700" dirty="0"/>
              <a:t>"</a:t>
            </a:r>
            <a:r>
              <a:rPr lang="en-US" altLang="ja-JP" sz="1700" dirty="0"/>
              <a:t>boa</a:t>
            </a:r>
            <a:r>
              <a:rPr lang="ja-JP" altLang="en-US" sz="1700" dirty="0"/>
              <a:t>" </a:t>
            </a:r>
            <a:r>
              <a:rPr lang="en-US" altLang="ja-JP" sz="1700" dirty="0"/>
              <a:t>coleção de esquemas de relações.</a:t>
            </a:r>
          </a:p>
          <a:p>
            <a:pPr lvl="1"/>
            <a:r>
              <a:rPr lang="en-US" altLang="en-US" sz="1700" dirty="0"/>
              <a:t>Decisão comercial - Que atributos devemos registar na base de dados?</a:t>
            </a:r>
          </a:p>
          <a:p>
            <a:pPr lvl="1"/>
            <a:r>
              <a:rPr lang="en-US" altLang="en-US" sz="1700" dirty="0"/>
              <a:t>Decisão de Ciência da Computação - Que esquemas de relação devemos ter e como é que os atributos devem ser distribuídos entre os vários esquemas de relação?</a:t>
            </a:r>
          </a:p>
          <a:p>
            <a:r>
              <a:rPr lang="en-US" altLang="en-US" sz="1700" dirty="0"/>
              <a:t>Conceção física - Decidir a disposição física da base de dados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O processo de conceção da estrutura geral da base de dados: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Motor de base de dados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Um sistema de base de dados está dividido em módulos que tratam de cada uma das responsabilidades do sistema global.  </a:t>
            </a:r>
          </a:p>
          <a:p>
            <a:r>
              <a:rPr lang="en-US" altLang="en-US" sz="1700" dirty="0"/>
              <a:t>Os componentes funcionais de um sistema de base de dados podem ser divididos em</a:t>
            </a:r>
          </a:p>
          <a:p>
            <a:pPr lvl="1"/>
            <a:r>
              <a:rPr lang="en-US" altLang="en-US" sz="1700" dirty="0"/>
              <a:t>O gestor de armazenamento,</a:t>
            </a:r>
          </a:p>
          <a:p>
            <a:pPr lvl="1"/>
            <a:r>
              <a:rPr lang="en-US" altLang="en-US" sz="1700" dirty="0"/>
              <a:t>O componente do processador de consultas, </a:t>
            </a:r>
          </a:p>
          <a:p>
            <a:pPr lvl="1"/>
            <a:r>
              <a:rPr lang="en-US" altLang="en-US" sz="1700" dirty="0"/>
              <a:t>O componente de gestão de transacções.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Gestor de armazenamento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Um módulo de programa que fornece a interface entre os dados de baixo nível armazenados na base de dados e os programas de aplicação e consultas submetidos ao sistema.</a:t>
            </a:r>
          </a:p>
          <a:p>
            <a:r>
              <a:rPr lang="en-US" altLang="en-US" sz="1700" dirty="0"/>
              <a:t>O gestor de armazenamento é responsável pelas seguintes tarefas: </a:t>
            </a:r>
          </a:p>
          <a:p>
            <a:pPr lvl="1"/>
            <a:r>
              <a:rPr lang="en-US" altLang="en-US" sz="1700" dirty="0"/>
              <a:t>Interação com o gestor de ficheiros do SO </a:t>
            </a:r>
          </a:p>
          <a:p>
            <a:pPr lvl="1"/>
            <a:r>
              <a:rPr lang="en-US" altLang="en-US" sz="1700" dirty="0"/>
              <a:t>Armazenamento, recuperação e atualização eficientes dos dados</a:t>
            </a:r>
          </a:p>
          <a:p>
            <a:r>
              <a:rPr lang="en-US" altLang="en-US" sz="1700" dirty="0"/>
              <a:t>Os componentes do gestor de armazenamento incluem:</a:t>
            </a:r>
          </a:p>
          <a:p>
            <a:pPr lvl="1"/>
            <a:r>
              <a:rPr lang="en-US" altLang="en-US" sz="1700" dirty="0"/>
              <a:t>Gestor de autorização e integridade</a:t>
            </a:r>
          </a:p>
          <a:p>
            <a:pPr lvl="1"/>
            <a:r>
              <a:rPr lang="en-US" altLang="en-US" sz="1700" dirty="0"/>
              <a:t>Gestor de transacções</a:t>
            </a:r>
          </a:p>
          <a:p>
            <a:pPr lvl="1"/>
            <a:r>
              <a:rPr lang="en-US" altLang="en-US" sz="1700" dirty="0"/>
              <a:t>Gestor de ficheiros</a:t>
            </a:r>
          </a:p>
          <a:p>
            <a:pPr lvl="1"/>
            <a:r>
              <a:rPr lang="en-US" altLang="en-US" sz="1700" dirty="0"/>
              <a:t>Gestor de tampões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Gestor de armazenamento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O gestor de armazenamento implementa várias estruturas de dados como parte da implementação do sistema físico:</a:t>
            </a:r>
          </a:p>
          <a:p>
            <a:pPr lvl="1"/>
            <a:r>
              <a:rPr lang="en-US" altLang="en-US" sz="1700" dirty="0"/>
              <a:t>Ficheiros de dados - armazenam a própria base de dados</a:t>
            </a:r>
          </a:p>
          <a:p>
            <a:pPr lvl="1"/>
            <a:r>
              <a:rPr lang="en-US" altLang="en-US" sz="1700" dirty="0"/>
              <a:t>Dicionário de dados -- armazena metadados sobre a estrutura da base de dados, em particular o esquema da base de dados.</a:t>
            </a:r>
          </a:p>
          <a:p>
            <a:pPr lvl="1"/>
            <a:r>
              <a:rPr lang="en-US" altLang="en-US" sz="1700" dirty="0"/>
              <a:t>Índices - podem fornecer acesso rápido a itens de dados.  Um índice de base de dados fornece ponteiros para os itens de dados que contêm um determinado valor.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Processador de consultas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Os componentes do processador de consulta incluem:</a:t>
            </a:r>
          </a:p>
          <a:p>
            <a:pPr lvl="1"/>
            <a:r>
              <a:rPr lang="en-US" altLang="en-US" sz="1700" dirty="0"/>
              <a:t>Interpretador DDL - interpreta as instruções DDL e regista as definições no dicionário de dados.</a:t>
            </a:r>
          </a:p>
          <a:p>
            <a:pPr lvl="1"/>
            <a:r>
              <a:rPr lang="en-US" altLang="en-US" sz="1700" dirty="0"/>
              <a:t>Compilador DML -- traduz as instruções DML numa linguagem de consulta para um plano de avaliação que consiste em instruções de baixo nível que o motor de avaliação de consultas compreende.</a:t>
            </a:r>
          </a:p>
          <a:p>
            <a:pPr lvl="2"/>
            <a:r>
              <a:rPr lang="en-US" altLang="en-US" sz="1700" dirty="0"/>
              <a:t>O compilador DML efectua a otimização da consulta, ou seja, escolhe o plano de avaliação de menor custo de entre as várias alternativas.</a:t>
            </a:r>
          </a:p>
          <a:p>
            <a:pPr lvl="1"/>
            <a:r>
              <a:rPr lang="en-US" altLang="en-US" sz="1700" dirty="0"/>
              <a:t>Motor de avaliação de consultas - executa instruções de baixo nível geradas pelo compilador DML.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Processamento de consultas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 análise e tradução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 otimização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 avaliação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Gestão de</a:t>
            </a:r>
            <a:r>
              <a:rPr lang="en-US" altLang="en-US" sz="2800" dirty="0">
                <a:effectLst/>
              </a:rPr>
              <a:t> transacções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Uma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transação </a:t>
            </a:r>
            <a:r>
              <a:rPr lang="en-US" altLang="en-US" sz="1700" dirty="0"/>
              <a:t>é um conjunto de operações que executa uma única função lógica numa aplicação de base de dados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 componente de gestão de transacções </a:t>
            </a:r>
            <a:r>
              <a:rPr lang="en-US" altLang="en-US" sz="1700" dirty="0"/>
              <a:t>garante que a base de dados se mantém num estado consistente (correto) apesar das falhas do sistema (por exemplo, falhas de energia e falhas do sistema operativo) e das falhas de transação.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O gestor de controlo da simultaneidade </a:t>
            </a:r>
            <a:r>
              <a:rPr lang="en-US" altLang="en-US" sz="1700" dirty="0"/>
              <a:t>controla a interação entre as transacções simultâneas, para garantir a consistência da base de dados</a:t>
            </a:r>
            <a:r>
              <a:rPr lang="en-US" altLang="en-US" sz="1700" b="1" dirty="0">
                <a:solidFill>
                  <a:schemeClr val="tx2"/>
                </a:solidFill>
              </a:rPr>
              <a:t>.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Arquitetura da base de dados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Bases de dados centralizadas</a:t>
            </a:r>
          </a:p>
          <a:p>
            <a:pPr lvl="1"/>
            <a:r>
              <a:rPr lang="en-US" altLang="en-US" sz="1700" dirty="0"/>
              <a:t>Um a alguns núcleos, memória partilhada</a:t>
            </a:r>
          </a:p>
          <a:p>
            <a:r>
              <a:rPr lang="en-US" altLang="en-US" sz="1800" dirty="0"/>
              <a:t>Cliente-servidor, </a:t>
            </a:r>
          </a:p>
          <a:p>
            <a:pPr lvl="1"/>
            <a:r>
              <a:rPr lang="en-US" altLang="en-US" sz="1700" dirty="0"/>
              <a:t>Uma máquina servidora executa o trabalho em nome de várias máquinas clientes.</a:t>
            </a:r>
          </a:p>
          <a:p>
            <a:r>
              <a:rPr lang="en-US" altLang="en-US" sz="1800" dirty="0"/>
              <a:t>Bases de dados paralelas</a:t>
            </a:r>
          </a:p>
          <a:p>
            <a:pPr lvl="1"/>
            <a:r>
              <a:rPr lang="en-US" altLang="en-US" sz="1700" dirty="0"/>
              <a:t>Memória partilhada de muitos núcleos</a:t>
            </a:r>
          </a:p>
          <a:p>
            <a:pPr lvl="1"/>
            <a:r>
              <a:rPr lang="en-US" altLang="en-US" sz="1700" dirty="0"/>
              <a:t>Disco partilhado</a:t>
            </a:r>
          </a:p>
          <a:p>
            <a:pPr lvl="1"/>
            <a:r>
              <a:rPr lang="en-US" altLang="en-US" sz="1700" dirty="0"/>
              <a:t>Nada partilhado</a:t>
            </a:r>
          </a:p>
          <a:p>
            <a:r>
              <a:rPr lang="en-US" altLang="en-US" sz="1800" dirty="0"/>
              <a:t>Bases de dados distribuídas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Distribuição geográfica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Heterogeneidade de esquemas/dados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Arquitetura da base de dados </a:t>
            </a:r>
            <a:br>
              <a:rPr lang="en-IN" dirty="0"/>
            </a:br>
            <a:r>
              <a:rPr lang="en-IN" dirty="0"/>
              <a:t>(Centralizada/Memória Partilhada)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Sistemas de bases de dados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O SGBD contém informações sobre uma determinada empresa</a:t>
            </a:r>
          </a:p>
          <a:p>
            <a:pPr lvl="1"/>
            <a:r>
              <a:rPr lang="en-US" altLang="en-US" sz="1700" dirty="0"/>
              <a:t>Recolha de dados inter-relacionados</a:t>
            </a:r>
          </a:p>
          <a:p>
            <a:pPr lvl="1"/>
            <a:r>
              <a:rPr lang="en-US" altLang="en-US" sz="1700" dirty="0"/>
              <a:t>Conjunto de programas para aceder aos dados </a:t>
            </a:r>
          </a:p>
          <a:p>
            <a:pPr lvl="1"/>
            <a:r>
              <a:rPr lang="en-US" altLang="en-US" sz="1700" dirty="0"/>
              <a:t>Um ambiente de utilização </a:t>
            </a:r>
            <a:r>
              <a:rPr lang="en-US" altLang="en-US" sz="1700" i="1" dirty="0"/>
              <a:t>cómodo </a:t>
            </a:r>
            <a:r>
              <a:rPr lang="en-US" altLang="en-US" sz="1700" dirty="0"/>
              <a:t>e </a:t>
            </a:r>
            <a:r>
              <a:rPr lang="en-US" altLang="en-US" sz="1700" i="1" dirty="0"/>
              <a:t>eficiente</a:t>
            </a:r>
          </a:p>
          <a:p>
            <a:pPr indent="-365760"/>
            <a:r>
              <a:rPr lang="en-US" altLang="en-US" sz="1700" dirty="0"/>
              <a:t>Os sistemas de bases de dados são utilizados para gerir colecções de dados que são:</a:t>
            </a:r>
          </a:p>
          <a:p>
            <a:pPr lvl="1"/>
            <a:r>
              <a:rPr lang="en-US" altLang="en-US" sz="1700" dirty="0"/>
              <a:t>Altamente valioso</a:t>
            </a:r>
          </a:p>
          <a:p>
            <a:pPr lvl="1"/>
            <a:r>
              <a:rPr lang="en-US" altLang="en-US" sz="1700" dirty="0"/>
              <a:t>Relativamente grande</a:t>
            </a:r>
          </a:p>
          <a:p>
            <a:pPr lvl="1"/>
            <a:r>
              <a:rPr lang="en-US" altLang="en-US" sz="1700" dirty="0"/>
              <a:t>Acedido por vários utilizadores e aplicações, muitas vezes ao mesmo tempo.</a:t>
            </a:r>
          </a:p>
          <a:p>
            <a:pPr marL="365760" indent="-365760"/>
            <a:r>
              <a:rPr lang="en-US" altLang="en-US" sz="1700" dirty="0"/>
              <a:t>Um sistema de base de dados moderno é um sistema de software complexo cuja tarefa é gerir uma coleção de dados grande e complexa.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As bases de dados estão presentes em todos os aspectos da nossa vida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Aplicações de bases de dados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Arquitetura de dois níveis - a aplicação reside na máquina do cliente, onde invoca a funcionalidade do sistema de base de dados na máquina do servidor</a:t>
            </a:r>
          </a:p>
          <a:p>
            <a:r>
              <a:rPr lang="en-US" altLang="en-US" sz="1700" dirty="0"/>
              <a:t>Arquitetura de três camadas - a máquina cliente funciona como um front end e não contém quaisquer chamadas diretas à base de dados.  </a:t>
            </a:r>
          </a:p>
          <a:p>
            <a:pPr lvl="1"/>
            <a:r>
              <a:rPr lang="en-US" altLang="en-US" sz="1700" dirty="0"/>
              <a:t>A extremidade do cliente comunica com um servidor de aplicações, normalmente através de uma interface de formulários.  </a:t>
            </a:r>
          </a:p>
          <a:p>
            <a:pPr lvl="1"/>
            <a:r>
              <a:rPr lang="en-US" altLang="en-US" sz="1700" dirty="0"/>
              <a:t>O servidor de aplicações, por sua vez, comunica com um sistema de base de dados para aceder aos dados.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As aplicações de bases de dados são normalmente divididas em duas ou três partes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Arquitecturas de dois e três níveis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Utilizadores da base de dados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Administrador de bases de dados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Definição do esquema</a:t>
            </a:r>
          </a:p>
          <a:p>
            <a:r>
              <a:rPr lang="en-US" altLang="en-US" sz="1700" dirty="0"/>
              <a:t>Definição da estrutura de armazenamento e do método de acesso</a:t>
            </a:r>
          </a:p>
          <a:p>
            <a:r>
              <a:rPr lang="en-US" altLang="en-US" sz="1700" dirty="0"/>
              <a:t>Modificação do esquema e da organização física</a:t>
            </a:r>
          </a:p>
          <a:p>
            <a:r>
              <a:rPr lang="en-US" altLang="en-US" sz="1700" dirty="0"/>
              <a:t>Concessão de autorização de acesso aos dados</a:t>
            </a:r>
          </a:p>
          <a:p>
            <a:r>
              <a:rPr lang="en-US" altLang="en-US" sz="1700" dirty="0"/>
              <a:t>Manutenção de rotina</a:t>
            </a:r>
          </a:p>
          <a:p>
            <a:r>
              <a:rPr lang="en-US" altLang="en-US" sz="1700" dirty="0"/>
              <a:t>Efetuar periodicamente cópias de segurança da base de dados</a:t>
            </a:r>
          </a:p>
          <a:p>
            <a:r>
              <a:rPr lang="en-US" altLang="en-US" sz="1700" dirty="0"/>
              <a:t>Assegurar que existe espaço livre em disco suficiente para as operações normais e atualizar o espaço em disco conforme necessário</a:t>
            </a:r>
          </a:p>
          <a:p>
            <a:r>
              <a:rPr lang="en-US" altLang="en-US" sz="1700" dirty="0"/>
              <a:t>Monitorização de trabalhos em execução na 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pessoa que tem o controlo central do sistema é designada </a:t>
            </a:r>
            <a:r>
              <a:rPr lang="en-US" sz="1700" b="1" dirty="0">
                <a:solidFill>
                  <a:srgbClr val="002060"/>
                </a:solidFill>
              </a:rPr>
              <a:t>por administrador da base de dados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As funções de um DBA incluem: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História dos sistemas de bases de dados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Década de 1950 e início da década de 1960:</a:t>
            </a:r>
          </a:p>
          <a:p>
            <a:pPr lvl="1"/>
            <a:r>
              <a:rPr lang="en-US" altLang="en-US" sz="1700" dirty="0"/>
              <a:t>Processamento de dados utilizando fitas magnéticas para armazenamento</a:t>
            </a:r>
          </a:p>
          <a:p>
            <a:pPr lvl="2"/>
            <a:r>
              <a:rPr lang="en-US" altLang="en-US" sz="1700" dirty="0"/>
              <a:t>As fitas forneciam apenas acesso sequencial</a:t>
            </a:r>
          </a:p>
          <a:p>
            <a:pPr lvl="1"/>
            <a:r>
              <a:rPr lang="en-US" altLang="en-US" sz="1700" dirty="0"/>
              <a:t>Cartões perfurados para introdução de dados</a:t>
            </a:r>
          </a:p>
          <a:p>
            <a:r>
              <a:rPr lang="en-US" altLang="en-US" sz="1700" dirty="0"/>
              <a:t>Finais dos anos 1960 e 1970:</a:t>
            </a:r>
          </a:p>
          <a:p>
            <a:pPr lvl="1"/>
            <a:r>
              <a:rPr lang="en-US" altLang="en-US" sz="1700" dirty="0"/>
              <a:t>Os discos rígidos permitiam o acesso direto aos dados</a:t>
            </a:r>
          </a:p>
          <a:p>
            <a:pPr lvl="1"/>
            <a:r>
              <a:rPr lang="en-US" altLang="en-US" sz="1700" dirty="0"/>
              <a:t>Modelos de dados em rede e hierárquicos em utilização generalizada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 </a:t>
            </a:r>
            <a:r>
              <a:rPr lang="en-US" altLang="en-US" sz="1700" dirty="0"/>
              <a:t>define o modelo de dados relacional</a:t>
            </a:r>
          </a:p>
          <a:p>
            <a:pPr lvl="2"/>
            <a:r>
              <a:rPr lang="en-US" altLang="en-US" sz="1700" dirty="0"/>
              <a:t>Receberia o Prémio Turing da ACM por este trabalho</a:t>
            </a:r>
          </a:p>
          <a:p>
            <a:pPr lvl="2"/>
            <a:r>
              <a:rPr lang="en-US" altLang="en-US" sz="1700" dirty="0"/>
              <a:t>A IBM Research inicia o protótipo do System R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inicia o protótipo de Ingres</a:t>
            </a:r>
          </a:p>
          <a:p>
            <a:pPr lvl="2"/>
            <a:r>
              <a:rPr lang="en-US" altLang="en-US" sz="1700" dirty="0"/>
              <a:t>A Oracle lança a primeira base de dados relacional comercial</a:t>
            </a:r>
          </a:p>
          <a:p>
            <a:pPr lvl="1"/>
            <a:r>
              <a:rPr lang="en-US" altLang="en-US" sz="1700" dirty="0"/>
              <a:t>Processamento de transacções de elevado desempenho (para a época)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História dos sistemas de bases de dados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Os protótipos relacionais de investigação evoluem para sistemas comerciais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torna-se norma industrial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Sistemas de bases de dados paralelos e distribuídos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Sistemas de bases de dados orientados para objectos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Grandes aplicações de apoio à decisão e de extração de dados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Grandes armazéns de dados multi-terabyte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Surgimento do comércio na Web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História dos sistemas de bases de dados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Sistemas de armazenamento de grandes volumes de dados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ja-JP" sz="1700" dirty="0"/>
              <a:t>Sistemas </a:t>
            </a:r>
            <a:r>
              <a:rPr lang="en-US" altLang="en-US" sz="1700" dirty="0"/>
              <a:t>"</a:t>
            </a:r>
            <a:r>
              <a:rPr lang="en-US" altLang="ja-JP" sz="1700" dirty="0"/>
              <a:t>NoSQL</a:t>
            </a:r>
            <a:r>
              <a:rPr lang="en-US" altLang="en-US" sz="1700" dirty="0"/>
              <a:t>"</a:t>
            </a:r>
            <a:r>
              <a:rPr lang="en-US" altLang="ja-JP" sz="17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Análise de grandes volumes de dados: para além da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Reduzir mapas e amigos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recarregado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Interface SQL para sistemas de redução de mapas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Sistemas de bases de dados maciçamente paralelos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Bases de dados de memória principal multi-core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Exemplos de aplicações de bases de dados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Informações sobre a empresa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Vendas: clientes, produtos, compras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Contabilidade: pagamentos, receitas, activos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Recursos humanos: Informações sobre empregados, salários, impostos sobre os salários.</a:t>
            </a:r>
          </a:p>
          <a:p>
            <a:r>
              <a:rPr lang="en-US" sz="1700" dirty="0">
                <a:ea typeface="ＭＳ Ｐゴシック" pitchFamily="34" charset="-128"/>
              </a:rPr>
              <a:t>Fabrico: gestão da produção, inventário, encomendas, cadeia de abastecimento.</a:t>
            </a:r>
          </a:p>
          <a:p>
            <a:r>
              <a:rPr lang="en-US" sz="1700" dirty="0">
                <a:ea typeface="ＭＳ Ｐゴシック" pitchFamily="34" charset="-128"/>
              </a:rPr>
              <a:t>Banca e finanças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informações sobre clientes, contas, empréstimos e transacções bancárias.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Transacções com cartão de crédito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Finanças: venda e compra de instrumentos financeiros (por exemplo, acções e obrigações); armazenamento de dados de mercado em tempo real</a:t>
            </a:r>
          </a:p>
          <a:p>
            <a:r>
              <a:rPr lang="en-US" sz="1700" dirty="0">
                <a:ea typeface="ＭＳ Ｐゴシック" pitchFamily="34" charset="-128"/>
              </a:rPr>
              <a:t>Universidades: inscrição, notas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4523" y="0"/>
            <a:ext cx="8077200" cy="609600"/>
          </a:xfrm>
          <a:noFill/>
        </p:spPr>
        <p:txBody>
          <a:bodyPr/>
          <a:lstStyle/>
          <a:p>
            <a:r>
              <a:rPr lang="en-US" sz="2400" dirty="0">
                <a:effectLst/>
                <a:ea typeface="ＭＳ Ｐゴシック" pitchFamily="34" charset="-128"/>
              </a:rPr>
              <a:t>Exemplos de aplicações de bases de dados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847120" cy="5146589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Companhias aéreas: reservas, horários</a:t>
            </a:r>
          </a:p>
          <a:p>
            <a:r>
              <a:rPr lang="en-US" sz="2000" dirty="0">
                <a:ea typeface="ＭＳ Ｐゴシック" pitchFamily="34" charset="-128"/>
              </a:rPr>
              <a:t>Telecomunicações: registos de chamadas, mensagens de texto e utilização de dados, geração de facturas mensais, manutenção de saldos em cartões telefónicos pré-pagos</a:t>
            </a:r>
          </a:p>
          <a:p>
            <a:r>
              <a:rPr lang="en-US" sz="2000" dirty="0">
                <a:ea typeface="ＭＳ Ｐゴシック" pitchFamily="34" charset="-128"/>
              </a:rPr>
              <a:t>Serviços baseados na Web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Retalhistas online: acompanhamento de encomendas, recomendações personalizadas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Anúncios online</a:t>
            </a:r>
          </a:p>
          <a:p>
            <a:r>
              <a:rPr lang="en-US" sz="2000" dirty="0">
                <a:ea typeface="ＭＳ Ｐゴシック" pitchFamily="34" charset="-128"/>
              </a:rPr>
              <a:t>Bases de dados de documentos</a:t>
            </a:r>
          </a:p>
          <a:p>
            <a:r>
              <a:rPr lang="en-US" sz="2000" dirty="0">
                <a:ea typeface="ＭＳ Ｐゴシック" pitchFamily="34" charset="-128"/>
              </a:rPr>
              <a:t>Sistemas de navegação: Para manter a localização de vários locais de interesse, juntamente com os itinerários exactos de estradas, sistemas ferroviários, autocarros,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Objetivo dos sistemas de bases de dados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Redundância e incoerência dos dados: os dados são armazenados em vários formatos de ficheiros, o que resulta na duplicação de informações em diferentes ficheiros</a:t>
            </a:r>
          </a:p>
          <a:p>
            <a:r>
              <a:rPr lang="en-US" altLang="en-US" sz="1700" dirty="0"/>
              <a:t>Dificuldade de acesso aos dados </a:t>
            </a:r>
          </a:p>
          <a:p>
            <a:pPr lvl="1"/>
            <a:r>
              <a:rPr lang="en-US" altLang="en-US" sz="1700" dirty="0"/>
              <a:t>Necessidade de escrever um novo programa para realizar cada nova tarefa</a:t>
            </a:r>
          </a:p>
          <a:p>
            <a:r>
              <a:rPr lang="en-US" altLang="en-US" sz="1700" dirty="0"/>
              <a:t>Isolamento de dados </a:t>
            </a:r>
          </a:p>
          <a:p>
            <a:pPr lvl="1"/>
            <a:r>
              <a:rPr lang="en-US" altLang="en-US" sz="1700" dirty="0"/>
              <a:t>Vários ficheiros e formatos</a:t>
            </a:r>
          </a:p>
          <a:p>
            <a:r>
              <a:rPr lang="en-US" altLang="en-US" sz="1700" dirty="0"/>
              <a:t>Problemas de integridade</a:t>
            </a:r>
          </a:p>
          <a:p>
            <a:pPr lvl="1"/>
            <a:r>
              <a:rPr lang="en-US" altLang="en-US" sz="1700" dirty="0"/>
              <a:t>As restrições de integridade (por exemplo, saldo da conta &gt; 0) ficam </a:t>
            </a:r>
            <a:r>
              <a:rPr lang="ja-JP" altLang="en-US" sz="1700" dirty="0"/>
              <a:t>"</a:t>
            </a:r>
            <a:r>
              <a:rPr lang="en-US" altLang="ja-JP" sz="1700" dirty="0"/>
              <a:t>enterradas</a:t>
            </a:r>
            <a:r>
              <a:rPr lang="ja-JP" altLang="en-US" sz="1700" dirty="0"/>
              <a:t>" </a:t>
            </a:r>
            <a:r>
              <a:rPr lang="en-US" altLang="ja-JP" sz="1700" dirty="0"/>
              <a:t>no código do programa em vez de serem declaradas explicitamente</a:t>
            </a:r>
          </a:p>
          <a:p>
            <a:pPr lvl="1"/>
            <a:r>
              <a:rPr lang="en-US" altLang="en-US" sz="1700" dirty="0"/>
              <a:t>Difícil de acrescentar novas restrições ou alterar as existentes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Nos primeiros tempos, as aplicações de bases de dados eram construídas diretamente sobre os sistemas de ficheiros, o que conduzia 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Objetivo dos sistemas de bases de dados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Atomicidade das actualizações</a:t>
            </a:r>
          </a:p>
          <a:p>
            <a:pPr lvl="1"/>
            <a:r>
              <a:rPr lang="en-US" altLang="en-US" sz="1700" dirty="0"/>
              <a:t>As falhas podem deixar a base de dados num estado inconsistente com actualizações parciais efectuadas</a:t>
            </a:r>
          </a:p>
          <a:p>
            <a:pPr lvl="1"/>
            <a:r>
              <a:rPr lang="en-US" altLang="en-US" sz="1700" dirty="0"/>
              <a:t>Exemplo: A transferência de fundos de uma conta para outra deve ser concluída ou não ocorrer de todo</a:t>
            </a:r>
          </a:p>
          <a:p>
            <a:r>
              <a:rPr lang="en-US" altLang="en-US" sz="1700" dirty="0"/>
              <a:t>Acesso simultâneo de vários utilizadores</a:t>
            </a:r>
          </a:p>
          <a:p>
            <a:pPr lvl="1"/>
            <a:r>
              <a:rPr lang="en-US" altLang="en-US" sz="1700" dirty="0"/>
              <a:t>Acesso simultâneo necessário para o desempenho</a:t>
            </a:r>
          </a:p>
          <a:p>
            <a:pPr lvl="1"/>
            <a:r>
              <a:rPr lang="en-US" altLang="en-US" sz="1700" dirty="0"/>
              <a:t>Os acessos simultâneos não controlados podem dar origem a inconsistências</a:t>
            </a:r>
          </a:p>
          <a:p>
            <a:pPr lvl="2"/>
            <a:r>
              <a:rPr lang="en-US" altLang="en-US" sz="1700" dirty="0"/>
              <a:t>Ex: Duas pessoas que lêem um saldo (digamos 100) e o actualizam retirando dinheiro (digamos 50 cada) ao mesmo tempo</a:t>
            </a:r>
          </a:p>
          <a:p>
            <a:r>
              <a:rPr lang="en-US" altLang="en-US" sz="1700" dirty="0"/>
              <a:t>Problemas de segurança</a:t>
            </a:r>
          </a:p>
          <a:p>
            <a:pPr lvl="1"/>
            <a:r>
              <a:rPr lang="en-US" altLang="en-US" sz="1700" dirty="0"/>
              <a:t>Difícil de fornecer ao utilizador acesso a alguns dados, mas não a todos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Os sistemas de bases de dados oferecem soluções para todos os problemas acima referidos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Exemplo de base de dados universitária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Neste texto, vamos utilizar uma base de dados universitária para ilustrar todos os conceitos</a:t>
            </a:r>
          </a:p>
          <a:p>
            <a:r>
              <a:rPr lang="en-US" altLang="en-US" sz="1700" dirty="0"/>
              <a:t>Os dados consistem em informações sobre:</a:t>
            </a:r>
          </a:p>
          <a:p>
            <a:pPr lvl="1"/>
            <a:r>
              <a:rPr lang="en-US" altLang="en-US" sz="1700" dirty="0"/>
              <a:t>Estudantes</a:t>
            </a:r>
          </a:p>
          <a:p>
            <a:pPr lvl="1"/>
            <a:r>
              <a:rPr lang="en-US" altLang="en-US" sz="1700" dirty="0"/>
              <a:t>Instrutores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Exemplos de programas de aplicação:</a:t>
            </a:r>
          </a:p>
          <a:p>
            <a:pPr lvl="1"/>
            <a:r>
              <a:rPr lang="en-US" altLang="en-US" sz="1700" dirty="0"/>
              <a:t>Adicionar novos alunos, instrutores e cursos</a:t>
            </a:r>
          </a:p>
          <a:p>
            <a:pPr lvl="1"/>
            <a:r>
              <a:rPr lang="en-US" altLang="en-US" sz="1700" dirty="0"/>
              <a:t>Registar alunos em cursos e gerar listas de turmas</a:t>
            </a:r>
          </a:p>
          <a:p>
            <a:pPr lvl="1"/>
            <a:r>
              <a:rPr lang="en-US" altLang="en-US" sz="1700" dirty="0"/>
              <a:t>Atribuir notas aos alunos, calcular as médias das notas (GPA) e gerar transcrições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Visualização de dados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Um sistema de base de dados é uma coleção de dados inter-relacionados e um conjunto de programas que permitem aos utilizadores aceder e modificar esses dados.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Um dos principais objectivos de um sistema de bases de dados é fornecer aos utilizadores uma visão abstrata dos dados.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Modelos de dados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Uma coleção de ferramentas conceptuais para descrever dados, relações de dados, semântica de dados e restrições de consistência.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Abstração de dados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Esconder a complexidade das estruturas de dados para representar os dados na base de dados dos utilizadores através de vários níveis de abstração de dados.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96612</TotalTime>
  <Words>3243</Words>
  <Application>Microsoft Macintosh PowerPoint</Application>
  <PresentationFormat>On-screen Show (4:3)</PresentationFormat>
  <Paragraphs>329</Paragraphs>
  <Slides>36</Slides>
  <Notes>35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4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Capítulo 1: Introdução</vt:lpstr>
      <vt:lpstr>indice</vt:lpstr>
      <vt:lpstr>Sistemas de bases de dados</vt:lpstr>
      <vt:lpstr>Exemplos de aplicações de bases de dados</vt:lpstr>
      <vt:lpstr>Exemplos de aplicações de bases de dados (Cont.)</vt:lpstr>
      <vt:lpstr>Objetivo dos sistemas de bases de dados</vt:lpstr>
      <vt:lpstr>Objetivo dos sistemas de bases de dados (Cont.)</vt:lpstr>
      <vt:lpstr>Exemplo de base de dados universitária</vt:lpstr>
      <vt:lpstr>Visualização de dados</vt:lpstr>
      <vt:lpstr>Modelos de dados</vt:lpstr>
      <vt:lpstr>Modelo relacional</vt:lpstr>
      <vt:lpstr>Um exemplo de base de dados relacional</vt:lpstr>
      <vt:lpstr>Níveis de abstração</vt:lpstr>
      <vt:lpstr>Visualização de dados</vt:lpstr>
      <vt:lpstr>Instâncias e esquemas</vt:lpstr>
      <vt:lpstr>Independência de dados físicos </vt:lpstr>
      <vt:lpstr>Linguagem de definição de dados (DDL)</vt:lpstr>
      <vt:lpstr>Linguagem de Manipulação de Dados (DML)</vt:lpstr>
      <vt:lpstr>Linguagem de consulta SQL</vt:lpstr>
      <vt:lpstr>Acesso à base de dados a partir do programa de aplicação</vt:lpstr>
      <vt:lpstr>Conceção da base de dados</vt:lpstr>
      <vt:lpstr>Motor de base de dados</vt:lpstr>
      <vt:lpstr>Gestor de armazenamento</vt:lpstr>
      <vt:lpstr>Gestor de armazenamento (Cont.)</vt:lpstr>
      <vt:lpstr>Processador de consultas</vt:lpstr>
      <vt:lpstr>Processamento de consultas</vt:lpstr>
      <vt:lpstr>Gestão de transacções</vt:lpstr>
      <vt:lpstr>Arquitetura da base de dados</vt:lpstr>
      <vt:lpstr>Arquitetura da base de dados  (Centralizada/Memória Partilhada)</vt:lpstr>
      <vt:lpstr>Aplicações de bases de dados</vt:lpstr>
      <vt:lpstr>Arquitecturas de dois e três níveis</vt:lpstr>
      <vt:lpstr>Utilizadores da base de dados</vt:lpstr>
      <vt:lpstr>Administrador de bases de dados</vt:lpstr>
      <vt:lpstr>História dos sistemas de bases de dados</vt:lpstr>
      <vt:lpstr>História dos sistemas de bases de dados (Cont.)</vt:lpstr>
      <vt:lpstr>História dos sistemas de bases de dados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keywords>, docId:B1C5C1F243CFD761839AFCE20CF61053</cp:keywords>
  <cp:lastModifiedBy>António Gonçalves</cp:lastModifiedBy>
  <cp:revision>462</cp:revision>
  <cp:lastPrinted>1999-06-28T19:27:31Z</cp:lastPrinted>
  <dcterms:created xsi:type="dcterms:W3CDTF">2009-12-21T15:40:22Z</dcterms:created>
  <dcterms:modified xsi:type="dcterms:W3CDTF">2024-12-18T16:00:39Z</dcterms:modified>
</cp:coreProperties>
</file>