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9"/>
  </p:notesMasterIdLst>
  <p:sldIdLst>
    <p:sldId id="257" r:id="rId2"/>
    <p:sldId id="259" r:id="rId3"/>
    <p:sldId id="299" r:id="rId4"/>
    <p:sldId id="300" r:id="rId5"/>
    <p:sldId id="286" r:id="rId6"/>
    <p:sldId id="301" r:id="rId7"/>
    <p:sldId id="302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97F399-94C3-44FD-A88B-00824C5EC9F2}" v="120" dt="2023-03-01T14:38:21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ortelinha" userId="e5a07e6a-1350-474a-923e-2e49dde4833a" providerId="ADAL" clId="{2097F399-94C3-44FD-A88B-00824C5EC9F2}"/>
    <pc:docChg chg="custSel modSld">
      <pc:chgData name="João Portelinha" userId="e5a07e6a-1350-474a-923e-2e49dde4833a" providerId="ADAL" clId="{2097F399-94C3-44FD-A88B-00824C5EC9F2}" dt="2023-03-05T11:28:25.727" v="527" actId="20577"/>
      <pc:docMkLst>
        <pc:docMk/>
      </pc:docMkLst>
      <pc:sldChg chg="modSp mod">
        <pc:chgData name="João Portelinha" userId="e5a07e6a-1350-474a-923e-2e49dde4833a" providerId="ADAL" clId="{2097F399-94C3-44FD-A88B-00824C5EC9F2}" dt="2023-03-05T11:28:25.727" v="527" actId="20577"/>
        <pc:sldMkLst>
          <pc:docMk/>
          <pc:sldMk cId="2066294952" sldId="286"/>
        </pc:sldMkLst>
        <pc:spChg chg="mod">
          <ac:chgData name="João Portelinha" userId="e5a07e6a-1350-474a-923e-2e49dde4833a" providerId="ADAL" clId="{2097F399-94C3-44FD-A88B-00824C5EC9F2}" dt="2023-03-05T11:28:25.727" v="527" actId="20577"/>
          <ac:spMkLst>
            <pc:docMk/>
            <pc:sldMk cId="2066294952" sldId="286"/>
            <ac:spMk id="3" creationId="{00000000-0000-0000-0000-000000000000}"/>
          </ac:spMkLst>
        </pc:spChg>
      </pc:sldChg>
      <pc:sldChg chg="modSp mod">
        <pc:chgData name="João Portelinha" userId="e5a07e6a-1350-474a-923e-2e49dde4833a" providerId="ADAL" clId="{2097F399-94C3-44FD-A88B-00824C5EC9F2}" dt="2023-03-01T10:06:24.473" v="273" actId="207"/>
        <pc:sldMkLst>
          <pc:docMk/>
          <pc:sldMk cId="1785290686" sldId="299"/>
        </pc:sldMkLst>
        <pc:spChg chg="mod">
          <ac:chgData name="João Portelinha" userId="e5a07e6a-1350-474a-923e-2e49dde4833a" providerId="ADAL" clId="{2097F399-94C3-44FD-A88B-00824C5EC9F2}" dt="2023-03-01T10:06:24.473" v="273" actId="207"/>
          <ac:spMkLst>
            <pc:docMk/>
            <pc:sldMk cId="1785290686" sldId="299"/>
            <ac:spMk id="3" creationId="{00000000-0000-0000-0000-000000000000}"/>
          </ac:spMkLst>
        </pc:spChg>
      </pc:sldChg>
      <pc:sldChg chg="modSp mod">
        <pc:chgData name="João Portelinha" userId="e5a07e6a-1350-474a-923e-2e49dde4833a" providerId="ADAL" clId="{2097F399-94C3-44FD-A88B-00824C5EC9F2}" dt="2023-03-05T11:28:14.303" v="525" actId="20577"/>
        <pc:sldMkLst>
          <pc:docMk/>
          <pc:sldMk cId="2679885667" sldId="300"/>
        </pc:sldMkLst>
        <pc:spChg chg="mod">
          <ac:chgData name="João Portelinha" userId="e5a07e6a-1350-474a-923e-2e49dde4833a" providerId="ADAL" clId="{2097F399-94C3-44FD-A88B-00824C5EC9F2}" dt="2023-03-05T11:28:14.303" v="525" actId="20577"/>
          <ac:spMkLst>
            <pc:docMk/>
            <pc:sldMk cId="2679885667" sldId="300"/>
            <ac:spMk id="3" creationId="{00000000-0000-0000-0000-000000000000}"/>
          </ac:spMkLst>
        </pc:spChg>
      </pc:sldChg>
    </pc:docChg>
  </pc:docChgLst>
  <pc:docChgLst>
    <pc:chgData name="João Portelinha" userId="e5a07e6a-1350-474a-923e-2e49dde4833a" providerId="ADAL" clId="{842858ED-83A1-450F-8760-BEA356772A1D}"/>
    <pc:docChg chg="undo custSel modSld">
      <pc:chgData name="João Portelinha" userId="e5a07e6a-1350-474a-923e-2e49dde4833a" providerId="ADAL" clId="{842858ED-83A1-450F-8760-BEA356772A1D}" dt="2022-03-14T15:56:00.903" v="271"/>
      <pc:docMkLst>
        <pc:docMk/>
      </pc:docMkLst>
      <pc:sldChg chg="modSp mod">
        <pc:chgData name="João Portelinha" userId="e5a07e6a-1350-474a-923e-2e49dde4833a" providerId="ADAL" clId="{842858ED-83A1-450F-8760-BEA356772A1D}" dt="2022-03-14T15:55:34.466" v="261" actId="20577"/>
        <pc:sldMkLst>
          <pc:docMk/>
          <pc:sldMk cId="3327171498" sldId="259"/>
        </pc:sldMkLst>
        <pc:spChg chg="mod">
          <ac:chgData name="João Portelinha" userId="e5a07e6a-1350-474a-923e-2e49dde4833a" providerId="ADAL" clId="{842858ED-83A1-450F-8760-BEA356772A1D}" dt="2022-03-14T15:55:34.466" v="261" actId="20577"/>
          <ac:spMkLst>
            <pc:docMk/>
            <pc:sldMk cId="3327171498" sldId="259"/>
            <ac:spMk id="5" creationId="{00000000-0000-0000-0000-000000000000}"/>
          </ac:spMkLst>
        </pc:spChg>
      </pc:sldChg>
      <pc:sldChg chg="addSp delSp modSp mod">
        <pc:chgData name="João Portelinha" userId="e5a07e6a-1350-474a-923e-2e49dde4833a" providerId="ADAL" clId="{842858ED-83A1-450F-8760-BEA356772A1D}" dt="2022-03-14T15:55:49.974" v="267"/>
        <pc:sldMkLst>
          <pc:docMk/>
          <pc:sldMk cId="2066294952" sldId="286"/>
        </pc:sldMkLst>
        <pc:spChg chg="del">
          <ac:chgData name="João Portelinha" userId="e5a07e6a-1350-474a-923e-2e49dde4833a" providerId="ADAL" clId="{842858ED-83A1-450F-8760-BEA356772A1D}" dt="2022-03-14T15:55:49.483" v="266" actId="478"/>
          <ac:spMkLst>
            <pc:docMk/>
            <pc:sldMk cId="2066294952" sldId="286"/>
            <ac:spMk id="5" creationId="{00000000-0000-0000-0000-000000000000}"/>
          </ac:spMkLst>
        </pc:spChg>
        <pc:spChg chg="add mod">
          <ac:chgData name="João Portelinha" userId="e5a07e6a-1350-474a-923e-2e49dde4833a" providerId="ADAL" clId="{842858ED-83A1-450F-8760-BEA356772A1D}" dt="2022-03-14T15:55:49.974" v="267"/>
          <ac:spMkLst>
            <pc:docMk/>
            <pc:sldMk cId="2066294952" sldId="286"/>
            <ac:spMk id="8" creationId="{B781C069-A64A-4E5E-8F10-DD3C370C9450}"/>
          </ac:spMkLst>
        </pc:spChg>
      </pc:sldChg>
      <pc:sldChg chg="addSp delSp modSp mod">
        <pc:chgData name="João Portelinha" userId="e5a07e6a-1350-474a-923e-2e49dde4833a" providerId="ADAL" clId="{842858ED-83A1-450F-8760-BEA356772A1D}" dt="2022-03-14T15:55:41.961" v="263"/>
        <pc:sldMkLst>
          <pc:docMk/>
          <pc:sldMk cId="1785290686" sldId="299"/>
        </pc:sldMkLst>
        <pc:spChg chg="del">
          <ac:chgData name="João Portelinha" userId="e5a07e6a-1350-474a-923e-2e49dde4833a" providerId="ADAL" clId="{842858ED-83A1-450F-8760-BEA356772A1D}" dt="2022-03-14T15:55:41.420" v="262" actId="478"/>
          <ac:spMkLst>
            <pc:docMk/>
            <pc:sldMk cId="1785290686" sldId="299"/>
            <ac:spMk id="5" creationId="{00000000-0000-0000-0000-000000000000}"/>
          </ac:spMkLst>
        </pc:spChg>
        <pc:spChg chg="add mod">
          <ac:chgData name="João Portelinha" userId="e5a07e6a-1350-474a-923e-2e49dde4833a" providerId="ADAL" clId="{842858ED-83A1-450F-8760-BEA356772A1D}" dt="2022-03-14T15:55:41.961" v="263"/>
          <ac:spMkLst>
            <pc:docMk/>
            <pc:sldMk cId="1785290686" sldId="299"/>
            <ac:spMk id="8" creationId="{0DB24B4B-8915-43CB-B233-765BF531E04A}"/>
          </ac:spMkLst>
        </pc:spChg>
      </pc:sldChg>
      <pc:sldChg chg="addSp delSp modSp mod">
        <pc:chgData name="João Portelinha" userId="e5a07e6a-1350-474a-923e-2e49dde4833a" providerId="ADAL" clId="{842858ED-83A1-450F-8760-BEA356772A1D}" dt="2022-03-14T15:55:46.420" v="265"/>
        <pc:sldMkLst>
          <pc:docMk/>
          <pc:sldMk cId="2679885667" sldId="300"/>
        </pc:sldMkLst>
        <pc:spChg chg="mod">
          <ac:chgData name="João Portelinha" userId="e5a07e6a-1350-474a-923e-2e49dde4833a" providerId="ADAL" clId="{842858ED-83A1-450F-8760-BEA356772A1D}" dt="2022-03-07T10:47:34.993" v="239" actId="27636"/>
          <ac:spMkLst>
            <pc:docMk/>
            <pc:sldMk cId="2679885667" sldId="300"/>
            <ac:spMk id="3" creationId="{00000000-0000-0000-0000-000000000000}"/>
          </ac:spMkLst>
        </pc:spChg>
        <pc:spChg chg="del">
          <ac:chgData name="João Portelinha" userId="e5a07e6a-1350-474a-923e-2e49dde4833a" providerId="ADAL" clId="{842858ED-83A1-450F-8760-BEA356772A1D}" dt="2022-03-14T15:55:45.839" v="264" actId="478"/>
          <ac:spMkLst>
            <pc:docMk/>
            <pc:sldMk cId="2679885667" sldId="300"/>
            <ac:spMk id="5" creationId="{00000000-0000-0000-0000-000000000000}"/>
          </ac:spMkLst>
        </pc:spChg>
        <pc:spChg chg="add mod">
          <ac:chgData name="João Portelinha" userId="e5a07e6a-1350-474a-923e-2e49dde4833a" providerId="ADAL" clId="{842858ED-83A1-450F-8760-BEA356772A1D}" dt="2022-03-14T15:55:46.420" v="265"/>
          <ac:spMkLst>
            <pc:docMk/>
            <pc:sldMk cId="2679885667" sldId="300"/>
            <ac:spMk id="8" creationId="{1C919902-8000-486C-BC7A-4264634A6829}"/>
          </ac:spMkLst>
        </pc:spChg>
      </pc:sldChg>
      <pc:sldChg chg="addSp delSp modSp mod">
        <pc:chgData name="João Portelinha" userId="e5a07e6a-1350-474a-923e-2e49dde4833a" providerId="ADAL" clId="{842858ED-83A1-450F-8760-BEA356772A1D}" dt="2022-03-14T15:55:56.266" v="269"/>
        <pc:sldMkLst>
          <pc:docMk/>
          <pc:sldMk cId="4067870161" sldId="301"/>
        </pc:sldMkLst>
        <pc:spChg chg="del">
          <ac:chgData name="João Portelinha" userId="e5a07e6a-1350-474a-923e-2e49dde4833a" providerId="ADAL" clId="{842858ED-83A1-450F-8760-BEA356772A1D}" dt="2022-03-14T15:55:55.707" v="268" actId="478"/>
          <ac:spMkLst>
            <pc:docMk/>
            <pc:sldMk cId="4067870161" sldId="301"/>
            <ac:spMk id="5" creationId="{00000000-0000-0000-0000-000000000000}"/>
          </ac:spMkLst>
        </pc:spChg>
        <pc:spChg chg="add mod">
          <ac:chgData name="João Portelinha" userId="e5a07e6a-1350-474a-923e-2e49dde4833a" providerId="ADAL" clId="{842858ED-83A1-450F-8760-BEA356772A1D}" dt="2022-03-14T15:55:56.266" v="269"/>
          <ac:spMkLst>
            <pc:docMk/>
            <pc:sldMk cId="4067870161" sldId="301"/>
            <ac:spMk id="8" creationId="{24098BBC-52A5-4D58-8D0A-255CD9BDBFD7}"/>
          </ac:spMkLst>
        </pc:spChg>
      </pc:sldChg>
      <pc:sldChg chg="addSp delSp modSp mod">
        <pc:chgData name="João Portelinha" userId="e5a07e6a-1350-474a-923e-2e49dde4833a" providerId="ADAL" clId="{842858ED-83A1-450F-8760-BEA356772A1D}" dt="2022-03-14T15:56:00.903" v="271"/>
        <pc:sldMkLst>
          <pc:docMk/>
          <pc:sldMk cId="1233014035" sldId="302"/>
        </pc:sldMkLst>
        <pc:spChg chg="del">
          <ac:chgData name="João Portelinha" userId="e5a07e6a-1350-474a-923e-2e49dde4833a" providerId="ADAL" clId="{842858ED-83A1-450F-8760-BEA356772A1D}" dt="2022-03-14T15:56:00.393" v="270" actId="478"/>
          <ac:spMkLst>
            <pc:docMk/>
            <pc:sldMk cId="1233014035" sldId="302"/>
            <ac:spMk id="5" creationId="{00000000-0000-0000-0000-000000000000}"/>
          </ac:spMkLst>
        </pc:spChg>
        <pc:spChg chg="add mod">
          <ac:chgData name="João Portelinha" userId="e5a07e6a-1350-474a-923e-2e49dde4833a" providerId="ADAL" clId="{842858ED-83A1-450F-8760-BEA356772A1D}" dt="2022-03-14T15:56:00.903" v="271"/>
          <ac:spMkLst>
            <pc:docMk/>
            <pc:sldMk cId="1233014035" sldId="302"/>
            <ac:spMk id="8" creationId="{ABBF57A0-542D-49A7-934F-8A189590FC9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BE7A1-F2ED-4D4A-89F0-069BDC67DDB6}" type="datetimeFigureOut">
              <a:rPr lang="pt-PT" smtClean="0"/>
              <a:t>27/12/24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1EC3A-C55C-4113-916B-5B09D490AA3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452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DSI::EST-IPS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Bases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17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DSI::EST-IPS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Bases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0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DSI::EST-IPS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Bases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10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DSI::EST-IPS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Bases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563A31-A4CE-4760-94BD-1A6F16F902D4}"/>
              </a:ext>
            </a:extLst>
          </p:cNvPr>
          <p:cNvCxnSpPr/>
          <p:nvPr userDrawn="1"/>
        </p:nvCxnSpPr>
        <p:spPr>
          <a:xfrm>
            <a:off x="0" y="1433984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5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DSI::EST-IPS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Bases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7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DSI::EST-IPS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Bases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4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DSI::EST-IPS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Bases de Dados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D0EDC1-4924-402A-8CE5-7D58F26E8BD7}"/>
              </a:ext>
            </a:extLst>
          </p:cNvPr>
          <p:cNvCxnSpPr/>
          <p:nvPr userDrawn="1"/>
        </p:nvCxnSpPr>
        <p:spPr>
          <a:xfrm>
            <a:off x="0" y="1433984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7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DSI::EST-IPS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Bases de Dados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4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DSI::EST-IPS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Bases de Dados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7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DSI::EST-IPS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Bases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67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DSI::EST-IPS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>
                <a:solidFill>
                  <a:prstClr val="black">
                    <a:tint val="75000"/>
                  </a:prstClr>
                </a:solidFill>
              </a:rPr>
              <a:t>Bases de Dados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P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18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457200"/>
            <a:fld id="{4D9FFFB4-400D-1240-AB24-6F86C96D4DF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12/27/24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457200"/>
            <a:fld id="{D57F1E4F-1CFF-5643-939E-217C01CDF565}" type="slidenum">
              <a:rPr lang="en-US" smtClean="0"/>
              <a:pPr defTabSz="45720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1618D8-0421-4C71-B9ED-36464A568DA0}"/>
              </a:ext>
            </a:extLst>
          </p:cNvPr>
          <p:cNvCxnSpPr/>
          <p:nvPr userDrawn="1"/>
        </p:nvCxnSpPr>
        <p:spPr>
          <a:xfrm>
            <a:off x="0" y="1433984"/>
            <a:ext cx="121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8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727" y="1124745"/>
            <a:ext cx="11018981" cy="2218819"/>
          </a:xfrm>
        </p:spPr>
        <p:txBody>
          <a:bodyPr>
            <a:normAutofit fontScale="90000"/>
          </a:bodyPr>
          <a:lstStyle/>
          <a:p>
            <a:pPr algn="ctr"/>
            <a:r>
              <a:rPr lang="pt-PT" sz="6000" b="1" dirty="0">
                <a:solidFill>
                  <a:srgbClr val="C00000"/>
                </a:solidFill>
              </a:rPr>
              <a:t>Bases de Dados</a:t>
            </a:r>
            <a:br>
              <a:rPr lang="pt-PT" sz="6000" b="1" dirty="0"/>
            </a:br>
            <a:br>
              <a:rPr lang="pt-PT" dirty="0"/>
            </a:br>
            <a:r>
              <a:rPr lang="pt-PT" sz="6700" i="1" dirty="0"/>
              <a:t>Apresentação</a:t>
            </a:r>
            <a:endParaRPr lang="pt-PT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070179" y="6364070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>
                <a:solidFill>
                  <a:schemeClr val="bg1">
                    <a:lumMod val="95000"/>
                  </a:schemeClr>
                </a:solidFill>
              </a:rPr>
              <a:t>ESCOLA NAVAL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3017" y="5310039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solidFill>
                  <a:prstClr val="black"/>
                </a:solidFill>
              </a:rPr>
              <a:t>António Gonçalves</a:t>
            </a:r>
          </a:p>
        </p:txBody>
      </p:sp>
    </p:spTree>
    <p:extLst>
      <p:ext uri="{BB962C8B-B14F-4D97-AF65-F5344CB8AC3E}">
        <p14:creationId xmlns:p14="http://schemas.microsoft.com/office/powerpoint/2010/main" val="282940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Bases de Dados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2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7236" y="287338"/>
            <a:ext cx="11674764" cy="885678"/>
          </a:xfrm>
        </p:spPr>
        <p:txBody>
          <a:bodyPr/>
          <a:lstStyle/>
          <a:p>
            <a:r>
              <a:rPr lang="pt-PT"/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073" y="1417637"/>
            <a:ext cx="11039974" cy="4521345"/>
          </a:xfrm>
        </p:spPr>
        <p:txBody>
          <a:bodyPr>
            <a:normAutofit/>
          </a:bodyPr>
          <a:lstStyle/>
          <a:p>
            <a:pPr marL="176213" indent="-174625">
              <a:buFont typeface="Arial" panose="020B0604020202020204" pitchFamily="34" charset="0"/>
              <a:buChar char="•"/>
            </a:pPr>
            <a:r>
              <a:rPr lang="pt-PT" sz="2200"/>
              <a:t>Conhecer as potencialidades de um Sistema Gestor de Bases de Dados Relacionais (SGDBR)</a:t>
            </a:r>
          </a:p>
          <a:p>
            <a:pPr marL="176213" indent="-174625">
              <a:buFont typeface="Arial" panose="020B0604020202020204" pitchFamily="34" charset="0"/>
              <a:buChar char="•"/>
            </a:pPr>
            <a:endParaRPr lang="pt-PT" sz="2200"/>
          </a:p>
          <a:p>
            <a:pPr marL="176213" indent="-174625">
              <a:buFont typeface="Arial" panose="020B0604020202020204" pitchFamily="34" charset="0"/>
              <a:buChar char="•"/>
            </a:pPr>
            <a:r>
              <a:rPr lang="pt-PT" sz="2200"/>
              <a:t>Modelação de aplicações utilizando o Modelo Entidade-Relação (MER)</a:t>
            </a:r>
          </a:p>
          <a:p>
            <a:pPr marL="176213" indent="-174625">
              <a:buFont typeface="Arial" panose="020B0604020202020204" pitchFamily="34" charset="0"/>
              <a:buChar char="•"/>
            </a:pPr>
            <a:endParaRPr lang="pt-PT" sz="2200"/>
          </a:p>
          <a:p>
            <a:pPr marL="176213" indent="-174625">
              <a:buFont typeface="Arial" panose="020B0604020202020204" pitchFamily="34" charset="0"/>
              <a:buChar char="•"/>
            </a:pPr>
            <a:r>
              <a:rPr lang="pt-PT" sz="2200"/>
              <a:t>Construção e manipulação do esquema da Base de Dados Relacional (BD) no sistema </a:t>
            </a:r>
            <a:r>
              <a:rPr lang="pt-PT" sz="2200" err="1"/>
              <a:t>MySQL</a:t>
            </a:r>
            <a:endParaRPr lang="pt-PT" sz="2200"/>
          </a:p>
          <a:p>
            <a:pPr marL="176213" indent="-174625">
              <a:buFont typeface="Arial" panose="020B0604020202020204" pitchFamily="34" charset="0"/>
              <a:buChar char="•"/>
            </a:pPr>
            <a:endParaRPr lang="pt-PT" sz="2200"/>
          </a:p>
          <a:p>
            <a:pPr marL="176213" indent="-174625">
              <a:buFont typeface="Arial" panose="020B0604020202020204" pitchFamily="34" charset="0"/>
              <a:buChar char="•"/>
            </a:pPr>
            <a:r>
              <a:rPr lang="pt-PT" sz="2200"/>
              <a:t>Manipulação da informação da BD</a:t>
            </a:r>
            <a:endParaRPr lang="pt-PT"/>
          </a:p>
          <a:p>
            <a:pPr marL="176213" indent="-174625">
              <a:buFont typeface="Arial" panose="020B0604020202020204" pitchFamily="34" charset="0"/>
              <a:buChar char="•"/>
            </a:pPr>
            <a:endParaRPr lang="pt-PT" sz="2200"/>
          </a:p>
          <a:p>
            <a:pPr marL="176213" indent="-174625">
              <a:buFont typeface="Arial" panose="020B0604020202020204" pitchFamily="34" charset="0"/>
              <a:buChar char="•"/>
            </a:pPr>
            <a:r>
              <a:rPr lang="pt-PT" sz="2200"/>
              <a:t>Desenvolvimento da interface de nível lógico de interação com a BD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B79765-6499-4B5A-A9EC-0123CA10A404}"/>
              </a:ext>
            </a:extLst>
          </p:cNvPr>
          <p:cNvCxnSpPr>
            <a:cxnSpLocks/>
          </p:cNvCxnSpPr>
          <p:nvPr/>
        </p:nvCxnSpPr>
        <p:spPr>
          <a:xfrm>
            <a:off x="628073" y="1076281"/>
            <a:ext cx="110399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7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3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7236" y="287338"/>
            <a:ext cx="11674764" cy="885678"/>
          </a:xfrm>
        </p:spPr>
        <p:txBody>
          <a:bodyPr/>
          <a:lstStyle/>
          <a:p>
            <a:r>
              <a:rPr lang="pt-PT"/>
              <a:t>Conteúdos Programáticos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073" y="1417637"/>
            <a:ext cx="11039974" cy="4521345"/>
          </a:xfrm>
        </p:spPr>
        <p:txBody>
          <a:bodyPr>
            <a:normAutofit/>
          </a:bodyPr>
          <a:lstStyle/>
          <a:p>
            <a:pPr marL="176213" indent="-174625">
              <a:buFont typeface="Arial" panose="020B0604020202020204" pitchFamily="34" charset="0"/>
              <a:buChar char="•"/>
            </a:pPr>
            <a:r>
              <a:rPr lang="pt-PT" sz="2200"/>
              <a:t>Introdução ao SGBD</a:t>
            </a:r>
          </a:p>
          <a:p>
            <a:pPr marL="176213" indent="-174625">
              <a:buFont typeface="Arial" panose="020B0604020202020204" pitchFamily="34" charset="0"/>
              <a:buChar char="•"/>
            </a:pPr>
            <a:r>
              <a:rPr lang="pt-PT" sz="2200"/>
              <a:t>Análise e modelação segundo o Modelo Entidade-Relação (MER)</a:t>
            </a:r>
          </a:p>
          <a:p>
            <a:pPr marL="176213" indent="-174625">
              <a:buFont typeface="Arial" panose="020B0604020202020204" pitchFamily="34" charset="0"/>
              <a:buChar char="•"/>
            </a:pPr>
            <a:r>
              <a:rPr lang="pt-PT" sz="2200"/>
              <a:t>O Modelo Relacional (MR)</a:t>
            </a:r>
          </a:p>
          <a:p>
            <a:pPr marL="176213" indent="-174625">
              <a:buFont typeface="Arial" panose="020B0604020202020204" pitchFamily="34" charset="0"/>
              <a:buChar char="•"/>
            </a:pPr>
            <a:r>
              <a:rPr lang="pt-PT" sz="2200"/>
              <a:t>Transformação do MER no MR</a:t>
            </a:r>
          </a:p>
          <a:p>
            <a:pPr marL="176213" indent="-174625">
              <a:buFont typeface="Arial" panose="020B0604020202020204" pitchFamily="34" charset="0"/>
              <a:buChar char="•"/>
            </a:pPr>
            <a:r>
              <a:rPr lang="pt-PT" sz="2200"/>
              <a:t>A linguagem </a:t>
            </a:r>
            <a:r>
              <a:rPr lang="pt-PT" sz="2200" i="1" err="1"/>
              <a:t>Structured</a:t>
            </a:r>
            <a:r>
              <a:rPr lang="pt-PT" sz="2200" i="1"/>
              <a:t> </a:t>
            </a:r>
            <a:r>
              <a:rPr lang="pt-PT" sz="2200" i="1" err="1"/>
              <a:t>Query</a:t>
            </a:r>
            <a:r>
              <a:rPr lang="pt-PT" sz="2200" i="1"/>
              <a:t> </a:t>
            </a:r>
            <a:r>
              <a:rPr lang="pt-PT" sz="2200" i="1" err="1"/>
              <a:t>Language</a:t>
            </a:r>
            <a:r>
              <a:rPr lang="pt-PT" sz="2200" i="1"/>
              <a:t> </a:t>
            </a:r>
            <a:r>
              <a:rPr lang="pt-PT" sz="2200"/>
              <a:t>(SQL)</a:t>
            </a:r>
          </a:p>
          <a:p>
            <a:pPr marL="468821" lvl="1" indent="-174625">
              <a:buFont typeface="Arial" panose="020B0604020202020204" pitchFamily="34" charset="0"/>
              <a:buChar char="•"/>
            </a:pPr>
            <a:r>
              <a:rPr lang="pt-PT" sz="2000" i="1"/>
              <a:t>Data </a:t>
            </a:r>
            <a:r>
              <a:rPr lang="pt-PT" sz="2000" i="1" err="1"/>
              <a:t>Definition</a:t>
            </a:r>
            <a:r>
              <a:rPr lang="pt-PT" sz="2000" i="1"/>
              <a:t> </a:t>
            </a:r>
            <a:r>
              <a:rPr lang="pt-PT" sz="2000" i="1" err="1"/>
              <a:t>Language</a:t>
            </a:r>
            <a:r>
              <a:rPr lang="pt-PT" sz="2000" i="1"/>
              <a:t> </a:t>
            </a:r>
            <a:r>
              <a:rPr lang="pt-PT" sz="2000"/>
              <a:t>(DDL)</a:t>
            </a:r>
          </a:p>
          <a:p>
            <a:pPr marL="468821" lvl="1" indent="-174625">
              <a:buFont typeface="Arial" panose="020B0604020202020204" pitchFamily="34" charset="0"/>
              <a:buChar char="•"/>
            </a:pPr>
            <a:r>
              <a:rPr lang="pt-PT" sz="2000" i="1"/>
              <a:t>Data </a:t>
            </a:r>
            <a:r>
              <a:rPr lang="pt-PT" sz="2000" i="1" err="1"/>
              <a:t>Manipulation</a:t>
            </a:r>
            <a:r>
              <a:rPr lang="pt-PT" sz="2000" i="1"/>
              <a:t> </a:t>
            </a:r>
            <a:r>
              <a:rPr lang="pt-PT" sz="2000" i="1" err="1"/>
              <a:t>Language</a:t>
            </a:r>
            <a:r>
              <a:rPr lang="pt-PT" sz="2000" i="1"/>
              <a:t> </a:t>
            </a:r>
            <a:r>
              <a:rPr lang="pt-PT" sz="2000"/>
              <a:t>(DML)</a:t>
            </a:r>
          </a:p>
          <a:p>
            <a:pPr marL="176213" indent="-174625">
              <a:buFont typeface="Arial" panose="020B0604020202020204" pitchFamily="34" charset="0"/>
              <a:buChar char="•"/>
            </a:pPr>
            <a:r>
              <a:rPr lang="pt-PT" sz="2200">
                <a:solidFill>
                  <a:schemeClr val="bg1">
                    <a:lumMod val="85000"/>
                  </a:schemeClr>
                </a:solidFill>
              </a:rPr>
              <a:t>Programação da lógica e acesso ao modelo de dados</a:t>
            </a:r>
          </a:p>
          <a:p>
            <a:pPr marL="468821" lvl="1" indent="-174625">
              <a:buFont typeface="Arial" panose="020B0604020202020204" pitchFamily="34" charset="0"/>
              <a:buChar char="•"/>
            </a:pPr>
            <a:r>
              <a:rPr lang="pt-PT" sz="2000">
                <a:solidFill>
                  <a:schemeClr val="bg1">
                    <a:lumMod val="85000"/>
                  </a:schemeClr>
                </a:solidFill>
              </a:rPr>
              <a:t>Procedimentos</a:t>
            </a:r>
          </a:p>
          <a:p>
            <a:pPr marL="468821" lvl="1" indent="-174625">
              <a:buFont typeface="Arial" panose="020B0604020202020204" pitchFamily="34" charset="0"/>
              <a:buChar char="•"/>
            </a:pPr>
            <a:r>
              <a:rPr lang="pt-PT" sz="2000">
                <a:solidFill>
                  <a:schemeClr val="bg1">
                    <a:lumMod val="85000"/>
                  </a:schemeClr>
                </a:solidFill>
              </a:rPr>
              <a:t>Funções</a:t>
            </a:r>
          </a:p>
          <a:p>
            <a:pPr marL="468821" lvl="1" indent="-174625">
              <a:buFont typeface="Arial" panose="020B0604020202020204" pitchFamily="34" charset="0"/>
              <a:buChar char="•"/>
            </a:pPr>
            <a:r>
              <a:rPr lang="pt-PT" sz="2000" i="1" err="1">
                <a:solidFill>
                  <a:schemeClr val="bg1">
                    <a:lumMod val="85000"/>
                  </a:schemeClr>
                </a:solidFill>
              </a:rPr>
              <a:t>Triggers</a:t>
            </a:r>
            <a:r>
              <a:rPr lang="pt-PT" sz="2000">
                <a:solidFill>
                  <a:schemeClr val="bg1">
                    <a:lumMod val="85000"/>
                  </a:schemeClr>
                </a:solidFill>
              </a:rPr>
              <a:t>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B79765-6499-4B5A-A9EC-0123CA10A404}"/>
              </a:ext>
            </a:extLst>
          </p:cNvPr>
          <p:cNvCxnSpPr>
            <a:cxnSpLocks/>
          </p:cNvCxnSpPr>
          <p:nvPr/>
        </p:nvCxnSpPr>
        <p:spPr>
          <a:xfrm>
            <a:off x="628073" y="1076281"/>
            <a:ext cx="110399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DB24B4B-8915-43CB-B233-765BF531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pt-PT"/>
              <a:t>Bases de Dados</a:t>
            </a:r>
          </a:p>
        </p:txBody>
      </p:sp>
    </p:spTree>
    <p:extLst>
      <p:ext uri="{BB962C8B-B14F-4D97-AF65-F5344CB8AC3E}">
        <p14:creationId xmlns:p14="http://schemas.microsoft.com/office/powerpoint/2010/main" val="178529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4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7236" y="287338"/>
            <a:ext cx="11674764" cy="885678"/>
          </a:xfrm>
        </p:spPr>
        <p:txBody>
          <a:bodyPr/>
          <a:lstStyle/>
          <a:p>
            <a:r>
              <a:rPr lang="pt-PT"/>
              <a:t>Avaliação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073" y="1417637"/>
            <a:ext cx="11039974" cy="4521345"/>
          </a:xfrm>
        </p:spPr>
        <p:txBody>
          <a:bodyPr>
            <a:normAutofit/>
          </a:bodyPr>
          <a:lstStyle/>
          <a:p>
            <a:pPr marL="468821" lvl="1" indent="-174625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468821" lvl="1" indent="-174625">
              <a:buFont typeface="Arial" panose="020B0604020202020204" pitchFamily="34" charset="0"/>
              <a:buChar char="•"/>
            </a:pPr>
            <a:r>
              <a:rPr lang="pt-PT" sz="2000" dirty="0"/>
              <a:t>Teste escrito – Nota mínima 8 valores</a:t>
            </a:r>
            <a:endParaRPr lang="pt-PT" sz="1600" dirty="0"/>
          </a:p>
          <a:p>
            <a:pPr marL="468821" lvl="1" indent="-174625">
              <a:buFont typeface="Arial" panose="020B0604020202020204" pitchFamily="34" charset="0"/>
              <a:buChar char="•"/>
            </a:pPr>
            <a:r>
              <a:rPr lang="pt-PT" sz="2000" dirty="0"/>
              <a:t>Projeto - em grupo de 3 alunos</a:t>
            </a:r>
          </a:p>
          <a:p>
            <a:pPr marL="651701" lvl="2" indent="-174625">
              <a:buFont typeface="Arial" panose="020B0604020202020204" pitchFamily="34" charset="0"/>
              <a:buChar char="•"/>
            </a:pPr>
            <a:r>
              <a:rPr lang="pt-PT" sz="1600" dirty="0"/>
              <a:t>Fases</a:t>
            </a:r>
          </a:p>
          <a:p>
            <a:pPr marL="834581" lvl="3" indent="-174625">
              <a:buFont typeface="Arial" panose="020B0604020202020204" pitchFamily="34" charset="0"/>
              <a:buChar char="•"/>
            </a:pPr>
            <a:r>
              <a:rPr lang="pt-PT" sz="1600" dirty="0"/>
              <a:t>1º Fase – 50% </a:t>
            </a:r>
          </a:p>
          <a:p>
            <a:pPr marL="1017461" lvl="4" indent="-174625">
              <a:buFont typeface="Arial" panose="020B0604020202020204" pitchFamily="34" charset="0"/>
              <a:buChar char="•"/>
            </a:pPr>
            <a:r>
              <a:rPr lang="pt-PT" sz="1600" dirty="0"/>
              <a:t>Identificação de requisitos</a:t>
            </a:r>
          </a:p>
          <a:p>
            <a:pPr marL="1017461" lvl="4" indent="-174625">
              <a:buFont typeface="Arial" panose="020B0604020202020204" pitchFamily="34" charset="0"/>
              <a:buChar char="•"/>
            </a:pPr>
            <a:r>
              <a:rPr lang="pt-PT" sz="1600" dirty="0"/>
              <a:t>Modelo Entidade Relação </a:t>
            </a:r>
          </a:p>
          <a:p>
            <a:pPr marL="1017461" lvl="4" indent="-174625">
              <a:buFont typeface="Arial" panose="020B0604020202020204" pitchFamily="34" charset="0"/>
              <a:buChar char="•"/>
            </a:pPr>
            <a:r>
              <a:rPr lang="pt-PT" sz="1600" dirty="0"/>
              <a:t>Modelo Relacional</a:t>
            </a:r>
          </a:p>
          <a:p>
            <a:pPr marL="834581" lvl="3" indent="-174625">
              <a:buFont typeface="Arial" panose="020B0604020202020204" pitchFamily="34" charset="0"/>
              <a:buChar char="•"/>
            </a:pPr>
            <a:r>
              <a:rPr lang="pt-PT" sz="1600" dirty="0"/>
              <a:t>2º Fase – 50% </a:t>
            </a:r>
          </a:p>
          <a:p>
            <a:pPr marL="1017461" lvl="4" indent="-174625">
              <a:buFont typeface="Arial" panose="020B0604020202020204" pitchFamily="34" charset="0"/>
              <a:buChar char="•"/>
            </a:pPr>
            <a:r>
              <a:rPr lang="pt-PT" sz="1600" dirty="0"/>
              <a:t>DDL do esquema da BD</a:t>
            </a:r>
          </a:p>
          <a:p>
            <a:pPr marL="1017461" lvl="4" indent="-174625">
              <a:buFont typeface="Arial" panose="020B0604020202020204" pitchFamily="34" charset="0"/>
              <a:buChar char="•"/>
            </a:pPr>
            <a:r>
              <a:rPr lang="pt-PT" sz="1600" dirty="0"/>
              <a:t>DML de dados</a:t>
            </a:r>
          </a:p>
          <a:p>
            <a:pPr marL="1017461" lvl="4" indent="-174625">
              <a:buFont typeface="Arial" panose="020B0604020202020204" pitchFamily="34" charset="0"/>
              <a:buChar char="•"/>
            </a:pPr>
            <a:r>
              <a:rPr lang="pt-PT" sz="1600" dirty="0"/>
              <a:t>Consultas e </a:t>
            </a:r>
            <a:r>
              <a:rPr lang="pt-PT" sz="1600" dirty="0" err="1"/>
              <a:t>Views</a:t>
            </a:r>
            <a:r>
              <a:rPr lang="pt-PT" sz="1600" dirty="0"/>
              <a:t>	</a:t>
            </a:r>
            <a:endParaRPr lang="pt-PT" sz="2000" dirty="0"/>
          </a:p>
          <a:p>
            <a:pPr marL="468821" lvl="1" indent="-174625">
              <a:buFont typeface="Arial" panose="020B0604020202020204" pitchFamily="34" charset="0"/>
              <a:buChar char="•"/>
            </a:pPr>
            <a:r>
              <a:rPr lang="pt-PT" sz="2000" dirty="0"/>
              <a:t>Nota: 60% Teste + 40% Projeto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B79765-6499-4B5A-A9EC-0123CA10A404}"/>
              </a:ext>
            </a:extLst>
          </p:cNvPr>
          <p:cNvCxnSpPr>
            <a:cxnSpLocks/>
          </p:cNvCxnSpPr>
          <p:nvPr/>
        </p:nvCxnSpPr>
        <p:spPr>
          <a:xfrm>
            <a:off x="628073" y="1076281"/>
            <a:ext cx="110399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919902-8000-486C-BC7A-4264634A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pt-PT"/>
              <a:t>Bases de Dados</a:t>
            </a:r>
          </a:p>
        </p:txBody>
      </p:sp>
    </p:spTree>
    <p:extLst>
      <p:ext uri="{BB962C8B-B14F-4D97-AF65-F5344CB8AC3E}">
        <p14:creationId xmlns:p14="http://schemas.microsoft.com/office/powerpoint/2010/main" val="267988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5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7236" y="287338"/>
            <a:ext cx="11674764" cy="885678"/>
          </a:xfrm>
        </p:spPr>
        <p:txBody>
          <a:bodyPr/>
          <a:lstStyle/>
          <a:p>
            <a:r>
              <a:rPr lang="pt-PT"/>
              <a:t>Bibliografia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073" y="1417637"/>
            <a:ext cx="11039974" cy="4521345"/>
          </a:xfrm>
        </p:spPr>
        <p:txBody>
          <a:bodyPr>
            <a:normAutofit/>
          </a:bodyPr>
          <a:lstStyle/>
          <a:p>
            <a:pPr marL="176213" marR="0" lvl="0" indent="-174625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Bibliografia Principal</a:t>
            </a:r>
          </a:p>
          <a:p>
            <a:pPr marL="468821" lvl="1" indent="-174625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Database System Concepts, 6th Edition, Abraham </a:t>
            </a:r>
            <a:r>
              <a:rPr lang="en-GB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Silberschatz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Henry F. </a:t>
            </a:r>
            <a:r>
              <a:rPr lang="en-GB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Korthand</a:t>
            </a:r>
            <a:r>
              <a:rPr lang="en-GB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S. Sudarshan, McGraw Hill, 2011, ISBN 978-0-07-352332-3</a:t>
            </a:r>
          </a:p>
          <a:p>
            <a:endParaRPr lang="pt-BR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76213" marR="0" lvl="0" indent="-174625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Bibliografia Complementar</a:t>
            </a:r>
          </a:p>
          <a:p>
            <a:pPr marL="468821" lvl="1" indent="-174625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Elmasri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, R., &amp; </a:t>
            </a: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Navathe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, S. B. (2016). Fundamentals of Database Systems (7th ed.). Pearson, ISBN: 978-0133970777</a:t>
            </a:r>
          </a:p>
          <a:p>
            <a:pPr marL="468821" lvl="1" indent="-174625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Date, C. J. (2019). An Introduction to Database Systems (8th ed.). Pearson, ISBN: 978-0321197849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B79765-6499-4B5A-A9EC-0123CA10A404}"/>
              </a:ext>
            </a:extLst>
          </p:cNvPr>
          <p:cNvCxnSpPr>
            <a:cxnSpLocks/>
          </p:cNvCxnSpPr>
          <p:nvPr/>
        </p:nvCxnSpPr>
        <p:spPr>
          <a:xfrm>
            <a:off x="628073" y="1076281"/>
            <a:ext cx="110399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81C069-A64A-4E5E-8F10-DD3C370C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pt-PT"/>
              <a:t>Bases de Dados</a:t>
            </a:r>
          </a:p>
        </p:txBody>
      </p:sp>
    </p:spTree>
    <p:extLst>
      <p:ext uri="{BB962C8B-B14F-4D97-AF65-F5344CB8AC3E}">
        <p14:creationId xmlns:p14="http://schemas.microsoft.com/office/powerpoint/2010/main" val="206629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6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7236" y="287338"/>
            <a:ext cx="11674764" cy="885678"/>
          </a:xfrm>
        </p:spPr>
        <p:txBody>
          <a:bodyPr/>
          <a:lstStyle/>
          <a:p>
            <a:r>
              <a:rPr lang="pt-PT"/>
              <a:t>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073" y="1417637"/>
            <a:ext cx="11039974" cy="4521345"/>
          </a:xfrm>
        </p:spPr>
        <p:txBody>
          <a:bodyPr>
            <a:normAutofit/>
          </a:bodyPr>
          <a:lstStyle/>
          <a:p>
            <a:pPr marL="176213" marR="0" lvl="0" indent="-174625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Diagramas E-R : </a:t>
            </a:r>
            <a:r>
              <a:rPr kumimoji="0" lang="pt-PT" sz="22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ERDPlus</a:t>
            </a:r>
            <a:r>
              <a:rPr kumimoji="0" lang="pt-PT" sz="2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176213" marR="0" lvl="0" indent="-174625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pt-PT" sz="220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  <a:p>
            <a:pPr marL="176213" marR="0" lvl="0" indent="-174625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SGBDR</a:t>
            </a:r>
          </a:p>
          <a:p>
            <a:pPr marL="468821" lvl="1" indent="-174625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PT" sz="200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Servidor : </a:t>
            </a:r>
            <a:r>
              <a:rPr kumimoji="0" lang="pt-PT" sz="20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MySQL</a:t>
            </a:r>
            <a:endParaRPr lang="pt-PT" sz="200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  <a:p>
            <a:pPr marL="468821" lvl="1" indent="-174625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PT" sz="2000" b="0" i="0" u="none" strike="noStrike" baseline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IDE de administração/gestão </a:t>
            </a:r>
            <a:r>
              <a:rPr lang="pt-PT" sz="200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:</a:t>
            </a:r>
            <a:r>
              <a:rPr lang="pt-PT" sz="2000" b="0" i="0" u="none" strike="noStrike" baseline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</a:t>
            </a:r>
            <a:r>
              <a:rPr lang="pt-PT" sz="2000" b="0" i="0" u="none" strike="noStrike" baseline="0" err="1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MySQL</a:t>
            </a:r>
            <a:r>
              <a:rPr lang="pt-PT" sz="2000" b="0" i="0" u="none" strike="noStrike" baseline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 Workbench</a:t>
            </a:r>
            <a:endParaRPr lang="pt-BR" b="0" i="0" u="none" strike="noStrike" baseline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B79765-6499-4B5A-A9EC-0123CA10A404}"/>
              </a:ext>
            </a:extLst>
          </p:cNvPr>
          <p:cNvCxnSpPr>
            <a:cxnSpLocks/>
          </p:cNvCxnSpPr>
          <p:nvPr/>
        </p:nvCxnSpPr>
        <p:spPr>
          <a:xfrm>
            <a:off x="628073" y="1076281"/>
            <a:ext cx="110399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4098BBC-52A5-4D58-8D0A-255CD9BD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pt-PT"/>
              <a:t>Bases de Dados</a:t>
            </a:r>
          </a:p>
        </p:txBody>
      </p:sp>
    </p:spTree>
    <p:extLst>
      <p:ext uri="{BB962C8B-B14F-4D97-AF65-F5344CB8AC3E}">
        <p14:creationId xmlns:p14="http://schemas.microsoft.com/office/powerpoint/2010/main" val="406787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C85B3-BB92-4040-8F52-E774985663BC}" type="slidenum">
              <a:rPr lang="pt-PT" smtClean="0"/>
              <a:t>7</a:t>
            </a:fld>
            <a:endParaRPr lang="pt-PT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7236" y="287338"/>
            <a:ext cx="11674764" cy="885678"/>
          </a:xfrm>
        </p:spPr>
        <p:txBody>
          <a:bodyPr/>
          <a:lstStyle/>
          <a:p>
            <a:r>
              <a:rPr lang="pt-PT"/>
              <a:t>Disponibilização de materiais e informações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28073" y="1417637"/>
            <a:ext cx="11039974" cy="4521345"/>
          </a:xfrm>
        </p:spPr>
        <p:txBody>
          <a:bodyPr>
            <a:normAutofit/>
          </a:bodyPr>
          <a:lstStyle/>
          <a:p>
            <a:pPr marL="176213" marR="0" lvl="0" indent="-174625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pt-PT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 de Informação</a:t>
            </a:r>
          </a:p>
          <a:p>
            <a:pPr marL="468821" lvl="1" indent="-174625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P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Ficha da UC</a:t>
            </a:r>
          </a:p>
          <a:p>
            <a:pPr marL="468821" lvl="1" indent="-174625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0" lang="pt-P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Pautas finais</a:t>
            </a:r>
          </a:p>
          <a:p>
            <a:pPr marL="176213" marR="0" lvl="0" indent="-174625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pt-PT" sz="2200" dirty="0">
              <a:solidFill>
                <a:prstClr val="black">
                  <a:lumMod val="75000"/>
                  <a:lumOff val="25000"/>
                </a:prstClr>
              </a:solidFill>
              <a:latin typeface="Calibri" panose="020F0502020204030204"/>
            </a:endParaRPr>
          </a:p>
          <a:p>
            <a:pPr marL="176213" marR="0" lvl="0" indent="-174625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pt-PT" sz="22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OneDrive</a:t>
            </a:r>
            <a:endParaRPr kumimoji="0" lang="pt-PT" sz="2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68821" lvl="1" indent="-174625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P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Materiais de suporte às aulas</a:t>
            </a:r>
          </a:p>
          <a:p>
            <a:pPr marL="468821" lvl="1" indent="-174625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P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Entrega de trabalhos</a:t>
            </a:r>
          </a:p>
          <a:p>
            <a:pPr marL="468821" lvl="1" indent="-174625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PT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Avisos e publicações</a:t>
            </a:r>
          </a:p>
          <a:p>
            <a:pPr marL="468821" lvl="1" indent="-174625"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PT" sz="2000" b="0" i="0" u="none" strike="noStrike" baseline="0" dirty="0">
                <a:solidFill>
                  <a:prstClr val="black">
                    <a:lumMod val="75000"/>
                    <a:lumOff val="25000"/>
                  </a:prstClr>
                </a:solidFill>
                <a:latin typeface="Calibri" panose="020F0502020204030204"/>
              </a:rPr>
              <a:t>Pautas</a:t>
            </a:r>
            <a:endParaRPr lang="pt-BR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B79765-6499-4B5A-A9EC-0123CA10A404}"/>
              </a:ext>
            </a:extLst>
          </p:cNvPr>
          <p:cNvCxnSpPr>
            <a:cxnSpLocks/>
          </p:cNvCxnSpPr>
          <p:nvPr/>
        </p:nvCxnSpPr>
        <p:spPr>
          <a:xfrm>
            <a:off x="628073" y="1076281"/>
            <a:ext cx="1103997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BF57A0-542D-49A7-934F-8A189590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pt-PT"/>
              <a:t>Bases de Dados</a:t>
            </a:r>
          </a:p>
        </p:txBody>
      </p:sp>
    </p:spTree>
    <p:extLst>
      <p:ext uri="{BB962C8B-B14F-4D97-AF65-F5344CB8AC3E}">
        <p14:creationId xmlns:p14="http://schemas.microsoft.com/office/powerpoint/2010/main" val="12330140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328</Words>
  <Application>Microsoft Macintosh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Bases de Dados  Apresentação</vt:lpstr>
      <vt:lpstr>Objetivos</vt:lpstr>
      <vt:lpstr>Conteúdos Programáticos</vt:lpstr>
      <vt:lpstr>Avaliação</vt:lpstr>
      <vt:lpstr>Bibliografia</vt:lpstr>
      <vt:lpstr>Software</vt:lpstr>
      <vt:lpstr>Disponibilização de materiais e informações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Cláudio Sapateiro</dc:creator>
  <cp:lastModifiedBy>António Gonçalves</cp:lastModifiedBy>
  <cp:revision>4</cp:revision>
  <dcterms:created xsi:type="dcterms:W3CDTF">2019-02-21T14:37:42Z</dcterms:created>
  <dcterms:modified xsi:type="dcterms:W3CDTF">2024-12-27T23:05:16Z</dcterms:modified>
</cp:coreProperties>
</file>