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8"/>
  </p:notesMasterIdLst>
  <p:handoutMasterIdLst>
    <p:handoutMasterId r:id="rId39"/>
  </p:handoutMasterIdLst>
  <p:sldIdLst>
    <p:sldId id="335" r:id="rId2"/>
    <p:sldId id="418" r:id="rId3"/>
    <p:sldId id="419" r:id="rId4"/>
    <p:sldId id="420" r:id="rId5"/>
    <p:sldId id="421" r:id="rId6"/>
    <p:sldId id="422" r:id="rId7"/>
    <p:sldId id="423" r:id="rId8"/>
    <p:sldId id="424" r:id="rId9"/>
    <p:sldId id="425" r:id="rId10"/>
    <p:sldId id="426" r:id="rId11"/>
    <p:sldId id="427" r:id="rId12"/>
    <p:sldId id="428" r:id="rId13"/>
    <p:sldId id="429" r:id="rId14"/>
    <p:sldId id="430" r:id="rId15"/>
    <p:sldId id="431" r:id="rId16"/>
    <p:sldId id="432" r:id="rId17"/>
    <p:sldId id="433" r:id="rId18"/>
    <p:sldId id="455" r:id="rId19"/>
    <p:sldId id="436" r:id="rId20"/>
    <p:sldId id="437" r:id="rId21"/>
    <p:sldId id="438" r:id="rId22"/>
    <p:sldId id="439" r:id="rId23"/>
    <p:sldId id="440" r:id="rId24"/>
    <p:sldId id="441" r:id="rId25"/>
    <p:sldId id="442" r:id="rId26"/>
    <p:sldId id="443" r:id="rId27"/>
    <p:sldId id="444" r:id="rId28"/>
    <p:sldId id="445" r:id="rId29"/>
    <p:sldId id="456" r:id="rId30"/>
    <p:sldId id="454" r:id="rId31"/>
    <p:sldId id="447" r:id="rId32"/>
    <p:sldId id="448" r:id="rId33"/>
    <p:sldId id="449" r:id="rId34"/>
    <p:sldId id="450" r:id="rId35"/>
    <p:sldId id="451" r:id="rId36"/>
    <p:sldId id="452" r:id="rId37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7" autoAdjust="0"/>
    <p:restoredTop sz="64626" autoAdjust="0"/>
  </p:normalViewPr>
  <p:slideViewPr>
    <p:cSldViewPr snapToGrid="0">
      <p:cViewPr varScale="1">
        <p:scale>
          <a:sx n="80" d="100"/>
          <a:sy n="80" d="100"/>
        </p:scale>
        <p:origin x="2888" y="184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de texto principal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C7DE4E5-79F5-4AF4-9119-D11AC2C04ADD}" type="slidenum">
              <a:rPr lang="en-US" altLang="en-US" sz="1200"/>
              <a:t>10</a:t>
            </a:fld>
            <a:endParaRPr lang="en-US" altLang="en-US" sz="1200" dirty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222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AD16834-209D-4E76-8929-855939541692}" type="slidenum">
              <a:rPr lang="en-US" altLang="en-US" sz="1200"/>
              <a:t>11</a:t>
            </a:fld>
            <a:endParaRPr lang="en-US" altLang="en-US" sz="1200" dirty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238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7BAA96B3-F44A-462E-9F3B-FC947B143EC7}" type="slidenum">
              <a:rPr lang="en-US" altLang="en-US" sz="1200"/>
              <a:t>12</a:t>
            </a:fld>
            <a:endParaRPr lang="en-US" altLang="en-US" sz="1200" dirty="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141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9A1746-BC92-49CA-A120-ACAD23E13744}" type="slidenum">
              <a:rPr lang="en-US" altLang="en-US" sz="1200"/>
              <a:t>13</a:t>
            </a:fld>
            <a:endParaRPr lang="en-US" altLang="en-US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184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C368658-0DFD-4DB0-8AA5-9E00D9759535}" type="slidenum">
              <a:rPr lang="en-US" altLang="en-US" sz="1200"/>
              <a:t>14</a:t>
            </a:fld>
            <a:endParaRPr lang="en-US" altLang="en-US" sz="1200" dirty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479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1771A0E-559D-43D5-85C1-2D375155CEF8}" type="slidenum">
              <a:rPr lang="en-US" altLang="en-US" sz="1200"/>
              <a:t>15</a:t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79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1771A0E-559D-43D5-85C1-2D375155CEF8}" type="slidenum">
              <a:rPr lang="en-US" altLang="en-US" sz="1200"/>
              <a:t>16</a:t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79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6E3BFCD-61F2-489C-9C66-EB1B41452C50}" type="slidenum">
              <a:rPr lang="en-US" altLang="en-US" sz="1200"/>
              <a:t>17</a:t>
            </a:fld>
            <a:endParaRPr lang="en-US" altLang="en-US" sz="1200" dirty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339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CC0252F-502D-463C-A8AA-53AD833A94B6}" type="slidenum">
              <a:rPr lang="en-US" altLang="en-US" sz="1200"/>
              <a:t>18</a:t>
            </a:fld>
            <a:endParaRPr lang="en-US" altLang="en-US" sz="1200" dirty="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17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3AAE4D7F-1E33-42F8-B511-F7C8C40A7E44}" type="slidenum">
              <a:rPr lang="en-US" altLang="en-US" sz="1200"/>
              <a:t>19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480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t>2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AE1106A-09D7-4CBD-A5F5-BE222B3FA3D1}" type="slidenum">
              <a:rPr lang="en-US" altLang="en-US" sz="1200"/>
              <a:t>20</a:t>
            </a:fld>
            <a:endParaRPr lang="en-US" altLang="en-US" sz="1200" dirty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4898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AE1106A-09D7-4CBD-A5F5-BE222B3FA3D1}" type="slidenum">
              <a:rPr lang="en-US" altLang="en-US" sz="1200"/>
              <a:t>21</a:t>
            </a:fld>
            <a:endParaRPr lang="en-US" altLang="en-US" sz="1200" dirty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3620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t>22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3410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t>23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2101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t>24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6392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2CA03AE4-EA27-469C-8E49-6A6D2386542F}" type="slidenum">
              <a:rPr lang="en-US" altLang="en-US" sz="1200"/>
              <a:t>25</a:t>
            </a:fld>
            <a:endParaRPr lang="en-US" altLang="en-US" sz="1200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899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692E26-C62E-47DD-B019-6402D6B97215}" type="slidenum">
              <a:rPr lang="en-US" altLang="en-US" sz="1200"/>
              <a:t>26</a:t>
            </a:fld>
            <a:endParaRPr lang="en-US" altLang="en-US" sz="1200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190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9C50108-5EFA-4F84-9892-157B948F69F3}" type="slidenum">
              <a:rPr lang="en-US" altLang="en-US" sz="1200"/>
              <a:t>27</a:t>
            </a:fld>
            <a:endParaRPr lang="en-US" altLang="en-US" sz="1200" dirty="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7128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t>28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5135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t>30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103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61B8CAD7-46FF-4242-BDA5-2263185C4B88}" type="slidenum">
              <a:rPr lang="en-US" altLang="en-US" sz="1200"/>
              <a:t>3</a:t>
            </a:fld>
            <a:endParaRPr lang="en-US" altLang="en-US" sz="1200" dirty="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PT" b="1" noProof="0" dirty="0"/>
              <a:t>Os Sistemas de Gestão de Bases de Dados (SGBD)</a:t>
            </a:r>
            <a:r>
              <a:rPr lang="pt-PT" noProof="0" dirty="0"/>
              <a:t> desempenham um papel essencial na gestão de informações. </a:t>
            </a:r>
          </a:p>
          <a:p>
            <a:endParaRPr lang="pt-PT" noProof="0" dirty="0"/>
          </a:p>
          <a:p>
            <a:r>
              <a:rPr lang="pt-PT" noProof="0" dirty="0"/>
              <a:t>São compostos por: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noProof="0" dirty="0"/>
              <a:t>A </a:t>
            </a:r>
            <a:r>
              <a:rPr lang="pt-PT" b="1" noProof="0" dirty="0"/>
              <a:t>recolha de dados inter-relacionados</a:t>
            </a:r>
            <a:r>
              <a:rPr lang="pt-PT" noProof="0" dirty="0"/>
              <a:t>, que possuem ligações ou dependências entre si;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noProof="0" dirty="0"/>
              <a:t>Um </a:t>
            </a:r>
            <a:r>
              <a:rPr lang="pt-PT" b="1" noProof="0" dirty="0"/>
              <a:t>conjunto de programas</a:t>
            </a:r>
            <a:r>
              <a:rPr lang="pt-PT" noProof="0" dirty="0"/>
              <a:t> que facilita o acesso, manipulação e gestão dos dados;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noProof="0" dirty="0"/>
              <a:t>Um </a:t>
            </a:r>
            <a:r>
              <a:rPr lang="pt-PT" b="1" noProof="0" dirty="0"/>
              <a:t>ambiente de utilização cómodo e eficiente</a:t>
            </a:r>
            <a:r>
              <a:rPr lang="pt-PT" noProof="0" dirty="0"/>
              <a:t>, simplificando o trabalho dos utilizadores.</a:t>
            </a:r>
          </a:p>
          <a:p>
            <a:endParaRPr lang="pt-PT" noProof="0" dirty="0"/>
          </a:p>
          <a:p>
            <a:r>
              <a:rPr lang="pt-PT" noProof="0" dirty="0"/>
              <a:t>Os </a:t>
            </a:r>
            <a:r>
              <a:rPr lang="pt-PT" b="1" noProof="0" dirty="0"/>
              <a:t>sistemas de bases de dados</a:t>
            </a:r>
            <a:r>
              <a:rPr lang="pt-PT" noProof="0" dirty="0"/>
              <a:t> são utilizados para gerir coleções de dados que têm as seguintes características: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noProof="0" dirty="0"/>
              <a:t>São </a:t>
            </a:r>
            <a:r>
              <a:rPr lang="pt-PT" b="1" noProof="0" dirty="0"/>
              <a:t>altamente valiosos</a:t>
            </a:r>
            <a:r>
              <a:rPr lang="pt-PT" noProof="0" dirty="0"/>
              <a:t>, fornecendo informação crítica para a tomada de decisões;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noProof="0" dirty="0"/>
              <a:t>São </a:t>
            </a:r>
            <a:r>
              <a:rPr lang="pt-PT" b="1" noProof="0" dirty="0"/>
              <a:t>relativamente grandes</a:t>
            </a:r>
            <a:r>
              <a:rPr lang="pt-PT" noProof="0" dirty="0"/>
              <a:t> e podem crescer significativamente ao longo do tempo;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noProof="0" dirty="0"/>
              <a:t>São </a:t>
            </a:r>
            <a:r>
              <a:rPr lang="pt-PT" b="1" noProof="0" dirty="0"/>
              <a:t>acessíveis a vários utilizadores e aplicações ao mesmo tempo</a:t>
            </a:r>
            <a:r>
              <a:rPr lang="pt-PT" noProof="0" dirty="0"/>
              <a:t>, permitindo a execução simultânea de várias operações.</a:t>
            </a:r>
          </a:p>
          <a:p>
            <a:endParaRPr lang="pt-PT" noProof="0" dirty="0"/>
          </a:p>
          <a:p>
            <a:r>
              <a:rPr lang="pt-PT" noProof="0" dirty="0"/>
              <a:t>Os </a:t>
            </a:r>
            <a:r>
              <a:rPr lang="pt-PT" b="1" noProof="0" dirty="0"/>
              <a:t>sistemas modernos de bases de dados</a:t>
            </a:r>
            <a:r>
              <a:rPr lang="pt-PT" noProof="0" dirty="0"/>
              <a:t> são complexos e foram desenvolvidos para gerir grandes volumes de dados de forma organizada e eficiente, respondendo às necessidades de diferentes setores.</a:t>
            </a:r>
          </a:p>
          <a:p>
            <a:r>
              <a:rPr lang="pt-PT" noProof="0" dirty="0"/>
              <a:t>Por fim, as </a:t>
            </a:r>
            <a:r>
              <a:rPr lang="pt-PT" b="1" noProof="0" dirty="0"/>
              <a:t>bases de dados estão presentes em praticamente todos os aspetos da nossa vida</a:t>
            </a:r>
            <a:r>
              <a:rPr lang="pt-PT" noProof="0" dirty="0"/>
              <a:t>, sendo fundamentais em áreas como a banca, saúde, redes sociais, educação e comércio, assegurando que a informação está disponível de forma rápida e segura.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3340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8F6CFE8-F4B8-4635-B9A3-190ADFF2F8A1}" type="slidenum">
              <a:rPr lang="en-US" altLang="en-US" sz="1200"/>
              <a:t>31</a:t>
            </a:fld>
            <a:endParaRPr lang="en-US" altLang="en-US" sz="1200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2978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t>32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6248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t>33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5200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188066E-62EE-4B9F-B875-24DB77358110}" type="slidenum">
              <a:rPr lang="en-US" altLang="en-US" sz="1200"/>
              <a:t>34</a:t>
            </a:fld>
            <a:endParaRPr lang="en-US" altLang="en-US" sz="1200" dirty="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9728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E0F9339-897F-48D6-BF47-88403A03B134}" type="slidenum">
              <a:rPr lang="en-US" altLang="en-US" sz="1200"/>
              <a:t>35</a:t>
            </a:fld>
            <a:endParaRPr lang="en-US" altLang="en-US" sz="1200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169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FEA4BD3-34B5-41A4-AD0A-924F71A2839F}" type="slidenum">
              <a:rPr lang="en-US" altLang="en-US" sz="1200"/>
              <a:t>36</a:t>
            </a:fld>
            <a:endParaRPr lang="en-US" altLang="en-US" sz="1200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033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22" tIns="46511" rIns="93022" bIns="46511" anchor="b"/>
          <a:lstStyle/>
          <a:p>
            <a:pPr algn="r" defTabSz="928787"/>
            <a:fld id="{0D799AF1-7295-4E0B-8743-1CC5B98377B9}" type="slidenum">
              <a:rPr lang="en-US" sz="1200"/>
              <a:t>4</a:t>
            </a:fld>
            <a:endParaRPr lang="en-US" sz="120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pt-PT" noProof="0" dirty="0"/>
              <a:t>As </a:t>
            </a:r>
            <a:r>
              <a:rPr lang="pt-PT" b="1" noProof="0" dirty="0"/>
              <a:t>bases de dados</a:t>
            </a:r>
            <a:r>
              <a:rPr lang="pt-PT" noProof="0" dirty="0"/>
              <a:t> desempenham um papel fundamental na gestão de informações em diferentes áreas de uma empresa. No setor das vendas, elas permitem armazenar dados sobre clientes, produtos e compras. Estas informações ajudam a acompanhar o comportamento dos clientes e a otimizar as estratégias comerciais.</a:t>
            </a:r>
          </a:p>
          <a:p>
            <a:endParaRPr lang="pt-PT" noProof="0" dirty="0"/>
          </a:p>
          <a:p>
            <a:r>
              <a:rPr lang="pt-PT" noProof="0" dirty="0"/>
              <a:t>Na </a:t>
            </a:r>
            <a:r>
              <a:rPr lang="pt-PT" b="1" noProof="0" dirty="0"/>
              <a:t>contabilidade</a:t>
            </a:r>
            <a:r>
              <a:rPr lang="pt-PT" noProof="0" dirty="0"/>
              <a:t>, as bases de dados são usadas para registar pagamentos, receitas e ativos da empresa. Com isso, a gestão financeira torna-se mais organizada e precisa, facilitando a análise e a tomada de decisões.</a:t>
            </a:r>
          </a:p>
          <a:p>
            <a:endParaRPr lang="pt-PT" noProof="0" dirty="0"/>
          </a:p>
          <a:p>
            <a:r>
              <a:rPr lang="pt-PT" noProof="0" dirty="0"/>
              <a:t>No departamento de </a:t>
            </a:r>
            <a:r>
              <a:rPr lang="pt-PT" b="1" noProof="0" dirty="0"/>
              <a:t>recursos humanos</a:t>
            </a:r>
            <a:r>
              <a:rPr lang="pt-PT" noProof="0" dirty="0"/>
              <a:t>, as bases de dados são essenciais para armazenar informações sobre os empregados, como salários, cargos e impostos. Estes dados facilitam a gestão administrativa e garantem que os processos relacionados com os colaboradores sejam mais eficientes.</a:t>
            </a:r>
          </a:p>
          <a:p>
            <a:endParaRPr lang="pt-PT" noProof="0" dirty="0"/>
          </a:p>
          <a:p>
            <a:r>
              <a:rPr lang="pt-PT" noProof="0" dirty="0"/>
              <a:t>No setor do </a:t>
            </a:r>
            <a:r>
              <a:rPr lang="pt-PT" b="1" noProof="0" dirty="0"/>
              <a:t>fabrico</a:t>
            </a:r>
            <a:r>
              <a:rPr lang="pt-PT" noProof="0" dirty="0"/>
              <a:t>, as bases de dados são aplicadas para gerir a produção, o inventário e as encomendas. Elas permitem monitorizar o stock, organizar a cadeia de abastecimento e otimizar os processos de produção. Desta forma, as empresas conseguem evitar falhas e melhorar a eficiência operacional.</a:t>
            </a:r>
          </a:p>
          <a:p>
            <a:endParaRPr lang="pt-PT" noProof="0" dirty="0"/>
          </a:p>
          <a:p>
            <a:r>
              <a:rPr lang="pt-PT" noProof="0" dirty="0"/>
              <a:t>Na área da </a:t>
            </a:r>
            <a:r>
              <a:rPr lang="pt-PT" b="1" noProof="0" dirty="0"/>
              <a:t>banca e finanças</a:t>
            </a:r>
            <a:r>
              <a:rPr lang="pt-PT" noProof="0" dirty="0"/>
              <a:t>, as aplicações de bases de dados são indispensáveis. São utilizadas para armazenar informações sobre clientes, contas bancárias, empréstimos e transações. Além disso, permitem processar transações com cartões de crédito e gerir dados de instrumentos financeiros, como ações e obrigações, em tempo real.</a:t>
            </a:r>
          </a:p>
          <a:p>
            <a:endParaRPr lang="pt-PT" noProof="0" dirty="0"/>
          </a:p>
          <a:p>
            <a:r>
              <a:rPr lang="pt-PT" noProof="0" dirty="0"/>
              <a:t>Por fim, no setor das </a:t>
            </a:r>
            <a:r>
              <a:rPr lang="pt-PT" b="1" noProof="0" dirty="0"/>
              <a:t>universidades</a:t>
            </a:r>
            <a:r>
              <a:rPr lang="pt-PT" noProof="0" dirty="0"/>
              <a:t>, as bases de dados têm um papel importante na gestão das inscrições e notas dos alunos. Permitem organizar os registos académicos de forma sistemática, facilitando o acompanhamento do desempenho dos estudantes e a emissão de documentos.</a:t>
            </a:r>
          </a:p>
          <a:p>
            <a:endParaRPr lang="pt-PT" noProof="0" dirty="0"/>
          </a:p>
          <a:p>
            <a:r>
              <a:rPr lang="pt-PT" noProof="0" dirty="0"/>
              <a:t>Assim, as bases de dados são ferramentas essenciais em diferentes setores, possibilitando a organização e a utilização eficiente de grandes volumes de informação.</a:t>
            </a:r>
          </a:p>
          <a:p>
            <a:endParaRPr lang="pt-PT" noProof="0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38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22" tIns="46511" rIns="93022" bIns="46511" anchor="b"/>
          <a:lstStyle/>
          <a:p>
            <a:pPr algn="r" defTabSz="928787"/>
            <a:fld id="{0D799AF1-7295-4E0B-8743-1CC5B98377B9}" type="slidenum">
              <a:rPr lang="en-US" sz="1200"/>
              <a:t>5</a:t>
            </a:fld>
            <a:endParaRPr lang="en-US" sz="120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1809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516B392-AB16-433E-A341-C08B2964F80A}" type="slidenum">
              <a:rPr lang="en-US" altLang="en-US" sz="1200"/>
              <a:t>6</a:t>
            </a:fld>
            <a:endParaRPr lang="en-US" altLang="en-US" sz="1200" dirty="0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388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E2E42CA-A09A-4793-8A18-57204D130B58}" type="slidenum">
              <a:rPr lang="en-US" altLang="en-US" sz="1200"/>
              <a:t>7</a:t>
            </a:fld>
            <a:endParaRPr lang="en-US" altLang="en-US" sz="1200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211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7E4010D-B469-485C-9478-EC8472477B61}" type="slidenum">
              <a:rPr lang="en-US" altLang="en-US" sz="1200"/>
              <a:t>8</a:t>
            </a:fld>
            <a:endParaRPr lang="en-US" altLang="en-US" sz="1200" dirty="0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324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9A1746-BC92-49CA-A120-ACAD23E13744}" type="slidenum">
              <a:rPr lang="en-US" altLang="en-US" sz="1200"/>
              <a:t>9</a:t>
            </a:fld>
            <a:endParaRPr lang="en-US" altLang="en-US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486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8118" y="5726113"/>
            <a:ext cx="39677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Based on Database System Concepts</a:t>
            </a:r>
            <a:endParaRPr lang="en-US" altLang="en-US" sz="1200" b="1" dirty="0">
              <a:solidFill>
                <a:srgbClr val="002060"/>
              </a:solidFill>
            </a:endParaRP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8145" y="1093788"/>
            <a:ext cx="7727518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Clique para editar os estilos de texto principal</a:t>
            </a:r>
          </a:p>
          <a:p>
            <a:pPr lvl="1"/>
            <a:r>
              <a:rPr lang="en-US" altLang="en-US" dirty="0"/>
              <a:t>Segundo nível</a:t>
            </a:r>
          </a:p>
          <a:p>
            <a:pPr lvl="2"/>
            <a:r>
              <a:rPr lang="en-US" altLang="en-US" dirty="0"/>
              <a:t>Terceiro nível</a:t>
            </a:r>
          </a:p>
          <a:p>
            <a:pPr lvl="3"/>
            <a:r>
              <a:rPr lang="en-US" altLang="en-US" dirty="0"/>
              <a:t>Quarto nível</a:t>
            </a:r>
          </a:p>
          <a:p>
            <a:pPr lvl="4"/>
            <a:r>
              <a:rPr lang="en-US" altLang="en-US" dirty="0"/>
              <a:t>Quinto nível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t>‹#›</a:t>
            </a:fld>
            <a:endParaRPr lang="en-US" altLang="en-US" dirty="0"/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Clique para editar o estilo do título principal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Capítulo 1: Base de Dados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Modelos de dados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57215"/>
            <a:ext cx="7802626" cy="4819329"/>
          </a:xfrm>
        </p:spPr>
        <p:txBody>
          <a:bodyPr/>
          <a:lstStyle/>
          <a:p>
            <a:r>
              <a:rPr lang="en-US" altLang="en-US" sz="1700" dirty="0"/>
              <a:t>Uma coleção de ferramentas para descrever 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Dados 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Relações de dados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Semântica de dados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Restrições de dados</a:t>
            </a:r>
          </a:p>
          <a:p>
            <a:r>
              <a:rPr lang="en-US" altLang="en-US" sz="1700" dirty="0"/>
              <a:t>Modelo relacional</a:t>
            </a:r>
          </a:p>
          <a:p>
            <a:r>
              <a:rPr lang="en-US" altLang="en-US" sz="1700" dirty="0"/>
              <a:t>Modelo de dados Entidade-Relacionamento (principalmente para a conceção de bases de dados) </a:t>
            </a:r>
          </a:p>
          <a:p>
            <a:r>
              <a:rPr lang="en-US" altLang="en-US" sz="1700" dirty="0"/>
              <a:t>Modelos de dados baseados em objectos (orientados para objectos e relacionais)</a:t>
            </a:r>
          </a:p>
          <a:p>
            <a:r>
              <a:rPr lang="en-US" altLang="en-US" sz="1700" dirty="0"/>
              <a:t>Modelo de dados semi-estruturados (XML)</a:t>
            </a:r>
          </a:p>
          <a:p>
            <a:r>
              <a:rPr lang="en-US" altLang="en-US" sz="1700" dirty="0"/>
              <a:t>Outros modelos mais antigos:</a:t>
            </a:r>
          </a:p>
          <a:p>
            <a:pPr lvl="1"/>
            <a:r>
              <a:rPr lang="en-US" altLang="en-US" sz="1700" dirty="0"/>
              <a:t>Modelo de rede </a:t>
            </a:r>
          </a:p>
          <a:p>
            <a:pPr lvl="1"/>
            <a:r>
              <a:rPr lang="en-US" altLang="en-US" sz="1700" dirty="0"/>
              <a:t>Modelo hierárquico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Modelo relacional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327"/>
            <a:ext cx="7924546" cy="1490914"/>
          </a:xfrm>
        </p:spPr>
        <p:txBody>
          <a:bodyPr/>
          <a:lstStyle/>
          <a:p>
            <a:r>
              <a:rPr lang="en-US" altLang="en-US" sz="1700" dirty="0"/>
              <a:t>Todos os dados são armazenados em várias tabelas.</a:t>
            </a:r>
          </a:p>
          <a:p>
            <a:r>
              <a:rPr lang="en-US" altLang="en-US" sz="1700" dirty="0"/>
              <a:t>Exemplo de dados tabulares no modelo relacional</a:t>
            </a:r>
          </a:p>
        </p:txBody>
      </p:sp>
      <p:sp>
        <p:nvSpPr>
          <p:cNvPr id="25603" name="Line 31"/>
          <p:cNvSpPr>
            <a:spLocks noChangeShapeType="1"/>
          </p:cNvSpPr>
          <p:nvPr/>
        </p:nvSpPr>
        <p:spPr bwMode="auto">
          <a:xfrm flipH="1">
            <a:off x="4296620" y="2348699"/>
            <a:ext cx="642938" cy="4786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4" name="Text Box 32"/>
          <p:cNvSpPr txBox="1">
            <a:spLocks noChangeArrowheads="1"/>
          </p:cNvSpPr>
          <p:nvPr/>
        </p:nvSpPr>
        <p:spPr bwMode="auto">
          <a:xfrm>
            <a:off x="4524696" y="2072236"/>
            <a:ext cx="9925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Colunas</a:t>
            </a:r>
            <a:endParaRPr lang="en-US" altLang="en-US" sz="1200" dirty="0"/>
          </a:p>
        </p:txBody>
      </p:sp>
      <p:sp>
        <p:nvSpPr>
          <p:cNvPr id="25605" name="Line 33"/>
          <p:cNvSpPr>
            <a:spLocks noChangeShapeType="1"/>
          </p:cNvSpPr>
          <p:nvPr/>
        </p:nvSpPr>
        <p:spPr bwMode="auto">
          <a:xfrm flipH="1">
            <a:off x="3560290" y="2345745"/>
            <a:ext cx="1132285" cy="4679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7" name="Text Box 38"/>
          <p:cNvSpPr txBox="1">
            <a:spLocks noChangeArrowheads="1"/>
          </p:cNvSpPr>
          <p:nvPr/>
        </p:nvSpPr>
        <p:spPr bwMode="auto">
          <a:xfrm>
            <a:off x="5621840" y="3163194"/>
            <a:ext cx="6960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Filas</a:t>
            </a:r>
          </a:p>
        </p:txBody>
      </p:sp>
      <p:sp>
        <p:nvSpPr>
          <p:cNvPr id="25608" name="Line 39"/>
          <p:cNvSpPr>
            <a:spLocks noChangeShapeType="1"/>
          </p:cNvSpPr>
          <p:nvPr/>
        </p:nvSpPr>
        <p:spPr bwMode="auto">
          <a:xfrm flipH="1">
            <a:off x="4866595" y="3327914"/>
            <a:ext cx="567785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9" name="Line 40"/>
          <p:cNvSpPr>
            <a:spLocks noChangeShapeType="1"/>
          </p:cNvSpPr>
          <p:nvPr/>
        </p:nvSpPr>
        <p:spPr bwMode="auto">
          <a:xfrm flipH="1">
            <a:off x="4866594" y="3327915"/>
            <a:ext cx="567786" cy="1430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pic>
        <p:nvPicPr>
          <p:cNvPr id="11" name="Picture 2" descr="Edgar F. Co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970" y="4330436"/>
            <a:ext cx="905257" cy="85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057993" y="5374285"/>
            <a:ext cx="1893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/>
              <a:t>Ted Codd</a:t>
            </a:r>
            <a:br>
              <a:rPr lang="en-IN" b="1"/>
            </a:br>
            <a:r>
              <a:rPr lang="en-IN"/>
              <a:t>Prémio Turing 1981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DA0EEC-6C2D-4DCD-BC9B-F1B582F1DE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3026"/>
          <a:stretch/>
        </p:blipFill>
        <p:spPr>
          <a:xfrm>
            <a:off x="1070010" y="2741510"/>
            <a:ext cx="3869548" cy="369951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Um exemplo de base de dados relacional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A83B5AE-3E57-485D-8D9A-2AFE63916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09678" y="803604"/>
            <a:ext cx="3420192" cy="573936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Níveis de abstração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90"/>
            <a:ext cx="7638803" cy="4903787"/>
          </a:xfrm>
        </p:spPr>
        <p:txBody>
          <a:bodyPr/>
          <a:lstStyle/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Nível físico</a:t>
            </a:r>
            <a:r>
              <a:rPr lang="en-US" altLang="en-US" sz="1700" dirty="0">
                <a:solidFill>
                  <a:srgbClr val="002060"/>
                </a:solidFill>
              </a:rPr>
              <a:t>: </a:t>
            </a:r>
            <a:r>
              <a:rPr lang="en-US" altLang="en-US" sz="1700" dirty="0"/>
              <a:t>descreve a forma como um registo (por exemplo, um instrutor) é armazenado.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Nível lógico</a:t>
            </a:r>
            <a:r>
              <a:rPr lang="en-US" altLang="en-US" sz="1700" dirty="0">
                <a:solidFill>
                  <a:srgbClr val="002060"/>
                </a:solidFill>
              </a:rPr>
              <a:t>: </a:t>
            </a:r>
            <a:r>
              <a:rPr lang="en-US" altLang="en-US" sz="1700" dirty="0"/>
              <a:t>descreve os dados armazenados na base de dados e as relações entre os dados.</a:t>
            </a:r>
          </a:p>
          <a:p>
            <a:pPr lvl="1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/>
              <a:t>	tipo </a:t>
            </a:r>
            <a:r>
              <a:rPr lang="en-US" altLang="en-US" sz="1700" i="1" dirty="0"/>
              <a:t>instrutor </a:t>
            </a:r>
            <a:r>
              <a:rPr lang="en-US" altLang="en-US" sz="1700" dirty="0"/>
              <a:t>= </a:t>
            </a:r>
            <a:r>
              <a:rPr lang="en-US" altLang="en-US" sz="1700" b="1" dirty="0"/>
              <a:t>registo</a:t>
            </a:r>
            <a:endParaRPr lang="en-US" altLang="en-US" sz="1700" dirty="0"/>
          </a:p>
          <a:p>
            <a:pPr lvl="1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i="1" dirty="0"/>
              <a:t>		ID </a:t>
            </a:r>
            <a:r>
              <a:rPr lang="en-US" altLang="en-US" sz="1700" dirty="0"/>
              <a:t>: string; </a:t>
            </a:r>
            <a:br>
              <a:rPr lang="en-US" altLang="en-US" sz="1700" dirty="0"/>
            </a:br>
            <a:r>
              <a:rPr lang="en-US" altLang="en-US" sz="1700" i="1" dirty="0"/>
              <a:t>	nome </a:t>
            </a:r>
            <a:r>
              <a:rPr lang="en-US" altLang="en-US" sz="1700" dirty="0"/>
              <a:t>: string;</a:t>
            </a:r>
            <a:br>
              <a:rPr lang="en-US" altLang="en-US" sz="1700" dirty="0"/>
            </a:br>
            <a:r>
              <a:rPr lang="en-US" altLang="en-US" sz="1700" i="1" dirty="0" err="1"/>
              <a:t>	nome_departamento </a:t>
            </a:r>
            <a:r>
              <a:rPr lang="en-US" altLang="en-US" sz="1700" dirty="0"/>
              <a:t>: string;</a:t>
            </a:r>
            <a:br>
              <a:rPr lang="en-US" altLang="en-US" sz="1700" dirty="0"/>
            </a:br>
            <a:r>
              <a:rPr lang="en-US" altLang="en-US" sz="1700" i="1" dirty="0"/>
              <a:t>	salário </a:t>
            </a:r>
            <a:r>
              <a:rPr lang="en-US" altLang="en-US" sz="1700" dirty="0"/>
              <a:t>: inteiro;</a:t>
            </a:r>
          </a:p>
          <a:p>
            <a:pPr lvl="4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/>
              <a:t>fim</a:t>
            </a:r>
            <a:r>
              <a:rPr lang="en-US" altLang="en-US" sz="1700" dirty="0"/>
              <a:t>;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Nível de visualização</a:t>
            </a:r>
            <a:r>
              <a:rPr lang="en-US" altLang="en-US" sz="1700" dirty="0">
                <a:solidFill>
                  <a:srgbClr val="002060"/>
                </a:solidFill>
              </a:rPr>
              <a:t>: </a:t>
            </a:r>
            <a:r>
              <a:rPr lang="en-US" altLang="en-US" sz="1700" dirty="0"/>
              <a:t>os programas de aplicação ocultam os pormenores dos tipos de dados.  As vistas também podem ocultar informações (como </a:t>
            </a:r>
            <a:r>
              <a:rPr lang="en-US" altLang="ja-JP" sz="1700" dirty="0"/>
              <a:t>o salário </a:t>
            </a:r>
            <a:r>
              <a:rPr lang="ja-JP" altLang="en-US" sz="1700" dirty="0"/>
              <a:t>de </a:t>
            </a:r>
            <a:r>
              <a:rPr lang="en-US" altLang="en-US" sz="1700" dirty="0"/>
              <a:t>um empregado</a:t>
            </a:r>
            <a:r>
              <a:rPr lang="en-US" altLang="ja-JP" sz="1700" dirty="0"/>
              <a:t>) por motivos de segurança. 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Visualização de dados</a:t>
            </a:r>
          </a:p>
        </p:txBody>
      </p:sp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948690" y="1151971"/>
            <a:ext cx="454913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Uma arquitetura para um sistema de base de dados </a:t>
            </a:r>
          </a:p>
        </p:txBody>
      </p:sp>
      <p:pic>
        <p:nvPicPr>
          <p:cNvPr id="1945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709" y="1799807"/>
            <a:ext cx="5012055" cy="293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78435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Instâncias e esquemas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201232"/>
            <a:ext cx="7638802" cy="4903787"/>
          </a:xfrm>
        </p:spPr>
        <p:txBody>
          <a:bodyPr/>
          <a:lstStyle/>
          <a:p>
            <a:r>
              <a:rPr lang="en-US" altLang="en-US" sz="1700" dirty="0"/>
              <a:t>Semelhante aos tipos e variáveis nas linguagens de programação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Esquema lógico </a:t>
            </a:r>
            <a:r>
              <a:rPr lang="en-US" altLang="en-US" sz="1700" dirty="0"/>
              <a:t>- a estrutura lógica geral da base de dados </a:t>
            </a:r>
          </a:p>
          <a:p>
            <a:pPr lvl="1"/>
            <a:r>
              <a:rPr lang="en-US" altLang="en-US" sz="1700" dirty="0"/>
              <a:t>Exemplo: A base de dados consiste em informações sobre um conjunto de clientes e contas num banco e a relação entre eles</a:t>
            </a:r>
          </a:p>
          <a:p>
            <a:pPr lvl="2"/>
            <a:r>
              <a:rPr lang="en-US" altLang="en-US" sz="1700" dirty="0"/>
              <a:t>Análogo à informação de tipo de uma variável num programa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Esquema físico </a:t>
            </a:r>
            <a:r>
              <a:rPr lang="en-US" altLang="en-US" sz="1700" dirty="0"/>
              <a:t>- a estrutura física global da base de dados 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Instância </a:t>
            </a:r>
            <a:r>
              <a:rPr lang="en-US" altLang="en-US" sz="1700" dirty="0"/>
              <a:t>- o conteúdo real da base de dados num determinado momento </a:t>
            </a:r>
          </a:p>
          <a:p>
            <a:pPr lvl="1"/>
            <a:r>
              <a:rPr lang="en-US" altLang="en-US" sz="1700" dirty="0"/>
              <a:t>Análogo ao valor de uma variável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/>
              <a:t>Independência de dados físicos </a:t>
            </a:r>
            <a:endParaRPr lang="en-US" altLang="en-US" sz="2800" dirty="0">
              <a:effectLst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50544"/>
            <a:ext cx="7558904" cy="49037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Independência de dados físicos </a:t>
            </a:r>
            <a:r>
              <a:rPr lang="en-US" altLang="en-US" sz="1700" dirty="0"/>
              <a:t>- a capacidade de modificar o esquema físico sem alterar o esquema lógico</a:t>
            </a:r>
          </a:p>
          <a:p>
            <a:pPr lvl="1"/>
            <a:r>
              <a:rPr lang="en-US" altLang="en-US" sz="1700" dirty="0"/>
              <a:t>As aplicações dependem do esquema lógico</a:t>
            </a:r>
          </a:p>
          <a:p>
            <a:pPr lvl="1"/>
            <a:r>
              <a:rPr lang="en-US" altLang="en-US" sz="1700" dirty="0"/>
              <a:t>Em geral, as interfaces entre os vários níveis e componentes devem ser bem definidas para que as alterações nalgumas partes não influenciem seriamente as outras.</a:t>
            </a:r>
          </a:p>
          <a:p>
            <a:endParaRPr lang="en-US" altLang="en-US" sz="1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Linguagem de definição de dados (DDL)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6942"/>
            <a:ext cx="7401096" cy="4903787"/>
          </a:xfrm>
        </p:spPr>
        <p:txBody>
          <a:bodyPr/>
          <a:lstStyle/>
          <a:p>
            <a:r>
              <a:rPr lang="en-US" altLang="en-US" sz="1700" dirty="0"/>
              <a:t>Notação de especificação para definir o esquema da base de dados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Exemplo: </a:t>
            </a:r>
            <a:r>
              <a:rPr lang="en-US" altLang="en-US" sz="1700" b="1" dirty="0"/>
              <a:t>criar tabela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(</a:t>
            </a:r>
            <a:br>
              <a:rPr lang="en-US" altLang="en-US" sz="1700" dirty="0"/>
            </a:br>
            <a:r>
              <a:rPr lang="en-US" altLang="en-US" sz="1700" i="1" dirty="0"/>
              <a:t>                             ID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i="1" dirty="0"/>
              <a:t>                             name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</a:t>
            </a:r>
            <a:r>
              <a:rPr lang="en-US" altLang="en-US" sz="1700" b="1" dirty="0"/>
              <a:t>,</a:t>
            </a:r>
            <a:br>
              <a:rPr lang="en-US" altLang="en-US" sz="1700" b="1" i="1" dirty="0"/>
            </a:br>
            <a:r>
              <a:rPr lang="en-US" altLang="en-US" sz="1700" i="1" dirty="0" err="1"/>
              <a:t>                             nome_departamento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i="1" dirty="0"/>
              <a:t>                             salary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(8,2))</a:t>
            </a:r>
          </a:p>
          <a:p>
            <a:r>
              <a:rPr lang="en-US" altLang="en-US" sz="1700" dirty="0"/>
              <a:t>O compilador DDL gera um conjunto de modelos de tabela armazenados num </a:t>
            </a:r>
            <a:r>
              <a:rPr lang="en-US" altLang="en-US" sz="1700" b="1" i="1" dirty="0">
                <a:solidFill>
                  <a:srgbClr val="002060"/>
                </a:solidFill>
              </a:rPr>
              <a:t>dicionário de dados</a:t>
            </a:r>
          </a:p>
          <a:p>
            <a:r>
              <a:rPr lang="en-US" altLang="en-US" sz="1700" dirty="0"/>
              <a:t>O dicionário de dados contém metadados (ou seja, dados sobre dados)</a:t>
            </a:r>
          </a:p>
          <a:p>
            <a:pPr lvl="1"/>
            <a:r>
              <a:rPr lang="en-US" altLang="en-US" sz="1700" dirty="0"/>
              <a:t>Esquema da base de dados </a:t>
            </a:r>
          </a:p>
          <a:p>
            <a:pPr lvl="1"/>
            <a:r>
              <a:rPr lang="en-US" altLang="en-US" sz="1700" dirty="0"/>
              <a:t>Restrições de integridade</a:t>
            </a:r>
          </a:p>
          <a:p>
            <a:pPr lvl="2"/>
            <a:r>
              <a:rPr lang="en-US" altLang="en-US" sz="1700" dirty="0"/>
              <a:t>Chave primária (ID identifica exclusivamente os instrutores)</a:t>
            </a:r>
          </a:p>
          <a:p>
            <a:pPr lvl="1"/>
            <a:r>
              <a:rPr lang="en-US" altLang="en-US" sz="1700" dirty="0"/>
              <a:t>Autorização</a:t>
            </a:r>
          </a:p>
          <a:p>
            <a:pPr lvl="2"/>
            <a:r>
              <a:rPr lang="en-US" altLang="en-US" sz="1700" dirty="0"/>
              <a:t>Quem pode aceder ao quê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Linguagem de Manipulação de Dados (DML)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093790"/>
            <a:ext cx="7550027" cy="4903787"/>
          </a:xfrm>
        </p:spPr>
        <p:txBody>
          <a:bodyPr/>
          <a:lstStyle/>
          <a:p>
            <a:r>
              <a:rPr lang="en-US" altLang="en-US" sz="1700" dirty="0"/>
              <a:t>Linguagem para aceder e atualizar os dados organizados pelo modelo de dados adequado</a:t>
            </a:r>
          </a:p>
          <a:p>
            <a:pPr lvl="1"/>
            <a:r>
              <a:rPr lang="en-US" altLang="en-US" sz="1700" dirty="0"/>
              <a:t>DML também conhecida como linguagem de consulta</a:t>
            </a:r>
          </a:p>
          <a:p>
            <a:r>
              <a:rPr lang="en-US" altLang="en-US" dirty="0"/>
              <a:t>Existem basicamente dois tipos de linguagem de manipulação de dados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cs typeface="ＭＳ Ｐゴシック" charset="0"/>
              </a:rPr>
              <a:t>DML processual </a:t>
            </a:r>
            <a:r>
              <a:rPr lang="en-US" altLang="en-US" dirty="0">
                <a:cs typeface="ＭＳ Ｐゴシック" charset="0"/>
              </a:rPr>
              <a:t>- requer que o utilizador especifique quais os dados necessários e como os obter.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cs typeface="ＭＳ Ｐゴシック" charset="0"/>
              </a:rPr>
              <a:t>DML declarativa </a:t>
            </a:r>
            <a:r>
              <a:rPr lang="en-US" altLang="en-US" dirty="0">
                <a:cs typeface="ＭＳ Ｐゴシック" charset="0"/>
              </a:rPr>
              <a:t>- requer que o utilizador especifique quais os dados necessários sem especificar como obter esses dados. </a:t>
            </a:r>
          </a:p>
          <a:p>
            <a:r>
              <a:rPr lang="en-US" altLang="en-US" dirty="0"/>
              <a:t>As DMLs declarativas são geralmente mais fáceis de aprender e utilizar do que as DMLs processuais.  </a:t>
            </a:r>
          </a:p>
          <a:p>
            <a:r>
              <a:rPr lang="en-US" altLang="en-US" dirty="0"/>
              <a:t>As DMLs declarativas também são chamadas de DMLs não-procedurais</a:t>
            </a:r>
          </a:p>
          <a:p>
            <a:r>
              <a:rPr lang="en-US" altLang="en-US" dirty="0"/>
              <a:t>A parte de uma DML que envolve a recuperação de informações é chamada de linguagem de </a:t>
            </a:r>
            <a:r>
              <a:rPr lang="en-US" altLang="en-US" b="1" dirty="0">
                <a:solidFill>
                  <a:srgbClr val="002060"/>
                </a:solidFill>
              </a:rPr>
              <a:t>consulta</a:t>
            </a:r>
            <a:r>
              <a:rPr lang="en-US" altLang="en-US" dirty="0"/>
              <a:t>.  </a:t>
            </a:r>
          </a:p>
          <a:p>
            <a:endParaRPr lang="en-US" altLang="en-US" sz="1700" dirty="0"/>
          </a:p>
          <a:p>
            <a:pPr lvl="1">
              <a:buFont typeface="Monotype Sorts" charset="2"/>
              <a:buNone/>
            </a:pP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557952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Linguagem de consulta SQL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43359"/>
            <a:ext cx="7603292" cy="4806338"/>
          </a:xfrm>
        </p:spPr>
        <p:txBody>
          <a:bodyPr/>
          <a:lstStyle/>
          <a:p>
            <a:r>
              <a:rPr lang="en-US" altLang="en-US" sz="1700" dirty="0"/>
              <a:t>A linguagem de consulta SQL não é processual. Uma consulta recebe como entrada várias tabelas (possivelmente apenas uma) e devolve sempre uma única tabela.</a:t>
            </a:r>
          </a:p>
          <a:p>
            <a:pPr>
              <a:tabLst>
                <a:tab pos="983456" algn="l"/>
              </a:tabLst>
            </a:pPr>
            <a:r>
              <a:rPr lang="en-US" altLang="en-US" sz="1700" dirty="0"/>
              <a:t>Exemplo para encontrar todos os instrutores no departamento de Comp. Sci.</a:t>
            </a:r>
          </a:p>
          <a:p>
            <a:pPr>
              <a:buNone/>
              <a:tabLst>
                <a:tab pos="983456" algn="l"/>
              </a:tabLst>
            </a:pPr>
            <a:r>
              <a:rPr lang="en-US" altLang="en-US" sz="1700" b="1" dirty="0"/>
              <a:t>		selecionar </a:t>
            </a:r>
            <a:r>
              <a:rPr lang="en-US" altLang="en-US" sz="1700" i="1" dirty="0"/>
              <a:t>nome</a:t>
            </a:r>
            <a:br>
              <a:rPr lang="en-US" altLang="en-US" sz="1700" i="1" dirty="0"/>
            </a:br>
            <a:r>
              <a:rPr lang="en-US" altLang="en-US" sz="1700" b="1" dirty="0"/>
              <a:t>	from </a:t>
            </a:r>
            <a:r>
              <a:rPr lang="en-US" altLang="en-US" sz="1700" i="1" dirty="0"/>
              <a:t>instrutor</a:t>
            </a:r>
            <a:br>
              <a:rPr lang="en-US" altLang="en-US" sz="1700" i="1" dirty="0"/>
            </a:br>
            <a:r>
              <a:rPr lang="en-US" altLang="en-US" sz="1700" b="1" dirty="0"/>
              <a:t>	where </a:t>
            </a:r>
            <a:r>
              <a:rPr lang="en-US" altLang="en-US" sz="1700" i="1" dirty="0"/>
              <a:t>dept_name = </a:t>
            </a:r>
            <a:r>
              <a:rPr lang="en-US" altLang="ja-JP" sz="1700" dirty="0"/>
              <a:t>'Comp. Sci.</a:t>
            </a:r>
            <a:endParaRPr lang="en-US" altLang="en-US" sz="1700" dirty="0"/>
          </a:p>
          <a:p>
            <a:r>
              <a:rPr lang="en-US" altLang="en-US" sz="1700" dirty="0"/>
              <a:t>A SQL </a:t>
            </a:r>
            <a:r>
              <a:rPr lang="en-US" altLang="en-US" sz="1700" b="1" dirty="0">
                <a:solidFill>
                  <a:srgbClr val="002060"/>
                </a:solidFill>
              </a:rPr>
              <a:t>NÃO </a:t>
            </a:r>
            <a:r>
              <a:rPr lang="en-US" altLang="en-US" sz="1700" dirty="0"/>
              <a:t>é uma linguagem equivalente a uma máquina de Turing</a:t>
            </a:r>
          </a:p>
          <a:p>
            <a:r>
              <a:rPr lang="en-US" altLang="en-US" sz="1700" dirty="0"/>
              <a:t>Para poder calcular funções complexas, a SQL é normalmente incorporada numa linguagem de nível superior</a:t>
            </a:r>
          </a:p>
          <a:p>
            <a:r>
              <a:rPr lang="en-US" altLang="en-US" sz="1700" dirty="0"/>
              <a:t>Os programas de aplicação acedem geralmente às bases de dados através de um dos seguintes meios</a:t>
            </a:r>
          </a:p>
          <a:p>
            <a:pPr lvl="1"/>
            <a:r>
              <a:rPr lang="en-US" altLang="en-US" sz="1700" dirty="0"/>
              <a:t>Extensões de linguagem para permitir SQL incorporado</a:t>
            </a:r>
          </a:p>
          <a:p>
            <a:pPr lvl="1"/>
            <a:r>
              <a:rPr lang="en-US" altLang="en-US" sz="1700" dirty="0"/>
              <a:t>Interface de programa de aplicação (por exemplo, ODBC/JDBC</a:t>
            </a:r>
            <a:r>
              <a:rPr lang="en-US" altLang="en-US" dirty="0"/>
              <a:t>) que permite o envio de consultas SQL para uma base de dados</a:t>
            </a:r>
          </a:p>
          <a:p>
            <a:pPr>
              <a:buFont typeface="Monotype Sorts" charset="2"/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indice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91"/>
            <a:ext cx="8375649" cy="4550264"/>
          </a:xfrm>
        </p:spPr>
        <p:txBody>
          <a:bodyPr lIns="91440"/>
          <a:lstStyle/>
          <a:p>
            <a:pPr indent="-365760"/>
            <a:r>
              <a:rPr lang="en-US" altLang="en-US" sz="2000" dirty="0"/>
              <a:t>Aplicações de sistemas de bases de dados</a:t>
            </a:r>
          </a:p>
          <a:p>
            <a:pPr indent="-365760"/>
            <a:r>
              <a:rPr lang="en-US" altLang="en-US" sz="2000" dirty="0"/>
              <a:t>Objetivo dos sistemas de bases de dados</a:t>
            </a:r>
          </a:p>
          <a:p>
            <a:pPr indent="-365760"/>
            <a:r>
              <a:rPr lang="en-US" altLang="en-US" sz="2000" dirty="0"/>
              <a:t>Visualização de dados</a:t>
            </a:r>
          </a:p>
          <a:p>
            <a:pPr indent="-365760"/>
            <a:r>
              <a:rPr lang="en-US" altLang="en-US" sz="2000" dirty="0"/>
              <a:t>Linguagens de bases de dados</a:t>
            </a:r>
          </a:p>
          <a:p>
            <a:pPr indent="-365760"/>
            <a:r>
              <a:rPr lang="en-US" altLang="en-US" sz="2000" dirty="0"/>
              <a:t>Conceção da base de dados</a:t>
            </a:r>
          </a:p>
          <a:p>
            <a:pPr indent="-365760"/>
            <a:r>
              <a:rPr lang="en-US" altLang="en-US" sz="2000" dirty="0"/>
              <a:t>Motor de base de dados</a:t>
            </a:r>
          </a:p>
          <a:p>
            <a:pPr indent="-365760"/>
            <a:r>
              <a:rPr lang="en-US" altLang="en-US" sz="2000" dirty="0"/>
              <a:t>Arquitetura da base de dados</a:t>
            </a:r>
          </a:p>
          <a:p>
            <a:pPr indent="-365760"/>
            <a:r>
              <a:rPr lang="en-US" altLang="en-US" sz="2000" dirty="0"/>
              <a:t>Utilizadores e administradores de bases de dados</a:t>
            </a:r>
          </a:p>
          <a:p>
            <a:pPr indent="-365760"/>
            <a:r>
              <a:rPr lang="en-US" altLang="en-US" sz="2000" dirty="0"/>
              <a:t>História dos sistemas de bases de dados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522518" y="326022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Acesso à base de dados a partir do programa de aplicação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006"/>
            <a:ext cx="7585537" cy="4903787"/>
          </a:xfrm>
        </p:spPr>
        <p:txBody>
          <a:bodyPr/>
          <a:lstStyle/>
          <a:p>
            <a:r>
              <a:rPr lang="en-US" altLang="en-US" sz="1700" dirty="0"/>
              <a:t>As linguagens de consulta não processuais, como a SQL, não são tão poderosas como uma máquina de Turing universal.</a:t>
            </a:r>
            <a:r>
              <a:rPr lang="en-US" altLang="en-US" sz="1700" dirty="0">
                <a:sym typeface="Symbol" panose="05050102010706020507" pitchFamily="18" charset="2"/>
              </a:rPr>
              <a:t>   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A SQL não suporta acções como a entrada de dados dos utilizadores, a saída para ecrãs ou a comunicação através da rede. 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Esses cálculos e acções devem ser escritos numa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linguagem anfitriã</a:t>
            </a:r>
            <a:r>
              <a:rPr lang="en-US" altLang="en-US" sz="1700" dirty="0">
                <a:sym typeface="Symbol" panose="05050102010706020507" pitchFamily="18" charset="2"/>
              </a:rPr>
              <a:t>, como C/C++, Java ou Python, com consultas SQL incorporadas que acedem aos dados na base de dados.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Programas de aplicação </a:t>
            </a:r>
            <a:r>
              <a:rPr lang="en-US" altLang="en-US" sz="1700" dirty="0">
                <a:sym typeface="Symbol" panose="05050102010706020507" pitchFamily="18" charset="2"/>
              </a:rPr>
              <a:t>- são programas que são utilizados para interagir com a base de dados desta forma.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Conceção da base de dados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994300" y="1535768"/>
            <a:ext cx="7457242" cy="4425713"/>
          </a:xfrm>
        </p:spPr>
        <p:txBody>
          <a:bodyPr/>
          <a:lstStyle/>
          <a:p>
            <a:r>
              <a:rPr lang="en-US" altLang="en-US" sz="1700" dirty="0"/>
              <a:t>Conceção lógica - Decidir sobre o esquema da base de dados. A conceção da base de dados exige que encontremos uma </a:t>
            </a:r>
            <a:r>
              <a:rPr lang="ja-JP" altLang="en-US" sz="1700" dirty="0"/>
              <a:t>"</a:t>
            </a:r>
            <a:r>
              <a:rPr lang="en-US" altLang="ja-JP" sz="1700" dirty="0"/>
              <a:t>boa</a:t>
            </a:r>
            <a:r>
              <a:rPr lang="ja-JP" altLang="en-US" sz="1700" dirty="0"/>
              <a:t>" </a:t>
            </a:r>
            <a:r>
              <a:rPr lang="en-US" altLang="ja-JP" sz="1700" dirty="0"/>
              <a:t>coleção de esquemas de relações.</a:t>
            </a:r>
          </a:p>
          <a:p>
            <a:pPr lvl="1"/>
            <a:r>
              <a:rPr lang="en-US" altLang="en-US" sz="1700" dirty="0"/>
              <a:t>Decisão comercial - Que atributos devemos registar na base de dados?</a:t>
            </a:r>
          </a:p>
          <a:p>
            <a:pPr lvl="1"/>
            <a:r>
              <a:rPr lang="en-US" altLang="en-US" sz="1700" dirty="0"/>
              <a:t>Decisão de Ciência da Computação - Que esquemas de relação devemos ter e como é que os atributos devem ser distribuídos entre os vários esquemas de relação?</a:t>
            </a:r>
          </a:p>
          <a:p>
            <a:r>
              <a:rPr lang="en-US" altLang="en-US" sz="1700" dirty="0"/>
              <a:t>Conceção física - Decidir a disposição física da base de dados     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68351" y="1089305"/>
            <a:ext cx="814400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en-US" sz="1700" dirty="0"/>
              <a:t>O processo de conceção da estrutura geral da base de dados: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Motor de base de dados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54750"/>
            <a:ext cx="7550026" cy="4903787"/>
          </a:xfrm>
        </p:spPr>
        <p:txBody>
          <a:bodyPr/>
          <a:lstStyle/>
          <a:p>
            <a:r>
              <a:rPr lang="en-US" altLang="en-US" sz="1700" dirty="0"/>
              <a:t>Um sistema de base de dados está dividido em módulos que tratam de cada uma das responsabilidades do sistema global.  </a:t>
            </a:r>
          </a:p>
          <a:p>
            <a:r>
              <a:rPr lang="en-US" altLang="en-US" sz="1700" dirty="0"/>
              <a:t>Os componentes funcionais de um sistema de base de dados podem ser divididos em</a:t>
            </a:r>
          </a:p>
          <a:p>
            <a:pPr lvl="1"/>
            <a:r>
              <a:rPr lang="en-US" altLang="en-US" sz="1700" dirty="0"/>
              <a:t>O gestor de armazenamento,</a:t>
            </a:r>
          </a:p>
          <a:p>
            <a:pPr lvl="1"/>
            <a:r>
              <a:rPr lang="en-US" altLang="en-US" sz="1700" dirty="0"/>
              <a:t>O componente do processador de consultas, </a:t>
            </a:r>
          </a:p>
          <a:p>
            <a:pPr lvl="1"/>
            <a:r>
              <a:rPr lang="en-US" altLang="en-US" sz="1700" dirty="0"/>
              <a:t>O componente de gestão de transacções.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Gestor de armazenamento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046142"/>
            <a:ext cx="7638803" cy="4903787"/>
          </a:xfrm>
        </p:spPr>
        <p:txBody>
          <a:bodyPr/>
          <a:lstStyle/>
          <a:p>
            <a:r>
              <a:rPr lang="en-US" altLang="en-US" sz="1700" dirty="0"/>
              <a:t>Um módulo de programa que fornece a interface entre os dados de baixo nível armazenados na base de dados e os programas de aplicação e consultas submetidos ao sistema.</a:t>
            </a:r>
          </a:p>
          <a:p>
            <a:r>
              <a:rPr lang="en-US" altLang="en-US" sz="1700" dirty="0"/>
              <a:t>O gestor de armazenamento é responsável pelas seguintes tarefas: </a:t>
            </a:r>
          </a:p>
          <a:p>
            <a:pPr lvl="1"/>
            <a:r>
              <a:rPr lang="en-US" altLang="en-US" sz="1700" dirty="0"/>
              <a:t>Interação com o gestor de ficheiros do SO </a:t>
            </a:r>
          </a:p>
          <a:p>
            <a:pPr lvl="1"/>
            <a:r>
              <a:rPr lang="en-US" altLang="en-US" sz="1700" dirty="0"/>
              <a:t>Armazenamento, recuperação e atualização eficientes dos dados</a:t>
            </a:r>
          </a:p>
          <a:p>
            <a:r>
              <a:rPr lang="en-US" altLang="en-US" sz="1700" dirty="0"/>
              <a:t>Os componentes do gestor de armazenamento incluem:</a:t>
            </a:r>
          </a:p>
          <a:p>
            <a:pPr lvl="1"/>
            <a:r>
              <a:rPr lang="en-US" altLang="en-US" sz="1700" dirty="0"/>
              <a:t>Gestor de autorização e integridade</a:t>
            </a:r>
          </a:p>
          <a:p>
            <a:pPr lvl="1"/>
            <a:r>
              <a:rPr lang="en-US" altLang="en-US" sz="1700" dirty="0"/>
              <a:t>Gestor de transacções</a:t>
            </a:r>
          </a:p>
          <a:p>
            <a:pPr lvl="1"/>
            <a:r>
              <a:rPr lang="en-US" altLang="en-US" sz="1700" dirty="0"/>
              <a:t>Gestor de ficheiros</a:t>
            </a:r>
          </a:p>
          <a:p>
            <a:pPr lvl="1"/>
            <a:r>
              <a:rPr lang="en-US" altLang="en-US" sz="1700" dirty="0"/>
              <a:t>Gestor de tampões</a:t>
            </a:r>
          </a:p>
          <a:p>
            <a:pPr lvl="1"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Gestor de armazenamento (Cont.)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82239"/>
            <a:ext cx="7683192" cy="3270306"/>
          </a:xfrm>
        </p:spPr>
        <p:txBody>
          <a:bodyPr/>
          <a:lstStyle/>
          <a:p>
            <a:r>
              <a:rPr lang="en-US" altLang="en-US" sz="1700" dirty="0"/>
              <a:t>O gestor de armazenamento implementa várias estruturas de dados como parte da implementação do sistema físico:</a:t>
            </a:r>
          </a:p>
          <a:p>
            <a:pPr lvl="1"/>
            <a:r>
              <a:rPr lang="en-US" altLang="en-US" sz="1700" dirty="0"/>
              <a:t>Ficheiros de dados - armazenam a própria base de dados</a:t>
            </a:r>
          </a:p>
          <a:p>
            <a:pPr lvl="1"/>
            <a:r>
              <a:rPr lang="en-US" altLang="en-US" sz="1700" dirty="0"/>
              <a:t>Dicionário de dados -- armazena metadados sobre a estrutura da base de dados, em particular o esquema da base de dados.</a:t>
            </a:r>
          </a:p>
          <a:p>
            <a:pPr lvl="1"/>
            <a:r>
              <a:rPr lang="en-US" altLang="en-US" sz="1700" dirty="0"/>
              <a:t>Índices - podem fornecer acesso rápido a itens de dados.  Um índice de base de dados fornece ponteiros para os itens de dados que contêm um determinado valor.  </a:t>
            </a:r>
          </a:p>
          <a:p>
            <a:endParaRPr lang="en-US" altLang="en-US" sz="1700" dirty="0"/>
          </a:p>
          <a:p>
            <a:pPr lvl="1"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Processador de consultas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143038"/>
            <a:ext cx="7603293" cy="4903787"/>
          </a:xfrm>
        </p:spPr>
        <p:txBody>
          <a:bodyPr/>
          <a:lstStyle/>
          <a:p>
            <a:r>
              <a:rPr lang="en-US" altLang="en-US" sz="1700" dirty="0"/>
              <a:t>Os componentes do processador de consulta incluem:</a:t>
            </a:r>
          </a:p>
          <a:p>
            <a:pPr lvl="1"/>
            <a:r>
              <a:rPr lang="en-US" altLang="en-US" sz="1700" dirty="0"/>
              <a:t>Interpretador DDL - interpreta as instruções DDL e regista as definições no dicionário de dados.</a:t>
            </a:r>
          </a:p>
          <a:p>
            <a:pPr lvl="1"/>
            <a:r>
              <a:rPr lang="en-US" altLang="en-US" sz="1700" dirty="0"/>
              <a:t>Compilador DML -- traduz as instruções DML numa linguagem de consulta para um plano de avaliação que consiste em instruções de baixo nível que o motor de avaliação de consultas compreende.</a:t>
            </a:r>
          </a:p>
          <a:p>
            <a:pPr lvl="2"/>
            <a:r>
              <a:rPr lang="en-US" altLang="en-US" sz="1700" dirty="0"/>
              <a:t>O compilador DML efectua a otimização da consulta, ou seja, escolhe o plano de avaliação de menor custo de entre as várias alternativas.</a:t>
            </a:r>
          </a:p>
          <a:p>
            <a:pPr lvl="1"/>
            <a:r>
              <a:rPr lang="en-US" altLang="en-US" sz="1700" dirty="0"/>
              <a:t>Motor de avaliação de consultas - executa instruções de baixo nível geradas pelo compilador DML.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Processamento de consultas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9"/>
            <a:ext cx="7327139" cy="1100771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1700" dirty="0"/>
              <a:t>1. análise e tradução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2. otimização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3. avaliação</a:t>
            </a:r>
          </a:p>
        </p:txBody>
      </p:sp>
      <p:pic>
        <p:nvPicPr>
          <p:cNvPr id="5120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144" y="2368476"/>
            <a:ext cx="5718048" cy="34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52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Gestão de</a:t>
            </a:r>
            <a:r>
              <a:rPr lang="en-US" altLang="en-US" sz="2800" dirty="0">
                <a:effectLst/>
              </a:rPr>
              <a:t> transacções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30367"/>
            <a:ext cx="7567781" cy="3661090"/>
          </a:xfrm>
        </p:spPr>
        <p:txBody>
          <a:bodyPr/>
          <a:lstStyle/>
          <a:p>
            <a:r>
              <a:rPr lang="en-US" altLang="en-US" sz="1700" dirty="0">
                <a:sym typeface="Symbol" panose="05050102010706020507" pitchFamily="18" charset="2"/>
              </a:rPr>
              <a:t>Uma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transação </a:t>
            </a:r>
            <a:r>
              <a:rPr lang="en-US" altLang="en-US" sz="1700" dirty="0"/>
              <a:t>é um conjunto de operações que executa uma única função lógica numa aplicação de base de dados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A componente de gestão de transacções </a:t>
            </a:r>
            <a:r>
              <a:rPr lang="en-US" altLang="en-US" sz="1700" dirty="0"/>
              <a:t>garante que a base de dados se mantém num estado consistente (correto) apesar das falhas do sistema (por exemplo, falhas de energia e falhas do sistema operativo) e das falhas de transação.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O gestor de controlo da simultaneidade </a:t>
            </a:r>
            <a:r>
              <a:rPr lang="en-US" altLang="en-US" sz="1700" dirty="0"/>
              <a:t>controla a interação entre as transacções simultâneas, para garantir a consistência da base de dados</a:t>
            </a:r>
            <a:r>
              <a:rPr lang="en-US" altLang="en-US" sz="1700" b="1" dirty="0">
                <a:solidFill>
                  <a:schemeClr val="tx2"/>
                </a:solidFill>
              </a:rPr>
              <a:t>. </a:t>
            </a:r>
          </a:p>
          <a:p>
            <a:endParaRPr lang="en-US" alt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Arquitetura da base de dados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8"/>
            <a:ext cx="7354718" cy="4903787"/>
          </a:xfrm>
        </p:spPr>
        <p:txBody>
          <a:bodyPr/>
          <a:lstStyle/>
          <a:p>
            <a:r>
              <a:rPr lang="en-US" altLang="en-US" sz="1800" dirty="0"/>
              <a:t>Bases de dados centralizadas</a:t>
            </a:r>
          </a:p>
          <a:p>
            <a:pPr lvl="1"/>
            <a:r>
              <a:rPr lang="en-US" altLang="en-US" sz="1700" dirty="0"/>
              <a:t>Um a alguns núcleos, memória partilhada</a:t>
            </a:r>
          </a:p>
          <a:p>
            <a:r>
              <a:rPr lang="en-US" altLang="en-US" sz="1800" dirty="0"/>
              <a:t>Cliente-servidor, </a:t>
            </a:r>
          </a:p>
          <a:p>
            <a:pPr lvl="1"/>
            <a:r>
              <a:rPr lang="en-US" altLang="en-US" sz="1700" dirty="0"/>
              <a:t>Uma máquina servidora executa o trabalho em nome de várias máquinas clientes.</a:t>
            </a:r>
          </a:p>
          <a:p>
            <a:r>
              <a:rPr lang="en-US" altLang="en-US" sz="1800" dirty="0"/>
              <a:t>Bases de dados paralelas</a:t>
            </a:r>
          </a:p>
          <a:p>
            <a:pPr lvl="1"/>
            <a:r>
              <a:rPr lang="en-US" altLang="en-US" sz="1700" dirty="0"/>
              <a:t>Memória partilhada de muitos núcleos</a:t>
            </a:r>
          </a:p>
          <a:p>
            <a:pPr lvl="1"/>
            <a:r>
              <a:rPr lang="en-US" altLang="en-US" sz="1700" dirty="0"/>
              <a:t>Disco partilhado</a:t>
            </a:r>
          </a:p>
          <a:p>
            <a:pPr lvl="1"/>
            <a:r>
              <a:rPr lang="en-US" altLang="en-US" sz="1700" dirty="0"/>
              <a:t>Nada partilhado</a:t>
            </a:r>
          </a:p>
          <a:p>
            <a:r>
              <a:rPr lang="en-US" altLang="en-US" sz="1800" dirty="0"/>
              <a:t>Bases de dados distribuídas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Distribuição geográfica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Heterogeneidade de esquemas/dados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874E-9429-4B1E-981E-C70D2AC6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49" y="117474"/>
            <a:ext cx="8137111" cy="762139"/>
          </a:xfrm>
        </p:spPr>
        <p:txBody>
          <a:bodyPr/>
          <a:lstStyle/>
          <a:p>
            <a:r>
              <a:rPr lang="en-IN" dirty="0"/>
              <a:t>Arquitetura da base de dados </a:t>
            </a:r>
            <a:br>
              <a:rPr lang="en-IN" dirty="0"/>
            </a:br>
            <a:r>
              <a:rPr lang="en-IN" dirty="0"/>
              <a:t>(Centralizada/Memória Partilhada)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5D13987-289A-4B35-AF04-A396F79120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828" b="-1"/>
          <a:stretch/>
        </p:blipFill>
        <p:spPr>
          <a:xfrm>
            <a:off x="2173080" y="959180"/>
            <a:ext cx="5489989" cy="561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0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Sistemas de bases de dados</a:t>
            </a:r>
            <a:endParaRPr lang="en-US" altLang="en-US" sz="3200" dirty="0">
              <a:effectLst/>
            </a:endParaRP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8174"/>
            <a:ext cx="7400290" cy="4903787"/>
          </a:xfrm>
        </p:spPr>
        <p:txBody>
          <a:bodyPr/>
          <a:lstStyle/>
          <a:p>
            <a:pPr indent="-365760"/>
            <a:r>
              <a:rPr lang="en-US" altLang="en-US" sz="1700" dirty="0"/>
              <a:t>O SGBD contém informações sobre uma determinada empresa</a:t>
            </a:r>
          </a:p>
          <a:p>
            <a:pPr lvl="1"/>
            <a:r>
              <a:rPr lang="en-US" altLang="en-US" sz="1700" dirty="0"/>
              <a:t>Recolha de dados inter-relacionados</a:t>
            </a:r>
          </a:p>
          <a:p>
            <a:pPr lvl="1"/>
            <a:r>
              <a:rPr lang="en-US" altLang="en-US" sz="1700" dirty="0"/>
              <a:t>Conjunto de programas para aceder aos dados </a:t>
            </a:r>
          </a:p>
          <a:p>
            <a:pPr lvl="1"/>
            <a:r>
              <a:rPr lang="en-US" altLang="en-US" sz="1700" dirty="0"/>
              <a:t>Um ambiente de utilização </a:t>
            </a:r>
            <a:r>
              <a:rPr lang="en-US" altLang="en-US" sz="1700" i="1" dirty="0"/>
              <a:t>cómodo </a:t>
            </a:r>
            <a:r>
              <a:rPr lang="en-US" altLang="en-US" sz="1700" dirty="0"/>
              <a:t>e </a:t>
            </a:r>
            <a:r>
              <a:rPr lang="en-US" altLang="en-US" sz="1700" i="1" dirty="0"/>
              <a:t>eficiente</a:t>
            </a:r>
          </a:p>
          <a:p>
            <a:pPr indent="-365760"/>
            <a:r>
              <a:rPr lang="en-US" altLang="en-US" sz="1700" dirty="0"/>
              <a:t>Os sistemas de bases de dados são utilizados para gerir colecções de dados que são:</a:t>
            </a:r>
          </a:p>
          <a:p>
            <a:pPr lvl="1"/>
            <a:r>
              <a:rPr lang="en-US" altLang="en-US" sz="1700" dirty="0"/>
              <a:t>Altamente valioso</a:t>
            </a:r>
          </a:p>
          <a:p>
            <a:pPr lvl="1"/>
            <a:r>
              <a:rPr lang="en-US" altLang="en-US" sz="1700" dirty="0"/>
              <a:t>Relativamente grande</a:t>
            </a:r>
          </a:p>
          <a:p>
            <a:pPr lvl="1"/>
            <a:r>
              <a:rPr lang="en-US" altLang="en-US" sz="1700" dirty="0"/>
              <a:t>Acedido por vários utilizadores e aplicações, muitas vezes ao mesmo tempo.</a:t>
            </a:r>
          </a:p>
          <a:p>
            <a:pPr marL="365760" indent="-365760"/>
            <a:r>
              <a:rPr lang="en-US" altLang="en-US" sz="1700" dirty="0"/>
              <a:t>Um sistema de base de dados moderno é um sistema de software complexo cuja tarefa é gerir uma coleção de dados grande e complexa.</a:t>
            </a:r>
          </a:p>
          <a:p>
            <a:pPr indent="-365760"/>
            <a:r>
              <a:rPr lang="en-US" sz="1700" dirty="0">
                <a:ea typeface="ＭＳ Ｐゴシック" pitchFamily="34" charset="-128"/>
              </a:rPr>
              <a:t>As bases de dados estão presentes em todos os aspectos da nossa vida</a:t>
            </a:r>
          </a:p>
          <a:p>
            <a:endParaRPr lang="en-US" altLang="en-US" dirty="0"/>
          </a:p>
          <a:p>
            <a:pPr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Aplicações de bases de dados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1154097" y="1569919"/>
            <a:ext cx="7359588" cy="3331266"/>
          </a:xfrm>
        </p:spPr>
        <p:txBody>
          <a:bodyPr/>
          <a:lstStyle/>
          <a:p>
            <a:r>
              <a:rPr lang="en-US" altLang="en-US" sz="1700" dirty="0"/>
              <a:t>Arquitetura de dois níveis - a aplicação reside na máquina do cliente, onde invoca a funcionalidade do sistema de base de dados na máquina do servidor</a:t>
            </a:r>
          </a:p>
          <a:p>
            <a:r>
              <a:rPr lang="en-US" altLang="en-US" sz="1700" dirty="0"/>
              <a:t>Arquitetura de três camadas - a máquina cliente funciona como um front end e não contém quaisquer chamadas diretas à base de dados.  </a:t>
            </a:r>
          </a:p>
          <a:p>
            <a:pPr lvl="1"/>
            <a:r>
              <a:rPr lang="en-US" altLang="en-US" sz="1700" dirty="0"/>
              <a:t>A extremidade do cliente comunica com um servidor de aplicações, normalmente através de uma interface de formulários.  </a:t>
            </a:r>
          </a:p>
          <a:p>
            <a:pPr lvl="1"/>
            <a:r>
              <a:rPr lang="en-US" altLang="en-US" sz="1700" dirty="0"/>
              <a:t>O servidor de aplicações, por sua vez, comunica com um sistema de base de dados para aceder aos dados.  </a:t>
            </a:r>
          </a:p>
          <a:p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8350" y="1170432"/>
            <a:ext cx="709549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As aplicações de bases de dados são normalmente divididas em duas ou três partes</a:t>
            </a:r>
          </a:p>
        </p:txBody>
      </p:sp>
    </p:spTree>
    <p:extLst>
      <p:ext uri="{BB962C8B-B14F-4D97-AF65-F5344CB8AC3E}">
        <p14:creationId xmlns:p14="http://schemas.microsoft.com/office/powerpoint/2010/main" val="37088176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Arquitecturas de dois e três níveis</a:t>
            </a:r>
          </a:p>
        </p:txBody>
      </p:sp>
      <p:sp>
        <p:nvSpPr>
          <p:cNvPr id="59394" name="Rectangle 10"/>
          <p:cNvSpPr>
            <a:spLocks noChangeArrowheads="1"/>
          </p:cNvSpPr>
          <p:nvPr/>
        </p:nvSpPr>
        <p:spPr bwMode="auto">
          <a:xfrm>
            <a:off x="5934075" y="276582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sp>
        <p:nvSpPr>
          <p:cNvPr id="59395" name="Rectangle 11"/>
          <p:cNvSpPr>
            <a:spLocks noChangeArrowheads="1"/>
          </p:cNvSpPr>
          <p:nvPr/>
        </p:nvSpPr>
        <p:spPr bwMode="auto">
          <a:xfrm>
            <a:off x="6038850" y="396597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sp>
        <p:nvSpPr>
          <p:cNvPr id="59396" name="Rectangle 12"/>
          <p:cNvSpPr>
            <a:spLocks noChangeArrowheads="1"/>
          </p:cNvSpPr>
          <p:nvPr/>
        </p:nvSpPr>
        <p:spPr bwMode="auto">
          <a:xfrm>
            <a:off x="6000750" y="467082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3A18438-CAED-46A8-AC4A-9CD37495A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4638" y="1378918"/>
            <a:ext cx="6568649" cy="42147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Utilizadores da base de dados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4BFA042-22D8-4B76-83F1-7A404E7E23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1" b="46320"/>
          <a:stretch/>
        </p:blipFill>
        <p:spPr>
          <a:xfrm>
            <a:off x="1152940" y="1114976"/>
            <a:ext cx="7291748" cy="562554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Administrador de bases de dados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976545" y="1799577"/>
            <a:ext cx="7301824" cy="4059456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en-US" sz="1700" dirty="0"/>
              <a:t>Definição do esquema</a:t>
            </a:r>
          </a:p>
          <a:p>
            <a:r>
              <a:rPr lang="en-US" altLang="en-US" sz="1700" dirty="0"/>
              <a:t>Definição da estrutura de armazenamento e do método de acesso</a:t>
            </a:r>
          </a:p>
          <a:p>
            <a:r>
              <a:rPr lang="en-US" altLang="en-US" sz="1700" dirty="0"/>
              <a:t>Modificação do esquema e da organização física</a:t>
            </a:r>
          </a:p>
          <a:p>
            <a:r>
              <a:rPr lang="en-US" altLang="en-US" sz="1700" dirty="0"/>
              <a:t>Concessão de autorização de acesso aos dados</a:t>
            </a:r>
          </a:p>
          <a:p>
            <a:r>
              <a:rPr lang="en-US" altLang="en-US" sz="1700" dirty="0"/>
              <a:t>Manutenção de rotina</a:t>
            </a:r>
          </a:p>
          <a:p>
            <a:r>
              <a:rPr lang="en-US" altLang="en-US" sz="1700" dirty="0"/>
              <a:t>Efetuar periodicamente cópias de segurança da base de dados</a:t>
            </a:r>
          </a:p>
          <a:p>
            <a:r>
              <a:rPr lang="en-US" altLang="en-US" sz="1700" dirty="0"/>
              <a:t>Assegurar que existe espaço livre em disco suficiente para as operações normais e atualizar o espaço em disco conforme necessário</a:t>
            </a:r>
          </a:p>
          <a:p>
            <a:r>
              <a:rPr lang="en-US" altLang="en-US" sz="1700" dirty="0"/>
              <a:t>Monitorização de trabalhos em execução na base de dados</a:t>
            </a:r>
          </a:p>
        </p:txBody>
      </p:sp>
      <p:sp>
        <p:nvSpPr>
          <p:cNvPr id="5" name="Rectangle 4"/>
          <p:cNvSpPr/>
          <p:nvPr/>
        </p:nvSpPr>
        <p:spPr>
          <a:xfrm>
            <a:off x="768351" y="1135533"/>
            <a:ext cx="751001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/>
              <a:t>A pessoa que tem o controlo central do sistema é designada </a:t>
            </a:r>
            <a:r>
              <a:rPr lang="en-US" sz="1700" b="1" dirty="0">
                <a:solidFill>
                  <a:srgbClr val="002060"/>
                </a:solidFill>
              </a:rPr>
              <a:t>por administrador da base de dados </a:t>
            </a:r>
            <a:r>
              <a:rPr lang="en-US" sz="1700" b="1" dirty="0"/>
              <a:t>(</a:t>
            </a:r>
            <a:r>
              <a:rPr lang="en-US" sz="1700" b="1" dirty="0">
                <a:solidFill>
                  <a:srgbClr val="002060"/>
                </a:solidFill>
              </a:rPr>
              <a:t>DBA</a:t>
            </a:r>
            <a:r>
              <a:rPr lang="en-US" sz="1700" b="1" dirty="0"/>
              <a:t>).  </a:t>
            </a:r>
            <a:r>
              <a:rPr lang="en-US" sz="1700" dirty="0"/>
              <a:t>As funções de um DBA incluem: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História dos sistemas de bases de dados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21664"/>
            <a:ext cx="7692068" cy="4900777"/>
          </a:xfrm>
        </p:spPr>
        <p:txBody>
          <a:bodyPr/>
          <a:lstStyle/>
          <a:p>
            <a:r>
              <a:rPr lang="en-US" altLang="en-US" sz="1700" dirty="0"/>
              <a:t>Década de 1950 e início da década de 1960:</a:t>
            </a:r>
          </a:p>
          <a:p>
            <a:pPr lvl="1"/>
            <a:r>
              <a:rPr lang="en-US" altLang="en-US" sz="1700" dirty="0"/>
              <a:t>Processamento de dados utilizando fitas magnéticas para armazenamento</a:t>
            </a:r>
          </a:p>
          <a:p>
            <a:pPr lvl="2"/>
            <a:r>
              <a:rPr lang="en-US" altLang="en-US" sz="1700" dirty="0"/>
              <a:t>As fitas forneciam apenas acesso sequencial</a:t>
            </a:r>
          </a:p>
          <a:p>
            <a:pPr lvl="1"/>
            <a:r>
              <a:rPr lang="en-US" altLang="en-US" sz="1700" dirty="0"/>
              <a:t>Cartões perfurados para introdução de dados</a:t>
            </a:r>
          </a:p>
          <a:p>
            <a:r>
              <a:rPr lang="en-US" altLang="en-US" sz="1700" dirty="0"/>
              <a:t>Finais dos anos 1960 e 1970:</a:t>
            </a:r>
          </a:p>
          <a:p>
            <a:pPr lvl="1"/>
            <a:r>
              <a:rPr lang="en-US" altLang="en-US" sz="1700" dirty="0"/>
              <a:t>Os discos rígidos permitiam o acesso direto aos dados</a:t>
            </a:r>
          </a:p>
          <a:p>
            <a:pPr lvl="1"/>
            <a:r>
              <a:rPr lang="en-US" altLang="en-US" sz="1700" dirty="0"/>
              <a:t>Modelos de dados em rede e hierárquicos em utilização generalizada</a:t>
            </a:r>
          </a:p>
          <a:p>
            <a:pPr lvl="1"/>
            <a:r>
              <a:rPr lang="en-US" altLang="en-US" sz="1700" dirty="0"/>
              <a:t>Ted </a:t>
            </a:r>
            <a:r>
              <a:rPr lang="en-US" altLang="en-US" sz="1700" dirty="0" err="1"/>
              <a:t>Codd </a:t>
            </a:r>
            <a:r>
              <a:rPr lang="en-US" altLang="en-US" sz="1700" dirty="0"/>
              <a:t>define o modelo de dados relacional</a:t>
            </a:r>
          </a:p>
          <a:p>
            <a:pPr lvl="2"/>
            <a:r>
              <a:rPr lang="en-US" altLang="en-US" sz="1700" dirty="0"/>
              <a:t>Receberia o Prémio Turing da ACM por este trabalho</a:t>
            </a:r>
          </a:p>
          <a:p>
            <a:pPr lvl="2"/>
            <a:r>
              <a:rPr lang="en-US" altLang="en-US" sz="1700" dirty="0"/>
              <a:t>A IBM Research inicia o protótipo do System R</a:t>
            </a:r>
          </a:p>
          <a:p>
            <a:pPr lvl="2"/>
            <a:r>
              <a:rPr lang="en-US" altLang="en-US" sz="1700" dirty="0"/>
              <a:t>UC Berkeley (Michael </a:t>
            </a:r>
            <a:r>
              <a:rPr lang="en-US" altLang="en-US" sz="1700" dirty="0" err="1"/>
              <a:t>Stonebraker</a:t>
            </a:r>
            <a:r>
              <a:rPr lang="en-US" altLang="en-US" sz="1700" dirty="0"/>
              <a:t>) inicia o protótipo de Ingres</a:t>
            </a:r>
          </a:p>
          <a:p>
            <a:pPr lvl="2"/>
            <a:r>
              <a:rPr lang="en-US" altLang="en-US" sz="1700" dirty="0"/>
              <a:t>A Oracle lança a primeira base de dados relacional comercial</a:t>
            </a:r>
          </a:p>
          <a:p>
            <a:pPr lvl="1"/>
            <a:r>
              <a:rPr lang="en-US" altLang="en-US" sz="1700" dirty="0"/>
              <a:t>Processamento de transacções de elevado desempenho (para a época)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8087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História dos sistemas de bases de dados (Cont.)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326"/>
            <a:ext cx="7621047" cy="4903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1980s: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Os protótipos relacionais de investigação evoluem para sistemas comerciais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SQL torna-se norma industrial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Sistemas de bases de dados paralelos e distribuídos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Wisconsin, IBM, Teradata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Sistemas de bases de dados orientados para objectos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1990s: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Grandes aplicações de apoio à decisão e de extração de dados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Grandes armazéns de dados multi-terabyte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Surgimento do comércio na Web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481583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História dos sistemas de bases de dados (Cont.)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79135"/>
            <a:ext cx="7665435" cy="489248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2000s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Sistemas de armazenamento de grandes volumes de dados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Google </a:t>
            </a:r>
            <a:r>
              <a:rPr lang="en-US" altLang="en-US" sz="1700" dirty="0" err="1"/>
              <a:t>BigTable</a:t>
            </a:r>
            <a:r>
              <a:rPr lang="en-US" altLang="en-US" sz="1700" dirty="0"/>
              <a:t>, Yahoo </a:t>
            </a:r>
            <a:r>
              <a:rPr lang="en-US" altLang="en-US" sz="1700" dirty="0" err="1"/>
              <a:t>PNuts</a:t>
            </a:r>
            <a:r>
              <a:rPr lang="en-US" altLang="en-US" sz="1700" dirty="0"/>
              <a:t>, Amazon, </a:t>
            </a:r>
          </a:p>
          <a:p>
            <a:pPr lvl="2">
              <a:lnSpc>
                <a:spcPct val="90000"/>
              </a:lnSpc>
            </a:pPr>
            <a:r>
              <a:rPr lang="en-US" altLang="ja-JP" sz="1700" dirty="0"/>
              <a:t>Sistemas </a:t>
            </a:r>
            <a:r>
              <a:rPr lang="en-US" altLang="en-US" sz="1700" dirty="0"/>
              <a:t>"</a:t>
            </a:r>
            <a:r>
              <a:rPr lang="en-US" altLang="ja-JP" sz="1700" dirty="0"/>
              <a:t>NoSQL</a:t>
            </a:r>
            <a:r>
              <a:rPr lang="en-US" altLang="en-US" sz="1700" dirty="0"/>
              <a:t>"</a:t>
            </a:r>
            <a:r>
              <a:rPr lang="en-US" altLang="ja-JP" sz="17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Análise de grandes volumes de dados: para além da SQL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Reduzir mapas e amigos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2010s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SQL recarregado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Interface SQL para sistemas de redução de mapas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Sistemas de bases de dados maciçamente paralelos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Bases de dados de memória principal multi-core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2800" dirty="0">
                <a:effectLst/>
                <a:ea typeface="ＭＳ Ｐゴシック" pitchFamily="34" charset="-128"/>
              </a:rPr>
              <a:t>Exemplos de aplicações de bases de dados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0831"/>
            <a:ext cx="7576659" cy="4860170"/>
          </a:xfrm>
        </p:spPr>
        <p:txBody>
          <a:bodyPr/>
          <a:lstStyle/>
          <a:p>
            <a:r>
              <a:rPr lang="en-US" sz="1700" dirty="0">
                <a:ea typeface="ＭＳ Ｐゴシック" pitchFamily="34" charset="-128"/>
              </a:rPr>
              <a:t>Informações sobre a empresa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Vendas: clientes, produtos, compras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Contabilidade: pagamentos, receitas, activos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Recursos humanos: Informações sobre empregados, salários, impostos sobre os salários.</a:t>
            </a:r>
          </a:p>
          <a:p>
            <a:r>
              <a:rPr lang="en-US" sz="1700" dirty="0">
                <a:ea typeface="ＭＳ Ｐゴシック" pitchFamily="34" charset="-128"/>
              </a:rPr>
              <a:t>Fabrico: gestão da produção, inventário, encomendas, cadeia de abastecimento.</a:t>
            </a:r>
          </a:p>
          <a:p>
            <a:r>
              <a:rPr lang="en-US" sz="1700" dirty="0">
                <a:ea typeface="ＭＳ Ｐゴシック" pitchFamily="34" charset="-128"/>
              </a:rPr>
              <a:t>Banca e finanças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informações sobre clientes, contas, empréstimos e transacções bancárias.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Transacções com cartão de crédito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Finanças: venda e compra de instrumentos financeiros (por exemplo, acções e obrigações); armazenamento de dados de mercado em tempo real</a:t>
            </a:r>
          </a:p>
          <a:p>
            <a:r>
              <a:rPr lang="en-US" sz="1700" dirty="0">
                <a:ea typeface="ＭＳ Ｐゴシック" pitchFamily="34" charset="-128"/>
              </a:rPr>
              <a:t>Universidades: inscrição, notas</a:t>
            </a:r>
          </a:p>
          <a:p>
            <a:pPr>
              <a:buNone/>
            </a:pPr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24523" y="0"/>
            <a:ext cx="8077200" cy="609600"/>
          </a:xfrm>
          <a:noFill/>
        </p:spPr>
        <p:txBody>
          <a:bodyPr/>
          <a:lstStyle/>
          <a:p>
            <a:r>
              <a:rPr lang="en-US" sz="2400" dirty="0">
                <a:effectLst/>
                <a:ea typeface="ＭＳ Ｐゴシック" pitchFamily="34" charset="-128"/>
              </a:rPr>
              <a:t>Exemplos de aplicações de bases de dados (Cont.)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54603" y="1093790"/>
            <a:ext cx="7847120" cy="5146589"/>
          </a:xfrm>
        </p:spPr>
        <p:txBody>
          <a:bodyPr/>
          <a:lstStyle/>
          <a:p>
            <a:r>
              <a:rPr lang="en-US" sz="2000" dirty="0">
                <a:ea typeface="ＭＳ Ｐゴシック" pitchFamily="34" charset="-128"/>
              </a:rPr>
              <a:t>Companhias aéreas: reservas, horários</a:t>
            </a:r>
          </a:p>
          <a:p>
            <a:r>
              <a:rPr lang="en-US" sz="2000" dirty="0">
                <a:ea typeface="ＭＳ Ｐゴシック" pitchFamily="34" charset="-128"/>
              </a:rPr>
              <a:t>Telecomunicações: registos de chamadas, mensagens de texto e utilização de dados, geração de facturas mensais, manutenção de saldos em cartões telefónicos pré-pagos</a:t>
            </a:r>
          </a:p>
          <a:p>
            <a:r>
              <a:rPr lang="en-US" sz="2000" dirty="0">
                <a:ea typeface="ＭＳ Ｐゴシック" pitchFamily="34" charset="-128"/>
              </a:rPr>
              <a:t>Serviços baseados na Web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Retalhistas online: acompanhamento de encomendas, recomendações personalizadas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Anúncios online</a:t>
            </a:r>
          </a:p>
          <a:p>
            <a:r>
              <a:rPr lang="en-US" sz="2000" dirty="0">
                <a:ea typeface="ＭＳ Ｐゴシック" pitchFamily="34" charset="-128"/>
              </a:rPr>
              <a:t>Bases de dados de documentos</a:t>
            </a:r>
          </a:p>
          <a:p>
            <a:r>
              <a:rPr lang="en-US" sz="2000" dirty="0">
                <a:ea typeface="ＭＳ Ｐゴシック" pitchFamily="34" charset="-128"/>
              </a:rPr>
              <a:t>Sistemas de navegação: Para manter a localização de vários locais de interesse, juntamente com os itinerários exactos de estradas, sistemas ferroviários, autocarros, etc.</a:t>
            </a:r>
          </a:p>
          <a:p>
            <a:pPr lvl="1"/>
            <a:endParaRPr lang="en-US" dirty="0">
              <a:ea typeface="ＭＳ Ｐゴシック" pitchFamily="34" charset="-128"/>
            </a:endParaRPr>
          </a:p>
          <a:p>
            <a:pPr>
              <a:buNone/>
            </a:pPr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Objetivo dos sistemas de bases de dados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1074198" y="1851328"/>
            <a:ext cx="7315199" cy="3988640"/>
          </a:xfrm>
        </p:spPr>
        <p:txBody>
          <a:bodyPr/>
          <a:lstStyle/>
          <a:p>
            <a:r>
              <a:rPr lang="en-US" altLang="en-US" sz="1700" dirty="0"/>
              <a:t>Redundância e incoerência dos dados: os dados são armazenados em vários formatos de ficheiros, o que resulta na duplicação de informações em diferentes ficheiros</a:t>
            </a:r>
          </a:p>
          <a:p>
            <a:r>
              <a:rPr lang="en-US" altLang="en-US" sz="1700" dirty="0"/>
              <a:t>Dificuldade de acesso aos dados </a:t>
            </a:r>
          </a:p>
          <a:p>
            <a:pPr lvl="1"/>
            <a:r>
              <a:rPr lang="en-US" altLang="en-US" sz="1700" dirty="0"/>
              <a:t>Necessidade de escrever um novo programa para realizar cada nova tarefa</a:t>
            </a:r>
          </a:p>
          <a:p>
            <a:r>
              <a:rPr lang="en-US" altLang="en-US" sz="1700" dirty="0"/>
              <a:t>Isolamento de dados </a:t>
            </a:r>
          </a:p>
          <a:p>
            <a:pPr lvl="1"/>
            <a:r>
              <a:rPr lang="en-US" altLang="en-US" sz="1700" dirty="0"/>
              <a:t>Vários ficheiros e formatos</a:t>
            </a:r>
          </a:p>
          <a:p>
            <a:r>
              <a:rPr lang="en-US" altLang="en-US" sz="1700" dirty="0"/>
              <a:t>Problemas de integridade</a:t>
            </a:r>
          </a:p>
          <a:p>
            <a:pPr lvl="1"/>
            <a:r>
              <a:rPr lang="en-US" altLang="en-US" sz="1700" dirty="0"/>
              <a:t>As restrições de integridade (por exemplo, saldo da conta &gt; 0) ficam </a:t>
            </a:r>
            <a:r>
              <a:rPr lang="ja-JP" altLang="en-US" sz="1700" dirty="0"/>
              <a:t>"</a:t>
            </a:r>
            <a:r>
              <a:rPr lang="en-US" altLang="ja-JP" sz="1700" dirty="0"/>
              <a:t>enterradas</a:t>
            </a:r>
            <a:r>
              <a:rPr lang="ja-JP" altLang="en-US" sz="1700" dirty="0"/>
              <a:t>" </a:t>
            </a:r>
            <a:r>
              <a:rPr lang="en-US" altLang="ja-JP" sz="1700" dirty="0"/>
              <a:t>no código do programa em vez de serem declaradas explicitamente</a:t>
            </a:r>
          </a:p>
          <a:p>
            <a:pPr lvl="1"/>
            <a:r>
              <a:rPr lang="en-US" altLang="en-US" sz="1700" dirty="0"/>
              <a:t>Difícil de acrescentar novas restrições ou alterar as existentes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349" y="1142251"/>
            <a:ext cx="76210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700" dirty="0">
                <a:latin typeface="+mn-lt"/>
                <a:cs typeface="ＭＳ Ｐゴシック" charset="0"/>
              </a:rPr>
              <a:t>Nos primeiros tempos, as aplicações de bases de dados eram construídas diretamente sobre os sistemas de ficheiros, o que conduzia a: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26022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Objetivo dos sistemas de bases de dados (Cont.)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656322" cy="3990273"/>
          </a:xfrm>
        </p:spPr>
        <p:txBody>
          <a:bodyPr/>
          <a:lstStyle/>
          <a:p>
            <a:r>
              <a:rPr lang="en-US" altLang="en-US" sz="1700" dirty="0"/>
              <a:t>Atomicidade das actualizações</a:t>
            </a:r>
          </a:p>
          <a:p>
            <a:pPr lvl="1"/>
            <a:r>
              <a:rPr lang="en-US" altLang="en-US" sz="1700" dirty="0"/>
              <a:t>As falhas podem deixar a base de dados num estado inconsistente com actualizações parciais efectuadas</a:t>
            </a:r>
          </a:p>
          <a:p>
            <a:pPr lvl="1"/>
            <a:r>
              <a:rPr lang="en-US" altLang="en-US" sz="1700" dirty="0"/>
              <a:t>Exemplo: A transferência de fundos de uma conta para outra deve ser concluída ou não ocorrer de todo</a:t>
            </a:r>
          </a:p>
          <a:p>
            <a:r>
              <a:rPr lang="en-US" altLang="en-US" sz="1700" dirty="0"/>
              <a:t>Acesso simultâneo de vários utilizadores</a:t>
            </a:r>
          </a:p>
          <a:p>
            <a:pPr lvl="1"/>
            <a:r>
              <a:rPr lang="en-US" altLang="en-US" sz="1700" dirty="0"/>
              <a:t>Acesso simultâneo necessário para o desempenho</a:t>
            </a:r>
          </a:p>
          <a:p>
            <a:pPr lvl="1"/>
            <a:r>
              <a:rPr lang="en-US" altLang="en-US" sz="1700" dirty="0"/>
              <a:t>Os acessos simultâneos não controlados podem dar origem a inconsistências</a:t>
            </a:r>
          </a:p>
          <a:p>
            <a:pPr lvl="2"/>
            <a:r>
              <a:rPr lang="en-US" altLang="en-US" sz="1700" dirty="0"/>
              <a:t>Ex: Duas pessoas que lêem um saldo (digamos 100) e o actualizam retirando dinheiro (digamos 50 cada) ao mesmo tempo</a:t>
            </a:r>
          </a:p>
          <a:p>
            <a:r>
              <a:rPr lang="en-US" altLang="en-US" sz="1700" dirty="0"/>
              <a:t>Problemas de segurança</a:t>
            </a:r>
          </a:p>
          <a:p>
            <a:pPr lvl="1"/>
            <a:r>
              <a:rPr lang="en-US" altLang="en-US" sz="1700" dirty="0"/>
              <a:t>Difícil de fornecer ao utilizador acesso a alguns dados, mas não a todos</a:t>
            </a:r>
          </a:p>
          <a:p>
            <a:pPr marL="457200" lvl="1" indent="0">
              <a:buNone/>
            </a:pPr>
            <a:endParaRPr lang="en-US" altLang="en-US" sz="1700" dirty="0"/>
          </a:p>
          <a:p>
            <a:pPr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    Os sistemas de bases de dados oferecem soluções para todos os problemas acima referidos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Exemplo de base de dados universitária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45022"/>
            <a:ext cx="7638802" cy="4903787"/>
          </a:xfrm>
        </p:spPr>
        <p:txBody>
          <a:bodyPr/>
          <a:lstStyle/>
          <a:p>
            <a:r>
              <a:rPr lang="en-US" altLang="en-US" sz="1700" dirty="0"/>
              <a:t>Neste texto, vamos utilizar uma base de dados universitária para ilustrar todos os conceitos</a:t>
            </a:r>
          </a:p>
          <a:p>
            <a:r>
              <a:rPr lang="en-US" altLang="en-US" sz="1700" dirty="0"/>
              <a:t>Os dados consistem em informações sobre:</a:t>
            </a:r>
          </a:p>
          <a:p>
            <a:pPr lvl="1"/>
            <a:r>
              <a:rPr lang="en-US" altLang="en-US" sz="1700" dirty="0"/>
              <a:t>Estudantes</a:t>
            </a:r>
          </a:p>
          <a:p>
            <a:pPr lvl="1"/>
            <a:r>
              <a:rPr lang="en-US" altLang="en-US" sz="1700" dirty="0"/>
              <a:t>Instrutores</a:t>
            </a:r>
          </a:p>
          <a:p>
            <a:pPr lvl="1"/>
            <a:r>
              <a:rPr lang="en-US" altLang="en-US" sz="1700" dirty="0"/>
              <a:t>Classes</a:t>
            </a:r>
          </a:p>
          <a:p>
            <a:r>
              <a:rPr lang="en-US" altLang="en-US" sz="1700" dirty="0"/>
              <a:t>Exemplos de programas de aplicação:</a:t>
            </a:r>
          </a:p>
          <a:p>
            <a:pPr lvl="1"/>
            <a:r>
              <a:rPr lang="en-US" altLang="en-US" sz="1700" dirty="0"/>
              <a:t>Adicionar novos alunos, instrutores e cursos</a:t>
            </a:r>
          </a:p>
          <a:p>
            <a:pPr lvl="1"/>
            <a:r>
              <a:rPr lang="en-US" altLang="en-US" sz="1700" dirty="0"/>
              <a:t>Registar alunos em cursos e gerar listas de turmas</a:t>
            </a:r>
          </a:p>
          <a:p>
            <a:pPr lvl="1"/>
            <a:r>
              <a:rPr lang="en-US" altLang="en-US" sz="1700" dirty="0"/>
              <a:t>Atribuir notas aos alunos, calcular as médias das notas (GPA) e gerar transcrições</a:t>
            </a:r>
          </a:p>
          <a:p>
            <a:pPr>
              <a:buFont typeface="Monotype Sorts" charset="2"/>
              <a:buNone/>
            </a:pPr>
            <a:endParaRPr lang="en-US" altLang="en-US" sz="1700" dirty="0"/>
          </a:p>
          <a:p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Visualização de dados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29810"/>
            <a:ext cx="7647680" cy="4895503"/>
          </a:xfrm>
        </p:spPr>
        <p:txBody>
          <a:bodyPr/>
          <a:lstStyle/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Um sistema de base de dados é uma coleção de dados inter-relacionados e um conjunto de programas que permitem aos utilizadores aceder e modificar esses dados. 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Um dos principais objectivos de um sistema de bases de dados é fornecer aos utilizadores uma visão abstrata dos dados.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Modelos de dados</a:t>
            </a:r>
          </a:p>
          <a:p>
            <a:pPr lvl="2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Uma coleção de ferramentas conceptuais para descrever dados, relações de dados, semântica de dados e restrições de consistência.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Abstração de dados</a:t>
            </a:r>
          </a:p>
          <a:p>
            <a:pPr lvl="2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Esconder a complexidade das estruturas de dados para representar os dados na base de dados dos utilizadores através de vários níveis de abstração de dados.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endParaRPr lang="en-US" altLang="en-US" dirty="0"/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96615</TotalTime>
  <Words>3245</Words>
  <Application>Microsoft Macintosh PowerPoint</Application>
  <PresentationFormat>On-screen Show (4:3)</PresentationFormat>
  <Paragraphs>329</Paragraphs>
  <Slides>36</Slides>
  <Notes>35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  <vt:variant>
        <vt:lpstr>Custom Shows</vt:lpstr>
      </vt:variant>
      <vt:variant>
        <vt:i4>1</vt:i4>
      </vt:variant>
    </vt:vector>
  </HeadingPairs>
  <TitlesOfParts>
    <vt:vector size="44" baseType="lpstr">
      <vt:lpstr>Arial</vt:lpstr>
      <vt:lpstr>Helvetica</vt:lpstr>
      <vt:lpstr>Monotype Sorts</vt:lpstr>
      <vt:lpstr>Times New Roman</vt:lpstr>
      <vt:lpstr>Webdings</vt:lpstr>
      <vt:lpstr>Wingdings</vt:lpstr>
      <vt:lpstr>2_db-5-grey</vt:lpstr>
      <vt:lpstr>Capítulo 1: Base de Dados</vt:lpstr>
      <vt:lpstr>indice</vt:lpstr>
      <vt:lpstr>Sistemas de bases de dados</vt:lpstr>
      <vt:lpstr>Exemplos de aplicações de bases de dados</vt:lpstr>
      <vt:lpstr>Exemplos de aplicações de bases de dados (Cont.)</vt:lpstr>
      <vt:lpstr>Objetivo dos sistemas de bases de dados</vt:lpstr>
      <vt:lpstr>Objetivo dos sistemas de bases de dados (Cont.)</vt:lpstr>
      <vt:lpstr>Exemplo de base de dados universitária</vt:lpstr>
      <vt:lpstr>Visualização de dados</vt:lpstr>
      <vt:lpstr>Modelos de dados</vt:lpstr>
      <vt:lpstr>Modelo relacional</vt:lpstr>
      <vt:lpstr>Um exemplo de base de dados relacional</vt:lpstr>
      <vt:lpstr>Níveis de abstração</vt:lpstr>
      <vt:lpstr>Visualização de dados</vt:lpstr>
      <vt:lpstr>Instâncias e esquemas</vt:lpstr>
      <vt:lpstr>Independência de dados físicos </vt:lpstr>
      <vt:lpstr>Linguagem de definição de dados (DDL)</vt:lpstr>
      <vt:lpstr>Linguagem de Manipulação de Dados (DML)</vt:lpstr>
      <vt:lpstr>Linguagem de consulta SQL</vt:lpstr>
      <vt:lpstr>Acesso à base de dados a partir do programa de aplicação</vt:lpstr>
      <vt:lpstr>Conceção da base de dados</vt:lpstr>
      <vt:lpstr>Motor de base de dados</vt:lpstr>
      <vt:lpstr>Gestor de armazenamento</vt:lpstr>
      <vt:lpstr>Gestor de armazenamento (Cont.)</vt:lpstr>
      <vt:lpstr>Processador de consultas</vt:lpstr>
      <vt:lpstr>Processamento de consultas</vt:lpstr>
      <vt:lpstr>Gestão de transacções</vt:lpstr>
      <vt:lpstr>Arquitetura da base de dados</vt:lpstr>
      <vt:lpstr>Arquitetura da base de dados  (Centralizada/Memória Partilhada)</vt:lpstr>
      <vt:lpstr>Aplicações de bases de dados</vt:lpstr>
      <vt:lpstr>Arquitecturas de dois e três níveis</vt:lpstr>
      <vt:lpstr>Utilizadores da base de dados</vt:lpstr>
      <vt:lpstr>Administrador de bases de dados</vt:lpstr>
      <vt:lpstr>História dos sistemas de bases de dados</vt:lpstr>
      <vt:lpstr>História dos sistemas de bases de dados (Cont.)</vt:lpstr>
      <vt:lpstr>História dos sistemas de bases de dados (Cont.)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keywords>, docId:B1C5C1F243CFD761839AFCE20CF61053</cp:keywords>
  <cp:lastModifiedBy>António Gonçalves</cp:lastModifiedBy>
  <cp:revision>464</cp:revision>
  <cp:lastPrinted>1999-06-28T19:27:31Z</cp:lastPrinted>
  <dcterms:created xsi:type="dcterms:W3CDTF">2009-12-21T15:40:22Z</dcterms:created>
  <dcterms:modified xsi:type="dcterms:W3CDTF">2024-12-27T23:26:32Z</dcterms:modified>
</cp:coreProperties>
</file>