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>
        <p:scale>
          <a:sx n="83" d="100"/>
          <a:sy n="83" d="100"/>
        </p:scale>
        <p:origin x="1192" y="4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014B8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360AC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14B8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360AC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69291" y="2171277"/>
            <a:ext cx="0" cy="5031740"/>
          </a:xfrm>
          <a:custGeom>
            <a:avLst/>
            <a:gdLst/>
            <a:ahLst/>
            <a:cxnLst/>
            <a:rect l="l" t="t" r="r" b="b"/>
            <a:pathLst>
              <a:path h="5031740">
                <a:moveTo>
                  <a:pt x="0" y="5031601"/>
                </a:moveTo>
                <a:lnTo>
                  <a:pt x="0" y="0"/>
                </a:lnTo>
              </a:path>
            </a:pathLst>
          </a:custGeom>
          <a:ln w="6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14B8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24051" y="1820155"/>
            <a:ext cx="3761740" cy="5006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rgbClr val="01498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14B8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8397" y="613339"/>
            <a:ext cx="12606895" cy="1052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014B8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5451" y="2056412"/>
            <a:ext cx="13245465" cy="481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360AC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7385" y="4814784"/>
            <a:ext cx="8612505" cy="0"/>
          </a:xfrm>
          <a:custGeom>
            <a:avLst/>
            <a:gdLst/>
            <a:ahLst/>
            <a:cxnLst/>
            <a:rect l="l" t="t" r="r" b="b"/>
            <a:pathLst>
              <a:path w="8612505">
                <a:moveTo>
                  <a:pt x="0" y="0"/>
                </a:moveTo>
                <a:lnTo>
                  <a:pt x="8612028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0667" y="1711606"/>
            <a:ext cx="12675235" cy="1129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250" spc="-615" dirty="0">
                <a:solidFill>
                  <a:srgbClr val="014B89"/>
                </a:solidFill>
              </a:rPr>
              <a:t>Parallel</a:t>
            </a:r>
            <a:r>
              <a:rPr sz="7250" spc="110" dirty="0">
                <a:solidFill>
                  <a:srgbClr val="014B89"/>
                </a:solidFill>
              </a:rPr>
              <a:t> </a:t>
            </a:r>
            <a:r>
              <a:rPr sz="7250" spc="-615" dirty="0">
                <a:solidFill>
                  <a:srgbClr val="014B89"/>
                </a:solidFill>
              </a:rPr>
              <a:t>Programming</a:t>
            </a:r>
            <a:r>
              <a:rPr sz="7250" spc="545" dirty="0">
                <a:solidFill>
                  <a:srgbClr val="014B89"/>
                </a:solidFill>
              </a:rPr>
              <a:t> </a:t>
            </a:r>
            <a:r>
              <a:rPr sz="7250" spc="-670" dirty="0">
                <a:solidFill>
                  <a:srgbClr val="014B89"/>
                </a:solidFill>
              </a:rPr>
              <a:t>using</a:t>
            </a:r>
            <a:endParaRPr sz="7250"/>
          </a:p>
        </p:txBody>
      </p:sp>
      <p:sp>
        <p:nvSpPr>
          <p:cNvPr id="4" name="object 4"/>
          <p:cNvSpPr txBox="1"/>
          <p:nvPr/>
        </p:nvSpPr>
        <p:spPr>
          <a:xfrm>
            <a:off x="3262214" y="2592774"/>
            <a:ext cx="10055225" cy="2010410"/>
          </a:xfrm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/>
          <a:p>
            <a:pPr marL="3188970" marR="5080" indent="-3176905">
              <a:lnSpc>
                <a:spcPct val="79800"/>
              </a:lnSpc>
              <a:spcBef>
                <a:spcPts val="1845"/>
              </a:spcBef>
            </a:pPr>
            <a:r>
              <a:rPr sz="7250" b="1" spc="-705" dirty="0">
                <a:solidFill>
                  <a:srgbClr val="014B89"/>
                </a:solidFill>
                <a:latin typeface="Courier New"/>
                <a:cs typeface="Courier New"/>
              </a:rPr>
              <a:t>Resilient</a:t>
            </a:r>
            <a:r>
              <a:rPr sz="7250" b="1" spc="980" dirty="0">
                <a:solidFill>
                  <a:srgbClr val="014B89"/>
                </a:solidFill>
                <a:latin typeface="Courier New"/>
                <a:cs typeface="Courier New"/>
              </a:rPr>
              <a:t> </a:t>
            </a:r>
            <a:r>
              <a:rPr sz="7250" b="1" spc="-715" dirty="0">
                <a:solidFill>
                  <a:srgbClr val="014B89"/>
                </a:solidFill>
                <a:latin typeface="Courier New"/>
                <a:cs typeface="Courier New"/>
              </a:rPr>
              <a:t>Distributed </a:t>
            </a:r>
            <a:r>
              <a:rPr sz="7250" b="1" spc="-670" dirty="0">
                <a:solidFill>
                  <a:srgbClr val="014B89"/>
                </a:solidFill>
                <a:latin typeface="Courier New"/>
                <a:cs typeface="Courier New"/>
              </a:rPr>
              <a:t>Datasets</a:t>
            </a:r>
            <a:endParaRPr sz="7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133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30"/>
              </a:spcBef>
            </a:pPr>
            <a:r>
              <a:rPr sz="6100" spc="-630" dirty="0">
                <a:solidFill>
                  <a:srgbClr val="01498A"/>
                </a:solidFill>
              </a:rPr>
              <a:t>What</a:t>
            </a:r>
            <a:r>
              <a:rPr sz="6100" spc="25" dirty="0">
                <a:solidFill>
                  <a:srgbClr val="01498A"/>
                </a:solidFill>
              </a:rPr>
              <a:t> </a:t>
            </a:r>
            <a:r>
              <a:rPr sz="6100" spc="-515" dirty="0">
                <a:solidFill>
                  <a:srgbClr val="01498A"/>
                </a:solidFill>
              </a:rPr>
              <a:t>is</a:t>
            </a:r>
            <a:r>
              <a:rPr sz="6100" spc="-409" dirty="0">
                <a:solidFill>
                  <a:srgbClr val="01498A"/>
                </a:solidFill>
              </a:rPr>
              <a:t> </a:t>
            </a:r>
            <a:r>
              <a:rPr sz="6100" spc="-520" dirty="0">
                <a:solidFill>
                  <a:srgbClr val="01498A"/>
                </a:solidFill>
              </a:rPr>
              <a:t>Parallel</a:t>
            </a:r>
            <a:r>
              <a:rPr sz="6100" spc="-20" dirty="0">
                <a:solidFill>
                  <a:srgbClr val="01498A"/>
                </a:solidFill>
              </a:rPr>
              <a:t> </a:t>
            </a:r>
            <a:r>
              <a:rPr sz="6100" spc="-565" dirty="0">
                <a:solidFill>
                  <a:srgbClr val="01498A"/>
                </a:solidFill>
              </a:rPr>
              <a:t>Programming</a:t>
            </a:r>
            <a:endParaRPr sz="61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pc="-375" dirty="0"/>
              <a:t>•Parallel</a:t>
            </a:r>
            <a:r>
              <a:rPr spc="130" dirty="0"/>
              <a:t> </a:t>
            </a:r>
            <a:r>
              <a:rPr spc="-465" dirty="0"/>
              <a:t>programming:</a:t>
            </a:r>
          </a:p>
          <a:p>
            <a:pPr marL="384175" marR="5080" indent="-359410">
              <a:lnSpc>
                <a:spcPct val="76200"/>
              </a:lnSpc>
              <a:spcBef>
                <a:spcPts val="1405"/>
              </a:spcBef>
            </a:pPr>
            <a:r>
              <a:rPr spc="-145" dirty="0"/>
              <a:t>•Is</a:t>
            </a:r>
            <a:r>
              <a:rPr spc="-675" dirty="0"/>
              <a:t> </a:t>
            </a:r>
            <a:r>
              <a:rPr spc="-350" dirty="0"/>
              <a:t>the</a:t>
            </a:r>
            <a:r>
              <a:rPr spc="-645" dirty="0"/>
              <a:t> </a:t>
            </a:r>
            <a:r>
              <a:rPr spc="-430" dirty="0"/>
              <a:t>simultaneous</a:t>
            </a:r>
            <a:r>
              <a:rPr spc="125" dirty="0"/>
              <a:t> </a:t>
            </a:r>
            <a:r>
              <a:rPr spc="-400" dirty="0"/>
              <a:t>use</a:t>
            </a:r>
            <a:r>
              <a:rPr spc="-575" dirty="0"/>
              <a:t> </a:t>
            </a:r>
            <a:r>
              <a:rPr spc="-350" dirty="0"/>
              <a:t>of</a:t>
            </a:r>
            <a:r>
              <a:rPr spc="-340" dirty="0"/>
              <a:t> </a:t>
            </a:r>
            <a:r>
              <a:rPr spc="-455" dirty="0"/>
              <a:t>multiple</a:t>
            </a:r>
            <a:r>
              <a:rPr spc="-275" dirty="0"/>
              <a:t> </a:t>
            </a:r>
            <a:r>
              <a:rPr spc="-415" dirty="0"/>
              <a:t>compute </a:t>
            </a:r>
            <a:r>
              <a:rPr spc="-430" dirty="0"/>
              <a:t>resources</a:t>
            </a:r>
            <a:r>
              <a:rPr spc="-220" dirty="0"/>
              <a:t> </a:t>
            </a:r>
            <a:r>
              <a:rPr spc="-320" dirty="0"/>
              <a:t>to</a:t>
            </a:r>
            <a:r>
              <a:rPr spc="-700" dirty="0"/>
              <a:t> </a:t>
            </a:r>
            <a:r>
              <a:rPr spc="-375" dirty="0"/>
              <a:t>solve</a:t>
            </a:r>
            <a:r>
              <a:rPr spc="-434" dirty="0"/>
              <a:t> </a:t>
            </a:r>
            <a:r>
              <a:rPr spc="-165" dirty="0"/>
              <a:t>a</a:t>
            </a:r>
            <a:r>
              <a:rPr spc="-670" dirty="0"/>
              <a:t> </a:t>
            </a:r>
            <a:r>
              <a:rPr spc="-430" dirty="0"/>
              <a:t>computational</a:t>
            </a:r>
            <a:r>
              <a:rPr spc="130" dirty="0"/>
              <a:t> </a:t>
            </a:r>
            <a:r>
              <a:rPr spc="-520" dirty="0"/>
              <a:t>problem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133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30"/>
              </a:spcBef>
            </a:pPr>
            <a:r>
              <a:rPr sz="6100" spc="-630" dirty="0">
                <a:solidFill>
                  <a:srgbClr val="01498C"/>
                </a:solidFill>
              </a:rPr>
              <a:t>What</a:t>
            </a:r>
            <a:r>
              <a:rPr sz="6100" spc="25" dirty="0">
                <a:solidFill>
                  <a:srgbClr val="01498C"/>
                </a:solidFill>
              </a:rPr>
              <a:t> </a:t>
            </a:r>
            <a:r>
              <a:rPr sz="6100" spc="-515" dirty="0">
                <a:solidFill>
                  <a:srgbClr val="01498C"/>
                </a:solidFill>
              </a:rPr>
              <a:t>is</a:t>
            </a:r>
            <a:r>
              <a:rPr sz="6100" spc="-409" dirty="0">
                <a:solidFill>
                  <a:srgbClr val="01498C"/>
                </a:solidFill>
              </a:rPr>
              <a:t> </a:t>
            </a:r>
            <a:r>
              <a:rPr sz="6100" spc="-520" dirty="0">
                <a:solidFill>
                  <a:srgbClr val="01498C"/>
                </a:solidFill>
              </a:rPr>
              <a:t>Parallel</a:t>
            </a:r>
            <a:r>
              <a:rPr sz="6100" spc="-20" dirty="0">
                <a:solidFill>
                  <a:srgbClr val="01498C"/>
                </a:solidFill>
              </a:rPr>
              <a:t> </a:t>
            </a:r>
            <a:r>
              <a:rPr sz="6100" spc="-565" dirty="0">
                <a:solidFill>
                  <a:srgbClr val="01498C"/>
                </a:solidFill>
              </a:rPr>
              <a:t>Programming</a:t>
            </a:r>
            <a:endParaRPr sz="61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pc="-375" dirty="0">
                <a:solidFill>
                  <a:srgbClr val="0562AC"/>
                </a:solidFill>
              </a:rPr>
              <a:t>•Parallel</a:t>
            </a:r>
            <a:r>
              <a:rPr spc="130" dirty="0">
                <a:solidFill>
                  <a:srgbClr val="0562AC"/>
                </a:solidFill>
              </a:rPr>
              <a:t> </a:t>
            </a:r>
            <a:r>
              <a:rPr spc="-465" dirty="0">
                <a:solidFill>
                  <a:srgbClr val="0562AC"/>
                </a:solidFill>
              </a:rPr>
              <a:t>programming:</a:t>
            </a:r>
          </a:p>
          <a:p>
            <a:pPr marL="384175" marR="278130" indent="-372110">
              <a:lnSpc>
                <a:spcPct val="76200"/>
              </a:lnSpc>
              <a:spcBef>
                <a:spcPts val="1405"/>
              </a:spcBef>
            </a:pPr>
            <a:r>
              <a:rPr spc="-90" dirty="0">
                <a:solidFill>
                  <a:srgbClr val="0562AC"/>
                </a:solidFill>
              </a:rPr>
              <a:t>•Is</a:t>
            </a:r>
            <a:r>
              <a:rPr spc="-735" dirty="0">
                <a:solidFill>
                  <a:srgbClr val="0562AC"/>
                </a:solidFill>
              </a:rPr>
              <a:t> </a:t>
            </a:r>
            <a:r>
              <a:rPr spc="-350" dirty="0">
                <a:solidFill>
                  <a:srgbClr val="0562AC"/>
                </a:solidFill>
              </a:rPr>
              <a:t>the</a:t>
            </a:r>
            <a:r>
              <a:rPr spc="-645" dirty="0">
                <a:solidFill>
                  <a:srgbClr val="0562AC"/>
                </a:solidFill>
              </a:rPr>
              <a:t> </a:t>
            </a:r>
            <a:r>
              <a:rPr spc="-430" dirty="0">
                <a:solidFill>
                  <a:srgbClr val="0562AC"/>
                </a:solidFill>
              </a:rPr>
              <a:t>simultaneous</a:t>
            </a:r>
            <a:r>
              <a:rPr spc="125" dirty="0">
                <a:solidFill>
                  <a:srgbClr val="0562AC"/>
                </a:solidFill>
              </a:rPr>
              <a:t> </a:t>
            </a:r>
            <a:r>
              <a:rPr spc="-400" dirty="0">
                <a:solidFill>
                  <a:srgbClr val="0562AC"/>
                </a:solidFill>
              </a:rPr>
              <a:t>use</a:t>
            </a:r>
            <a:r>
              <a:rPr spc="-575" dirty="0">
                <a:solidFill>
                  <a:srgbClr val="0562AC"/>
                </a:solidFill>
              </a:rPr>
              <a:t> </a:t>
            </a:r>
            <a:r>
              <a:rPr spc="-350" dirty="0">
                <a:solidFill>
                  <a:srgbClr val="0562AC"/>
                </a:solidFill>
              </a:rPr>
              <a:t>of</a:t>
            </a:r>
            <a:r>
              <a:rPr spc="-345" dirty="0">
                <a:solidFill>
                  <a:srgbClr val="0562AC"/>
                </a:solidFill>
              </a:rPr>
              <a:t> </a:t>
            </a:r>
            <a:r>
              <a:rPr spc="-455" dirty="0">
                <a:solidFill>
                  <a:srgbClr val="0562AC"/>
                </a:solidFill>
              </a:rPr>
              <a:t>multiple</a:t>
            </a:r>
            <a:r>
              <a:rPr spc="-275" dirty="0">
                <a:solidFill>
                  <a:srgbClr val="0562AC"/>
                </a:solidFill>
              </a:rPr>
              <a:t> </a:t>
            </a:r>
            <a:r>
              <a:rPr spc="-415" dirty="0">
                <a:solidFill>
                  <a:srgbClr val="0562AC"/>
                </a:solidFill>
              </a:rPr>
              <a:t>compute </a:t>
            </a:r>
            <a:r>
              <a:rPr spc="-430" dirty="0">
                <a:solidFill>
                  <a:srgbClr val="0562AC"/>
                </a:solidFill>
              </a:rPr>
              <a:t>resources</a:t>
            </a:r>
            <a:r>
              <a:rPr spc="-320" dirty="0">
                <a:solidFill>
                  <a:srgbClr val="0562AC"/>
                </a:solidFill>
              </a:rPr>
              <a:t> </a:t>
            </a:r>
            <a:r>
              <a:rPr spc="-270" dirty="0">
                <a:solidFill>
                  <a:srgbClr val="0562AC"/>
                </a:solidFill>
              </a:rPr>
              <a:t>to</a:t>
            </a:r>
            <a:r>
              <a:rPr spc="-705" dirty="0">
                <a:solidFill>
                  <a:srgbClr val="0562AC"/>
                </a:solidFill>
              </a:rPr>
              <a:t> </a:t>
            </a:r>
            <a:r>
              <a:rPr spc="-375" dirty="0">
                <a:solidFill>
                  <a:srgbClr val="0562AC"/>
                </a:solidFill>
              </a:rPr>
              <a:t>solve</a:t>
            </a:r>
            <a:r>
              <a:rPr spc="-434" dirty="0">
                <a:solidFill>
                  <a:srgbClr val="0562AC"/>
                </a:solidFill>
              </a:rPr>
              <a:t> </a:t>
            </a:r>
            <a:r>
              <a:rPr spc="-165" dirty="0">
                <a:solidFill>
                  <a:srgbClr val="0562AC"/>
                </a:solidFill>
              </a:rPr>
              <a:t>a</a:t>
            </a:r>
            <a:r>
              <a:rPr spc="-670" dirty="0">
                <a:solidFill>
                  <a:srgbClr val="0562AC"/>
                </a:solidFill>
              </a:rPr>
              <a:t> </a:t>
            </a:r>
            <a:r>
              <a:rPr spc="-430" dirty="0">
                <a:solidFill>
                  <a:srgbClr val="0562AC"/>
                </a:solidFill>
              </a:rPr>
              <a:t>computational</a:t>
            </a:r>
            <a:r>
              <a:rPr spc="135" dirty="0">
                <a:solidFill>
                  <a:srgbClr val="0562AC"/>
                </a:solidFill>
              </a:rPr>
              <a:t> </a:t>
            </a:r>
            <a:r>
              <a:rPr spc="-495" dirty="0">
                <a:solidFill>
                  <a:srgbClr val="0562AC"/>
                </a:solidFill>
              </a:rPr>
              <a:t>problem</a:t>
            </a:r>
          </a:p>
          <a:p>
            <a:pPr marL="431800" marR="5080" indent="-419734">
              <a:lnSpc>
                <a:spcPct val="76200"/>
              </a:lnSpc>
              <a:spcBef>
                <a:spcPts val="1405"/>
              </a:spcBef>
            </a:pPr>
            <a:r>
              <a:rPr spc="-325" dirty="0">
                <a:solidFill>
                  <a:srgbClr val="0562AC"/>
                </a:solidFill>
              </a:rPr>
              <a:t>•Breaks</a:t>
            </a:r>
            <a:r>
              <a:rPr spc="10" dirty="0">
                <a:solidFill>
                  <a:srgbClr val="0562AC"/>
                </a:solidFill>
              </a:rPr>
              <a:t> </a:t>
            </a:r>
            <a:r>
              <a:rPr spc="-455" dirty="0">
                <a:solidFill>
                  <a:srgbClr val="0562AC"/>
                </a:solidFill>
              </a:rPr>
              <a:t>problems</a:t>
            </a:r>
            <a:r>
              <a:rPr spc="-265" dirty="0">
                <a:solidFill>
                  <a:srgbClr val="0562AC"/>
                </a:solidFill>
              </a:rPr>
              <a:t> </a:t>
            </a:r>
            <a:r>
              <a:rPr spc="-430" dirty="0">
                <a:solidFill>
                  <a:srgbClr val="0562AC"/>
                </a:solidFill>
              </a:rPr>
              <a:t>into</a:t>
            </a:r>
            <a:r>
              <a:rPr spc="-450" dirty="0">
                <a:solidFill>
                  <a:srgbClr val="0562AC"/>
                </a:solidFill>
              </a:rPr>
              <a:t> </a:t>
            </a:r>
            <a:r>
              <a:rPr spc="-430" dirty="0">
                <a:solidFill>
                  <a:srgbClr val="0562AC"/>
                </a:solidFill>
              </a:rPr>
              <a:t>discrete</a:t>
            </a:r>
            <a:r>
              <a:rPr spc="114" dirty="0">
                <a:solidFill>
                  <a:srgbClr val="0562AC"/>
                </a:solidFill>
              </a:rPr>
              <a:t> </a:t>
            </a:r>
            <a:r>
              <a:rPr spc="-455" dirty="0">
                <a:solidFill>
                  <a:srgbClr val="0562AC"/>
                </a:solidFill>
              </a:rPr>
              <a:t>parts</a:t>
            </a:r>
            <a:r>
              <a:rPr spc="-595" dirty="0">
                <a:solidFill>
                  <a:srgbClr val="0562AC"/>
                </a:solidFill>
              </a:rPr>
              <a:t> </a:t>
            </a:r>
            <a:r>
              <a:rPr spc="-375" dirty="0">
                <a:solidFill>
                  <a:srgbClr val="0562AC"/>
                </a:solidFill>
              </a:rPr>
              <a:t>that</a:t>
            </a:r>
            <a:r>
              <a:rPr spc="-459" dirty="0">
                <a:solidFill>
                  <a:srgbClr val="0562AC"/>
                </a:solidFill>
              </a:rPr>
              <a:t> </a:t>
            </a:r>
            <a:r>
              <a:rPr spc="-455" dirty="0">
                <a:solidFill>
                  <a:srgbClr val="0562AC"/>
                </a:solidFill>
              </a:rPr>
              <a:t>can be</a:t>
            </a:r>
            <a:r>
              <a:rPr spc="-760" dirty="0">
                <a:solidFill>
                  <a:srgbClr val="0562AC"/>
                </a:solidFill>
              </a:rPr>
              <a:t> </a:t>
            </a:r>
            <a:r>
              <a:rPr spc="-455" dirty="0">
                <a:solidFill>
                  <a:srgbClr val="0562AC"/>
                </a:solidFill>
              </a:rPr>
              <a:t>solved</a:t>
            </a:r>
            <a:r>
              <a:rPr spc="5" dirty="0">
                <a:solidFill>
                  <a:srgbClr val="0562AC"/>
                </a:solidFill>
              </a:rPr>
              <a:t> </a:t>
            </a:r>
            <a:r>
              <a:rPr spc="-465" dirty="0">
                <a:solidFill>
                  <a:srgbClr val="0562AC"/>
                </a:solidFill>
              </a:rPr>
              <a:t>concurrently</a:t>
            </a:r>
          </a:p>
          <a:p>
            <a:pPr marL="431800" marR="577850" indent="-407034">
              <a:lnSpc>
                <a:spcPct val="76200"/>
              </a:lnSpc>
              <a:spcBef>
                <a:spcPts val="1410"/>
              </a:spcBef>
            </a:pPr>
            <a:r>
              <a:rPr spc="-270" dirty="0">
                <a:solidFill>
                  <a:srgbClr val="0562AC"/>
                </a:solidFill>
              </a:rPr>
              <a:t>•Runs</a:t>
            </a:r>
            <a:r>
              <a:rPr spc="-565" dirty="0">
                <a:solidFill>
                  <a:srgbClr val="0562AC"/>
                </a:solidFill>
              </a:rPr>
              <a:t> </a:t>
            </a:r>
            <a:r>
              <a:rPr spc="-430" dirty="0">
                <a:solidFill>
                  <a:srgbClr val="0562AC"/>
                </a:solidFill>
              </a:rPr>
              <a:t>simultaneous</a:t>
            </a:r>
            <a:r>
              <a:rPr spc="-90" dirty="0">
                <a:solidFill>
                  <a:srgbClr val="0562AC"/>
                </a:solidFill>
              </a:rPr>
              <a:t> </a:t>
            </a:r>
            <a:r>
              <a:rPr spc="-455" dirty="0">
                <a:solidFill>
                  <a:srgbClr val="0562AC"/>
                </a:solidFill>
              </a:rPr>
              <a:t>instructions</a:t>
            </a:r>
            <a:r>
              <a:rPr spc="85" dirty="0">
                <a:solidFill>
                  <a:srgbClr val="0562AC"/>
                </a:solidFill>
              </a:rPr>
              <a:t> </a:t>
            </a:r>
            <a:r>
              <a:rPr spc="-400" dirty="0">
                <a:solidFill>
                  <a:srgbClr val="0562AC"/>
                </a:solidFill>
              </a:rPr>
              <a:t>on</a:t>
            </a:r>
            <a:r>
              <a:rPr spc="-135" dirty="0">
                <a:solidFill>
                  <a:srgbClr val="0562AC"/>
                </a:solidFill>
              </a:rPr>
              <a:t> </a:t>
            </a:r>
            <a:r>
              <a:rPr spc="-465" dirty="0">
                <a:solidFill>
                  <a:srgbClr val="0562AC"/>
                </a:solidFill>
              </a:rPr>
              <a:t>multiple processors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35"/>
              </a:spcBef>
            </a:pPr>
            <a:r>
              <a:rPr sz="6100" spc="-590" dirty="0">
                <a:solidFill>
                  <a:srgbClr val="01498A"/>
                </a:solidFill>
              </a:rPr>
              <a:t>RDDs</a:t>
            </a:r>
            <a:r>
              <a:rPr sz="6100" spc="-1005" dirty="0">
                <a:solidFill>
                  <a:srgbClr val="01498A"/>
                </a:solidFill>
              </a:rPr>
              <a:t> </a:t>
            </a:r>
            <a:r>
              <a:rPr sz="6700" spc="-645" dirty="0">
                <a:solidFill>
                  <a:srgbClr val="01498A"/>
                </a:solidFill>
              </a:rPr>
              <a:t>&amp;</a:t>
            </a:r>
            <a:r>
              <a:rPr sz="6700" spc="-195" dirty="0">
                <a:solidFill>
                  <a:srgbClr val="01498A"/>
                </a:solidFill>
              </a:rPr>
              <a:t> </a:t>
            </a:r>
            <a:r>
              <a:rPr sz="6100" spc="-520" dirty="0">
                <a:solidFill>
                  <a:srgbClr val="01498A"/>
                </a:solidFill>
              </a:rPr>
              <a:t>Parallel</a:t>
            </a:r>
            <a:r>
              <a:rPr sz="6100" spc="-25" dirty="0">
                <a:solidFill>
                  <a:srgbClr val="01498A"/>
                </a:solidFill>
              </a:rPr>
              <a:t> </a:t>
            </a:r>
            <a:r>
              <a:rPr sz="6100" spc="-565" dirty="0">
                <a:solidFill>
                  <a:srgbClr val="01498A"/>
                </a:solidFill>
              </a:rPr>
              <a:t>Programming</a:t>
            </a:r>
            <a:endParaRPr sz="6100"/>
          </a:p>
        </p:txBody>
      </p:sp>
      <p:sp>
        <p:nvSpPr>
          <p:cNvPr id="18" name="object 18"/>
          <p:cNvSpPr txBox="1"/>
          <p:nvPr/>
        </p:nvSpPr>
        <p:spPr>
          <a:xfrm>
            <a:off x="1167734" y="2081953"/>
            <a:ext cx="7496809" cy="22148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75920" marR="5080" indent="-363855">
              <a:lnSpc>
                <a:spcPct val="80500"/>
              </a:lnSpc>
              <a:spcBef>
                <a:spcPts val="1105"/>
              </a:spcBef>
            </a:pPr>
            <a:r>
              <a:rPr sz="4200" b="1" spc="-65" dirty="0">
                <a:solidFill>
                  <a:srgbClr val="0560AA"/>
                </a:solidFill>
                <a:latin typeface="Courier New"/>
                <a:cs typeface="Courier New"/>
              </a:rPr>
              <a:t>•Vou</a:t>
            </a:r>
            <a:r>
              <a:rPr sz="4200" b="1" spc="-2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85" dirty="0">
                <a:solidFill>
                  <a:srgbClr val="0560AA"/>
                </a:solidFill>
                <a:latin typeface="Courier New"/>
                <a:cs typeface="Courier New"/>
              </a:rPr>
              <a:t>can</a:t>
            </a:r>
            <a:r>
              <a:rPr sz="4200" b="1" spc="-15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35" dirty="0">
                <a:solidFill>
                  <a:srgbClr val="0560AA"/>
                </a:solidFill>
                <a:latin typeface="Courier New"/>
                <a:cs typeface="Courier New"/>
              </a:rPr>
              <a:t>create</a:t>
            </a:r>
            <a:r>
              <a:rPr sz="4200" b="1" spc="-13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409" dirty="0">
                <a:solidFill>
                  <a:srgbClr val="0560AA"/>
                </a:solidFill>
                <a:latin typeface="Courier New"/>
                <a:cs typeface="Courier New"/>
              </a:rPr>
              <a:t>an</a:t>
            </a:r>
            <a:r>
              <a:rPr sz="4200" b="1" spc="5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60" dirty="0">
                <a:solidFill>
                  <a:srgbClr val="0560AA"/>
                </a:solidFill>
                <a:latin typeface="Courier New"/>
                <a:cs typeface="Courier New"/>
              </a:rPr>
              <a:t>RDD</a:t>
            </a:r>
            <a:r>
              <a:rPr sz="4200" b="1" spc="-13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560" dirty="0">
                <a:solidFill>
                  <a:srgbClr val="0560AA"/>
                </a:solidFill>
                <a:latin typeface="Courier New"/>
                <a:cs typeface="Courier New"/>
              </a:rPr>
              <a:t>by </a:t>
            </a:r>
            <a:r>
              <a:rPr sz="4200" b="1" spc="-360" dirty="0">
                <a:solidFill>
                  <a:srgbClr val="0560AA"/>
                </a:solidFill>
                <a:latin typeface="Courier New"/>
                <a:cs typeface="Courier New"/>
              </a:rPr>
              <a:t>parallelizing</a:t>
            </a:r>
            <a:r>
              <a:rPr sz="4200" b="1" spc="31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459" dirty="0">
                <a:solidFill>
                  <a:srgbClr val="0560AA"/>
                </a:solidFill>
                <a:latin typeface="Courier New"/>
                <a:cs typeface="Courier New"/>
              </a:rPr>
              <a:t>an</a:t>
            </a:r>
            <a:r>
              <a:rPr sz="4200" b="1" spc="-3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35" dirty="0">
                <a:solidFill>
                  <a:srgbClr val="0560AA"/>
                </a:solidFill>
                <a:latin typeface="Courier New"/>
                <a:cs typeface="Courier New"/>
              </a:rPr>
              <a:t>array</a:t>
            </a:r>
            <a:r>
              <a:rPr sz="4200" b="1" spc="-5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10" dirty="0">
                <a:solidFill>
                  <a:srgbClr val="0560AA"/>
                </a:solidFill>
                <a:latin typeface="Courier New"/>
                <a:cs typeface="Courier New"/>
              </a:rPr>
              <a:t>of </a:t>
            </a:r>
            <a:r>
              <a:rPr sz="4200" b="1" spc="-335" dirty="0">
                <a:solidFill>
                  <a:srgbClr val="0560AA"/>
                </a:solidFill>
                <a:latin typeface="Courier New"/>
                <a:cs typeface="Courier New"/>
              </a:rPr>
              <a:t>objects,</a:t>
            </a:r>
            <a:r>
              <a:rPr sz="4200" b="1" spc="5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280" dirty="0">
                <a:solidFill>
                  <a:srgbClr val="0560AA"/>
                </a:solidFill>
                <a:latin typeface="Courier New"/>
                <a:cs typeface="Courier New"/>
              </a:rPr>
              <a:t>or</a:t>
            </a:r>
            <a:r>
              <a:rPr sz="4200" b="1" spc="3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535" dirty="0">
                <a:solidFill>
                  <a:srgbClr val="0560AA"/>
                </a:solidFill>
                <a:latin typeface="Courier New"/>
                <a:cs typeface="Courier New"/>
              </a:rPr>
              <a:t>by</a:t>
            </a:r>
            <a:r>
              <a:rPr sz="4200" b="1" spc="-24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45" dirty="0">
                <a:solidFill>
                  <a:srgbClr val="0560AA"/>
                </a:solidFill>
                <a:latin typeface="Courier New"/>
                <a:cs typeface="Courier New"/>
              </a:rPr>
              <a:t>splitting </a:t>
            </a:r>
            <a:r>
              <a:rPr sz="4200" b="1" spc="-305" dirty="0">
                <a:solidFill>
                  <a:srgbClr val="0560AA"/>
                </a:solidFill>
                <a:latin typeface="Courier New"/>
                <a:cs typeface="Courier New"/>
              </a:rPr>
              <a:t>a</a:t>
            </a:r>
            <a:r>
              <a:rPr sz="4200" b="1" spc="-27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60" dirty="0">
                <a:solidFill>
                  <a:srgbClr val="0560AA"/>
                </a:solidFill>
                <a:latin typeface="Courier New"/>
                <a:cs typeface="Courier New"/>
              </a:rPr>
              <a:t>dataset</a:t>
            </a:r>
            <a:r>
              <a:rPr sz="4200" b="1" spc="29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60" dirty="0">
                <a:solidFill>
                  <a:srgbClr val="0560AA"/>
                </a:solidFill>
                <a:latin typeface="Courier New"/>
                <a:cs typeface="Courier New"/>
              </a:rPr>
              <a:t>into</a:t>
            </a:r>
            <a:r>
              <a:rPr sz="4200" b="1" spc="13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70" dirty="0">
                <a:solidFill>
                  <a:srgbClr val="0560AA"/>
                </a:solidFill>
                <a:latin typeface="Courier New"/>
                <a:cs typeface="Courier New"/>
              </a:rPr>
              <a:t>partitions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37058" y="6028054"/>
            <a:ext cx="1980564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00" b="1" spc="-345" dirty="0">
                <a:solidFill>
                  <a:srgbClr val="0560AA"/>
                </a:solidFill>
                <a:latin typeface="Courier New"/>
                <a:cs typeface="Courier New"/>
              </a:rPr>
              <a:t>cluster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2752" y="4993639"/>
            <a:ext cx="6941184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20"/>
              </a:spcBef>
              <a:buFont typeface="Courier New"/>
              <a:buChar char="•"/>
              <a:tabLst>
                <a:tab pos="368935" algn="l"/>
              </a:tabLst>
            </a:pPr>
            <a:r>
              <a:rPr sz="4200" b="1" spc="-285" dirty="0">
                <a:solidFill>
                  <a:srgbClr val="0560AA"/>
                </a:solidFill>
                <a:latin typeface="Courier New"/>
                <a:cs typeface="Courier New"/>
              </a:rPr>
              <a:t>Spark</a:t>
            </a:r>
            <a:r>
              <a:rPr sz="4200" b="1" spc="-17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10" dirty="0">
                <a:solidFill>
                  <a:srgbClr val="0560AA"/>
                </a:solidFill>
                <a:latin typeface="Courier New"/>
                <a:cs typeface="Courier New"/>
              </a:rPr>
              <a:t>runs</a:t>
            </a:r>
            <a:r>
              <a:rPr sz="4200" b="1" spc="-23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285" dirty="0">
                <a:solidFill>
                  <a:srgbClr val="0560AA"/>
                </a:solidFill>
                <a:latin typeface="Courier New"/>
                <a:cs typeface="Courier New"/>
              </a:rPr>
              <a:t>one</a:t>
            </a:r>
            <a:r>
              <a:rPr sz="4200" b="1" spc="-45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260" dirty="0">
                <a:solidFill>
                  <a:srgbClr val="0560AA"/>
                </a:solidFill>
                <a:latin typeface="Courier New"/>
                <a:cs typeface="Courier New"/>
              </a:rPr>
              <a:t>task</a:t>
            </a:r>
            <a:r>
              <a:rPr sz="4200" b="1" spc="-27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10" dirty="0">
                <a:solidFill>
                  <a:srgbClr val="0560AA"/>
                </a:solidFill>
                <a:latin typeface="Courier New"/>
                <a:cs typeface="Courier New"/>
              </a:rPr>
              <a:t>for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37159" y="5504461"/>
            <a:ext cx="597979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00" b="1" spc="-409" dirty="0">
                <a:solidFill>
                  <a:srgbClr val="0560AA"/>
                </a:solidFill>
                <a:latin typeface="Courier New"/>
                <a:cs typeface="Courier New"/>
              </a:rPr>
              <a:t>each</a:t>
            </a:r>
            <a:r>
              <a:rPr sz="4200" b="1" spc="40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85" dirty="0">
                <a:solidFill>
                  <a:srgbClr val="0560AA"/>
                </a:solidFill>
                <a:latin typeface="Courier New"/>
                <a:cs typeface="Courier New"/>
              </a:rPr>
              <a:t>partition</a:t>
            </a:r>
            <a:r>
              <a:rPr sz="4200" b="1" spc="21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280" dirty="0">
                <a:solidFill>
                  <a:srgbClr val="0560AA"/>
                </a:solidFill>
                <a:latin typeface="Courier New"/>
                <a:cs typeface="Courier New"/>
              </a:rPr>
              <a:t>of</a:t>
            </a:r>
            <a:r>
              <a:rPr sz="4200" b="1" spc="-42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285" dirty="0">
                <a:solidFill>
                  <a:srgbClr val="0560AA"/>
                </a:solidFill>
                <a:latin typeface="Courier New"/>
                <a:cs typeface="Courier New"/>
              </a:rPr>
              <a:t>the</a:t>
            </a:r>
            <a:endParaRPr sz="4200">
              <a:latin typeface="Courier New"/>
              <a:cs typeface="Courier New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B01B89E-E0FB-B44F-5F59-972C0079F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726" y="1886584"/>
            <a:ext cx="7251700" cy="6883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9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50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25"/>
              </a:spcBef>
            </a:pPr>
            <a:r>
              <a:rPr spc="-375" dirty="0"/>
              <a:t>In</a:t>
            </a:r>
            <a:r>
              <a:rPr spc="-484" dirty="0"/>
              <a:t> </a:t>
            </a:r>
            <a:r>
              <a:rPr spc="-350" dirty="0"/>
              <a:t>this</a:t>
            </a:r>
            <a:r>
              <a:rPr spc="-405" dirty="0"/>
              <a:t> </a:t>
            </a:r>
            <a:r>
              <a:rPr spc="-430" dirty="0"/>
              <a:t>video,</a:t>
            </a:r>
            <a:r>
              <a:rPr spc="-545" dirty="0"/>
              <a:t> </a:t>
            </a:r>
            <a:r>
              <a:rPr spc="-400" dirty="0"/>
              <a:t>you</a:t>
            </a:r>
            <a:r>
              <a:rPr spc="-440" dirty="0"/>
              <a:t> </a:t>
            </a:r>
            <a:r>
              <a:rPr spc="-455" dirty="0"/>
              <a:t>learned</a:t>
            </a:r>
            <a:r>
              <a:rPr spc="-75" dirty="0"/>
              <a:t> </a:t>
            </a:r>
            <a:r>
              <a:rPr spc="-415" dirty="0"/>
              <a:t>that:</a:t>
            </a:r>
          </a:p>
          <a:p>
            <a:pPr marL="380365" marR="5080" indent="-368300">
              <a:lnSpc>
                <a:spcPct val="76200"/>
              </a:lnSpc>
              <a:spcBef>
                <a:spcPts val="1405"/>
              </a:spcBef>
            </a:pPr>
            <a:r>
              <a:rPr spc="-270" dirty="0"/>
              <a:t>•Vou</a:t>
            </a:r>
            <a:r>
              <a:rPr spc="-210" dirty="0"/>
              <a:t> </a:t>
            </a:r>
            <a:r>
              <a:rPr spc="-430" dirty="0"/>
              <a:t>can</a:t>
            </a:r>
            <a:r>
              <a:rPr spc="-380" dirty="0"/>
              <a:t> </a:t>
            </a:r>
            <a:r>
              <a:rPr spc="-405" dirty="0"/>
              <a:t>create</a:t>
            </a:r>
            <a:r>
              <a:rPr spc="-420" dirty="0"/>
              <a:t> </a:t>
            </a:r>
            <a:r>
              <a:rPr spc="-400" dirty="0"/>
              <a:t>an</a:t>
            </a:r>
            <a:r>
              <a:rPr spc="-195" dirty="0"/>
              <a:t> </a:t>
            </a:r>
            <a:r>
              <a:rPr spc="-455" dirty="0"/>
              <a:t>RDD</a:t>
            </a:r>
            <a:r>
              <a:rPr spc="-305" dirty="0"/>
              <a:t> </a:t>
            </a:r>
            <a:r>
              <a:rPr spc="-455" dirty="0"/>
              <a:t>using</a:t>
            </a:r>
            <a:r>
              <a:rPr spc="-390" dirty="0"/>
              <a:t> </a:t>
            </a:r>
            <a:r>
              <a:rPr spc="-400" dirty="0"/>
              <a:t>an</a:t>
            </a:r>
            <a:r>
              <a:rPr spc="-390" dirty="0"/>
              <a:t> </a:t>
            </a:r>
            <a:r>
              <a:rPr spc="-350" dirty="0"/>
              <a:t>externa!</a:t>
            </a:r>
            <a:r>
              <a:rPr spc="-940" dirty="0"/>
              <a:t> </a:t>
            </a:r>
            <a:r>
              <a:rPr spc="-325" dirty="0"/>
              <a:t>or </a:t>
            </a:r>
            <a:r>
              <a:rPr spc="-405" dirty="0"/>
              <a:t>local</a:t>
            </a:r>
            <a:r>
              <a:rPr spc="-509" dirty="0"/>
              <a:t> </a:t>
            </a:r>
            <a:r>
              <a:rPr spc="-375" dirty="0"/>
              <a:t>file</a:t>
            </a:r>
            <a:r>
              <a:rPr spc="-605" dirty="0"/>
              <a:t> </a:t>
            </a:r>
            <a:r>
              <a:rPr spc="-400" dirty="0"/>
              <a:t>from</a:t>
            </a:r>
            <a:r>
              <a:rPr spc="-55" dirty="0"/>
              <a:t> </a:t>
            </a:r>
            <a:r>
              <a:rPr spc="-430" dirty="0"/>
              <a:t>Hadoop-supported</a:t>
            </a:r>
            <a:r>
              <a:rPr spc="-434" dirty="0"/>
              <a:t> </a:t>
            </a:r>
            <a:r>
              <a:rPr spc="-350" dirty="0"/>
              <a:t>file,</a:t>
            </a:r>
            <a:r>
              <a:rPr spc="-705" dirty="0"/>
              <a:t> </a:t>
            </a:r>
            <a:r>
              <a:rPr spc="-430" dirty="0"/>
              <a:t>from</a:t>
            </a:r>
            <a:r>
              <a:rPr spc="-125" dirty="0"/>
              <a:t> </a:t>
            </a:r>
            <a:r>
              <a:rPr spc="-50" dirty="0"/>
              <a:t>a </a:t>
            </a:r>
            <a:r>
              <a:rPr spc="-455" dirty="0"/>
              <a:t>collection</a:t>
            </a:r>
            <a:r>
              <a:rPr spc="-80" dirty="0"/>
              <a:t> </a:t>
            </a:r>
            <a:r>
              <a:rPr spc="-295" dirty="0"/>
              <a:t>or</a:t>
            </a:r>
            <a:r>
              <a:rPr spc="-680" dirty="0"/>
              <a:t> </a:t>
            </a:r>
            <a:r>
              <a:rPr spc="-455" dirty="0"/>
              <a:t>from</a:t>
            </a:r>
            <a:r>
              <a:rPr spc="-120" dirty="0"/>
              <a:t> </a:t>
            </a:r>
            <a:r>
              <a:rPr spc="-430" dirty="0"/>
              <a:t>another</a:t>
            </a:r>
            <a:r>
              <a:rPr spc="-125" dirty="0"/>
              <a:t> </a:t>
            </a:r>
            <a:r>
              <a:rPr spc="-480" dirty="0"/>
              <a:t>RDD</a:t>
            </a:r>
          </a:p>
          <a:p>
            <a:pPr marL="25400">
              <a:lnSpc>
                <a:spcPct val="100000"/>
              </a:lnSpc>
              <a:spcBef>
                <a:spcPts val="150"/>
              </a:spcBef>
            </a:pPr>
            <a:r>
              <a:rPr spc="-270" dirty="0"/>
              <a:t>•RDDs</a:t>
            </a:r>
            <a:r>
              <a:rPr spc="-525" dirty="0"/>
              <a:t> </a:t>
            </a:r>
            <a:r>
              <a:rPr spc="-350" dirty="0"/>
              <a:t>are</a:t>
            </a:r>
            <a:r>
              <a:rPr spc="-520" dirty="0"/>
              <a:t> </a:t>
            </a:r>
            <a:r>
              <a:rPr spc="-430" dirty="0"/>
              <a:t>immutable</a:t>
            </a:r>
            <a:r>
              <a:rPr spc="-275" dirty="0"/>
              <a:t> </a:t>
            </a:r>
            <a:r>
              <a:rPr spc="-505" dirty="0"/>
              <a:t>and</a:t>
            </a:r>
            <a:r>
              <a:rPr spc="-130" dirty="0"/>
              <a:t> </a:t>
            </a:r>
            <a:r>
              <a:rPr spc="-405" dirty="0"/>
              <a:t>always</a:t>
            </a:r>
            <a:r>
              <a:rPr spc="-450" dirty="0"/>
              <a:t> </a:t>
            </a:r>
            <a:r>
              <a:rPr spc="-440" dirty="0"/>
              <a:t>recoverable</a:t>
            </a:r>
          </a:p>
          <a:p>
            <a:pPr marL="391160" marR="353060" indent="-366395">
              <a:lnSpc>
                <a:spcPct val="76200"/>
              </a:lnSpc>
              <a:spcBef>
                <a:spcPts val="1405"/>
              </a:spcBef>
            </a:pPr>
            <a:r>
              <a:rPr spc="-270" dirty="0"/>
              <a:t>•RDDs</a:t>
            </a:r>
            <a:r>
              <a:rPr spc="-490" dirty="0"/>
              <a:t> </a:t>
            </a:r>
            <a:r>
              <a:rPr spc="-430" dirty="0"/>
              <a:t>can</a:t>
            </a:r>
            <a:r>
              <a:rPr spc="-100" dirty="0"/>
              <a:t> </a:t>
            </a:r>
            <a:r>
              <a:rPr spc="-455" dirty="0"/>
              <a:t>persist</a:t>
            </a:r>
            <a:r>
              <a:rPr spc="-375" dirty="0"/>
              <a:t> </a:t>
            </a:r>
            <a:r>
              <a:rPr spc="-295" dirty="0"/>
              <a:t>or</a:t>
            </a:r>
            <a:r>
              <a:rPr spc="-585" dirty="0"/>
              <a:t> </a:t>
            </a:r>
            <a:r>
              <a:rPr spc="-405" dirty="0"/>
              <a:t>cache</a:t>
            </a:r>
            <a:r>
              <a:rPr spc="-450" dirty="0"/>
              <a:t> </a:t>
            </a:r>
            <a:r>
              <a:rPr spc="-430" dirty="0"/>
              <a:t>datasets</a:t>
            </a:r>
            <a:r>
              <a:rPr spc="-200" dirty="0"/>
              <a:t> </a:t>
            </a:r>
            <a:r>
              <a:rPr spc="-400" dirty="0"/>
              <a:t>in</a:t>
            </a:r>
            <a:r>
              <a:rPr spc="-245" dirty="0"/>
              <a:t> </a:t>
            </a:r>
            <a:r>
              <a:rPr spc="-495" dirty="0"/>
              <a:t>memory </a:t>
            </a:r>
            <a:r>
              <a:rPr spc="-430" dirty="0"/>
              <a:t>across</a:t>
            </a:r>
            <a:r>
              <a:rPr spc="-335" dirty="0"/>
              <a:t> </a:t>
            </a:r>
            <a:r>
              <a:rPr spc="-430" dirty="0"/>
              <a:t>operations,</a:t>
            </a:r>
            <a:r>
              <a:rPr spc="-150" dirty="0"/>
              <a:t> </a:t>
            </a:r>
            <a:r>
              <a:rPr spc="-455" dirty="0"/>
              <a:t>which</a:t>
            </a:r>
            <a:r>
              <a:rPr spc="-370" dirty="0"/>
              <a:t> </a:t>
            </a:r>
            <a:r>
              <a:rPr spc="-375" dirty="0"/>
              <a:t>speeds</a:t>
            </a:r>
            <a:r>
              <a:rPr spc="-405" dirty="0"/>
              <a:t> </a:t>
            </a:r>
            <a:r>
              <a:rPr spc="-440" dirty="0"/>
              <a:t>iterative operations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903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30"/>
              </a:spcBef>
            </a:pPr>
            <a:r>
              <a:rPr spc="-484" dirty="0">
                <a:solidFill>
                  <a:srgbClr val="01498A"/>
                </a:solidFill>
              </a:rPr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5451" y="2056412"/>
            <a:ext cx="13776325" cy="33203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0"/>
              </a:spcBef>
            </a:pPr>
            <a:r>
              <a:rPr sz="4400" spc="-350" dirty="0">
                <a:solidFill>
                  <a:srgbClr val="0560AA"/>
                </a:solidFill>
                <a:latin typeface="Courier New"/>
                <a:cs typeface="Courier New"/>
              </a:rPr>
              <a:t>•Define</a:t>
            </a:r>
            <a:r>
              <a:rPr sz="4400" spc="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55" dirty="0">
                <a:solidFill>
                  <a:srgbClr val="0560AA"/>
                </a:solidFill>
                <a:latin typeface="Courier New"/>
                <a:cs typeface="Courier New"/>
              </a:rPr>
              <a:t>Resilient</a:t>
            </a:r>
            <a:r>
              <a:rPr sz="4400" spc="-19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80" dirty="0">
                <a:solidFill>
                  <a:srgbClr val="0560AA"/>
                </a:solidFill>
                <a:latin typeface="Courier New"/>
                <a:cs typeface="Courier New"/>
              </a:rPr>
              <a:t>Distributed</a:t>
            </a:r>
            <a:r>
              <a:rPr sz="4400" spc="37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560AA"/>
                </a:solidFill>
                <a:latin typeface="Courier New"/>
                <a:cs typeface="Courier New"/>
              </a:rPr>
              <a:t>Datasets</a:t>
            </a:r>
            <a:r>
              <a:rPr sz="4400" spc="-72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335" dirty="0">
                <a:solidFill>
                  <a:srgbClr val="0560AA"/>
                </a:solidFill>
                <a:latin typeface="Courier New"/>
                <a:cs typeface="Courier New"/>
              </a:rPr>
              <a:t>(RDDs)</a:t>
            </a:r>
            <a:endParaRPr sz="4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4400" spc="-325" dirty="0">
                <a:solidFill>
                  <a:srgbClr val="0560AA"/>
                </a:solidFill>
                <a:latin typeface="Courier New"/>
                <a:cs typeface="Courier New"/>
              </a:rPr>
              <a:t>•Define</a:t>
            </a:r>
            <a:r>
              <a:rPr sz="4400" spc="-27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560AA"/>
                </a:solidFill>
                <a:latin typeface="Courier New"/>
                <a:cs typeface="Courier New"/>
              </a:rPr>
              <a:t>Parallel</a:t>
            </a:r>
            <a:r>
              <a:rPr sz="4400" spc="-25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65" dirty="0">
                <a:solidFill>
                  <a:srgbClr val="0560AA"/>
                </a:solidFill>
                <a:latin typeface="Courier New"/>
                <a:cs typeface="Courier New"/>
              </a:rPr>
              <a:t>Programming</a:t>
            </a:r>
            <a:endParaRPr sz="4400" dirty="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150"/>
              </a:spcBef>
            </a:pPr>
            <a:r>
              <a:rPr sz="4400" spc="-375" dirty="0">
                <a:solidFill>
                  <a:srgbClr val="0560AA"/>
                </a:solidFill>
                <a:latin typeface="Courier New"/>
                <a:cs typeface="Courier New"/>
              </a:rPr>
              <a:t>•Explain</a:t>
            </a:r>
            <a:r>
              <a:rPr sz="4400" spc="114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55" dirty="0">
                <a:solidFill>
                  <a:srgbClr val="0560AA"/>
                </a:solidFill>
                <a:latin typeface="Courier New"/>
                <a:cs typeface="Courier New"/>
              </a:rPr>
              <a:t>Resilience</a:t>
            </a:r>
            <a:r>
              <a:rPr sz="4400" spc="-16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00" dirty="0">
                <a:solidFill>
                  <a:srgbClr val="0560AA"/>
                </a:solidFill>
                <a:latin typeface="Courier New"/>
                <a:cs typeface="Courier New"/>
              </a:rPr>
              <a:t>in</a:t>
            </a:r>
            <a:r>
              <a:rPr sz="4400" spc="-26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55" dirty="0">
                <a:solidFill>
                  <a:srgbClr val="0560AA"/>
                </a:solidFill>
                <a:latin typeface="Courier New"/>
                <a:cs typeface="Courier New"/>
              </a:rPr>
              <a:t>Apache</a:t>
            </a:r>
            <a:r>
              <a:rPr sz="4400" spc="-409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385" dirty="0">
                <a:solidFill>
                  <a:srgbClr val="0560AA"/>
                </a:solidFill>
                <a:latin typeface="Courier New"/>
                <a:cs typeface="Courier New"/>
              </a:rPr>
              <a:t>Spark</a:t>
            </a:r>
            <a:endParaRPr sz="4400" dirty="0">
              <a:latin typeface="Courier New"/>
              <a:cs typeface="Courier New"/>
            </a:endParaRPr>
          </a:p>
          <a:p>
            <a:pPr marL="368300" marR="5080" indent="-356235">
              <a:lnSpc>
                <a:spcPct val="78100"/>
              </a:lnSpc>
              <a:spcBef>
                <a:spcPts val="1210"/>
              </a:spcBef>
            </a:pPr>
            <a:r>
              <a:rPr sz="4400" spc="-325" dirty="0">
                <a:solidFill>
                  <a:srgbClr val="0560AA"/>
                </a:solidFill>
                <a:latin typeface="Courier New"/>
                <a:cs typeface="Courier New"/>
              </a:rPr>
              <a:t>•Relate</a:t>
            </a:r>
            <a:r>
              <a:rPr sz="4400" spc="-8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55" dirty="0">
                <a:solidFill>
                  <a:srgbClr val="0560AA"/>
                </a:solidFill>
                <a:latin typeface="Courier New"/>
                <a:cs typeface="Courier New"/>
              </a:rPr>
              <a:t>RDD</a:t>
            </a:r>
            <a:r>
              <a:rPr sz="4400" spc="-52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55" dirty="0">
                <a:solidFill>
                  <a:srgbClr val="0560AA"/>
                </a:solidFill>
                <a:latin typeface="Courier New"/>
                <a:cs typeface="Courier New"/>
              </a:rPr>
              <a:t>and</a:t>
            </a:r>
            <a:r>
              <a:rPr sz="4400" spc="-27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560AA"/>
                </a:solidFill>
                <a:latin typeface="Courier New"/>
                <a:cs typeface="Courier New"/>
              </a:rPr>
              <a:t>Parallel</a:t>
            </a:r>
            <a:r>
              <a:rPr sz="4400" spc="-16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55" dirty="0">
                <a:solidFill>
                  <a:srgbClr val="0560AA"/>
                </a:solidFill>
                <a:latin typeface="Courier New"/>
                <a:cs typeface="Courier New"/>
              </a:rPr>
              <a:t>Programming</a:t>
            </a:r>
            <a:r>
              <a:rPr sz="4400" spc="10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80" dirty="0">
                <a:solidFill>
                  <a:srgbClr val="0560AA"/>
                </a:solidFill>
                <a:latin typeface="Courier New"/>
                <a:cs typeface="Courier New"/>
              </a:rPr>
              <a:t>with</a:t>
            </a:r>
            <a:r>
              <a:rPr sz="4400" spc="-8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40" dirty="0">
                <a:solidFill>
                  <a:srgbClr val="0560AA"/>
                </a:solidFill>
                <a:latin typeface="Courier New"/>
                <a:cs typeface="Courier New"/>
              </a:rPr>
              <a:t>Apache </a:t>
            </a:r>
            <a:r>
              <a:rPr sz="4400" spc="-385" dirty="0">
                <a:solidFill>
                  <a:srgbClr val="0560AA"/>
                </a:solidFill>
                <a:latin typeface="Courier New"/>
                <a:cs typeface="Courier New"/>
              </a:rPr>
              <a:t>Spark</a:t>
            </a:r>
            <a:endParaRPr sz="4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092" y="1660455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133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30"/>
              </a:spcBef>
            </a:pPr>
            <a:r>
              <a:rPr sz="6100" spc="-630" dirty="0">
                <a:solidFill>
                  <a:srgbClr val="01498A"/>
                </a:solidFill>
              </a:rPr>
              <a:t>What</a:t>
            </a:r>
            <a:r>
              <a:rPr sz="6100" spc="-55" dirty="0">
                <a:solidFill>
                  <a:srgbClr val="01498A"/>
                </a:solidFill>
              </a:rPr>
              <a:t> </a:t>
            </a:r>
            <a:r>
              <a:rPr sz="6100" spc="-520" dirty="0">
                <a:solidFill>
                  <a:srgbClr val="01498A"/>
                </a:solidFill>
              </a:rPr>
              <a:t>are</a:t>
            </a:r>
            <a:r>
              <a:rPr sz="6100" spc="5" dirty="0">
                <a:solidFill>
                  <a:srgbClr val="01498A"/>
                </a:solidFill>
              </a:rPr>
              <a:t> </a:t>
            </a:r>
            <a:r>
              <a:rPr sz="6100" spc="-615" dirty="0">
                <a:solidFill>
                  <a:srgbClr val="01498A"/>
                </a:solidFill>
              </a:rPr>
              <a:t>RDDs</a:t>
            </a:r>
            <a:endParaRPr sz="61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25"/>
              </a:spcBef>
            </a:pPr>
            <a:r>
              <a:rPr spc="-400" dirty="0">
                <a:solidFill>
                  <a:srgbClr val="0560AA"/>
                </a:solidFill>
              </a:rPr>
              <a:t>A</a:t>
            </a:r>
            <a:r>
              <a:rPr spc="-585" dirty="0">
                <a:solidFill>
                  <a:srgbClr val="0560AA"/>
                </a:solidFill>
              </a:rPr>
              <a:t> </a:t>
            </a:r>
            <a:r>
              <a:rPr spc="-430" dirty="0">
                <a:solidFill>
                  <a:srgbClr val="0560AA"/>
                </a:solidFill>
              </a:rPr>
              <a:t>resilient</a:t>
            </a:r>
            <a:r>
              <a:rPr spc="-180" dirty="0">
                <a:solidFill>
                  <a:srgbClr val="0560AA"/>
                </a:solidFill>
              </a:rPr>
              <a:t> </a:t>
            </a:r>
            <a:r>
              <a:rPr spc="-480" dirty="0">
                <a:solidFill>
                  <a:srgbClr val="0560AA"/>
                </a:solidFill>
              </a:rPr>
              <a:t>distributed</a:t>
            </a:r>
            <a:r>
              <a:rPr spc="370" dirty="0">
                <a:solidFill>
                  <a:srgbClr val="0560AA"/>
                </a:solidFill>
              </a:rPr>
              <a:t> </a:t>
            </a:r>
            <a:r>
              <a:rPr spc="-430" dirty="0">
                <a:solidFill>
                  <a:srgbClr val="0560AA"/>
                </a:solidFill>
              </a:rPr>
              <a:t>dataset</a:t>
            </a:r>
            <a:r>
              <a:rPr spc="-280" dirty="0">
                <a:solidFill>
                  <a:srgbClr val="0560AA"/>
                </a:solidFill>
              </a:rPr>
              <a:t> </a:t>
            </a:r>
            <a:r>
              <a:rPr spc="-430" dirty="0">
                <a:solidFill>
                  <a:srgbClr val="0560AA"/>
                </a:solidFill>
              </a:rPr>
              <a:t>is:</a:t>
            </a:r>
          </a:p>
          <a:p>
            <a:pPr marL="25400">
              <a:lnSpc>
                <a:spcPct val="100000"/>
              </a:lnSpc>
              <a:spcBef>
                <a:spcPts val="150"/>
              </a:spcBef>
            </a:pPr>
            <a:r>
              <a:rPr spc="-350" dirty="0">
                <a:solidFill>
                  <a:srgbClr val="0560AA"/>
                </a:solidFill>
              </a:rPr>
              <a:t>•Spark's</a:t>
            </a:r>
            <a:r>
              <a:rPr spc="-15" dirty="0">
                <a:solidFill>
                  <a:srgbClr val="0560AA"/>
                </a:solidFill>
              </a:rPr>
              <a:t> </a:t>
            </a:r>
            <a:r>
              <a:rPr spc="-480" dirty="0">
                <a:solidFill>
                  <a:srgbClr val="0560AA"/>
                </a:solidFill>
              </a:rPr>
              <a:t>primary</a:t>
            </a:r>
            <a:r>
              <a:rPr spc="-155" dirty="0">
                <a:solidFill>
                  <a:srgbClr val="0560AA"/>
                </a:solidFill>
              </a:rPr>
              <a:t> </a:t>
            </a:r>
            <a:r>
              <a:rPr spc="-400" dirty="0">
                <a:solidFill>
                  <a:srgbClr val="0560AA"/>
                </a:solidFill>
              </a:rPr>
              <a:t>data</a:t>
            </a:r>
            <a:r>
              <a:rPr spc="-440" dirty="0">
                <a:solidFill>
                  <a:srgbClr val="0560AA"/>
                </a:solidFill>
              </a:rPr>
              <a:t> </a:t>
            </a:r>
            <a:r>
              <a:rPr spc="-465" dirty="0">
                <a:solidFill>
                  <a:srgbClr val="0560AA"/>
                </a:solidFill>
              </a:rPr>
              <a:t>abstraction</a:t>
            </a:r>
          </a:p>
          <a:p>
            <a:pPr marL="25400">
              <a:lnSpc>
                <a:spcPct val="100000"/>
              </a:lnSpc>
              <a:spcBef>
                <a:spcPts val="45"/>
              </a:spcBef>
            </a:pPr>
            <a:r>
              <a:rPr spc="-30" dirty="0">
                <a:solidFill>
                  <a:srgbClr val="0560AA"/>
                </a:solidFill>
              </a:rPr>
              <a:t>•A</a:t>
            </a:r>
            <a:r>
              <a:rPr spc="-630" dirty="0">
                <a:solidFill>
                  <a:srgbClr val="0560AA"/>
                </a:solidFill>
              </a:rPr>
              <a:t> </a:t>
            </a:r>
            <a:r>
              <a:rPr spc="-405" dirty="0">
                <a:solidFill>
                  <a:srgbClr val="0560AA"/>
                </a:solidFill>
              </a:rPr>
              <a:t>fault-tolerant</a:t>
            </a:r>
            <a:r>
              <a:rPr spc="-430" dirty="0">
                <a:solidFill>
                  <a:srgbClr val="0560AA"/>
                </a:solidFill>
              </a:rPr>
              <a:t> </a:t>
            </a:r>
            <a:r>
              <a:rPr spc="-455" dirty="0">
                <a:solidFill>
                  <a:srgbClr val="0560AA"/>
                </a:solidFill>
              </a:rPr>
              <a:t>collection</a:t>
            </a:r>
            <a:r>
              <a:rPr spc="35" dirty="0">
                <a:solidFill>
                  <a:srgbClr val="0560AA"/>
                </a:solidFill>
              </a:rPr>
              <a:t> </a:t>
            </a:r>
            <a:r>
              <a:rPr spc="-350" dirty="0">
                <a:solidFill>
                  <a:srgbClr val="0560AA"/>
                </a:solidFill>
              </a:rPr>
              <a:t>of</a:t>
            </a:r>
            <a:r>
              <a:rPr spc="-475" dirty="0">
                <a:solidFill>
                  <a:srgbClr val="0560AA"/>
                </a:solidFill>
              </a:rPr>
              <a:t> </a:t>
            </a:r>
            <a:r>
              <a:rPr spc="-440" dirty="0">
                <a:solidFill>
                  <a:srgbClr val="0560AA"/>
                </a:solidFill>
              </a:rPr>
              <a:t>elements</a:t>
            </a: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405" dirty="0">
                <a:solidFill>
                  <a:srgbClr val="0560AA"/>
                </a:solidFill>
              </a:rPr>
              <a:t>•Partitioned</a:t>
            </a:r>
            <a:r>
              <a:rPr spc="240" dirty="0">
                <a:solidFill>
                  <a:srgbClr val="0560AA"/>
                </a:solidFill>
              </a:rPr>
              <a:t> </a:t>
            </a:r>
            <a:r>
              <a:rPr spc="-430" dirty="0">
                <a:solidFill>
                  <a:srgbClr val="0560AA"/>
                </a:solidFill>
              </a:rPr>
              <a:t>across </a:t>
            </a:r>
            <a:r>
              <a:rPr spc="-350" dirty="0">
                <a:solidFill>
                  <a:srgbClr val="0560AA"/>
                </a:solidFill>
              </a:rPr>
              <a:t>the</a:t>
            </a:r>
            <a:r>
              <a:rPr spc="-325" dirty="0">
                <a:solidFill>
                  <a:srgbClr val="0560AA"/>
                </a:solidFill>
              </a:rPr>
              <a:t> </a:t>
            </a:r>
            <a:r>
              <a:rPr spc="-430" dirty="0">
                <a:solidFill>
                  <a:srgbClr val="0560AA"/>
                </a:solidFill>
              </a:rPr>
              <a:t>nades</a:t>
            </a:r>
            <a:r>
              <a:rPr spc="-490" dirty="0">
                <a:solidFill>
                  <a:srgbClr val="0560AA"/>
                </a:solidFill>
              </a:rPr>
              <a:t> </a:t>
            </a:r>
            <a:r>
              <a:rPr spc="-295" dirty="0">
                <a:solidFill>
                  <a:srgbClr val="0560AA"/>
                </a:solidFill>
              </a:rPr>
              <a:t>of</a:t>
            </a:r>
            <a:r>
              <a:rPr spc="-615" dirty="0">
                <a:solidFill>
                  <a:srgbClr val="0560AA"/>
                </a:solidFill>
              </a:rPr>
              <a:t> </a:t>
            </a:r>
            <a:r>
              <a:rPr spc="-350" dirty="0">
                <a:solidFill>
                  <a:srgbClr val="0560AA"/>
                </a:solidFill>
              </a:rPr>
              <a:t>the</a:t>
            </a:r>
            <a:r>
              <a:rPr spc="-470" dirty="0">
                <a:solidFill>
                  <a:srgbClr val="0560AA"/>
                </a:solidFill>
              </a:rPr>
              <a:t> </a:t>
            </a:r>
            <a:r>
              <a:rPr spc="-440" dirty="0">
                <a:solidFill>
                  <a:srgbClr val="0560AA"/>
                </a:solidFill>
              </a:rPr>
              <a:t>cluster</a:t>
            </a:r>
          </a:p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spc="-350" dirty="0">
                <a:solidFill>
                  <a:srgbClr val="0560AA"/>
                </a:solidFill>
              </a:rPr>
              <a:t>•Capable</a:t>
            </a:r>
            <a:r>
              <a:rPr spc="-320" dirty="0">
                <a:solidFill>
                  <a:srgbClr val="0560AA"/>
                </a:solidFill>
              </a:rPr>
              <a:t> </a:t>
            </a:r>
            <a:r>
              <a:rPr spc="-295" dirty="0">
                <a:solidFill>
                  <a:srgbClr val="0560AA"/>
                </a:solidFill>
              </a:rPr>
              <a:t>of</a:t>
            </a:r>
            <a:r>
              <a:rPr spc="-610" dirty="0">
                <a:solidFill>
                  <a:srgbClr val="0560AA"/>
                </a:solidFill>
              </a:rPr>
              <a:t> </a:t>
            </a:r>
            <a:r>
              <a:rPr spc="-430" dirty="0">
                <a:solidFill>
                  <a:srgbClr val="0560AA"/>
                </a:solidFill>
              </a:rPr>
              <a:t>accepting</a:t>
            </a:r>
            <a:r>
              <a:rPr spc="30" dirty="0">
                <a:solidFill>
                  <a:srgbClr val="0560AA"/>
                </a:solidFill>
              </a:rPr>
              <a:t> </a:t>
            </a:r>
            <a:r>
              <a:rPr spc="-455" dirty="0">
                <a:solidFill>
                  <a:srgbClr val="0560AA"/>
                </a:solidFill>
              </a:rPr>
              <a:t>parallel</a:t>
            </a:r>
            <a:r>
              <a:rPr spc="-265" dirty="0">
                <a:solidFill>
                  <a:srgbClr val="0560AA"/>
                </a:solidFill>
              </a:rPr>
              <a:t> </a:t>
            </a:r>
            <a:r>
              <a:rPr spc="-440" dirty="0">
                <a:solidFill>
                  <a:srgbClr val="0560AA"/>
                </a:solidFill>
              </a:rPr>
              <a:t>operations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172770" y="4591299"/>
          <a:ext cx="1426845" cy="135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335">
                <a:tc gridSpan="2">
                  <a:txBody>
                    <a:bodyPr/>
                    <a:lstStyle/>
                    <a:p>
                      <a:pPr marR="27940" algn="r">
                        <a:lnSpc>
                          <a:spcPts val="1005"/>
                        </a:lnSpc>
                      </a:pPr>
                      <a:r>
                        <a:rPr sz="1500" spc="-90" dirty="0">
                          <a:solidFill>
                            <a:srgbClr val="181818"/>
                          </a:solidFill>
                          <a:latin typeface="Arial"/>
                          <a:cs typeface="Arial"/>
                        </a:rPr>
                        <a:t>•</a:t>
                      </a:r>
                      <a:r>
                        <a:rPr sz="1500" spc="-260" dirty="0">
                          <a:solidFill>
                            <a:srgbClr val="18181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solidFill>
                            <a:srgbClr val="181818"/>
                          </a:solidFill>
                          <a:latin typeface="Courier New"/>
                          <a:cs typeface="Courier New"/>
                        </a:rPr>
                        <a:t>••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903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pc="-440" dirty="0">
                <a:solidFill>
                  <a:srgbClr val="014B8C"/>
                </a:solidFill>
              </a:rPr>
              <a:t>Spark</a:t>
            </a:r>
            <a:r>
              <a:rPr spc="-5" dirty="0">
                <a:solidFill>
                  <a:srgbClr val="014B8C"/>
                </a:solidFill>
              </a:rPr>
              <a:t> </a:t>
            </a:r>
            <a:r>
              <a:rPr spc="-484" dirty="0">
                <a:solidFill>
                  <a:srgbClr val="014B8C"/>
                </a:solidFill>
              </a:rPr>
              <a:t>applications</a:t>
            </a:r>
          </a:p>
        </p:txBody>
      </p:sp>
      <p:sp>
        <p:nvSpPr>
          <p:cNvPr id="5" name="object 5"/>
          <p:cNvSpPr/>
          <p:nvPr/>
        </p:nvSpPr>
        <p:spPr>
          <a:xfrm>
            <a:off x="4920984" y="2631017"/>
            <a:ext cx="3971925" cy="0"/>
          </a:xfrm>
          <a:custGeom>
            <a:avLst/>
            <a:gdLst/>
            <a:ahLst/>
            <a:cxnLst/>
            <a:rect l="l" t="t" r="r" b="b"/>
            <a:pathLst>
              <a:path w="3971925">
                <a:moveTo>
                  <a:pt x="0" y="0"/>
                </a:moveTo>
                <a:lnTo>
                  <a:pt x="3971724" y="0"/>
                </a:lnTo>
              </a:path>
            </a:pathLst>
          </a:custGeom>
          <a:ln w="12770">
            <a:solidFill>
              <a:srgbClr val="0562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3811" y="2056412"/>
            <a:ext cx="10589260" cy="27559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9845">
              <a:lnSpc>
                <a:spcPts val="5430"/>
              </a:lnSpc>
              <a:spcBef>
                <a:spcPts val="180"/>
              </a:spcBef>
            </a:pPr>
            <a:r>
              <a:rPr sz="4400" spc="-430" dirty="0">
                <a:solidFill>
                  <a:srgbClr val="0562AA"/>
                </a:solidFill>
                <a:latin typeface="Courier New"/>
                <a:cs typeface="Courier New"/>
              </a:rPr>
              <a:t>Consist</a:t>
            </a:r>
            <a:r>
              <a:rPr sz="4400" spc="-29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350" dirty="0">
                <a:solidFill>
                  <a:srgbClr val="0562AA"/>
                </a:solidFill>
                <a:latin typeface="Courier New"/>
                <a:cs typeface="Courier New"/>
              </a:rPr>
              <a:t>of</a:t>
            </a:r>
            <a:r>
              <a:rPr sz="4400" spc="-605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35" dirty="0">
                <a:solidFill>
                  <a:srgbClr val="0562AA"/>
                </a:solidFill>
                <a:latin typeface="Courier New"/>
                <a:cs typeface="Courier New"/>
              </a:rPr>
              <a:t>a</a:t>
            </a:r>
            <a:r>
              <a:rPr sz="4400" spc="-71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405" dirty="0">
                <a:solidFill>
                  <a:srgbClr val="0562AA"/>
                </a:solidFill>
                <a:latin typeface="Courier New"/>
                <a:cs typeface="Courier New"/>
              </a:rPr>
              <a:t>driver</a:t>
            </a:r>
            <a:r>
              <a:rPr sz="4400" spc="-21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480" dirty="0">
                <a:solidFill>
                  <a:srgbClr val="0562AA"/>
                </a:solidFill>
                <a:latin typeface="Courier New"/>
                <a:cs typeface="Courier New"/>
              </a:rPr>
              <a:t>program</a:t>
            </a:r>
            <a:r>
              <a:rPr sz="4400" spc="-29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375" dirty="0">
                <a:solidFill>
                  <a:srgbClr val="0562AA"/>
                </a:solidFill>
                <a:latin typeface="Courier New"/>
                <a:cs typeface="Courier New"/>
              </a:rPr>
              <a:t>that</a:t>
            </a:r>
            <a:r>
              <a:rPr sz="4400" spc="-465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395" dirty="0">
                <a:solidFill>
                  <a:srgbClr val="0562AA"/>
                </a:solidFill>
                <a:latin typeface="Courier New"/>
                <a:cs typeface="Courier New"/>
              </a:rPr>
              <a:t>runs </a:t>
            </a:r>
            <a:r>
              <a:rPr sz="4400" spc="-295" dirty="0">
                <a:solidFill>
                  <a:srgbClr val="0562AA"/>
                </a:solidFill>
                <a:latin typeface="Courier New"/>
                <a:cs typeface="Courier New"/>
              </a:rPr>
              <a:t>The</a:t>
            </a:r>
            <a:r>
              <a:rPr sz="4400" spc="-365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562AA"/>
                </a:solidFill>
                <a:latin typeface="Courier New"/>
                <a:cs typeface="Courier New"/>
              </a:rPr>
              <a:t>user's</a:t>
            </a:r>
            <a:r>
              <a:rPr sz="4400" spc="-28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480" dirty="0">
                <a:solidFill>
                  <a:srgbClr val="0562AA"/>
                </a:solidFill>
                <a:latin typeface="Courier New"/>
                <a:cs typeface="Courier New"/>
              </a:rPr>
              <a:t>main</a:t>
            </a:r>
            <a:r>
              <a:rPr sz="4400" spc="-409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440" dirty="0">
                <a:solidFill>
                  <a:srgbClr val="0562AA"/>
                </a:solidFill>
                <a:latin typeface="Courier New"/>
                <a:cs typeface="Courier New"/>
              </a:rPr>
              <a:t>functions</a:t>
            </a:r>
            <a:endParaRPr sz="4400">
              <a:latin typeface="Courier New"/>
              <a:cs typeface="Courier New"/>
            </a:endParaRPr>
          </a:p>
          <a:p>
            <a:pPr marL="57150">
              <a:lnSpc>
                <a:spcPts val="5125"/>
              </a:lnSpc>
            </a:pPr>
            <a:r>
              <a:rPr sz="4400" spc="-535" dirty="0">
                <a:solidFill>
                  <a:srgbClr val="0562AA"/>
                </a:solidFill>
                <a:latin typeface="Courier New"/>
                <a:cs typeface="Courier New"/>
              </a:rPr>
              <a:t>And</a:t>
            </a:r>
            <a:r>
              <a:rPr sz="4400" spc="4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455" dirty="0">
                <a:solidFill>
                  <a:srgbClr val="0562AA"/>
                </a:solidFill>
                <a:latin typeface="Courier New"/>
                <a:cs typeface="Courier New"/>
              </a:rPr>
              <a:t>multiple</a:t>
            </a:r>
            <a:r>
              <a:rPr sz="4400" spc="-145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350" i="1" spc="-450" dirty="0">
                <a:solidFill>
                  <a:srgbClr val="0562AA"/>
                </a:solidFill>
                <a:latin typeface="Courier New"/>
                <a:cs typeface="Courier New"/>
              </a:rPr>
              <a:t>paraLLeL</a:t>
            </a:r>
            <a:r>
              <a:rPr sz="4350" i="1" spc="-165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350" i="1" spc="-434" dirty="0">
                <a:solidFill>
                  <a:srgbClr val="0562AA"/>
                </a:solidFill>
                <a:latin typeface="Courier New"/>
                <a:cs typeface="Courier New"/>
              </a:rPr>
              <a:t>operations</a:t>
            </a:r>
            <a:endParaRPr sz="435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  <a:spcBef>
                <a:spcPts val="150"/>
              </a:spcBef>
            </a:pPr>
            <a:r>
              <a:rPr sz="4400" spc="-400" dirty="0">
                <a:solidFill>
                  <a:srgbClr val="0562AA"/>
                </a:solidFill>
                <a:latin typeface="Courier New"/>
                <a:cs typeface="Courier New"/>
              </a:rPr>
              <a:t>on</a:t>
            </a:r>
            <a:r>
              <a:rPr sz="4400" spc="-409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165" dirty="0">
                <a:solidFill>
                  <a:srgbClr val="0562AA"/>
                </a:solidFill>
                <a:latin typeface="Courier New"/>
                <a:cs typeface="Courier New"/>
              </a:rPr>
              <a:t>a</a:t>
            </a:r>
            <a:r>
              <a:rPr sz="4400" spc="-685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440" dirty="0">
                <a:solidFill>
                  <a:srgbClr val="0562AA"/>
                </a:solidFill>
                <a:latin typeface="Courier New"/>
                <a:cs typeface="Courier New"/>
              </a:rPr>
              <a:t>cluster.</a:t>
            </a:r>
            <a:endParaRPr sz="4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043" y="702733"/>
            <a:ext cx="7731125" cy="944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620520" algn="l"/>
              </a:tabLst>
            </a:pPr>
            <a:r>
              <a:rPr sz="5050" spc="-540" dirty="0">
                <a:solidFill>
                  <a:srgbClr val="014987"/>
                </a:solidFill>
                <a:latin typeface="Arial"/>
                <a:cs typeface="Arial"/>
              </a:rPr>
              <a:t>RDD</a:t>
            </a:r>
            <a:r>
              <a:rPr sz="5050" dirty="0">
                <a:solidFill>
                  <a:srgbClr val="014987"/>
                </a:solidFill>
                <a:latin typeface="Arial"/>
                <a:cs typeface="Arial"/>
              </a:rPr>
              <a:t>	</a:t>
            </a:r>
            <a:r>
              <a:rPr spc="-509" dirty="0">
                <a:solidFill>
                  <a:srgbClr val="014987"/>
                </a:solidFill>
              </a:rPr>
              <a:t>supported</a:t>
            </a:r>
            <a:r>
              <a:rPr spc="575" dirty="0">
                <a:solidFill>
                  <a:srgbClr val="014987"/>
                </a:solidFill>
              </a:rPr>
              <a:t> </a:t>
            </a:r>
            <a:r>
              <a:rPr spc="-450" dirty="0">
                <a:solidFill>
                  <a:srgbClr val="014987"/>
                </a:solidFill>
              </a:rPr>
              <a:t>files</a:t>
            </a:r>
            <a:endParaRPr sz="5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509" y="1820155"/>
            <a:ext cx="4764405" cy="5935599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819785" marR="1033144" indent="-49530">
              <a:lnSpc>
                <a:spcPts val="4530"/>
              </a:lnSpc>
              <a:spcBef>
                <a:spcPts val="545"/>
              </a:spcBef>
              <a:tabLst>
                <a:tab pos="2275205" algn="l"/>
              </a:tabLst>
            </a:pPr>
            <a:r>
              <a:rPr sz="4050" spc="425" dirty="0">
                <a:solidFill>
                  <a:srgbClr val="014987"/>
                </a:solidFill>
                <a:latin typeface="Times New Roman"/>
                <a:cs typeface="Times New Roman"/>
              </a:rPr>
              <a:t>Supported </a:t>
            </a:r>
            <a:r>
              <a:rPr sz="4050" spc="665" dirty="0">
                <a:solidFill>
                  <a:srgbClr val="014987"/>
                </a:solidFill>
                <a:latin typeface="Times New Roman"/>
                <a:cs typeface="Times New Roman"/>
              </a:rPr>
              <a:t>File</a:t>
            </a:r>
            <a:r>
              <a:rPr sz="4050" dirty="0">
                <a:solidFill>
                  <a:srgbClr val="014987"/>
                </a:solidFill>
                <a:latin typeface="Times New Roman"/>
                <a:cs typeface="Times New Roman"/>
              </a:rPr>
              <a:t>	</a:t>
            </a:r>
            <a:r>
              <a:rPr sz="4050" spc="550" dirty="0">
                <a:solidFill>
                  <a:srgbClr val="014987"/>
                </a:solidFill>
                <a:latin typeface="Times New Roman"/>
                <a:cs typeface="Times New Roman"/>
              </a:rPr>
              <a:t>types</a:t>
            </a:r>
            <a:endParaRPr sz="4050" dirty="0">
              <a:latin typeface="Times New Roman"/>
              <a:cs typeface="Times New Roman"/>
            </a:endParaRPr>
          </a:p>
          <a:p>
            <a:pPr marL="1092835" indent="-306705">
              <a:lnSpc>
                <a:spcPct val="100000"/>
              </a:lnSpc>
              <a:spcBef>
                <a:spcPts val="1275"/>
              </a:spcBef>
              <a:buChar char="•"/>
              <a:tabLst>
                <a:tab pos="1093470" algn="l"/>
              </a:tabLst>
            </a:pPr>
            <a:r>
              <a:rPr sz="4050" spc="290" dirty="0">
                <a:solidFill>
                  <a:srgbClr val="0560AC"/>
                </a:solidFill>
                <a:latin typeface="Times New Roman"/>
                <a:cs typeface="Times New Roman"/>
              </a:rPr>
              <a:t>Text</a:t>
            </a:r>
            <a:endParaRPr sz="4050" dirty="0">
              <a:latin typeface="Times New Roman"/>
              <a:cs typeface="Times New Roman"/>
            </a:endParaRPr>
          </a:p>
          <a:p>
            <a:pPr marL="1089025" indent="-302895">
              <a:lnSpc>
                <a:spcPct val="100000"/>
              </a:lnSpc>
              <a:spcBef>
                <a:spcPts val="570"/>
              </a:spcBef>
              <a:buChar char="•"/>
              <a:tabLst>
                <a:tab pos="1089660" algn="l"/>
              </a:tabLst>
            </a:pPr>
            <a:r>
              <a:rPr sz="4050" spc="400" dirty="0">
                <a:solidFill>
                  <a:srgbClr val="0560AC"/>
                </a:solidFill>
                <a:latin typeface="Times New Roman"/>
                <a:cs typeface="Times New Roman"/>
              </a:rPr>
              <a:t>SequenceFiles</a:t>
            </a:r>
            <a:endParaRPr sz="4050" dirty="0">
              <a:latin typeface="Times New Roman"/>
              <a:cs typeface="Times New Roman"/>
            </a:endParaRPr>
          </a:p>
          <a:p>
            <a:pPr marL="1104265" indent="-318135">
              <a:lnSpc>
                <a:spcPct val="100000"/>
              </a:lnSpc>
              <a:spcBef>
                <a:spcPts val="570"/>
              </a:spcBef>
              <a:buChar char="•"/>
              <a:tabLst>
                <a:tab pos="1104900" algn="l"/>
              </a:tabLst>
            </a:pPr>
            <a:r>
              <a:rPr sz="4050" spc="95" dirty="0">
                <a:solidFill>
                  <a:srgbClr val="0560AC"/>
                </a:solidFill>
                <a:latin typeface="Times New Roman"/>
                <a:cs typeface="Times New Roman"/>
              </a:rPr>
              <a:t>Avro</a:t>
            </a:r>
            <a:endParaRPr sz="4050" dirty="0">
              <a:latin typeface="Times New Roman"/>
              <a:cs typeface="Times New Roman"/>
            </a:endParaRPr>
          </a:p>
          <a:p>
            <a:pPr marL="1125220" indent="-339090">
              <a:lnSpc>
                <a:spcPct val="100000"/>
              </a:lnSpc>
              <a:spcBef>
                <a:spcPts val="470"/>
              </a:spcBef>
              <a:buChar char="•"/>
              <a:tabLst>
                <a:tab pos="1125855" algn="l"/>
              </a:tabLst>
            </a:pPr>
            <a:r>
              <a:rPr sz="4050" spc="375" dirty="0">
                <a:solidFill>
                  <a:srgbClr val="0560AC"/>
                </a:solidFill>
                <a:latin typeface="Times New Roman"/>
                <a:cs typeface="Times New Roman"/>
              </a:rPr>
              <a:t>Parquet</a:t>
            </a:r>
            <a:endParaRPr sz="4050" dirty="0">
              <a:latin typeface="Times New Roman"/>
              <a:cs typeface="Times New Roman"/>
            </a:endParaRPr>
          </a:p>
          <a:p>
            <a:pPr marL="1101090" marR="280035" indent="-314960">
              <a:lnSpc>
                <a:spcPts val="4120"/>
              </a:lnSpc>
              <a:spcBef>
                <a:spcPts val="1325"/>
              </a:spcBef>
              <a:buChar char="•"/>
              <a:tabLst>
                <a:tab pos="1125220" algn="l"/>
                <a:tab pos="3118485" algn="l"/>
              </a:tabLst>
            </a:pPr>
            <a:r>
              <a:rPr sz="4050" spc="-10" dirty="0">
                <a:solidFill>
                  <a:srgbClr val="0560AC"/>
                </a:solidFill>
                <a:latin typeface="Times New Roman"/>
                <a:cs typeface="Times New Roman"/>
              </a:rPr>
              <a:t>Hadoop</a:t>
            </a:r>
            <a:r>
              <a:rPr sz="4050" dirty="0">
                <a:solidFill>
                  <a:srgbClr val="0560AC"/>
                </a:solidFill>
                <a:latin typeface="Times New Roman"/>
                <a:cs typeface="Times New Roman"/>
              </a:rPr>
              <a:t>	</a:t>
            </a:r>
            <a:r>
              <a:rPr sz="4050" spc="455" dirty="0">
                <a:solidFill>
                  <a:srgbClr val="0560AC"/>
                </a:solidFill>
                <a:latin typeface="Times New Roman"/>
                <a:cs typeface="Times New Roman"/>
              </a:rPr>
              <a:t>input </a:t>
            </a:r>
            <a:r>
              <a:rPr sz="4050" spc="445" dirty="0">
                <a:solidFill>
                  <a:srgbClr val="0560AC"/>
                </a:solidFill>
                <a:latin typeface="Times New Roman"/>
                <a:cs typeface="Times New Roman"/>
              </a:rPr>
              <a:t>formats</a:t>
            </a:r>
            <a:endParaRPr sz="4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48895" marR="203835" indent="-36830">
              <a:lnSpc>
                <a:spcPts val="4530"/>
              </a:lnSpc>
              <a:spcBef>
                <a:spcPts val="545"/>
              </a:spcBef>
              <a:tabLst>
                <a:tab pos="1502410" algn="l"/>
              </a:tabLst>
            </a:pPr>
            <a:r>
              <a:rPr spc="409" dirty="0"/>
              <a:t>Supported </a:t>
            </a:r>
            <a:r>
              <a:rPr spc="665" dirty="0"/>
              <a:t>File</a:t>
            </a:r>
            <a:r>
              <a:rPr dirty="0"/>
              <a:t>	</a:t>
            </a:r>
            <a:r>
              <a:rPr spc="515" dirty="0"/>
              <a:t>formats</a:t>
            </a:r>
          </a:p>
          <a:p>
            <a:pPr marL="345440" indent="-323850">
              <a:lnSpc>
                <a:spcPct val="100000"/>
              </a:lnSpc>
              <a:spcBef>
                <a:spcPts val="65"/>
              </a:spcBef>
              <a:buChar char="•"/>
              <a:tabLst>
                <a:tab pos="346075" algn="l"/>
              </a:tabLst>
            </a:pPr>
            <a:r>
              <a:rPr sz="3250" spc="509" dirty="0">
                <a:solidFill>
                  <a:srgbClr val="0560AC"/>
                </a:solidFill>
                <a:latin typeface="Arial"/>
                <a:cs typeface="Arial"/>
              </a:rPr>
              <a:t>Local</a:t>
            </a:r>
            <a:endParaRPr sz="3250">
              <a:latin typeface="Arial"/>
              <a:cs typeface="Arial"/>
            </a:endParaRPr>
          </a:p>
          <a:p>
            <a:pPr marL="329565" indent="-307975">
              <a:lnSpc>
                <a:spcPct val="100000"/>
              </a:lnSpc>
              <a:spcBef>
                <a:spcPts val="325"/>
              </a:spcBef>
              <a:buChar char="•"/>
              <a:tabLst>
                <a:tab pos="330200" algn="l"/>
              </a:tabLst>
            </a:pPr>
            <a:r>
              <a:rPr sz="3250" spc="315" dirty="0">
                <a:solidFill>
                  <a:srgbClr val="0560AC"/>
                </a:solidFill>
                <a:latin typeface="Arial"/>
                <a:cs typeface="Arial"/>
              </a:rPr>
              <a:t>Cassandra</a:t>
            </a:r>
            <a:endParaRPr sz="3250">
              <a:latin typeface="Arial"/>
              <a:cs typeface="Arial"/>
            </a:endParaRPr>
          </a:p>
          <a:p>
            <a:pPr marL="316865" indent="-295275">
              <a:lnSpc>
                <a:spcPct val="100000"/>
              </a:lnSpc>
              <a:spcBef>
                <a:spcPts val="420"/>
              </a:spcBef>
              <a:buChar char="•"/>
              <a:tabLst>
                <a:tab pos="317500" algn="l"/>
              </a:tabLst>
            </a:pPr>
            <a:r>
              <a:rPr sz="3250" spc="120" dirty="0">
                <a:solidFill>
                  <a:srgbClr val="0560AC"/>
                </a:solidFill>
                <a:latin typeface="Arial"/>
                <a:cs typeface="Arial"/>
              </a:rPr>
              <a:t>HBase</a:t>
            </a:r>
            <a:endParaRPr sz="3250">
              <a:latin typeface="Arial"/>
              <a:cs typeface="Arial"/>
            </a:endParaRPr>
          </a:p>
          <a:p>
            <a:pPr marL="316865" indent="-295275">
              <a:lnSpc>
                <a:spcPct val="100000"/>
              </a:lnSpc>
              <a:spcBef>
                <a:spcPts val="325"/>
              </a:spcBef>
              <a:buChar char="•"/>
              <a:tabLst>
                <a:tab pos="317500" algn="l"/>
              </a:tabLst>
            </a:pPr>
            <a:r>
              <a:rPr sz="3250" spc="-20" dirty="0">
                <a:solidFill>
                  <a:srgbClr val="0560AC"/>
                </a:solidFill>
                <a:latin typeface="Arial"/>
                <a:cs typeface="Arial"/>
              </a:rPr>
              <a:t>HDFS</a:t>
            </a:r>
            <a:endParaRPr sz="3250">
              <a:latin typeface="Arial"/>
              <a:cs typeface="Arial"/>
            </a:endParaRPr>
          </a:p>
          <a:p>
            <a:pPr marL="337820" indent="-316230">
              <a:lnSpc>
                <a:spcPct val="100000"/>
              </a:lnSpc>
              <a:spcBef>
                <a:spcPts val="425"/>
              </a:spcBef>
              <a:buChar char="•"/>
              <a:tabLst>
                <a:tab pos="337820" algn="l"/>
                <a:tab pos="338455" algn="l"/>
                <a:tab pos="2178050" algn="l"/>
              </a:tabLst>
            </a:pPr>
            <a:r>
              <a:rPr sz="3250" spc="45" dirty="0">
                <a:solidFill>
                  <a:srgbClr val="0560AC"/>
                </a:solidFill>
                <a:latin typeface="Arial"/>
                <a:cs typeface="Arial"/>
              </a:rPr>
              <a:t>Amazon</a:t>
            </a:r>
            <a:r>
              <a:rPr sz="3250" dirty="0">
                <a:solidFill>
                  <a:srgbClr val="0560AC"/>
                </a:solidFill>
                <a:latin typeface="Arial"/>
                <a:cs typeface="Arial"/>
              </a:rPr>
              <a:t>	</a:t>
            </a:r>
            <a:r>
              <a:rPr sz="3250" spc="110" dirty="0">
                <a:solidFill>
                  <a:srgbClr val="0560AC"/>
                </a:solidFill>
                <a:latin typeface="Arial"/>
                <a:cs typeface="Arial"/>
              </a:rPr>
              <a:t>S3</a:t>
            </a:r>
            <a:endParaRPr sz="3250">
              <a:latin typeface="Arial"/>
              <a:cs typeface="Arial"/>
            </a:endParaRPr>
          </a:p>
          <a:p>
            <a:pPr marL="335280" indent="-313690">
              <a:lnSpc>
                <a:spcPct val="100000"/>
              </a:lnSpc>
              <a:spcBef>
                <a:spcPts val="425"/>
              </a:spcBef>
              <a:buChar char="•"/>
              <a:tabLst>
                <a:tab pos="335915" algn="l"/>
                <a:tab pos="1393825" algn="l"/>
              </a:tabLst>
            </a:pPr>
            <a:r>
              <a:rPr sz="3250" spc="95" dirty="0">
                <a:solidFill>
                  <a:srgbClr val="0560AC"/>
                </a:solidFill>
                <a:latin typeface="Arial"/>
                <a:cs typeface="Arial"/>
              </a:rPr>
              <a:t>and</a:t>
            </a:r>
            <a:r>
              <a:rPr sz="3250" dirty="0">
                <a:solidFill>
                  <a:srgbClr val="0560AC"/>
                </a:solidFill>
                <a:latin typeface="Arial"/>
                <a:cs typeface="Arial"/>
              </a:rPr>
              <a:t>	</a:t>
            </a:r>
            <a:r>
              <a:rPr sz="3250" spc="540" dirty="0">
                <a:solidFill>
                  <a:srgbClr val="0560AC"/>
                </a:solidFill>
                <a:latin typeface="Arial"/>
                <a:cs typeface="Arial"/>
              </a:rPr>
              <a:t>others</a:t>
            </a:r>
            <a:endParaRPr sz="3250">
              <a:latin typeface="Arial"/>
              <a:cs typeface="Arial"/>
            </a:endParaRPr>
          </a:p>
          <a:p>
            <a:pPr marL="318135" indent="-296545">
              <a:lnSpc>
                <a:spcPct val="100000"/>
              </a:lnSpc>
              <a:spcBef>
                <a:spcPts val="420"/>
              </a:spcBef>
              <a:buChar char="•"/>
              <a:tabLst>
                <a:tab pos="318770" algn="l"/>
                <a:tab pos="1405255" algn="l"/>
                <a:tab pos="2446020" algn="l"/>
              </a:tabLst>
            </a:pPr>
            <a:r>
              <a:rPr sz="3250" spc="-25" dirty="0">
                <a:solidFill>
                  <a:srgbClr val="97BAD3"/>
                </a:solidFill>
                <a:latin typeface="Arial"/>
                <a:cs typeface="Arial"/>
              </a:rPr>
              <a:t>SQL</a:t>
            </a:r>
            <a:r>
              <a:rPr sz="3250" dirty="0">
                <a:solidFill>
                  <a:srgbClr val="97BAD3"/>
                </a:solidFill>
                <a:latin typeface="Arial"/>
                <a:cs typeface="Arial"/>
              </a:rPr>
              <a:t>	</a:t>
            </a:r>
            <a:r>
              <a:rPr sz="3250" spc="-25" dirty="0">
                <a:solidFill>
                  <a:srgbClr val="97BAD3"/>
                </a:solidFill>
                <a:latin typeface="Arial"/>
                <a:cs typeface="Arial"/>
              </a:rPr>
              <a:t>and</a:t>
            </a:r>
            <a:r>
              <a:rPr sz="3250" dirty="0">
                <a:solidFill>
                  <a:srgbClr val="97BAD3"/>
                </a:solidFill>
                <a:latin typeface="Arial"/>
                <a:cs typeface="Arial"/>
              </a:rPr>
              <a:t>	</a:t>
            </a:r>
            <a:r>
              <a:rPr sz="3250" spc="-75" dirty="0">
                <a:solidFill>
                  <a:srgbClr val="97BAD3"/>
                </a:solidFill>
                <a:latin typeface="Arial"/>
                <a:cs typeface="Arial"/>
              </a:rPr>
              <a:t>NoSQL</a:t>
            </a:r>
            <a:endParaRPr sz="3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224635" y="696347"/>
            <a:ext cx="9782175" cy="953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549390" algn="l"/>
              </a:tabLst>
            </a:pPr>
            <a:r>
              <a:rPr sz="6050" spc="-515" dirty="0">
                <a:solidFill>
                  <a:srgbClr val="01498C"/>
                </a:solidFill>
              </a:rPr>
              <a:t>Creating</a:t>
            </a:r>
            <a:r>
              <a:rPr sz="6050" spc="240" dirty="0">
                <a:solidFill>
                  <a:srgbClr val="01498C"/>
                </a:solidFill>
              </a:rPr>
              <a:t> </a:t>
            </a:r>
            <a:r>
              <a:rPr sz="6050" spc="-585" dirty="0">
                <a:solidFill>
                  <a:srgbClr val="01498C"/>
                </a:solidFill>
              </a:rPr>
              <a:t>an</a:t>
            </a:r>
            <a:r>
              <a:rPr sz="6050" spc="-120" dirty="0">
                <a:solidFill>
                  <a:srgbClr val="01498C"/>
                </a:solidFill>
              </a:rPr>
              <a:t> </a:t>
            </a:r>
            <a:r>
              <a:rPr sz="5050" spc="-540" dirty="0">
                <a:solidFill>
                  <a:srgbClr val="01498C"/>
                </a:solidFill>
                <a:latin typeface="Arial"/>
                <a:cs typeface="Arial"/>
              </a:rPr>
              <a:t>RDD</a:t>
            </a:r>
            <a:r>
              <a:rPr sz="5050" dirty="0">
                <a:solidFill>
                  <a:srgbClr val="01498C"/>
                </a:solidFill>
                <a:latin typeface="Arial"/>
                <a:cs typeface="Arial"/>
              </a:rPr>
              <a:t>	</a:t>
            </a:r>
            <a:r>
              <a:rPr sz="6050" spc="-660" dirty="0">
                <a:solidFill>
                  <a:srgbClr val="01498C"/>
                </a:solidFill>
              </a:rPr>
              <a:t>in</a:t>
            </a:r>
            <a:r>
              <a:rPr sz="6050" spc="-275" dirty="0">
                <a:solidFill>
                  <a:srgbClr val="01498C"/>
                </a:solidFill>
              </a:rPr>
              <a:t> </a:t>
            </a:r>
            <a:r>
              <a:rPr sz="6050" spc="-455" dirty="0">
                <a:solidFill>
                  <a:srgbClr val="01498C"/>
                </a:solidFill>
              </a:rPr>
              <a:t>Spark</a:t>
            </a:r>
            <a:endParaRPr sz="60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10539" y="2184117"/>
            <a:ext cx="7419975" cy="170370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 marR="5080" indent="34925">
              <a:lnSpc>
                <a:spcPct val="80800"/>
              </a:lnSpc>
              <a:spcBef>
                <a:spcPts val="1090"/>
              </a:spcBef>
            </a:pPr>
            <a:r>
              <a:rPr sz="4200" b="1" spc="-385" dirty="0">
                <a:solidFill>
                  <a:srgbClr val="0562AA"/>
                </a:solidFill>
                <a:latin typeface="Courier New"/>
                <a:cs typeface="Courier New"/>
              </a:rPr>
              <a:t>Use</a:t>
            </a:r>
            <a:r>
              <a:rPr sz="4200" b="1" spc="-19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200" b="1" spc="-409" dirty="0">
                <a:solidFill>
                  <a:srgbClr val="0562AA"/>
                </a:solidFill>
                <a:latin typeface="Courier New"/>
                <a:cs typeface="Courier New"/>
              </a:rPr>
              <a:t>an</a:t>
            </a:r>
            <a:r>
              <a:rPr sz="4200" b="1" spc="1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200" b="1" spc="-260" dirty="0">
                <a:solidFill>
                  <a:srgbClr val="0562AA"/>
                </a:solidFill>
                <a:latin typeface="Courier New"/>
                <a:cs typeface="Courier New"/>
              </a:rPr>
              <a:t>external</a:t>
            </a:r>
            <a:r>
              <a:rPr sz="4200" b="1" spc="114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200" b="1" spc="-360" dirty="0">
                <a:solidFill>
                  <a:srgbClr val="0562AA"/>
                </a:solidFill>
                <a:latin typeface="Courier New"/>
                <a:cs typeface="Courier New"/>
              </a:rPr>
              <a:t>or</a:t>
            </a:r>
            <a:r>
              <a:rPr sz="4200" b="1" spc="-22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200" b="1" spc="-20" dirty="0">
                <a:solidFill>
                  <a:srgbClr val="0562AA"/>
                </a:solidFill>
                <a:latin typeface="Courier New"/>
                <a:cs typeface="Courier New"/>
              </a:rPr>
              <a:t>local </a:t>
            </a:r>
            <a:r>
              <a:rPr sz="4200" b="1" spc="-310" dirty="0">
                <a:solidFill>
                  <a:srgbClr val="0562AA"/>
                </a:solidFill>
                <a:latin typeface="Courier New"/>
                <a:cs typeface="Courier New"/>
              </a:rPr>
              <a:t>file</a:t>
            </a:r>
            <a:r>
              <a:rPr sz="4200" b="1" spc="-165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200" b="1" spc="-360" dirty="0">
                <a:solidFill>
                  <a:srgbClr val="0562AA"/>
                </a:solidFill>
                <a:latin typeface="Courier New"/>
                <a:cs typeface="Courier New"/>
              </a:rPr>
              <a:t>from</a:t>
            </a:r>
            <a:r>
              <a:rPr sz="4200" b="1" spc="20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200" b="1" spc="-310" dirty="0">
                <a:solidFill>
                  <a:srgbClr val="0562AA"/>
                </a:solidFill>
                <a:latin typeface="Courier New"/>
                <a:cs typeface="Courier New"/>
              </a:rPr>
              <a:t>Hadoop-</a:t>
            </a:r>
            <a:r>
              <a:rPr sz="4200" b="1" spc="-320" dirty="0">
                <a:solidFill>
                  <a:srgbClr val="0562AA"/>
                </a:solidFill>
                <a:latin typeface="Courier New"/>
                <a:cs typeface="Courier New"/>
              </a:rPr>
              <a:t>supported </a:t>
            </a:r>
            <a:r>
              <a:rPr sz="4200" b="1" spc="-310" dirty="0">
                <a:solidFill>
                  <a:srgbClr val="0562AA"/>
                </a:solidFill>
                <a:latin typeface="Courier New"/>
                <a:cs typeface="Courier New"/>
              </a:rPr>
              <a:t>file</a:t>
            </a:r>
            <a:r>
              <a:rPr sz="4200" b="1" spc="-19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200" b="1" spc="-360" dirty="0">
                <a:solidFill>
                  <a:srgbClr val="0562AA"/>
                </a:solidFill>
                <a:latin typeface="Courier New"/>
                <a:cs typeface="Courier New"/>
              </a:rPr>
              <a:t>system</a:t>
            </a:r>
            <a:r>
              <a:rPr sz="4200" b="1" spc="10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200" b="1" spc="-360" dirty="0">
                <a:solidFill>
                  <a:srgbClr val="0562AA"/>
                </a:solidFill>
                <a:latin typeface="Courier New"/>
                <a:cs typeface="Courier New"/>
              </a:rPr>
              <a:t>such</a:t>
            </a:r>
            <a:r>
              <a:rPr sz="4200" b="1" spc="6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200" b="1" spc="-285" dirty="0">
                <a:solidFill>
                  <a:srgbClr val="0562AA"/>
                </a:solidFill>
                <a:latin typeface="Courier New"/>
                <a:cs typeface="Courier New"/>
              </a:rPr>
              <a:t>as:</a:t>
            </a:r>
            <a:endParaRPr sz="4200">
              <a:latin typeface="Courier New"/>
              <a:cs typeface="Courier New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03FC092-BF38-83ED-4FF9-57787BB8A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749" y="1905000"/>
            <a:ext cx="7353300" cy="7035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092" y="1660455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903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  <a:tabLst>
                <a:tab pos="5737860" algn="l"/>
              </a:tabLst>
            </a:pPr>
            <a:r>
              <a:rPr spc="-475" dirty="0">
                <a:solidFill>
                  <a:srgbClr val="014B8C"/>
                </a:solidFill>
              </a:rPr>
              <a:t>Create</a:t>
            </a:r>
            <a:r>
              <a:rPr spc="50" dirty="0">
                <a:solidFill>
                  <a:srgbClr val="014B8C"/>
                </a:solidFill>
              </a:rPr>
              <a:t> </a:t>
            </a:r>
            <a:r>
              <a:rPr spc="-580" dirty="0">
                <a:solidFill>
                  <a:srgbClr val="014B8C"/>
                </a:solidFill>
              </a:rPr>
              <a:t>an</a:t>
            </a:r>
            <a:r>
              <a:rPr spc="-40" dirty="0">
                <a:solidFill>
                  <a:srgbClr val="014B8C"/>
                </a:solidFill>
              </a:rPr>
              <a:t> </a:t>
            </a:r>
            <a:r>
              <a:rPr sz="5050" spc="-540" dirty="0">
                <a:solidFill>
                  <a:srgbClr val="014B8C"/>
                </a:solidFill>
                <a:latin typeface="Arial"/>
                <a:cs typeface="Arial"/>
              </a:rPr>
              <a:t>RDD</a:t>
            </a:r>
            <a:r>
              <a:rPr sz="5050" dirty="0">
                <a:solidFill>
                  <a:srgbClr val="014B8C"/>
                </a:solidFill>
                <a:latin typeface="Arial"/>
                <a:cs typeface="Arial"/>
              </a:rPr>
              <a:t>	</a:t>
            </a:r>
            <a:r>
              <a:rPr spc="-509" dirty="0">
                <a:solidFill>
                  <a:srgbClr val="014B8C"/>
                </a:solidFill>
              </a:rPr>
              <a:t>from</a:t>
            </a:r>
            <a:r>
              <a:rPr spc="195" dirty="0">
                <a:solidFill>
                  <a:srgbClr val="014B8C"/>
                </a:solidFill>
              </a:rPr>
              <a:t> </a:t>
            </a:r>
            <a:r>
              <a:rPr spc="-400" dirty="0">
                <a:solidFill>
                  <a:srgbClr val="014B8C"/>
                </a:solidFill>
              </a:rPr>
              <a:t>a</a:t>
            </a:r>
            <a:r>
              <a:rPr spc="-470" dirty="0">
                <a:solidFill>
                  <a:srgbClr val="014B8C"/>
                </a:solidFill>
              </a:rPr>
              <a:t> </a:t>
            </a:r>
            <a:r>
              <a:rPr spc="-484" dirty="0">
                <a:solidFill>
                  <a:srgbClr val="014B8C"/>
                </a:solidFill>
              </a:rPr>
              <a:t>collection</a:t>
            </a:r>
            <a:endParaRPr sz="5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409" y="2247970"/>
            <a:ext cx="13705205" cy="122364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 marR="5080">
              <a:lnSpc>
                <a:spcPct val="78100"/>
              </a:lnSpc>
              <a:spcBef>
                <a:spcPts val="1280"/>
              </a:spcBef>
            </a:pPr>
            <a:r>
              <a:rPr sz="4400" spc="-405" dirty="0">
                <a:solidFill>
                  <a:srgbClr val="0360AA"/>
                </a:solidFill>
                <a:latin typeface="Courier New"/>
                <a:cs typeface="Courier New"/>
              </a:rPr>
              <a:t>Simple</a:t>
            </a:r>
            <a:r>
              <a:rPr sz="4400" spc="-280" dirty="0">
                <a:solidFill>
                  <a:srgbClr val="0360AA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360AA"/>
                </a:solidFill>
                <a:latin typeface="Courier New"/>
                <a:cs typeface="Courier New"/>
              </a:rPr>
              <a:t>examples</a:t>
            </a:r>
            <a:r>
              <a:rPr sz="4400" spc="-310" dirty="0">
                <a:solidFill>
                  <a:srgbClr val="0360AA"/>
                </a:solidFill>
                <a:latin typeface="Courier New"/>
                <a:cs typeface="Courier New"/>
              </a:rPr>
              <a:t> </a:t>
            </a:r>
            <a:r>
              <a:rPr sz="4400" spc="-350" dirty="0">
                <a:solidFill>
                  <a:srgbClr val="0360AA"/>
                </a:solidFill>
                <a:latin typeface="Courier New"/>
                <a:cs typeface="Courier New"/>
              </a:rPr>
              <a:t>of</a:t>
            </a:r>
            <a:r>
              <a:rPr sz="4400" spc="-590" dirty="0">
                <a:solidFill>
                  <a:srgbClr val="0360AA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360AA"/>
                </a:solidFill>
                <a:latin typeface="Courier New"/>
                <a:cs typeface="Courier New"/>
              </a:rPr>
              <a:t>creating</a:t>
            </a:r>
            <a:r>
              <a:rPr sz="4400" spc="-235" dirty="0">
                <a:solidFill>
                  <a:srgbClr val="0360AA"/>
                </a:solidFill>
                <a:latin typeface="Courier New"/>
                <a:cs typeface="Courier New"/>
              </a:rPr>
              <a:t> </a:t>
            </a:r>
            <a:r>
              <a:rPr sz="4400" dirty="0">
                <a:solidFill>
                  <a:srgbClr val="0360AA"/>
                </a:solidFill>
                <a:latin typeface="Courier New"/>
                <a:cs typeface="Courier New"/>
              </a:rPr>
              <a:t>a</a:t>
            </a:r>
            <a:r>
              <a:rPr sz="4400" spc="-509" dirty="0">
                <a:solidFill>
                  <a:srgbClr val="0360AA"/>
                </a:solidFill>
                <a:latin typeface="Courier New"/>
                <a:cs typeface="Courier New"/>
              </a:rPr>
              <a:t> </a:t>
            </a:r>
            <a:r>
              <a:rPr sz="4400" spc="-455" dirty="0">
                <a:solidFill>
                  <a:srgbClr val="0360AA"/>
                </a:solidFill>
                <a:latin typeface="Courier New"/>
                <a:cs typeface="Courier New"/>
              </a:rPr>
              <a:t>ROO</a:t>
            </a:r>
            <a:r>
              <a:rPr sz="4400" spc="-590" dirty="0">
                <a:solidFill>
                  <a:srgbClr val="0360AA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360AA"/>
                </a:solidFill>
                <a:latin typeface="Courier New"/>
                <a:cs typeface="Courier New"/>
              </a:rPr>
              <a:t>from</a:t>
            </a:r>
            <a:r>
              <a:rPr sz="4400" spc="-245" dirty="0">
                <a:solidFill>
                  <a:srgbClr val="0360AA"/>
                </a:solidFill>
                <a:latin typeface="Courier New"/>
                <a:cs typeface="Courier New"/>
              </a:rPr>
              <a:t> </a:t>
            </a:r>
            <a:r>
              <a:rPr sz="4400" spc="-35" dirty="0">
                <a:solidFill>
                  <a:srgbClr val="0360AA"/>
                </a:solidFill>
                <a:latin typeface="Courier New"/>
                <a:cs typeface="Courier New"/>
              </a:rPr>
              <a:t>a</a:t>
            </a:r>
            <a:r>
              <a:rPr sz="4400" spc="-850" dirty="0">
                <a:solidFill>
                  <a:srgbClr val="0360AA"/>
                </a:solidFill>
                <a:latin typeface="Courier New"/>
                <a:cs typeface="Courier New"/>
              </a:rPr>
              <a:t> </a:t>
            </a:r>
            <a:r>
              <a:rPr sz="4400" spc="-375" dirty="0">
                <a:solidFill>
                  <a:srgbClr val="0360AA"/>
                </a:solidFill>
                <a:latin typeface="Courier New"/>
                <a:cs typeface="Courier New"/>
              </a:rPr>
              <a:t>list</a:t>
            </a:r>
            <a:r>
              <a:rPr sz="4400" spc="-425" dirty="0">
                <a:solidFill>
                  <a:srgbClr val="0360AA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360AA"/>
                </a:solidFill>
                <a:latin typeface="Courier New"/>
                <a:cs typeface="Courier New"/>
              </a:rPr>
              <a:t>in </a:t>
            </a:r>
            <a:r>
              <a:rPr sz="4400" spc="-375" dirty="0">
                <a:solidFill>
                  <a:srgbClr val="0360AA"/>
                </a:solidFill>
                <a:latin typeface="Courier New"/>
                <a:cs typeface="Courier New"/>
              </a:rPr>
              <a:t>Scala</a:t>
            </a:r>
            <a:r>
              <a:rPr sz="4400" spc="-395" dirty="0">
                <a:solidFill>
                  <a:srgbClr val="0360AA"/>
                </a:solidFill>
                <a:latin typeface="Courier New"/>
                <a:cs typeface="Courier New"/>
              </a:rPr>
              <a:t> </a:t>
            </a:r>
            <a:r>
              <a:rPr sz="4400" spc="-505" dirty="0">
                <a:solidFill>
                  <a:srgbClr val="0360AA"/>
                </a:solidFill>
                <a:latin typeface="Courier New"/>
                <a:cs typeface="Courier New"/>
              </a:rPr>
              <a:t>and</a:t>
            </a:r>
            <a:r>
              <a:rPr sz="4400" spc="-125" dirty="0">
                <a:solidFill>
                  <a:srgbClr val="0360AA"/>
                </a:solidFill>
                <a:latin typeface="Courier New"/>
                <a:cs typeface="Courier New"/>
              </a:rPr>
              <a:t> </a:t>
            </a:r>
            <a:r>
              <a:rPr sz="4400" spc="-465" dirty="0">
                <a:solidFill>
                  <a:srgbClr val="0360AA"/>
                </a:solidFill>
                <a:latin typeface="Courier New"/>
                <a:cs typeface="Courier New"/>
              </a:rPr>
              <a:t>Python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4783" y="4831453"/>
            <a:ext cx="4781550" cy="219646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650" spc="-155" dirty="0">
                <a:solidFill>
                  <a:srgbClr val="282828"/>
                </a:solidFill>
                <a:latin typeface="Courier New"/>
                <a:cs typeface="Courier New"/>
              </a:rPr>
              <a:t>//</a:t>
            </a:r>
            <a:r>
              <a:rPr sz="2650" spc="-520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275" dirty="0">
                <a:solidFill>
                  <a:srgbClr val="282828"/>
                </a:solidFill>
                <a:latin typeface="Courier New"/>
                <a:cs typeface="Courier New"/>
              </a:rPr>
              <a:t>Scala</a:t>
            </a:r>
            <a:r>
              <a:rPr sz="2650" spc="-200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290" dirty="0">
                <a:solidFill>
                  <a:srgbClr val="282828"/>
                </a:solidFill>
                <a:latin typeface="Courier New"/>
                <a:cs typeface="Courier New"/>
              </a:rPr>
              <a:t>example</a:t>
            </a:r>
            <a:endParaRPr sz="2650">
              <a:latin typeface="Courier New"/>
              <a:cs typeface="Courier New"/>
            </a:endParaRPr>
          </a:p>
          <a:p>
            <a:pPr marL="29209">
              <a:lnSpc>
                <a:spcPts val="2970"/>
              </a:lnSpc>
              <a:spcBef>
                <a:spcPts val="840"/>
              </a:spcBef>
            </a:pPr>
            <a:r>
              <a:rPr sz="2650" spc="-250" dirty="0">
                <a:solidFill>
                  <a:srgbClr val="282828"/>
                </a:solidFill>
                <a:latin typeface="Courier New"/>
                <a:cs typeface="Courier New"/>
              </a:rPr>
              <a:t>val</a:t>
            </a:r>
            <a:r>
              <a:rPr sz="2650" spc="-440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282828"/>
                </a:solidFill>
                <a:latin typeface="Courier New"/>
                <a:cs typeface="Courier New"/>
              </a:rPr>
              <a:t>data=</a:t>
            </a:r>
            <a:r>
              <a:rPr sz="2650" spc="-300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275" dirty="0">
                <a:solidFill>
                  <a:srgbClr val="282828"/>
                </a:solidFill>
                <a:latin typeface="Courier New"/>
                <a:cs typeface="Courier New"/>
              </a:rPr>
              <a:t>Array(l,</a:t>
            </a:r>
            <a:r>
              <a:rPr sz="2650" spc="-325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105" dirty="0">
                <a:solidFill>
                  <a:srgbClr val="282828"/>
                </a:solidFill>
                <a:latin typeface="Courier New"/>
                <a:cs typeface="Courier New"/>
              </a:rPr>
              <a:t>2,</a:t>
            </a:r>
            <a:r>
              <a:rPr sz="2650" spc="-605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90" dirty="0">
                <a:solidFill>
                  <a:srgbClr val="282828"/>
                </a:solidFill>
                <a:latin typeface="Courier New"/>
                <a:cs typeface="Courier New"/>
              </a:rPr>
              <a:t>3,</a:t>
            </a:r>
            <a:r>
              <a:rPr sz="2650" spc="-830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25" dirty="0">
                <a:solidFill>
                  <a:srgbClr val="282828"/>
                </a:solidFill>
                <a:latin typeface="Courier New"/>
                <a:cs typeface="Courier New"/>
              </a:rPr>
              <a:t>4,</a:t>
            </a:r>
            <a:endParaRPr sz="2650">
              <a:latin typeface="Courier New"/>
              <a:cs typeface="Courier New"/>
            </a:endParaRPr>
          </a:p>
          <a:p>
            <a:pPr marL="35560">
              <a:lnSpc>
                <a:spcPts val="2670"/>
              </a:lnSpc>
            </a:pPr>
            <a:r>
              <a:rPr sz="2400" spc="-25" dirty="0">
                <a:solidFill>
                  <a:srgbClr val="282828"/>
                </a:solidFill>
                <a:latin typeface="Times New Roman"/>
                <a:cs typeface="Times New Roman"/>
              </a:rPr>
              <a:t>5)</a:t>
            </a:r>
            <a:endParaRPr sz="2400">
              <a:latin typeface="Times New Roman"/>
              <a:cs typeface="Times New Roman"/>
            </a:endParaRPr>
          </a:p>
          <a:p>
            <a:pPr marL="15875" marR="1353820" indent="12700">
              <a:lnSpc>
                <a:spcPts val="2610"/>
              </a:lnSpc>
              <a:spcBef>
                <a:spcPts val="1355"/>
              </a:spcBef>
            </a:pPr>
            <a:r>
              <a:rPr sz="2650" spc="-250" dirty="0">
                <a:solidFill>
                  <a:srgbClr val="282828"/>
                </a:solidFill>
                <a:latin typeface="Courier New"/>
                <a:cs typeface="Courier New"/>
              </a:rPr>
              <a:t>val</a:t>
            </a:r>
            <a:r>
              <a:rPr sz="2650" spc="-420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295" dirty="0">
                <a:solidFill>
                  <a:srgbClr val="282828"/>
                </a:solidFill>
                <a:latin typeface="Courier New"/>
                <a:cs typeface="Courier New"/>
              </a:rPr>
              <a:t>distData</a:t>
            </a:r>
            <a:r>
              <a:rPr sz="2650" spc="-55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50" dirty="0">
                <a:solidFill>
                  <a:srgbClr val="282828"/>
                </a:solidFill>
                <a:latin typeface="Courier New"/>
                <a:cs typeface="Courier New"/>
              </a:rPr>
              <a:t>= </a:t>
            </a:r>
            <a:r>
              <a:rPr sz="2650" spc="-270" dirty="0">
                <a:solidFill>
                  <a:srgbClr val="282828"/>
                </a:solidFill>
                <a:latin typeface="Courier New"/>
                <a:cs typeface="Courier New"/>
              </a:rPr>
              <a:t>sc.parallelize(data)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19420" y="5023011"/>
            <a:ext cx="3791585" cy="185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 marR="5080" indent="-4445">
              <a:lnSpc>
                <a:spcPct val="123300"/>
              </a:lnSpc>
              <a:spcBef>
                <a:spcPts val="95"/>
              </a:spcBef>
            </a:pPr>
            <a:r>
              <a:rPr sz="2650" spc="-105" dirty="0">
                <a:solidFill>
                  <a:srgbClr val="282828"/>
                </a:solidFill>
                <a:latin typeface="Courier New"/>
                <a:cs typeface="Courier New"/>
              </a:rPr>
              <a:t>//</a:t>
            </a:r>
            <a:r>
              <a:rPr sz="2650" spc="-495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295" dirty="0">
                <a:solidFill>
                  <a:srgbClr val="282828"/>
                </a:solidFill>
                <a:latin typeface="Courier New"/>
                <a:cs typeface="Courier New"/>
              </a:rPr>
              <a:t>Python</a:t>
            </a:r>
            <a:r>
              <a:rPr sz="2650" spc="-125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290" dirty="0">
                <a:solidFill>
                  <a:srgbClr val="282828"/>
                </a:solidFill>
                <a:latin typeface="Courier New"/>
                <a:cs typeface="Courier New"/>
              </a:rPr>
              <a:t>example </a:t>
            </a:r>
            <a:r>
              <a:rPr sz="2650" dirty="0">
                <a:solidFill>
                  <a:srgbClr val="282828"/>
                </a:solidFill>
                <a:latin typeface="Courier New"/>
                <a:cs typeface="Courier New"/>
              </a:rPr>
              <a:t>data=</a:t>
            </a:r>
            <a:r>
              <a:rPr sz="2650" spc="-570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120" dirty="0">
                <a:solidFill>
                  <a:srgbClr val="282828"/>
                </a:solidFill>
                <a:latin typeface="Courier New"/>
                <a:cs typeface="Courier New"/>
              </a:rPr>
              <a:t>[1,</a:t>
            </a:r>
            <a:r>
              <a:rPr sz="2650" spc="-480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105" dirty="0">
                <a:solidFill>
                  <a:srgbClr val="282828"/>
                </a:solidFill>
                <a:latin typeface="Courier New"/>
                <a:cs typeface="Courier New"/>
              </a:rPr>
              <a:t>2,</a:t>
            </a:r>
            <a:r>
              <a:rPr sz="2650" spc="-580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90" dirty="0">
                <a:solidFill>
                  <a:srgbClr val="282828"/>
                </a:solidFill>
                <a:latin typeface="Courier New"/>
                <a:cs typeface="Courier New"/>
              </a:rPr>
              <a:t>3,</a:t>
            </a:r>
            <a:r>
              <a:rPr sz="2650" spc="-815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282828"/>
                </a:solidFill>
                <a:latin typeface="Courier New"/>
                <a:cs typeface="Courier New"/>
              </a:rPr>
              <a:t>4,</a:t>
            </a:r>
            <a:r>
              <a:rPr sz="2650" spc="-650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25" dirty="0">
                <a:solidFill>
                  <a:srgbClr val="282828"/>
                </a:solidFill>
                <a:latin typeface="Courier New"/>
                <a:cs typeface="Courier New"/>
              </a:rPr>
              <a:t>5]</a:t>
            </a:r>
            <a:endParaRPr sz="2650">
              <a:latin typeface="Courier New"/>
              <a:cs typeface="Courier New"/>
            </a:endParaRPr>
          </a:p>
          <a:p>
            <a:pPr marL="15875" marR="363855" indent="12700">
              <a:lnSpc>
                <a:spcPts val="2610"/>
              </a:lnSpc>
              <a:spcBef>
                <a:spcPts val="1305"/>
              </a:spcBef>
            </a:pPr>
            <a:r>
              <a:rPr sz="2650" spc="-295" dirty="0">
                <a:solidFill>
                  <a:srgbClr val="282828"/>
                </a:solidFill>
                <a:latin typeface="Courier New"/>
                <a:cs typeface="Courier New"/>
              </a:rPr>
              <a:t>distData</a:t>
            </a:r>
            <a:r>
              <a:rPr sz="2650" spc="-50" dirty="0">
                <a:solidFill>
                  <a:srgbClr val="282828"/>
                </a:solidFill>
                <a:latin typeface="Courier New"/>
                <a:cs typeface="Courier New"/>
              </a:rPr>
              <a:t> = </a:t>
            </a:r>
            <a:r>
              <a:rPr sz="2650" spc="-270" dirty="0">
                <a:solidFill>
                  <a:srgbClr val="282828"/>
                </a:solidFill>
                <a:latin typeface="Courier New"/>
                <a:cs typeface="Courier New"/>
              </a:rPr>
              <a:t>sc.parallelize(data)</a:t>
            </a:r>
            <a:endParaRPr sz="2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121092" y="1660455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903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  <a:tabLst>
                <a:tab pos="5737860" algn="l"/>
              </a:tabLst>
            </a:pPr>
            <a:r>
              <a:rPr spc="-475" dirty="0">
                <a:solidFill>
                  <a:srgbClr val="014B8C"/>
                </a:solidFill>
              </a:rPr>
              <a:t>Create</a:t>
            </a:r>
            <a:r>
              <a:rPr spc="50" dirty="0">
                <a:solidFill>
                  <a:srgbClr val="014B8C"/>
                </a:solidFill>
              </a:rPr>
              <a:t> </a:t>
            </a:r>
            <a:r>
              <a:rPr spc="-580" dirty="0">
                <a:solidFill>
                  <a:srgbClr val="014B8C"/>
                </a:solidFill>
              </a:rPr>
              <a:t>an</a:t>
            </a:r>
            <a:r>
              <a:rPr spc="-40" dirty="0">
                <a:solidFill>
                  <a:srgbClr val="014B8C"/>
                </a:solidFill>
              </a:rPr>
              <a:t> </a:t>
            </a:r>
            <a:r>
              <a:rPr sz="5050" spc="-540" dirty="0">
                <a:solidFill>
                  <a:srgbClr val="014B8C"/>
                </a:solidFill>
                <a:latin typeface="Arial"/>
                <a:cs typeface="Arial"/>
              </a:rPr>
              <a:t>RDD</a:t>
            </a:r>
            <a:r>
              <a:rPr sz="5050" dirty="0">
                <a:solidFill>
                  <a:srgbClr val="014B8C"/>
                </a:solidFill>
                <a:latin typeface="Arial"/>
                <a:cs typeface="Arial"/>
              </a:rPr>
              <a:t>	</a:t>
            </a:r>
            <a:r>
              <a:rPr spc="-509" dirty="0">
                <a:solidFill>
                  <a:srgbClr val="014B8C"/>
                </a:solidFill>
              </a:rPr>
              <a:t>from</a:t>
            </a:r>
            <a:r>
              <a:rPr spc="195" dirty="0">
                <a:solidFill>
                  <a:srgbClr val="014B8C"/>
                </a:solidFill>
              </a:rPr>
              <a:t> </a:t>
            </a:r>
            <a:r>
              <a:rPr spc="-400" dirty="0">
                <a:solidFill>
                  <a:srgbClr val="014B8C"/>
                </a:solidFill>
              </a:rPr>
              <a:t>a</a:t>
            </a:r>
            <a:r>
              <a:rPr spc="-470" dirty="0">
                <a:solidFill>
                  <a:srgbClr val="014B8C"/>
                </a:solidFill>
              </a:rPr>
              <a:t> </a:t>
            </a:r>
            <a:r>
              <a:rPr spc="-484" dirty="0">
                <a:solidFill>
                  <a:srgbClr val="014B8C"/>
                </a:solidFill>
              </a:rPr>
              <a:t>collection</a:t>
            </a:r>
            <a:endParaRPr sz="5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0409" y="2247970"/>
            <a:ext cx="13705205" cy="122364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 marR="5080">
              <a:lnSpc>
                <a:spcPct val="78100"/>
              </a:lnSpc>
              <a:spcBef>
                <a:spcPts val="1280"/>
              </a:spcBef>
            </a:pPr>
            <a:r>
              <a:rPr sz="4400" spc="-405" dirty="0">
                <a:solidFill>
                  <a:srgbClr val="0360AC"/>
                </a:solidFill>
                <a:latin typeface="Courier New"/>
                <a:cs typeface="Courier New"/>
              </a:rPr>
              <a:t>Simple</a:t>
            </a:r>
            <a:r>
              <a:rPr sz="4400" spc="-280" dirty="0">
                <a:solidFill>
                  <a:srgbClr val="0360AC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360AC"/>
                </a:solidFill>
                <a:latin typeface="Courier New"/>
                <a:cs typeface="Courier New"/>
              </a:rPr>
              <a:t>examples</a:t>
            </a:r>
            <a:r>
              <a:rPr sz="4400" spc="-310" dirty="0">
                <a:solidFill>
                  <a:srgbClr val="0360AC"/>
                </a:solidFill>
                <a:latin typeface="Courier New"/>
                <a:cs typeface="Courier New"/>
              </a:rPr>
              <a:t> </a:t>
            </a:r>
            <a:r>
              <a:rPr sz="4400" spc="-350" dirty="0">
                <a:solidFill>
                  <a:srgbClr val="0360AC"/>
                </a:solidFill>
                <a:latin typeface="Courier New"/>
                <a:cs typeface="Courier New"/>
              </a:rPr>
              <a:t>of</a:t>
            </a:r>
            <a:r>
              <a:rPr sz="4400" spc="-590" dirty="0">
                <a:solidFill>
                  <a:srgbClr val="0360AC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360AC"/>
                </a:solidFill>
                <a:latin typeface="Courier New"/>
                <a:cs typeface="Courier New"/>
              </a:rPr>
              <a:t>creating</a:t>
            </a:r>
            <a:r>
              <a:rPr sz="4400" spc="-235" dirty="0">
                <a:solidFill>
                  <a:srgbClr val="0360AC"/>
                </a:solidFill>
                <a:latin typeface="Courier New"/>
                <a:cs typeface="Courier New"/>
              </a:rPr>
              <a:t> </a:t>
            </a:r>
            <a:r>
              <a:rPr sz="4400" dirty="0">
                <a:solidFill>
                  <a:srgbClr val="0360AC"/>
                </a:solidFill>
                <a:latin typeface="Courier New"/>
                <a:cs typeface="Courier New"/>
              </a:rPr>
              <a:t>a</a:t>
            </a:r>
            <a:r>
              <a:rPr sz="4400" spc="-509" dirty="0">
                <a:solidFill>
                  <a:srgbClr val="0360AC"/>
                </a:solidFill>
                <a:latin typeface="Courier New"/>
                <a:cs typeface="Courier New"/>
              </a:rPr>
              <a:t> </a:t>
            </a:r>
            <a:r>
              <a:rPr sz="4400" spc="-455" dirty="0">
                <a:solidFill>
                  <a:srgbClr val="0360AC"/>
                </a:solidFill>
                <a:latin typeface="Courier New"/>
                <a:cs typeface="Courier New"/>
              </a:rPr>
              <a:t>RDD</a:t>
            </a:r>
            <a:r>
              <a:rPr sz="4400" spc="-590" dirty="0">
                <a:solidFill>
                  <a:srgbClr val="0360AC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360AC"/>
                </a:solidFill>
                <a:latin typeface="Courier New"/>
                <a:cs typeface="Courier New"/>
              </a:rPr>
              <a:t>from</a:t>
            </a:r>
            <a:r>
              <a:rPr sz="4400" spc="-245" dirty="0">
                <a:solidFill>
                  <a:srgbClr val="0360AC"/>
                </a:solidFill>
                <a:latin typeface="Courier New"/>
                <a:cs typeface="Courier New"/>
              </a:rPr>
              <a:t> </a:t>
            </a:r>
            <a:r>
              <a:rPr sz="4400" spc="-35" dirty="0">
                <a:solidFill>
                  <a:srgbClr val="0360AC"/>
                </a:solidFill>
                <a:latin typeface="Courier New"/>
                <a:cs typeface="Courier New"/>
              </a:rPr>
              <a:t>a</a:t>
            </a:r>
            <a:r>
              <a:rPr sz="4400" spc="-850" dirty="0">
                <a:solidFill>
                  <a:srgbClr val="0360AC"/>
                </a:solidFill>
                <a:latin typeface="Courier New"/>
                <a:cs typeface="Courier New"/>
              </a:rPr>
              <a:t> </a:t>
            </a:r>
            <a:r>
              <a:rPr sz="4400" spc="-375" dirty="0">
                <a:solidFill>
                  <a:srgbClr val="0360AC"/>
                </a:solidFill>
                <a:latin typeface="Courier New"/>
                <a:cs typeface="Courier New"/>
              </a:rPr>
              <a:t>list</a:t>
            </a:r>
            <a:r>
              <a:rPr sz="4400" spc="-425" dirty="0">
                <a:solidFill>
                  <a:srgbClr val="0360AC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360AC"/>
                </a:solidFill>
                <a:latin typeface="Courier New"/>
                <a:cs typeface="Courier New"/>
              </a:rPr>
              <a:t>in </a:t>
            </a:r>
            <a:r>
              <a:rPr sz="4400" spc="-375" dirty="0">
                <a:solidFill>
                  <a:srgbClr val="0360AC"/>
                </a:solidFill>
                <a:latin typeface="Courier New"/>
                <a:cs typeface="Courier New"/>
              </a:rPr>
              <a:t>Scala</a:t>
            </a:r>
            <a:r>
              <a:rPr sz="4400" spc="-395" dirty="0">
                <a:solidFill>
                  <a:srgbClr val="0360AC"/>
                </a:solidFill>
                <a:latin typeface="Courier New"/>
                <a:cs typeface="Courier New"/>
              </a:rPr>
              <a:t> </a:t>
            </a:r>
            <a:r>
              <a:rPr sz="4400" spc="-505" dirty="0">
                <a:solidFill>
                  <a:srgbClr val="0360AC"/>
                </a:solidFill>
                <a:latin typeface="Courier New"/>
                <a:cs typeface="Courier New"/>
              </a:rPr>
              <a:t>and</a:t>
            </a:r>
            <a:r>
              <a:rPr sz="4400" spc="-125" dirty="0">
                <a:solidFill>
                  <a:srgbClr val="0360AC"/>
                </a:solidFill>
                <a:latin typeface="Courier New"/>
                <a:cs typeface="Courier New"/>
              </a:rPr>
              <a:t> </a:t>
            </a:r>
            <a:r>
              <a:rPr sz="4400" spc="-465" dirty="0">
                <a:solidFill>
                  <a:srgbClr val="0360AC"/>
                </a:solidFill>
                <a:latin typeface="Courier New"/>
                <a:cs typeface="Courier New"/>
              </a:rPr>
              <a:t>Python</a:t>
            </a:r>
            <a:endParaRPr sz="4400">
              <a:latin typeface="Courier New"/>
              <a:cs typeface="Courier New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F53D91-B02E-1767-20AA-BD60DCDA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43" y="4025916"/>
            <a:ext cx="13959818" cy="38594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224635" y="696347"/>
            <a:ext cx="4474845" cy="953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50" spc="-515" dirty="0">
                <a:solidFill>
                  <a:srgbClr val="01498C"/>
                </a:solidFill>
              </a:rPr>
              <a:t>Creating</a:t>
            </a:r>
            <a:r>
              <a:rPr sz="6050" spc="240" dirty="0">
                <a:solidFill>
                  <a:srgbClr val="01498C"/>
                </a:solidFill>
              </a:rPr>
              <a:t> </a:t>
            </a:r>
            <a:r>
              <a:rPr sz="6050" spc="-615" dirty="0">
                <a:solidFill>
                  <a:srgbClr val="01498C"/>
                </a:solidFill>
              </a:rPr>
              <a:t>an</a:t>
            </a:r>
            <a:endParaRPr sz="6050"/>
          </a:p>
        </p:txBody>
      </p:sp>
      <p:sp>
        <p:nvSpPr>
          <p:cNvPr id="20" name="object 20"/>
          <p:cNvSpPr txBox="1"/>
          <p:nvPr/>
        </p:nvSpPr>
        <p:spPr>
          <a:xfrm>
            <a:off x="6119083" y="696347"/>
            <a:ext cx="4887595" cy="953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654810" algn="l"/>
              </a:tabLst>
            </a:pPr>
            <a:r>
              <a:rPr sz="5050" b="1" spc="-540" dirty="0">
                <a:solidFill>
                  <a:srgbClr val="01498C"/>
                </a:solidFill>
                <a:latin typeface="Arial"/>
                <a:cs typeface="Arial"/>
              </a:rPr>
              <a:t>RDD</a:t>
            </a:r>
            <a:r>
              <a:rPr sz="5050" b="1" dirty="0">
                <a:solidFill>
                  <a:srgbClr val="01498C"/>
                </a:solidFill>
                <a:latin typeface="Arial"/>
                <a:cs typeface="Arial"/>
              </a:rPr>
              <a:t>	</a:t>
            </a:r>
            <a:r>
              <a:rPr sz="6050" b="1" spc="-660" dirty="0">
                <a:solidFill>
                  <a:srgbClr val="01498C"/>
                </a:solidFill>
                <a:latin typeface="Courier New"/>
                <a:cs typeface="Courier New"/>
              </a:rPr>
              <a:t>in</a:t>
            </a:r>
            <a:r>
              <a:rPr sz="6050" b="1" spc="-275" dirty="0">
                <a:solidFill>
                  <a:srgbClr val="01498C"/>
                </a:solidFill>
                <a:latin typeface="Courier New"/>
                <a:cs typeface="Courier New"/>
              </a:rPr>
              <a:t> </a:t>
            </a:r>
            <a:r>
              <a:rPr sz="6050" b="1" spc="-455" dirty="0">
                <a:solidFill>
                  <a:srgbClr val="01498C"/>
                </a:solidFill>
                <a:latin typeface="Courier New"/>
                <a:cs typeface="Courier New"/>
              </a:rPr>
              <a:t>Spark</a:t>
            </a:r>
            <a:endParaRPr sz="60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46758" y="2088338"/>
            <a:ext cx="1996439" cy="661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-325" dirty="0">
                <a:solidFill>
                  <a:srgbClr val="0560AA"/>
                </a:solidFill>
                <a:latin typeface="Courier New"/>
                <a:cs typeface="Courier New"/>
              </a:rPr>
              <a:t>Apply</a:t>
            </a:r>
            <a:r>
              <a:rPr sz="4100" b="1" spc="7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150" b="1" spc="114" dirty="0">
                <a:solidFill>
                  <a:srgbClr val="0560AA"/>
                </a:solidFill>
                <a:latin typeface="Times New Roman"/>
                <a:cs typeface="Times New Roman"/>
              </a:rPr>
              <a:t>a</a:t>
            </a:r>
            <a:endParaRPr sz="4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97264" y="2592775"/>
            <a:ext cx="571436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00" b="1" spc="-285" dirty="0">
                <a:solidFill>
                  <a:srgbClr val="0560AA"/>
                </a:solidFill>
                <a:latin typeface="Courier New"/>
                <a:cs typeface="Courier New"/>
              </a:rPr>
              <a:t>transformation</a:t>
            </a:r>
            <a:r>
              <a:rPr sz="4200" b="1" spc="-26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60" dirty="0">
                <a:solidFill>
                  <a:srgbClr val="0560AA"/>
                </a:solidFill>
                <a:latin typeface="Courier New"/>
                <a:cs typeface="Courier New"/>
              </a:rPr>
              <a:t>on</a:t>
            </a:r>
            <a:r>
              <a:rPr sz="4200" b="1" spc="-3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434" dirty="0">
                <a:solidFill>
                  <a:srgbClr val="0560AA"/>
                </a:solidFill>
                <a:latin typeface="Courier New"/>
                <a:cs typeface="Courier New"/>
              </a:rPr>
              <a:t>an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31406" y="3103597"/>
            <a:ext cx="427672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72840" algn="l"/>
              </a:tabLst>
            </a:pPr>
            <a:r>
              <a:rPr sz="4200" b="1" spc="-360" dirty="0">
                <a:solidFill>
                  <a:srgbClr val="0560AA"/>
                </a:solidFill>
                <a:latin typeface="Courier New"/>
                <a:cs typeface="Courier New"/>
              </a:rPr>
              <a:t>existing</a:t>
            </a:r>
            <a:r>
              <a:rPr sz="4200" b="1" spc="24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3600" b="1" spc="-445" dirty="0">
                <a:solidFill>
                  <a:srgbClr val="0560AA"/>
                </a:solidFill>
                <a:latin typeface="Arial"/>
                <a:cs typeface="Arial"/>
              </a:rPr>
              <a:t>RDD</a:t>
            </a:r>
            <a:r>
              <a:rPr sz="3600" b="1" dirty="0">
                <a:solidFill>
                  <a:srgbClr val="0560AA"/>
                </a:solidFill>
                <a:latin typeface="Arial"/>
                <a:cs typeface="Arial"/>
              </a:rPr>
              <a:t>	</a:t>
            </a:r>
            <a:r>
              <a:rPr sz="4200" b="1" spc="-175" dirty="0">
                <a:solidFill>
                  <a:srgbClr val="0560AA"/>
                </a:solidFill>
                <a:latin typeface="Courier New"/>
                <a:cs typeface="Courier New"/>
              </a:rPr>
              <a:t>to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1304" y="3627190"/>
            <a:ext cx="456120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00" b="1" spc="-335" dirty="0">
                <a:solidFill>
                  <a:srgbClr val="0560AA"/>
                </a:solidFill>
                <a:latin typeface="Courier New"/>
                <a:cs typeface="Courier New"/>
              </a:rPr>
              <a:t>create</a:t>
            </a:r>
            <a:r>
              <a:rPr sz="4200" b="1" spc="-10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05" dirty="0">
                <a:solidFill>
                  <a:srgbClr val="0560AA"/>
                </a:solidFill>
                <a:latin typeface="Courier New"/>
                <a:cs typeface="Courier New"/>
              </a:rPr>
              <a:t>a</a:t>
            </a:r>
            <a:r>
              <a:rPr sz="4200" b="1" spc="-7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409" dirty="0">
                <a:solidFill>
                  <a:srgbClr val="0560AA"/>
                </a:solidFill>
                <a:latin typeface="Courier New"/>
                <a:cs typeface="Courier New"/>
              </a:rPr>
              <a:t>new</a:t>
            </a:r>
            <a:r>
              <a:rPr sz="4200" b="1" spc="-9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3600" b="1" spc="-420" dirty="0">
                <a:solidFill>
                  <a:srgbClr val="0560AA"/>
                </a:solidFill>
                <a:latin typeface="Arial"/>
                <a:cs typeface="Arial"/>
              </a:rPr>
              <a:t>RDD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69D0584-29B4-7468-30E9-A272D9F30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686" y="2088338"/>
            <a:ext cx="7226300" cy="683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407</Words>
  <Application>Microsoft Macintosh PowerPoint</Application>
  <PresentationFormat>Custom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Times New Roman</vt:lpstr>
      <vt:lpstr>Office Theme</vt:lpstr>
      <vt:lpstr>Parallel Programming using</vt:lpstr>
      <vt:lpstr>Objectives</vt:lpstr>
      <vt:lpstr>What are RDDs</vt:lpstr>
      <vt:lpstr>Spark applications</vt:lpstr>
      <vt:lpstr>RDD supported files</vt:lpstr>
      <vt:lpstr>Creating an RDD in Spark</vt:lpstr>
      <vt:lpstr>Create an RDD from a collection</vt:lpstr>
      <vt:lpstr>Create an RDD from a collection</vt:lpstr>
      <vt:lpstr>Creating an</vt:lpstr>
      <vt:lpstr>What is Parallel Programming</vt:lpstr>
      <vt:lpstr>What is Parallel Programming</vt:lpstr>
      <vt:lpstr>RDDs &amp; Parallel Programming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using</dc:title>
  <cp:lastModifiedBy>António Gonçalves</cp:lastModifiedBy>
  <cp:revision>3</cp:revision>
  <dcterms:created xsi:type="dcterms:W3CDTF">2022-12-17T09:44:29Z</dcterms:created>
  <dcterms:modified xsi:type="dcterms:W3CDTF">2022-12-17T09:50:21Z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2022-12-17T00:00:00Z</vt:filetime>
  </property>
  <property fmtid="{D5CDD505-2E9C-101B-9397-08002B2CF9AE}" pid="3" name="Creator">
    <vt:lpwstr>Foxit Quick PDF Library 18.11 (www.debenu.com)</vt:lpwstr>
  </property>
  <property fmtid="{D5CDD505-2E9C-101B-9397-08002B2CF9AE}" pid="4" name="LastSaved">
    <vt:filetime>2022-12-17T00:00:00Z</vt:filetime>
  </property>
  <property fmtid="{D5CDD505-2E9C-101B-9397-08002B2CF9AE}" pid="5" name="Producer">
    <vt:lpwstr>Foxit Quick PDF Library 18.11 (www.debenu.com)</vt:lpwstr>
  </property>
</Properties>
</file>