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25" r:id="rId4"/>
    <p:sldId id="326" r:id="rId5"/>
    <p:sldId id="332" r:id="rId6"/>
    <p:sldId id="333" r:id="rId7"/>
    <p:sldId id="329" r:id="rId8"/>
    <p:sldId id="334" r:id="rId9"/>
    <p:sldId id="344" r:id="rId10"/>
    <p:sldId id="330" r:id="rId11"/>
    <p:sldId id="335" r:id="rId12"/>
    <p:sldId id="345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6" r:id="rId21"/>
    <p:sldId id="269" r:id="rId22"/>
    <p:sldId id="340" r:id="rId23"/>
    <p:sldId id="341" r:id="rId24"/>
    <p:sldId id="270" r:id="rId25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1809F-E7D0-6646-94D4-29008E4FF692}" v="2" dt="2022-12-17T16:47:36.2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78" d="100"/>
          <a:sy n="78" d="100"/>
        </p:scale>
        <p:origin x="192" y="5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4E31809F-E7D0-6646-94D4-29008E4FF692}"/>
    <pc:docChg chg="custSel addSld delSld modSld">
      <pc:chgData name="António Gonçalves" userId="78fffafe-1b89-4629-a5b6-2aadb2b26810" providerId="ADAL" clId="{4E31809F-E7D0-6646-94D4-29008E4FF692}" dt="2022-12-17T16:47:57.650" v="23" actId="2085"/>
      <pc:docMkLst>
        <pc:docMk/>
      </pc:docMkLst>
      <pc:sldChg chg="del">
        <pc:chgData name="António Gonçalves" userId="78fffafe-1b89-4629-a5b6-2aadb2b26810" providerId="ADAL" clId="{4E31809F-E7D0-6646-94D4-29008E4FF692}" dt="2022-12-17T16:43:24.342" v="0" actId="2696"/>
        <pc:sldMkLst>
          <pc:docMk/>
          <pc:sldMk cId="0" sldId="265"/>
        </pc:sldMkLst>
      </pc:sldChg>
      <pc:sldChg chg="addSp modSp mod">
        <pc:chgData name="António Gonçalves" userId="78fffafe-1b89-4629-a5b6-2aadb2b26810" providerId="ADAL" clId="{4E31809F-E7D0-6646-94D4-29008E4FF692}" dt="2022-12-17T16:47:57.650" v="23" actId="2085"/>
        <pc:sldMkLst>
          <pc:docMk/>
          <pc:sldMk cId="0" sldId="270"/>
        </pc:sldMkLst>
        <pc:spChg chg="add mod">
          <ac:chgData name="António Gonçalves" userId="78fffafe-1b89-4629-a5b6-2aadb2b26810" providerId="ADAL" clId="{4E31809F-E7D0-6646-94D4-29008E4FF692}" dt="2022-12-17T16:47:57.650" v="23" actId="2085"/>
          <ac:spMkLst>
            <pc:docMk/>
            <pc:sldMk cId="0" sldId="270"/>
            <ac:spMk id="5" creationId="{C14991FA-5AAC-AE06-09ED-DEC46BAAE215}"/>
          </ac:spMkLst>
        </pc:spChg>
      </pc:sldChg>
      <pc:sldChg chg="modSp add mod">
        <pc:chgData name="António Gonçalves" userId="78fffafe-1b89-4629-a5b6-2aadb2b26810" providerId="ADAL" clId="{4E31809F-E7D0-6646-94D4-29008E4FF692}" dt="2022-12-17T16:43:59.716" v="5" actId="404"/>
        <pc:sldMkLst>
          <pc:docMk/>
          <pc:sldMk cId="0" sldId="325"/>
        </pc:sldMkLst>
        <pc:spChg chg="mod">
          <ac:chgData name="António Gonçalves" userId="78fffafe-1b89-4629-a5b6-2aadb2b26810" providerId="ADAL" clId="{4E31809F-E7D0-6646-94D4-29008E4FF692}" dt="2022-12-17T16:43:59.716" v="5" actId="404"/>
          <ac:spMkLst>
            <pc:docMk/>
            <pc:sldMk cId="0" sldId="325"/>
            <ac:spMk id="2" creationId="{00000000-0000-0000-0000-000000000000}"/>
          </ac:spMkLst>
        </pc:spChg>
      </pc:sldChg>
      <pc:sldChg chg="add">
        <pc:chgData name="António Gonçalves" userId="78fffafe-1b89-4629-a5b6-2aadb2b26810" providerId="ADAL" clId="{4E31809F-E7D0-6646-94D4-29008E4FF692}" dt="2022-12-17T16:43:54.210" v="1"/>
        <pc:sldMkLst>
          <pc:docMk/>
          <pc:sldMk cId="0" sldId="326"/>
        </pc:sldMkLst>
      </pc:sldChg>
      <pc:sldChg chg="add">
        <pc:chgData name="António Gonçalves" userId="78fffafe-1b89-4629-a5b6-2aadb2b26810" providerId="ADAL" clId="{4E31809F-E7D0-6646-94D4-29008E4FF692}" dt="2022-12-17T16:43:54.210" v="1"/>
        <pc:sldMkLst>
          <pc:docMk/>
          <pc:sldMk cId="0" sldId="329"/>
        </pc:sldMkLst>
      </pc:sldChg>
      <pc:sldChg chg="add">
        <pc:chgData name="António Gonçalves" userId="78fffafe-1b89-4629-a5b6-2aadb2b26810" providerId="ADAL" clId="{4E31809F-E7D0-6646-94D4-29008E4FF692}" dt="2022-12-17T16:43:54.210" v="1"/>
        <pc:sldMkLst>
          <pc:docMk/>
          <pc:sldMk cId="0" sldId="330"/>
        </pc:sldMkLst>
      </pc:sldChg>
      <pc:sldChg chg="add">
        <pc:chgData name="António Gonçalves" userId="78fffafe-1b89-4629-a5b6-2aadb2b26810" providerId="ADAL" clId="{4E31809F-E7D0-6646-94D4-29008E4FF692}" dt="2022-12-17T16:43:54.210" v="1"/>
        <pc:sldMkLst>
          <pc:docMk/>
          <pc:sldMk cId="4255343676" sldId="332"/>
        </pc:sldMkLst>
      </pc:sldChg>
      <pc:sldChg chg="add">
        <pc:chgData name="António Gonçalves" userId="78fffafe-1b89-4629-a5b6-2aadb2b26810" providerId="ADAL" clId="{4E31809F-E7D0-6646-94D4-29008E4FF692}" dt="2022-12-17T16:43:54.210" v="1"/>
        <pc:sldMkLst>
          <pc:docMk/>
          <pc:sldMk cId="1791909941" sldId="333"/>
        </pc:sldMkLst>
      </pc:sldChg>
      <pc:sldChg chg="add">
        <pc:chgData name="António Gonçalves" userId="78fffafe-1b89-4629-a5b6-2aadb2b26810" providerId="ADAL" clId="{4E31809F-E7D0-6646-94D4-29008E4FF692}" dt="2022-12-17T16:43:54.210" v="1"/>
        <pc:sldMkLst>
          <pc:docMk/>
          <pc:sldMk cId="372193537" sldId="334"/>
        </pc:sldMkLst>
      </pc:sldChg>
      <pc:sldChg chg="modSp add mod">
        <pc:chgData name="António Gonçalves" userId="78fffafe-1b89-4629-a5b6-2aadb2b26810" providerId="ADAL" clId="{4E31809F-E7D0-6646-94D4-29008E4FF692}" dt="2022-12-17T16:44:12.069" v="6" actId="14100"/>
        <pc:sldMkLst>
          <pc:docMk/>
          <pc:sldMk cId="2476265669" sldId="335"/>
        </pc:sldMkLst>
        <pc:spChg chg="mod">
          <ac:chgData name="António Gonçalves" userId="78fffafe-1b89-4629-a5b6-2aadb2b26810" providerId="ADAL" clId="{4E31809F-E7D0-6646-94D4-29008E4FF692}" dt="2022-12-17T16:44:12.069" v="6" actId="14100"/>
          <ac:spMkLst>
            <pc:docMk/>
            <pc:sldMk cId="2476265669" sldId="335"/>
            <ac:spMk id="2" creationId="{00000000-0000-0000-0000-000000000000}"/>
          </ac:spMkLst>
        </pc:spChg>
      </pc:sldChg>
      <pc:sldChg chg="add">
        <pc:chgData name="António Gonçalves" userId="78fffafe-1b89-4629-a5b6-2aadb2b26810" providerId="ADAL" clId="{4E31809F-E7D0-6646-94D4-29008E4FF692}" dt="2022-12-17T16:47:36.265" v="20"/>
        <pc:sldMkLst>
          <pc:docMk/>
          <pc:sldMk cId="1585989378" sldId="340"/>
        </pc:sldMkLst>
      </pc:sldChg>
      <pc:sldChg chg="add">
        <pc:chgData name="António Gonçalves" userId="78fffafe-1b89-4629-a5b6-2aadb2b26810" providerId="ADAL" clId="{4E31809F-E7D0-6646-94D4-29008E4FF692}" dt="2022-12-17T16:47:36.265" v="20"/>
        <pc:sldMkLst>
          <pc:docMk/>
          <pc:sldMk cId="3942874021" sldId="341"/>
        </pc:sldMkLst>
      </pc:sldChg>
      <pc:sldChg chg="add">
        <pc:chgData name="António Gonçalves" userId="78fffafe-1b89-4629-a5b6-2aadb2b26810" providerId="ADAL" clId="{4E31809F-E7D0-6646-94D4-29008E4FF692}" dt="2022-12-17T16:43:54.210" v="1"/>
        <pc:sldMkLst>
          <pc:docMk/>
          <pc:sldMk cId="3805424519" sldId="344"/>
        </pc:sldMkLst>
      </pc:sldChg>
      <pc:sldChg chg="addSp delSp modSp new mod">
        <pc:chgData name="António Gonçalves" userId="78fffafe-1b89-4629-a5b6-2aadb2b26810" providerId="ADAL" clId="{4E31809F-E7D0-6646-94D4-29008E4FF692}" dt="2022-12-17T16:45:14.120" v="19" actId="1076"/>
        <pc:sldMkLst>
          <pc:docMk/>
          <pc:sldMk cId="2162529792" sldId="345"/>
        </pc:sldMkLst>
        <pc:spChg chg="mod">
          <ac:chgData name="António Gonçalves" userId="78fffafe-1b89-4629-a5b6-2aadb2b26810" providerId="ADAL" clId="{4E31809F-E7D0-6646-94D4-29008E4FF692}" dt="2022-12-17T16:45:14.120" v="19" actId="1076"/>
          <ac:spMkLst>
            <pc:docMk/>
            <pc:sldMk cId="2162529792" sldId="345"/>
            <ac:spMk id="2" creationId="{BA4B71FF-BCB2-E1E1-0DF7-5CCF22F18BF4}"/>
          </ac:spMkLst>
        </pc:spChg>
        <pc:spChg chg="del">
          <ac:chgData name="António Gonçalves" userId="78fffafe-1b89-4629-a5b6-2aadb2b26810" providerId="ADAL" clId="{4E31809F-E7D0-6646-94D4-29008E4FF692}" dt="2022-12-17T16:44:54.238" v="10" actId="478"/>
          <ac:spMkLst>
            <pc:docMk/>
            <pc:sldMk cId="2162529792" sldId="345"/>
            <ac:spMk id="3" creationId="{CE01C011-0D1F-6C0D-A4ED-1E576D29E004}"/>
          </ac:spMkLst>
        </pc:spChg>
        <pc:spChg chg="add del">
          <ac:chgData name="António Gonçalves" userId="78fffafe-1b89-4629-a5b6-2aadb2b26810" providerId="ADAL" clId="{4E31809F-E7D0-6646-94D4-29008E4FF692}" dt="2022-12-17T16:44:56.996" v="11" actId="478"/>
          <ac:spMkLst>
            <pc:docMk/>
            <pc:sldMk cId="2162529792" sldId="345"/>
            <ac:spMk id="5" creationId="{A467CB6F-6734-B54C-5A18-57D4FDBF94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70C79-574E-D14A-A561-239B4ACE6896}" type="datetimeFigureOut">
              <a:rPr lang="pt-PT" smtClean="0"/>
              <a:t>17/12/22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714B-3EA4-3B4B-84A7-1488FA3DF7E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38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Apache Spark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escrito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Scala</a:t>
            </a:r>
          </a:p>
          <a:p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podermos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o  Python com Spark, a </a:t>
            </a:r>
            <a:r>
              <a:rPr lang="en-GB" dirty="0" err="1"/>
              <a:t>Comunidade</a:t>
            </a:r>
            <a:r>
              <a:rPr lang="en-GB" dirty="0"/>
              <a:t> Apache Spark </a:t>
            </a:r>
            <a:r>
              <a:rPr lang="en-GB" dirty="0" err="1"/>
              <a:t>desenvolveu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API </a:t>
            </a:r>
            <a:r>
              <a:rPr lang="en-GB" dirty="0" err="1"/>
              <a:t>designada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 </a:t>
            </a:r>
            <a:r>
              <a:rPr lang="en-GB" dirty="0" err="1"/>
              <a:t>PySpark</a:t>
            </a:r>
            <a:r>
              <a:rPr lang="en-GB" dirty="0"/>
              <a:t>  </a:t>
            </a:r>
          </a:p>
          <a:p>
            <a:endParaRPr lang="en-GB" dirty="0"/>
          </a:p>
          <a:p>
            <a:r>
              <a:rPr lang="en-GB" dirty="0" err="1"/>
              <a:t>Possui</a:t>
            </a:r>
            <a:r>
              <a:rPr lang="en-GB" dirty="0"/>
              <a:t> o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desempenho</a:t>
            </a:r>
            <a:r>
              <a:rPr lang="en-GB" dirty="0"/>
              <a:t> que o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 Scala</a:t>
            </a:r>
          </a:p>
          <a:p>
            <a:endParaRPr lang="en-GB" dirty="0"/>
          </a:p>
          <a:p>
            <a:r>
              <a:rPr lang="en-GB" dirty="0"/>
              <a:t>A API </a:t>
            </a:r>
            <a:r>
              <a:rPr lang="en-GB" dirty="0" err="1"/>
              <a:t>PySpark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semelhantea</a:t>
            </a:r>
            <a:r>
              <a:rPr lang="en-GB" dirty="0"/>
              <a:t> a </a:t>
            </a:r>
            <a:r>
              <a:rPr lang="en-GB" dirty="0" err="1"/>
              <a:t>api</a:t>
            </a:r>
            <a:r>
              <a:rPr lang="en-GB" dirty="0"/>
              <a:t>  Pandas e Scikit-learn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DEAD-AE20-C445-AD2F-2D3FC21AE8E6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765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  <a:p>
            <a:r>
              <a:rPr lang="pt-PT" noProof="0" dirty="0"/>
              <a:t>Através do  </a:t>
            </a:r>
            <a:r>
              <a:rPr lang="pt-PT" noProof="0" dirty="0" err="1"/>
              <a:t>PySpark</a:t>
            </a:r>
            <a:r>
              <a:rPr lang="pt-PT" noProof="0" dirty="0"/>
              <a:t>, também pode trabalhar com </a:t>
            </a:r>
            <a:r>
              <a:rPr lang="pt-PT" noProof="0" dirty="0" err="1"/>
              <a:t>RDDs</a:t>
            </a:r>
            <a:r>
              <a:rPr lang="pt-PT" noProof="0" dirty="0"/>
              <a:t> na  linguagem de programação </a:t>
            </a:r>
            <a:r>
              <a:rPr lang="pt-PT" noProof="0" dirty="0" err="1"/>
              <a:t>Python</a:t>
            </a:r>
            <a:endParaRPr lang="pt-PT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dirty="0"/>
              <a:t>RDD: </a:t>
            </a:r>
            <a:r>
              <a:rPr lang="en-GB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resilient distributed dataset</a:t>
            </a:r>
            <a:endParaRPr lang="en-PT" dirty="0"/>
          </a:p>
          <a:p>
            <a:endParaRPr lang="pt-PT" noProof="0" dirty="0"/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4B588-A89B-A44C-8CF8-5B5848B6EE6C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6136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shell </a:t>
            </a:r>
            <a:r>
              <a:rPr lang="en-GB" dirty="0" err="1"/>
              <a:t>PySpark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referido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REPL (Read Eval Print Loop)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testar</a:t>
            </a:r>
            <a:r>
              <a:rPr lang="en-GB" dirty="0"/>
              <a:t> </a:t>
            </a:r>
            <a:r>
              <a:rPr lang="en-GB" dirty="0" err="1"/>
              <a:t>rapidamente</a:t>
            </a:r>
            <a:r>
              <a:rPr lang="en-GB" dirty="0"/>
              <a:t> </a:t>
            </a:r>
            <a:r>
              <a:rPr lang="en-GB" dirty="0" err="1"/>
              <a:t>declarações</a:t>
            </a:r>
            <a:r>
              <a:rPr lang="en-GB" dirty="0"/>
              <a:t> </a:t>
            </a:r>
            <a:r>
              <a:rPr lang="en-GB" dirty="0" err="1"/>
              <a:t>PySpark</a:t>
            </a:r>
            <a:r>
              <a:rPr lang="en-GB" dirty="0"/>
              <a:t>. A shell Spark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disponível</a:t>
            </a:r>
            <a:r>
              <a:rPr lang="en-GB" dirty="0"/>
              <a:t> para Scala, Python e R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DEAD-AE20-C445-AD2F-2D3FC21AE8E6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3850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o primeiro passo na utilização da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Spark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 é a ligação a um cluster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Spark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br>
              <a:rPr lang="pt-PT" noProof="0" dirty="0"/>
            </a:b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O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SparkContext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 representa a ligação a um cluster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Spark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, e pode ser utilizado para criar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RDDs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, acumuladores e variáveis de difusão nesse cluster. </a:t>
            </a:r>
            <a:br>
              <a:rPr lang="pt-PT" noProof="0" dirty="0"/>
            </a:br>
            <a:br>
              <a:rPr lang="pt-PT" noProof="0" dirty="0"/>
            </a:br>
            <a:br>
              <a:rPr lang="pt-PT" noProof="0" dirty="0"/>
            </a:br>
            <a:br>
              <a:rPr lang="pt-PT" noProof="0" dirty="0"/>
            </a:b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Quando executamos qualquer aplicação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Spark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, é iniciado um programa, que tem a função primária iniciar o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SparkContext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br>
              <a:rPr lang="pt-PT" noProof="0" dirty="0"/>
            </a:br>
            <a:br>
              <a:rPr lang="pt-PT" noProof="0" dirty="0"/>
            </a:b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Ha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 um computador, chamado master, que gere a divisão dos dados e os cálculos. O master está ligado ao resto dos computadores do cluster, que são chamados de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wroker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. O mestre envia os dados e cálculos aos </a:t>
            </a:r>
            <a:r>
              <a:rPr lang="pt-PT" b="0" i="0" u="none" strike="noStrike" noProof="0" dirty="0" err="1">
                <a:solidFill>
                  <a:srgbClr val="000000"/>
                </a:solidFill>
                <a:effectLst/>
                <a:latin typeface="-webkit-standard"/>
              </a:rPr>
              <a:t>workrs</a:t>
            </a:r>
            <a:r>
              <a:rPr lang="pt-PT" b="0" i="0" u="none" strike="noStrike" noProof="0" dirty="0">
                <a:solidFill>
                  <a:srgbClr val="000000"/>
                </a:solidFill>
                <a:effectLst/>
                <a:latin typeface="-webkit-standard"/>
              </a:rPr>
              <a:t>, e estes enviam os seus resultados de volta ao mestre.</a:t>
            </a:r>
            <a:br>
              <a:rPr lang="pt-PT" noProof="0" dirty="0"/>
            </a:br>
            <a:br>
              <a:rPr lang="pt-PT" noProof="0" dirty="0"/>
            </a:b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DEAD-AE20-C445-AD2F-2D3FC21AE8E6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1457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Esquema- uma aplicação liga-se ao cluter spark através do conceito de contecto.</a:t>
            </a:r>
          </a:p>
          <a:p>
            <a:endParaRPr lang="en-PT" dirty="0"/>
          </a:p>
          <a:p>
            <a:r>
              <a:rPr lang="en-PT" dirty="0"/>
              <a:t>Será da responsabilidade  do cluster fazer a distribuição do trabalho necessárro entre os nos.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DEAD-AE20-C445-AD2F-2D3FC21AE8E6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847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[*] Execute a Spark </a:t>
            </a:r>
            <a:r>
              <a:rPr lang="en-GB" dirty="0" err="1"/>
              <a:t>localmente</a:t>
            </a:r>
            <a:r>
              <a:rPr lang="en-GB" dirty="0"/>
              <a:t> com tantos threads 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núcleos</a:t>
            </a:r>
            <a:r>
              <a:rPr lang="en-GB" dirty="0"/>
              <a:t> </a:t>
            </a:r>
            <a:r>
              <a:rPr lang="en-GB" dirty="0" err="1"/>
              <a:t>lógicos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máquina</a:t>
            </a:r>
            <a:r>
              <a:rPr lang="en-GB" dirty="0"/>
              <a:t>.</a:t>
            </a:r>
          </a:p>
          <a:p>
            <a:r>
              <a:rPr lang="en-GB" dirty="0"/>
              <a:t>Local [1]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DEAD-AE20-C445-AD2F-2D3FC21AE8E6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251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DEAD-AE20-C445-AD2F-2D3FC21AE8E6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3163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Uma vez criado um RDD podemos realizar operações. Por exemplo utilizar o método reduce para realizar calculos.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DEAD-AE20-C445-AD2F-2D3FC21AE8E6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793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DEAD-AE20-C445-AD2F-2D3FC21AE8E6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8169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360A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360A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69291" y="2171277"/>
            <a:ext cx="0" cy="5031740"/>
          </a:xfrm>
          <a:custGeom>
            <a:avLst/>
            <a:gdLst/>
            <a:ahLst/>
            <a:cxnLst/>
            <a:rect l="l" t="t" r="r" b="b"/>
            <a:pathLst>
              <a:path h="5031740">
                <a:moveTo>
                  <a:pt x="0" y="5031601"/>
                </a:moveTo>
                <a:lnTo>
                  <a:pt x="0" y="0"/>
                </a:lnTo>
              </a:path>
            </a:pathLst>
          </a:custGeom>
          <a:ln w="63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24051" y="1820155"/>
            <a:ext cx="3761740" cy="5006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01498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8397" y="613339"/>
            <a:ext cx="12606895" cy="105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14B8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451" y="2056412"/>
            <a:ext cx="13245465" cy="481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360A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7385" y="4814784"/>
            <a:ext cx="8612505" cy="0"/>
          </a:xfrm>
          <a:custGeom>
            <a:avLst/>
            <a:gdLst/>
            <a:ahLst/>
            <a:cxnLst/>
            <a:rect l="l" t="t" r="r" b="b"/>
            <a:pathLst>
              <a:path w="8612505">
                <a:moveTo>
                  <a:pt x="0" y="0"/>
                </a:moveTo>
                <a:lnTo>
                  <a:pt x="8612028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0667" y="1711606"/>
            <a:ext cx="12675235" cy="1129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50" spc="-615" dirty="0">
                <a:solidFill>
                  <a:srgbClr val="014B89"/>
                </a:solidFill>
              </a:rPr>
              <a:t>Parallel</a:t>
            </a:r>
            <a:r>
              <a:rPr sz="7250" spc="110" dirty="0">
                <a:solidFill>
                  <a:srgbClr val="014B89"/>
                </a:solidFill>
              </a:rPr>
              <a:t> </a:t>
            </a:r>
            <a:r>
              <a:rPr sz="7250" spc="-615" dirty="0">
                <a:solidFill>
                  <a:srgbClr val="014B89"/>
                </a:solidFill>
              </a:rPr>
              <a:t>Programming</a:t>
            </a:r>
            <a:r>
              <a:rPr sz="7250" spc="545" dirty="0">
                <a:solidFill>
                  <a:srgbClr val="014B89"/>
                </a:solidFill>
              </a:rPr>
              <a:t> </a:t>
            </a:r>
            <a:r>
              <a:rPr sz="7250" spc="-670" dirty="0">
                <a:solidFill>
                  <a:srgbClr val="014B89"/>
                </a:solidFill>
              </a:rPr>
              <a:t>using</a:t>
            </a:r>
            <a:endParaRPr sz="7250"/>
          </a:p>
        </p:txBody>
      </p:sp>
      <p:sp>
        <p:nvSpPr>
          <p:cNvPr id="4" name="object 4"/>
          <p:cNvSpPr txBox="1"/>
          <p:nvPr/>
        </p:nvSpPr>
        <p:spPr>
          <a:xfrm>
            <a:off x="3262214" y="2592774"/>
            <a:ext cx="10055225" cy="2010410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3188970" marR="5080" indent="-3176905">
              <a:lnSpc>
                <a:spcPct val="79800"/>
              </a:lnSpc>
              <a:spcBef>
                <a:spcPts val="1845"/>
              </a:spcBef>
            </a:pPr>
            <a:r>
              <a:rPr sz="7250" b="1" spc="-705" dirty="0">
                <a:solidFill>
                  <a:srgbClr val="014B89"/>
                </a:solidFill>
                <a:latin typeface="Courier New"/>
                <a:cs typeface="Courier New"/>
              </a:rPr>
              <a:t>Resilient</a:t>
            </a:r>
            <a:r>
              <a:rPr sz="7250" b="1" spc="980" dirty="0">
                <a:solidFill>
                  <a:srgbClr val="014B89"/>
                </a:solidFill>
                <a:latin typeface="Courier New"/>
                <a:cs typeface="Courier New"/>
              </a:rPr>
              <a:t> </a:t>
            </a:r>
            <a:r>
              <a:rPr sz="7250" b="1" spc="-715" dirty="0">
                <a:solidFill>
                  <a:srgbClr val="014B89"/>
                </a:solidFill>
                <a:latin typeface="Courier New"/>
                <a:cs typeface="Courier New"/>
              </a:rPr>
              <a:t>Distributed </a:t>
            </a:r>
            <a:r>
              <a:rPr sz="7250" b="1" spc="-670" dirty="0">
                <a:solidFill>
                  <a:srgbClr val="014B89"/>
                </a:solidFill>
                <a:latin typeface="Courier New"/>
                <a:cs typeface="Courier New"/>
              </a:rPr>
              <a:t>Datasets</a:t>
            </a:r>
            <a:endParaRPr sz="7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FA240B6-5A7E-4A9F-20FB-0D85B281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205"/>
            <a:ext cx="13817600" cy="65535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441" y="231368"/>
            <a:ext cx="10817959" cy="939387"/>
          </a:xfrm>
          <a:prstGeom prst="rect">
            <a:avLst/>
          </a:prstGeom>
        </p:spPr>
        <p:txBody>
          <a:bodyPr vert="horz" wrap="square" lIns="0" tIns="15902" rIns="0" bIns="0" rtlCol="0">
            <a:spAutoFit/>
          </a:bodyPr>
          <a:lstStyle/>
          <a:p>
            <a:pPr marL="13253">
              <a:spcBef>
                <a:spcPts val="124"/>
              </a:spcBef>
            </a:pPr>
            <a:r>
              <a:rPr spc="-78" dirty="0"/>
              <a:t>I</a:t>
            </a:r>
            <a:r>
              <a:rPr spc="-235" dirty="0"/>
              <a:t>n</a:t>
            </a:r>
            <a:r>
              <a:rPr spc="-308" dirty="0"/>
              <a:t>s</a:t>
            </a:r>
            <a:r>
              <a:rPr spc="-156" dirty="0"/>
              <a:t>p</a:t>
            </a:r>
            <a:r>
              <a:rPr spc="-16" dirty="0"/>
              <a:t>e</a:t>
            </a:r>
            <a:r>
              <a:rPr spc="178" dirty="0"/>
              <a:t>c</a:t>
            </a:r>
            <a:r>
              <a:rPr spc="-46" dirty="0"/>
              <a:t>t</a:t>
            </a:r>
            <a:r>
              <a:rPr spc="-94" dirty="0"/>
              <a:t>i</a:t>
            </a:r>
            <a:r>
              <a:rPr spc="-235" dirty="0"/>
              <a:t>n</a:t>
            </a:r>
            <a:r>
              <a:rPr dirty="0"/>
              <a:t>g</a:t>
            </a:r>
            <a:r>
              <a:rPr spc="-277" dirty="0"/>
              <a:t> </a:t>
            </a:r>
            <a:r>
              <a:rPr spc="105" dirty="0"/>
              <a:t>S</a:t>
            </a:r>
            <a:r>
              <a:rPr spc="-156" dirty="0"/>
              <a:t>p</a:t>
            </a:r>
            <a:r>
              <a:rPr spc="208" dirty="0"/>
              <a:t>a</a:t>
            </a:r>
            <a:r>
              <a:rPr spc="-84" dirty="0"/>
              <a:t>r</a:t>
            </a:r>
            <a:r>
              <a:rPr spc="-183" dirty="0"/>
              <a:t>k</a:t>
            </a:r>
            <a:r>
              <a:rPr spc="235" dirty="0"/>
              <a:t>C</a:t>
            </a:r>
            <a:r>
              <a:rPr spc="-235" dirty="0"/>
              <a:t>o</a:t>
            </a:r>
            <a:r>
              <a:rPr spc="-277" dirty="0"/>
              <a:t>n</a:t>
            </a:r>
            <a:r>
              <a:rPr spc="-84" dirty="0"/>
              <a:t>t</a:t>
            </a:r>
            <a:r>
              <a:rPr spc="-110" dirty="0"/>
              <a:t>e</a:t>
            </a:r>
            <a:r>
              <a:rPr sz="5113" spc="-78" dirty="0">
                <a:latin typeface="Microsoft Sans Serif"/>
                <a:cs typeface="Microsoft Sans Serif"/>
              </a:rPr>
              <a:t>x</a:t>
            </a:r>
            <a:r>
              <a:rPr spc="41" dirty="0"/>
              <a:t>t</a:t>
            </a:r>
            <a:endParaRPr sz="5113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94" y="1901076"/>
            <a:ext cx="15208857" cy="512859"/>
          </a:xfrm>
          <a:custGeom>
            <a:avLst/>
            <a:gdLst/>
            <a:ahLst/>
            <a:cxnLst/>
            <a:rect l="l" t="t" r="r" b="b"/>
            <a:pathLst>
              <a:path w="14575155" h="491489">
                <a:moveTo>
                  <a:pt x="14498413" y="491289"/>
                </a:moveTo>
                <a:lnTo>
                  <a:pt x="76505" y="491289"/>
                </a:lnTo>
                <a:lnTo>
                  <a:pt x="71180" y="490764"/>
                </a:lnTo>
                <a:lnTo>
                  <a:pt x="31920" y="474502"/>
                </a:lnTo>
                <a:lnTo>
                  <a:pt x="4175" y="435775"/>
                </a:lnTo>
                <a:lnTo>
                  <a:pt x="0" y="414784"/>
                </a:lnTo>
                <a:lnTo>
                  <a:pt x="0" y="409407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414784"/>
                </a:lnTo>
                <a:lnTo>
                  <a:pt x="14558132" y="459369"/>
                </a:lnTo>
                <a:lnTo>
                  <a:pt x="14519404" y="487113"/>
                </a:lnTo>
                <a:lnTo>
                  <a:pt x="14503737" y="490764"/>
                </a:lnTo>
                <a:lnTo>
                  <a:pt x="14498413" y="49128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694" y="2670052"/>
            <a:ext cx="15208857" cy="534062"/>
          </a:xfrm>
          <a:custGeom>
            <a:avLst/>
            <a:gdLst/>
            <a:ahLst/>
            <a:cxnLst/>
            <a:rect l="l" t="t" r="r" b="b"/>
            <a:pathLst>
              <a:path w="14575155" h="511810">
                <a:moveTo>
                  <a:pt x="14498413" y="511759"/>
                </a:moveTo>
                <a:lnTo>
                  <a:pt x="76505" y="511759"/>
                </a:lnTo>
                <a:lnTo>
                  <a:pt x="71180" y="511234"/>
                </a:lnTo>
                <a:lnTo>
                  <a:pt x="31920" y="494972"/>
                </a:lnTo>
                <a:lnTo>
                  <a:pt x="4175" y="456245"/>
                </a:lnTo>
                <a:lnTo>
                  <a:pt x="0" y="435254"/>
                </a:lnTo>
                <a:lnTo>
                  <a:pt x="0" y="429878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435254"/>
                </a:lnTo>
                <a:lnTo>
                  <a:pt x="14558132" y="479838"/>
                </a:lnTo>
                <a:lnTo>
                  <a:pt x="14519404" y="507583"/>
                </a:lnTo>
                <a:lnTo>
                  <a:pt x="14503737" y="511234"/>
                </a:lnTo>
                <a:lnTo>
                  <a:pt x="14498413" y="511759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694" y="4143921"/>
            <a:ext cx="15208857" cy="512859"/>
          </a:xfrm>
          <a:custGeom>
            <a:avLst/>
            <a:gdLst/>
            <a:ahLst/>
            <a:cxnLst/>
            <a:rect l="l" t="t" r="r" b="b"/>
            <a:pathLst>
              <a:path w="14575155" h="491489">
                <a:moveTo>
                  <a:pt x="14498413" y="491289"/>
                </a:moveTo>
                <a:lnTo>
                  <a:pt x="76505" y="491289"/>
                </a:lnTo>
                <a:lnTo>
                  <a:pt x="71180" y="490764"/>
                </a:lnTo>
                <a:lnTo>
                  <a:pt x="31920" y="474502"/>
                </a:lnTo>
                <a:lnTo>
                  <a:pt x="4175" y="435774"/>
                </a:lnTo>
                <a:lnTo>
                  <a:pt x="0" y="414783"/>
                </a:lnTo>
                <a:lnTo>
                  <a:pt x="0" y="409407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414783"/>
                </a:lnTo>
                <a:lnTo>
                  <a:pt x="14558132" y="459368"/>
                </a:lnTo>
                <a:lnTo>
                  <a:pt x="14519404" y="487113"/>
                </a:lnTo>
                <a:lnTo>
                  <a:pt x="14503737" y="490764"/>
                </a:lnTo>
                <a:lnTo>
                  <a:pt x="14498413" y="49128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694" y="4912895"/>
            <a:ext cx="15208857" cy="512859"/>
          </a:xfrm>
          <a:custGeom>
            <a:avLst/>
            <a:gdLst/>
            <a:ahLst/>
            <a:cxnLst/>
            <a:rect l="l" t="t" r="r" b="b"/>
            <a:pathLst>
              <a:path w="14575155" h="491489">
                <a:moveTo>
                  <a:pt x="14498413" y="491289"/>
                </a:moveTo>
                <a:lnTo>
                  <a:pt x="76505" y="491289"/>
                </a:lnTo>
                <a:lnTo>
                  <a:pt x="71180" y="490764"/>
                </a:lnTo>
                <a:lnTo>
                  <a:pt x="31920" y="474502"/>
                </a:lnTo>
                <a:lnTo>
                  <a:pt x="4175" y="435774"/>
                </a:lnTo>
                <a:lnTo>
                  <a:pt x="0" y="414784"/>
                </a:lnTo>
                <a:lnTo>
                  <a:pt x="0" y="409407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414784"/>
                </a:lnTo>
                <a:lnTo>
                  <a:pt x="14558132" y="459368"/>
                </a:lnTo>
                <a:lnTo>
                  <a:pt x="14519404" y="487113"/>
                </a:lnTo>
                <a:lnTo>
                  <a:pt x="14503737" y="490764"/>
                </a:lnTo>
                <a:lnTo>
                  <a:pt x="14498413" y="491289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694" y="6365402"/>
            <a:ext cx="15208857" cy="512859"/>
          </a:xfrm>
          <a:custGeom>
            <a:avLst/>
            <a:gdLst/>
            <a:ahLst/>
            <a:cxnLst/>
            <a:rect l="l" t="t" r="r" b="b"/>
            <a:pathLst>
              <a:path w="14575155" h="491490">
                <a:moveTo>
                  <a:pt x="14498413" y="491289"/>
                </a:moveTo>
                <a:lnTo>
                  <a:pt x="76505" y="491289"/>
                </a:lnTo>
                <a:lnTo>
                  <a:pt x="71180" y="490764"/>
                </a:lnTo>
                <a:lnTo>
                  <a:pt x="31920" y="474502"/>
                </a:lnTo>
                <a:lnTo>
                  <a:pt x="4175" y="435774"/>
                </a:lnTo>
                <a:lnTo>
                  <a:pt x="0" y="414783"/>
                </a:lnTo>
                <a:lnTo>
                  <a:pt x="0" y="409407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414783"/>
                </a:lnTo>
                <a:lnTo>
                  <a:pt x="14558132" y="459368"/>
                </a:lnTo>
                <a:lnTo>
                  <a:pt x="14519404" y="487112"/>
                </a:lnTo>
                <a:lnTo>
                  <a:pt x="14503737" y="490764"/>
                </a:lnTo>
                <a:lnTo>
                  <a:pt x="14498413" y="49128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694" y="7134377"/>
            <a:ext cx="15208857" cy="534062"/>
          </a:xfrm>
          <a:custGeom>
            <a:avLst/>
            <a:gdLst/>
            <a:ahLst/>
            <a:cxnLst/>
            <a:rect l="l" t="t" r="r" b="b"/>
            <a:pathLst>
              <a:path w="14575155" h="511809">
                <a:moveTo>
                  <a:pt x="14498413" y="511759"/>
                </a:moveTo>
                <a:lnTo>
                  <a:pt x="76505" y="511759"/>
                </a:lnTo>
                <a:lnTo>
                  <a:pt x="71180" y="511235"/>
                </a:lnTo>
                <a:lnTo>
                  <a:pt x="31920" y="494972"/>
                </a:lnTo>
                <a:lnTo>
                  <a:pt x="4175" y="456245"/>
                </a:lnTo>
                <a:lnTo>
                  <a:pt x="0" y="435254"/>
                </a:lnTo>
                <a:lnTo>
                  <a:pt x="0" y="429878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2"/>
                </a:lnTo>
                <a:lnTo>
                  <a:pt x="14574918" y="76504"/>
                </a:lnTo>
                <a:lnTo>
                  <a:pt x="14574918" y="435254"/>
                </a:lnTo>
                <a:lnTo>
                  <a:pt x="14558132" y="479838"/>
                </a:lnTo>
                <a:lnTo>
                  <a:pt x="14519404" y="507583"/>
                </a:lnTo>
                <a:lnTo>
                  <a:pt x="14503737" y="511235"/>
                </a:lnTo>
                <a:lnTo>
                  <a:pt x="14498413" y="511759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2" y="1409787"/>
            <a:ext cx="106802" cy="1068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94929" y="1194550"/>
            <a:ext cx="6606871" cy="464523"/>
          </a:xfrm>
          <a:prstGeom prst="rect">
            <a:avLst/>
          </a:prstGeom>
        </p:spPr>
        <p:txBody>
          <a:bodyPr vert="horz" wrap="square" lIns="0" tIns="14578" rIns="0" bIns="0" rtlCol="0">
            <a:spAutoFit/>
          </a:bodyPr>
          <a:lstStyle/>
          <a:p>
            <a:pPr marL="13253">
              <a:spcBef>
                <a:spcPts val="116"/>
              </a:spcBef>
            </a:pPr>
            <a:r>
              <a:rPr sz="2661" spc="-57" dirty="0">
                <a:solidFill>
                  <a:srgbClr val="04182D"/>
                </a:solidFill>
                <a:latin typeface="Lucida Sans Unicode"/>
                <a:cs typeface="Lucida Sans Unicode"/>
              </a:rPr>
              <a:t>Version</a:t>
            </a:r>
            <a:r>
              <a:rPr sz="2923" spc="-57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r>
              <a:rPr sz="2923" spc="11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-84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78" dirty="0">
                <a:solidFill>
                  <a:srgbClr val="04182D"/>
                </a:solidFill>
                <a:latin typeface="Microsoft Sans Serif"/>
                <a:cs typeface="Microsoft Sans Serif"/>
              </a:rPr>
              <a:t>retrie</a:t>
            </a:r>
            <a:r>
              <a:rPr sz="2923" spc="78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610" spc="78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 SparkConte</a:t>
            </a:r>
            <a:r>
              <a:rPr sz="2923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t </a:t>
            </a:r>
            <a:r>
              <a:rPr sz="2923" spc="41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610" spc="41" dirty="0">
                <a:solidFill>
                  <a:srgbClr val="04182D"/>
                </a:solidFill>
                <a:latin typeface="Microsoft Sans Serif"/>
                <a:cs typeface="Microsoft Sans Serif"/>
              </a:rPr>
              <a:t>ersion</a:t>
            </a:r>
            <a:endParaRPr sz="261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231" y="2056145"/>
            <a:ext cx="2371035" cy="342282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3">
              <a:spcBef>
                <a:spcPts val="110"/>
              </a:spcBef>
            </a:pPr>
            <a:r>
              <a:rPr sz="2133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lang="pt-PT" sz="2133" b="1" dirty="0" err="1">
                <a:solidFill>
                  <a:srgbClr val="C00000"/>
                </a:solidFill>
                <a:latin typeface="Courier New"/>
                <a:cs typeface="Courier New"/>
              </a:rPr>
              <a:t>park</a:t>
            </a:r>
            <a:r>
              <a:rPr sz="2133" b="1" dirty="0">
                <a:solidFill>
                  <a:srgbClr val="C00000"/>
                </a:solidFill>
                <a:latin typeface="Courier New"/>
                <a:cs typeface="Courier New"/>
              </a:rPr>
              <a:t>.versio</a:t>
            </a:r>
            <a:r>
              <a:rPr sz="2133" b="1" spc="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endParaRPr sz="2133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232" y="2825118"/>
            <a:ext cx="546652" cy="22269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3">
              <a:spcBef>
                <a:spcPts val="110"/>
              </a:spcBef>
            </a:pPr>
            <a:r>
              <a:rPr lang="pt-PT" sz="1356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356" dirty="0">
                <a:solidFill>
                  <a:srgbClr val="FFFFFF"/>
                </a:solidFill>
                <a:latin typeface="Courier New"/>
                <a:cs typeface="Courier New"/>
              </a:rPr>
              <a:t>.3.</a:t>
            </a:r>
            <a:r>
              <a:rPr sz="1356" spc="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356" dirty="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52" y="3652629"/>
            <a:ext cx="106802" cy="10680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94928" y="3437395"/>
            <a:ext cx="9491207" cy="464523"/>
          </a:xfrm>
          <a:prstGeom prst="rect">
            <a:avLst/>
          </a:prstGeom>
        </p:spPr>
        <p:txBody>
          <a:bodyPr vert="horz" wrap="square" lIns="0" tIns="14578" rIns="0" bIns="0" rtlCol="0">
            <a:spAutoFit/>
          </a:bodyPr>
          <a:lstStyle/>
          <a:p>
            <a:pPr marL="13253">
              <a:spcBef>
                <a:spcPts val="116"/>
              </a:spcBef>
            </a:pPr>
            <a:r>
              <a:rPr sz="2661" spc="27" dirty="0">
                <a:solidFill>
                  <a:srgbClr val="04182D"/>
                </a:solidFill>
                <a:latin typeface="Lucida Sans Unicode"/>
                <a:cs typeface="Lucida Sans Unicode"/>
              </a:rPr>
              <a:t>P</a:t>
            </a:r>
            <a:r>
              <a:rPr sz="2923" spc="27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661" spc="27" dirty="0">
                <a:solidFill>
                  <a:srgbClr val="04182D"/>
                </a:solidFill>
                <a:latin typeface="Lucida Sans Unicode"/>
                <a:cs typeface="Lucida Sans Unicode"/>
              </a:rPr>
              <a:t>thon</a:t>
            </a:r>
            <a:r>
              <a:rPr sz="2661" spc="-52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661" spc="-57" dirty="0">
                <a:solidFill>
                  <a:srgbClr val="04182D"/>
                </a:solidFill>
                <a:latin typeface="Lucida Sans Unicode"/>
                <a:cs typeface="Lucida Sans Unicode"/>
              </a:rPr>
              <a:t>Version</a:t>
            </a:r>
            <a:r>
              <a:rPr sz="2923" spc="-57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r>
              <a:rPr sz="2923" spc="11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-84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78" dirty="0">
                <a:solidFill>
                  <a:srgbClr val="04182D"/>
                </a:solidFill>
                <a:latin typeface="Microsoft Sans Serif"/>
                <a:cs typeface="Microsoft Sans Serif"/>
              </a:rPr>
              <a:t>retrie</a:t>
            </a:r>
            <a:r>
              <a:rPr sz="2923" spc="78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610" spc="78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923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thon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923" spc="41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610" spc="41" dirty="0">
                <a:solidFill>
                  <a:srgbClr val="04182D"/>
                </a:solidFill>
                <a:latin typeface="Microsoft Sans Serif"/>
                <a:cs typeface="Microsoft Sans Serif"/>
              </a:rPr>
              <a:t>ersion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46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 SparkConte</a:t>
            </a:r>
            <a:r>
              <a:rPr sz="2923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endParaRPr sz="261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230" y="4277627"/>
            <a:ext cx="3048370" cy="301374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3">
              <a:spcBef>
                <a:spcPts val="110"/>
              </a:spcBef>
            </a:pPr>
            <a:r>
              <a:rPr sz="1867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lang="pt-PT" sz="1867" b="1" dirty="0" err="1">
                <a:solidFill>
                  <a:srgbClr val="C00000"/>
                </a:solidFill>
                <a:latin typeface="Courier New"/>
                <a:cs typeface="Courier New"/>
              </a:rPr>
              <a:t>park</a:t>
            </a:r>
            <a:r>
              <a:rPr sz="1867" b="1" dirty="0">
                <a:solidFill>
                  <a:srgbClr val="C00000"/>
                </a:solidFill>
                <a:latin typeface="Courier New"/>
                <a:cs typeface="Courier New"/>
              </a:rPr>
              <a:t>.pythonVer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9233" y="5046601"/>
            <a:ext cx="338594" cy="22269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3">
              <a:spcBef>
                <a:spcPts val="110"/>
              </a:spcBef>
            </a:pPr>
            <a:r>
              <a:rPr sz="1356" dirty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lang="pt-PT" sz="1356" spc="5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1356" dirty="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052" y="5874112"/>
            <a:ext cx="106802" cy="10680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94929" y="5658877"/>
            <a:ext cx="12715461" cy="464523"/>
          </a:xfrm>
          <a:prstGeom prst="rect">
            <a:avLst/>
          </a:prstGeom>
        </p:spPr>
        <p:txBody>
          <a:bodyPr vert="horz" wrap="square" lIns="0" tIns="14578" rIns="0" bIns="0" rtlCol="0">
            <a:spAutoFit/>
          </a:bodyPr>
          <a:lstStyle/>
          <a:p>
            <a:pPr marL="13253">
              <a:spcBef>
                <a:spcPts val="116"/>
              </a:spcBef>
            </a:pPr>
            <a:r>
              <a:rPr sz="2661" spc="37" dirty="0">
                <a:solidFill>
                  <a:srgbClr val="04182D"/>
                </a:solidFill>
                <a:latin typeface="Lucida Sans Unicode"/>
                <a:cs typeface="Lucida Sans Unicode"/>
              </a:rPr>
              <a:t>Master</a:t>
            </a:r>
            <a:r>
              <a:rPr sz="2923" spc="37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r>
              <a:rPr sz="2923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-124" dirty="0">
                <a:solidFill>
                  <a:srgbClr val="04182D"/>
                </a:solidFill>
                <a:latin typeface="Microsoft Sans Serif"/>
                <a:cs typeface="Microsoft Sans Serif"/>
              </a:rPr>
              <a:t>URL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46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56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62" dirty="0">
                <a:solidFill>
                  <a:srgbClr val="04182D"/>
                </a:solidFill>
                <a:latin typeface="Microsoft Sans Serif"/>
                <a:cs typeface="Microsoft Sans Serif"/>
              </a:rPr>
              <a:t>cl</a:t>
            </a:r>
            <a:r>
              <a:rPr sz="2923" spc="62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610" spc="62" dirty="0">
                <a:solidFill>
                  <a:srgbClr val="04182D"/>
                </a:solidFill>
                <a:latin typeface="Microsoft Sans Serif"/>
                <a:cs typeface="Microsoft Sans Serif"/>
              </a:rPr>
              <a:t>ster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or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923" spc="84" dirty="0">
                <a:solidFill>
                  <a:srgbClr val="04182D"/>
                </a:solidFill>
                <a:latin typeface="Microsoft Sans Serif"/>
                <a:cs typeface="Microsoft Sans Serif"/>
              </a:rPr>
              <a:t>“</a:t>
            </a:r>
            <a:r>
              <a:rPr sz="2610" spc="84" dirty="0">
                <a:solidFill>
                  <a:srgbClr val="04182D"/>
                </a:solidFill>
                <a:latin typeface="Microsoft Sans Serif"/>
                <a:cs typeface="Microsoft Sans Serif"/>
              </a:rPr>
              <a:t>local</a:t>
            </a:r>
            <a:r>
              <a:rPr sz="2923" spc="84" dirty="0">
                <a:solidFill>
                  <a:srgbClr val="04182D"/>
                </a:solidFill>
                <a:latin typeface="Microsoft Sans Serif"/>
                <a:cs typeface="Microsoft Sans Serif"/>
              </a:rPr>
              <a:t>”</a:t>
            </a:r>
            <a:r>
              <a:rPr sz="2923" spc="11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16" dirty="0">
                <a:solidFill>
                  <a:srgbClr val="04182D"/>
                </a:solidFill>
                <a:latin typeface="Microsoft Sans Serif"/>
                <a:cs typeface="Microsoft Sans Serif"/>
              </a:rPr>
              <a:t>string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94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57" dirty="0">
                <a:solidFill>
                  <a:srgbClr val="04182D"/>
                </a:solidFill>
                <a:latin typeface="Microsoft Sans Serif"/>
                <a:cs typeface="Microsoft Sans Serif"/>
              </a:rPr>
              <a:t>r</a:t>
            </a:r>
            <a:r>
              <a:rPr sz="2923" spc="57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610" spc="57" dirty="0">
                <a:solidFill>
                  <a:srgbClr val="04182D"/>
                </a:solidFill>
                <a:latin typeface="Microsoft Sans Serif"/>
                <a:cs typeface="Microsoft Sans Serif"/>
              </a:rPr>
              <a:t>n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19" dirty="0">
                <a:solidFill>
                  <a:srgbClr val="04182D"/>
                </a:solidFill>
                <a:latin typeface="Microsoft Sans Serif"/>
                <a:cs typeface="Microsoft Sans Serif"/>
              </a:rPr>
              <a:t>local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56" dirty="0">
                <a:solidFill>
                  <a:srgbClr val="04182D"/>
                </a:solidFill>
                <a:latin typeface="Microsoft Sans Serif"/>
                <a:cs typeface="Microsoft Sans Serif"/>
              </a:rPr>
              <a:t>mode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46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SparkConte</a:t>
            </a:r>
            <a:r>
              <a:rPr sz="2923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endParaRPr sz="261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33" y="6520470"/>
            <a:ext cx="2100101" cy="287652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3">
              <a:spcBef>
                <a:spcPts val="110"/>
              </a:spcBef>
            </a:pPr>
            <a:r>
              <a:rPr sz="1778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lang="pt-PT" sz="1778" b="1" dirty="0" err="1">
                <a:solidFill>
                  <a:srgbClr val="C00000"/>
                </a:solidFill>
                <a:latin typeface="Courier New"/>
                <a:cs typeface="Courier New"/>
              </a:rPr>
              <a:t>park</a:t>
            </a:r>
            <a:r>
              <a:rPr sz="1778" b="1" dirty="0">
                <a:solidFill>
                  <a:srgbClr val="C00000"/>
                </a:solidFill>
                <a:latin typeface="Courier New"/>
                <a:cs typeface="Courier New"/>
              </a:rPr>
              <a:t>.maste</a:t>
            </a:r>
            <a:r>
              <a:rPr sz="1778" b="1" spc="5" dirty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endParaRPr sz="1778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232" y="7289444"/>
            <a:ext cx="858741" cy="222698"/>
          </a:xfrm>
          <a:prstGeom prst="rect">
            <a:avLst/>
          </a:prstGeom>
        </p:spPr>
        <p:txBody>
          <a:bodyPr vert="horz" wrap="square" lIns="0" tIns="13915" rIns="0" bIns="0" rtlCol="0">
            <a:spAutoFit/>
          </a:bodyPr>
          <a:lstStyle/>
          <a:p>
            <a:pPr marL="13253">
              <a:spcBef>
                <a:spcPts val="110"/>
              </a:spcBef>
            </a:pPr>
            <a:r>
              <a:rPr sz="1356" dirty="0">
                <a:solidFill>
                  <a:srgbClr val="FFFFFF"/>
                </a:solidFill>
                <a:latin typeface="Courier New"/>
                <a:cs typeface="Courier New"/>
              </a:rPr>
              <a:t>local[*</a:t>
            </a:r>
            <a:r>
              <a:rPr sz="1356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356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1910" y="8607353"/>
            <a:ext cx="1815548" cy="384313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781" y="8522866"/>
            <a:ext cx="346544" cy="449248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6D7FA-4BB2-FDB3-E005-F53F26307537}"/>
              </a:ext>
            </a:extLst>
          </p:cNvPr>
          <p:cNvSpPr/>
          <p:nvPr/>
        </p:nvSpPr>
        <p:spPr>
          <a:xfrm>
            <a:off x="11044" y="7673009"/>
            <a:ext cx="16233913" cy="1470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47626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1FF-BCB2-E1E1-0DF7-5CCF22F1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2" y="3617018"/>
            <a:ext cx="16286089" cy="923330"/>
          </a:xfrm>
        </p:spPr>
        <p:txBody>
          <a:bodyPr/>
          <a:lstStyle/>
          <a:p>
            <a:pPr algn="ctr"/>
            <a:r>
              <a:rPr lang="pt-PT" dirty="0" err="1"/>
              <a:t>Resilient</a:t>
            </a:r>
            <a:r>
              <a:rPr lang="pt-PT" dirty="0"/>
              <a:t> </a:t>
            </a:r>
            <a:r>
              <a:rPr lang="pt-PT" dirty="0" err="1"/>
              <a:t>Distributed</a:t>
            </a:r>
            <a:r>
              <a:rPr lang="pt-PT" dirty="0"/>
              <a:t> </a:t>
            </a:r>
            <a:r>
              <a:rPr lang="pt-PT" dirty="0" err="1"/>
              <a:t>Datasets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252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60455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133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"/>
              </a:spcBef>
            </a:pPr>
            <a:r>
              <a:rPr sz="6100" spc="-630" dirty="0">
                <a:solidFill>
                  <a:srgbClr val="01498A"/>
                </a:solidFill>
              </a:rPr>
              <a:t>What</a:t>
            </a:r>
            <a:r>
              <a:rPr sz="6100" spc="-55" dirty="0">
                <a:solidFill>
                  <a:srgbClr val="01498A"/>
                </a:solidFill>
              </a:rPr>
              <a:t> </a:t>
            </a:r>
            <a:r>
              <a:rPr sz="6100" spc="-520" dirty="0">
                <a:solidFill>
                  <a:srgbClr val="01498A"/>
                </a:solidFill>
              </a:rPr>
              <a:t>are</a:t>
            </a:r>
            <a:r>
              <a:rPr sz="6100" spc="5" dirty="0">
                <a:solidFill>
                  <a:srgbClr val="01498A"/>
                </a:solidFill>
              </a:rPr>
              <a:t> </a:t>
            </a:r>
            <a:r>
              <a:rPr sz="6100" spc="-615" dirty="0">
                <a:solidFill>
                  <a:srgbClr val="01498A"/>
                </a:solidFill>
              </a:rPr>
              <a:t>RDDs</a:t>
            </a:r>
            <a:endParaRPr sz="61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25"/>
              </a:spcBef>
            </a:pPr>
            <a:r>
              <a:rPr spc="-400" dirty="0">
                <a:solidFill>
                  <a:srgbClr val="0560AA"/>
                </a:solidFill>
              </a:rPr>
              <a:t>A</a:t>
            </a:r>
            <a:r>
              <a:rPr spc="-585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resilient</a:t>
            </a:r>
            <a:r>
              <a:rPr spc="-180" dirty="0">
                <a:solidFill>
                  <a:srgbClr val="0560AA"/>
                </a:solidFill>
              </a:rPr>
              <a:t> </a:t>
            </a:r>
            <a:r>
              <a:rPr spc="-480" dirty="0">
                <a:solidFill>
                  <a:srgbClr val="0560AA"/>
                </a:solidFill>
              </a:rPr>
              <a:t>distributed</a:t>
            </a:r>
            <a:r>
              <a:rPr spc="370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dataset</a:t>
            </a:r>
            <a:r>
              <a:rPr spc="-280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is:</a:t>
            </a: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pc="-350" dirty="0">
                <a:solidFill>
                  <a:srgbClr val="0560AA"/>
                </a:solidFill>
              </a:rPr>
              <a:t>•Spark's</a:t>
            </a:r>
            <a:r>
              <a:rPr spc="-15" dirty="0">
                <a:solidFill>
                  <a:srgbClr val="0560AA"/>
                </a:solidFill>
              </a:rPr>
              <a:t> </a:t>
            </a:r>
            <a:r>
              <a:rPr spc="-480" dirty="0">
                <a:solidFill>
                  <a:srgbClr val="0560AA"/>
                </a:solidFill>
              </a:rPr>
              <a:t>primary</a:t>
            </a:r>
            <a:r>
              <a:rPr spc="-155" dirty="0">
                <a:solidFill>
                  <a:srgbClr val="0560AA"/>
                </a:solidFill>
              </a:rPr>
              <a:t> </a:t>
            </a:r>
            <a:r>
              <a:rPr spc="-400" dirty="0">
                <a:solidFill>
                  <a:srgbClr val="0560AA"/>
                </a:solidFill>
              </a:rPr>
              <a:t>data</a:t>
            </a:r>
            <a:r>
              <a:rPr spc="-440" dirty="0">
                <a:solidFill>
                  <a:srgbClr val="0560AA"/>
                </a:solidFill>
              </a:rPr>
              <a:t> </a:t>
            </a:r>
            <a:r>
              <a:rPr spc="-465" dirty="0">
                <a:solidFill>
                  <a:srgbClr val="0560AA"/>
                </a:solidFill>
              </a:rPr>
              <a:t>abstraction</a:t>
            </a:r>
          </a:p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spc="-30" dirty="0">
                <a:solidFill>
                  <a:srgbClr val="0560AA"/>
                </a:solidFill>
              </a:rPr>
              <a:t>•A</a:t>
            </a:r>
            <a:r>
              <a:rPr spc="-630" dirty="0">
                <a:solidFill>
                  <a:srgbClr val="0560AA"/>
                </a:solidFill>
              </a:rPr>
              <a:t> </a:t>
            </a:r>
            <a:r>
              <a:rPr spc="-405" dirty="0">
                <a:solidFill>
                  <a:srgbClr val="0560AA"/>
                </a:solidFill>
              </a:rPr>
              <a:t>fault-tolerant</a:t>
            </a:r>
            <a:r>
              <a:rPr spc="-430" dirty="0">
                <a:solidFill>
                  <a:srgbClr val="0560AA"/>
                </a:solidFill>
              </a:rPr>
              <a:t> </a:t>
            </a:r>
            <a:r>
              <a:rPr spc="-455" dirty="0">
                <a:solidFill>
                  <a:srgbClr val="0560AA"/>
                </a:solidFill>
              </a:rPr>
              <a:t>collection</a:t>
            </a:r>
            <a:r>
              <a:rPr spc="35" dirty="0">
                <a:solidFill>
                  <a:srgbClr val="0560AA"/>
                </a:solidFill>
              </a:rPr>
              <a:t> </a:t>
            </a:r>
            <a:r>
              <a:rPr spc="-350" dirty="0">
                <a:solidFill>
                  <a:srgbClr val="0560AA"/>
                </a:solidFill>
              </a:rPr>
              <a:t>of</a:t>
            </a:r>
            <a:r>
              <a:rPr spc="-475" dirty="0">
                <a:solidFill>
                  <a:srgbClr val="0560AA"/>
                </a:solidFill>
              </a:rPr>
              <a:t> </a:t>
            </a:r>
            <a:r>
              <a:rPr spc="-440" dirty="0">
                <a:solidFill>
                  <a:srgbClr val="0560AA"/>
                </a:solidFill>
              </a:rPr>
              <a:t>elements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405" dirty="0">
                <a:solidFill>
                  <a:srgbClr val="0560AA"/>
                </a:solidFill>
              </a:rPr>
              <a:t>•Partitioned</a:t>
            </a:r>
            <a:r>
              <a:rPr spc="240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across </a:t>
            </a:r>
            <a:r>
              <a:rPr spc="-350" dirty="0">
                <a:solidFill>
                  <a:srgbClr val="0560AA"/>
                </a:solidFill>
              </a:rPr>
              <a:t>the</a:t>
            </a:r>
            <a:r>
              <a:rPr spc="-325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nades</a:t>
            </a:r>
            <a:r>
              <a:rPr spc="-490" dirty="0">
                <a:solidFill>
                  <a:srgbClr val="0560AA"/>
                </a:solidFill>
              </a:rPr>
              <a:t> </a:t>
            </a:r>
            <a:r>
              <a:rPr spc="-295" dirty="0">
                <a:solidFill>
                  <a:srgbClr val="0560AA"/>
                </a:solidFill>
              </a:rPr>
              <a:t>of</a:t>
            </a:r>
            <a:r>
              <a:rPr spc="-615" dirty="0">
                <a:solidFill>
                  <a:srgbClr val="0560AA"/>
                </a:solidFill>
              </a:rPr>
              <a:t> </a:t>
            </a:r>
            <a:r>
              <a:rPr spc="-350" dirty="0">
                <a:solidFill>
                  <a:srgbClr val="0560AA"/>
                </a:solidFill>
              </a:rPr>
              <a:t>the</a:t>
            </a:r>
            <a:r>
              <a:rPr spc="-470" dirty="0">
                <a:solidFill>
                  <a:srgbClr val="0560AA"/>
                </a:solidFill>
              </a:rPr>
              <a:t> </a:t>
            </a:r>
            <a:r>
              <a:rPr spc="-440" dirty="0">
                <a:solidFill>
                  <a:srgbClr val="0560AA"/>
                </a:solidFill>
              </a:rPr>
              <a:t>cluster</a:t>
            </a:r>
          </a:p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spc="-350" dirty="0">
                <a:solidFill>
                  <a:srgbClr val="0560AA"/>
                </a:solidFill>
              </a:rPr>
              <a:t>•Capable</a:t>
            </a:r>
            <a:r>
              <a:rPr spc="-320" dirty="0">
                <a:solidFill>
                  <a:srgbClr val="0560AA"/>
                </a:solidFill>
              </a:rPr>
              <a:t> </a:t>
            </a:r>
            <a:r>
              <a:rPr spc="-295" dirty="0">
                <a:solidFill>
                  <a:srgbClr val="0560AA"/>
                </a:solidFill>
              </a:rPr>
              <a:t>of</a:t>
            </a:r>
            <a:r>
              <a:rPr spc="-610" dirty="0">
                <a:solidFill>
                  <a:srgbClr val="0560AA"/>
                </a:solidFill>
              </a:rPr>
              <a:t> </a:t>
            </a:r>
            <a:r>
              <a:rPr spc="-430" dirty="0">
                <a:solidFill>
                  <a:srgbClr val="0560AA"/>
                </a:solidFill>
              </a:rPr>
              <a:t>accepting</a:t>
            </a:r>
            <a:r>
              <a:rPr spc="30" dirty="0">
                <a:solidFill>
                  <a:srgbClr val="0560AA"/>
                </a:solidFill>
              </a:rPr>
              <a:t> </a:t>
            </a:r>
            <a:r>
              <a:rPr spc="-455" dirty="0">
                <a:solidFill>
                  <a:srgbClr val="0560AA"/>
                </a:solidFill>
              </a:rPr>
              <a:t>parallel</a:t>
            </a:r>
            <a:r>
              <a:rPr spc="-265" dirty="0">
                <a:solidFill>
                  <a:srgbClr val="0560AA"/>
                </a:solidFill>
              </a:rPr>
              <a:t> </a:t>
            </a:r>
            <a:r>
              <a:rPr spc="-440" dirty="0">
                <a:solidFill>
                  <a:srgbClr val="0560AA"/>
                </a:solidFill>
              </a:rPr>
              <a:t>operations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72770" y="4591299"/>
          <a:ext cx="1426845" cy="135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335">
                <a:tc gridSpan="2">
                  <a:txBody>
                    <a:bodyPr/>
                    <a:lstStyle/>
                    <a:p>
                      <a:pPr marR="27940" algn="r">
                        <a:lnSpc>
                          <a:spcPts val="1005"/>
                        </a:lnSpc>
                      </a:pPr>
                      <a:r>
                        <a:rPr sz="1500" spc="-9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•</a:t>
                      </a:r>
                      <a:r>
                        <a:rPr sz="1500" spc="-260" dirty="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••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pc="-440" dirty="0">
                <a:solidFill>
                  <a:srgbClr val="014B8C"/>
                </a:solidFill>
              </a:rPr>
              <a:t>Spark</a:t>
            </a:r>
            <a:r>
              <a:rPr spc="-5" dirty="0">
                <a:solidFill>
                  <a:srgbClr val="014B8C"/>
                </a:solidFill>
              </a:rPr>
              <a:t> </a:t>
            </a:r>
            <a:r>
              <a:rPr spc="-484" dirty="0">
                <a:solidFill>
                  <a:srgbClr val="014B8C"/>
                </a:solidFill>
              </a:rPr>
              <a:t>applications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920984" y="2631017"/>
            <a:ext cx="3971925" cy="0"/>
          </a:xfrm>
          <a:custGeom>
            <a:avLst/>
            <a:gdLst/>
            <a:ahLst/>
            <a:cxnLst/>
            <a:rect l="l" t="t" r="r" b="b"/>
            <a:pathLst>
              <a:path w="3971925">
                <a:moveTo>
                  <a:pt x="0" y="0"/>
                </a:moveTo>
                <a:lnTo>
                  <a:pt x="3971724" y="0"/>
                </a:lnTo>
              </a:path>
            </a:pathLst>
          </a:custGeom>
          <a:ln w="12770">
            <a:solidFill>
              <a:srgbClr val="056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3811" y="2056412"/>
            <a:ext cx="10589260" cy="27559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9845">
              <a:lnSpc>
                <a:spcPts val="5430"/>
              </a:lnSpc>
              <a:spcBef>
                <a:spcPts val="180"/>
              </a:spcBef>
            </a:pPr>
            <a:r>
              <a:rPr sz="4400" spc="-430" dirty="0">
                <a:solidFill>
                  <a:srgbClr val="0562AA"/>
                </a:solidFill>
                <a:latin typeface="Courier New"/>
                <a:cs typeface="Courier New"/>
              </a:rPr>
              <a:t>Consist</a:t>
            </a:r>
            <a:r>
              <a:rPr sz="4400" spc="-29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350" dirty="0">
                <a:solidFill>
                  <a:srgbClr val="0562AA"/>
                </a:solidFill>
                <a:latin typeface="Courier New"/>
                <a:cs typeface="Courier New"/>
              </a:rPr>
              <a:t>of</a:t>
            </a:r>
            <a:r>
              <a:rPr sz="4400" spc="-60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35" dirty="0">
                <a:solidFill>
                  <a:srgbClr val="0562AA"/>
                </a:solidFill>
                <a:latin typeface="Courier New"/>
                <a:cs typeface="Courier New"/>
              </a:rPr>
              <a:t>a</a:t>
            </a:r>
            <a:r>
              <a:rPr sz="4400" spc="-71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05" dirty="0">
                <a:solidFill>
                  <a:srgbClr val="0562AA"/>
                </a:solidFill>
                <a:latin typeface="Courier New"/>
                <a:cs typeface="Courier New"/>
              </a:rPr>
              <a:t>driver</a:t>
            </a:r>
            <a:r>
              <a:rPr sz="4400" spc="-21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80" dirty="0">
                <a:solidFill>
                  <a:srgbClr val="0562AA"/>
                </a:solidFill>
                <a:latin typeface="Courier New"/>
                <a:cs typeface="Courier New"/>
              </a:rPr>
              <a:t>program</a:t>
            </a:r>
            <a:r>
              <a:rPr sz="4400" spc="-29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375" dirty="0">
                <a:solidFill>
                  <a:srgbClr val="0562AA"/>
                </a:solidFill>
                <a:latin typeface="Courier New"/>
                <a:cs typeface="Courier New"/>
              </a:rPr>
              <a:t>that</a:t>
            </a:r>
            <a:r>
              <a:rPr sz="4400" spc="-46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395" dirty="0">
                <a:solidFill>
                  <a:srgbClr val="0562AA"/>
                </a:solidFill>
                <a:latin typeface="Courier New"/>
                <a:cs typeface="Courier New"/>
              </a:rPr>
              <a:t>runs </a:t>
            </a:r>
            <a:r>
              <a:rPr sz="4400" spc="-295" dirty="0">
                <a:solidFill>
                  <a:srgbClr val="0562AA"/>
                </a:solidFill>
                <a:latin typeface="Courier New"/>
                <a:cs typeface="Courier New"/>
              </a:rPr>
              <a:t>The</a:t>
            </a:r>
            <a:r>
              <a:rPr sz="4400" spc="-36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562AA"/>
                </a:solidFill>
                <a:latin typeface="Courier New"/>
                <a:cs typeface="Courier New"/>
              </a:rPr>
              <a:t>user's</a:t>
            </a:r>
            <a:r>
              <a:rPr sz="4400" spc="-28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80" dirty="0">
                <a:solidFill>
                  <a:srgbClr val="0562AA"/>
                </a:solidFill>
                <a:latin typeface="Courier New"/>
                <a:cs typeface="Courier New"/>
              </a:rPr>
              <a:t>main</a:t>
            </a:r>
            <a:r>
              <a:rPr sz="4400" spc="-409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40" dirty="0">
                <a:solidFill>
                  <a:srgbClr val="0562AA"/>
                </a:solidFill>
                <a:latin typeface="Courier New"/>
                <a:cs typeface="Courier New"/>
              </a:rPr>
              <a:t>functions</a:t>
            </a:r>
            <a:endParaRPr sz="4400">
              <a:latin typeface="Courier New"/>
              <a:cs typeface="Courier New"/>
            </a:endParaRPr>
          </a:p>
          <a:p>
            <a:pPr marL="57150">
              <a:lnSpc>
                <a:spcPts val="5125"/>
              </a:lnSpc>
            </a:pPr>
            <a:r>
              <a:rPr sz="4400" spc="-535" dirty="0">
                <a:solidFill>
                  <a:srgbClr val="0562AA"/>
                </a:solidFill>
                <a:latin typeface="Courier New"/>
                <a:cs typeface="Courier New"/>
              </a:rPr>
              <a:t>And</a:t>
            </a:r>
            <a:r>
              <a:rPr sz="4400" spc="4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2AA"/>
                </a:solidFill>
                <a:latin typeface="Courier New"/>
                <a:cs typeface="Courier New"/>
              </a:rPr>
              <a:t>multiple</a:t>
            </a:r>
            <a:r>
              <a:rPr sz="4400" spc="-14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350" i="1" spc="-450" dirty="0">
                <a:solidFill>
                  <a:srgbClr val="0562AA"/>
                </a:solidFill>
                <a:latin typeface="Courier New"/>
                <a:cs typeface="Courier New"/>
              </a:rPr>
              <a:t>paraLLeL</a:t>
            </a:r>
            <a:r>
              <a:rPr sz="4350" i="1" spc="-16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350" i="1" spc="-434" dirty="0">
                <a:solidFill>
                  <a:srgbClr val="0562AA"/>
                </a:solidFill>
                <a:latin typeface="Courier New"/>
                <a:cs typeface="Courier New"/>
              </a:rPr>
              <a:t>operations</a:t>
            </a:r>
            <a:endParaRPr sz="435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sz="4400" spc="-400" dirty="0">
                <a:solidFill>
                  <a:srgbClr val="0562AA"/>
                </a:solidFill>
                <a:latin typeface="Courier New"/>
                <a:cs typeface="Courier New"/>
              </a:rPr>
              <a:t>on</a:t>
            </a:r>
            <a:r>
              <a:rPr sz="4400" spc="-409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165" dirty="0">
                <a:solidFill>
                  <a:srgbClr val="0562AA"/>
                </a:solidFill>
                <a:latin typeface="Courier New"/>
                <a:cs typeface="Courier New"/>
              </a:rPr>
              <a:t>a</a:t>
            </a:r>
            <a:r>
              <a:rPr sz="4400" spc="-68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400" spc="-440" dirty="0">
                <a:solidFill>
                  <a:srgbClr val="0562AA"/>
                </a:solidFill>
                <a:latin typeface="Courier New"/>
                <a:cs typeface="Courier New"/>
              </a:rPr>
              <a:t>cluster.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043" y="702733"/>
            <a:ext cx="7731125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20520" algn="l"/>
              </a:tabLst>
            </a:pPr>
            <a:r>
              <a:rPr sz="5050" spc="-540" dirty="0">
                <a:solidFill>
                  <a:srgbClr val="014987"/>
                </a:solidFill>
                <a:latin typeface="Arial"/>
                <a:cs typeface="Arial"/>
              </a:rPr>
              <a:t>RDD</a:t>
            </a:r>
            <a:r>
              <a:rPr sz="5050" dirty="0">
                <a:solidFill>
                  <a:srgbClr val="014987"/>
                </a:solidFill>
                <a:latin typeface="Arial"/>
                <a:cs typeface="Arial"/>
              </a:rPr>
              <a:t>	</a:t>
            </a:r>
            <a:r>
              <a:rPr spc="-509" dirty="0">
                <a:solidFill>
                  <a:srgbClr val="014987"/>
                </a:solidFill>
              </a:rPr>
              <a:t>supported</a:t>
            </a:r>
            <a:r>
              <a:rPr spc="575" dirty="0">
                <a:solidFill>
                  <a:srgbClr val="014987"/>
                </a:solidFill>
              </a:rPr>
              <a:t> </a:t>
            </a:r>
            <a:r>
              <a:rPr spc="-450" dirty="0">
                <a:solidFill>
                  <a:srgbClr val="014987"/>
                </a:solidFill>
              </a:rPr>
              <a:t>files</a:t>
            </a:r>
            <a:endParaRPr sz="5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509" y="1820155"/>
            <a:ext cx="4764405" cy="593559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819785" marR="1033144" indent="-49530">
              <a:lnSpc>
                <a:spcPts val="4530"/>
              </a:lnSpc>
              <a:spcBef>
                <a:spcPts val="545"/>
              </a:spcBef>
              <a:tabLst>
                <a:tab pos="2275205" algn="l"/>
              </a:tabLst>
            </a:pPr>
            <a:r>
              <a:rPr sz="4050" spc="425" dirty="0">
                <a:solidFill>
                  <a:srgbClr val="014987"/>
                </a:solidFill>
                <a:latin typeface="Times New Roman"/>
                <a:cs typeface="Times New Roman"/>
              </a:rPr>
              <a:t>Supported </a:t>
            </a:r>
            <a:r>
              <a:rPr sz="4050" spc="665" dirty="0">
                <a:solidFill>
                  <a:srgbClr val="014987"/>
                </a:solidFill>
                <a:latin typeface="Times New Roman"/>
                <a:cs typeface="Times New Roman"/>
              </a:rPr>
              <a:t>File</a:t>
            </a:r>
            <a:r>
              <a:rPr sz="4050" dirty="0">
                <a:solidFill>
                  <a:srgbClr val="014987"/>
                </a:solidFill>
                <a:latin typeface="Times New Roman"/>
                <a:cs typeface="Times New Roman"/>
              </a:rPr>
              <a:t>	</a:t>
            </a:r>
            <a:r>
              <a:rPr sz="4050" spc="550" dirty="0">
                <a:solidFill>
                  <a:srgbClr val="014987"/>
                </a:solidFill>
                <a:latin typeface="Times New Roman"/>
                <a:cs typeface="Times New Roman"/>
              </a:rPr>
              <a:t>types</a:t>
            </a:r>
            <a:endParaRPr sz="4050" dirty="0">
              <a:latin typeface="Times New Roman"/>
              <a:cs typeface="Times New Roman"/>
            </a:endParaRPr>
          </a:p>
          <a:p>
            <a:pPr marL="1092835" indent="-306705">
              <a:lnSpc>
                <a:spcPct val="100000"/>
              </a:lnSpc>
              <a:spcBef>
                <a:spcPts val="1275"/>
              </a:spcBef>
              <a:buChar char="•"/>
              <a:tabLst>
                <a:tab pos="1093470" algn="l"/>
              </a:tabLst>
            </a:pPr>
            <a:r>
              <a:rPr sz="4050" spc="290" dirty="0">
                <a:solidFill>
                  <a:srgbClr val="0560AC"/>
                </a:solidFill>
                <a:latin typeface="Times New Roman"/>
                <a:cs typeface="Times New Roman"/>
              </a:rPr>
              <a:t>Text</a:t>
            </a:r>
            <a:endParaRPr sz="4050" dirty="0">
              <a:latin typeface="Times New Roman"/>
              <a:cs typeface="Times New Roman"/>
            </a:endParaRPr>
          </a:p>
          <a:p>
            <a:pPr marL="1089025" indent="-302895">
              <a:lnSpc>
                <a:spcPct val="100000"/>
              </a:lnSpc>
              <a:spcBef>
                <a:spcPts val="570"/>
              </a:spcBef>
              <a:buChar char="•"/>
              <a:tabLst>
                <a:tab pos="1089660" algn="l"/>
              </a:tabLst>
            </a:pPr>
            <a:r>
              <a:rPr sz="4050" spc="400" dirty="0">
                <a:solidFill>
                  <a:srgbClr val="0560AC"/>
                </a:solidFill>
                <a:latin typeface="Times New Roman"/>
                <a:cs typeface="Times New Roman"/>
              </a:rPr>
              <a:t>SequenceFiles</a:t>
            </a:r>
            <a:endParaRPr sz="4050" dirty="0">
              <a:latin typeface="Times New Roman"/>
              <a:cs typeface="Times New Roman"/>
            </a:endParaRPr>
          </a:p>
          <a:p>
            <a:pPr marL="1104265" indent="-318135">
              <a:lnSpc>
                <a:spcPct val="100000"/>
              </a:lnSpc>
              <a:spcBef>
                <a:spcPts val="570"/>
              </a:spcBef>
              <a:buChar char="•"/>
              <a:tabLst>
                <a:tab pos="1104900" algn="l"/>
              </a:tabLst>
            </a:pPr>
            <a:r>
              <a:rPr sz="4050" spc="95" dirty="0">
                <a:solidFill>
                  <a:srgbClr val="0560AC"/>
                </a:solidFill>
                <a:latin typeface="Times New Roman"/>
                <a:cs typeface="Times New Roman"/>
              </a:rPr>
              <a:t>Avro</a:t>
            </a:r>
            <a:endParaRPr sz="4050" dirty="0">
              <a:latin typeface="Times New Roman"/>
              <a:cs typeface="Times New Roman"/>
            </a:endParaRPr>
          </a:p>
          <a:p>
            <a:pPr marL="1125220" indent="-339090">
              <a:lnSpc>
                <a:spcPct val="100000"/>
              </a:lnSpc>
              <a:spcBef>
                <a:spcPts val="470"/>
              </a:spcBef>
              <a:buChar char="•"/>
              <a:tabLst>
                <a:tab pos="1125855" algn="l"/>
              </a:tabLst>
            </a:pPr>
            <a:r>
              <a:rPr sz="4050" spc="375" dirty="0">
                <a:solidFill>
                  <a:srgbClr val="0560AC"/>
                </a:solidFill>
                <a:latin typeface="Times New Roman"/>
                <a:cs typeface="Times New Roman"/>
              </a:rPr>
              <a:t>Parquet</a:t>
            </a:r>
            <a:endParaRPr sz="4050" dirty="0">
              <a:latin typeface="Times New Roman"/>
              <a:cs typeface="Times New Roman"/>
            </a:endParaRPr>
          </a:p>
          <a:p>
            <a:pPr marL="1101090" marR="280035" indent="-314960">
              <a:lnSpc>
                <a:spcPts val="4120"/>
              </a:lnSpc>
              <a:spcBef>
                <a:spcPts val="1325"/>
              </a:spcBef>
              <a:buChar char="•"/>
              <a:tabLst>
                <a:tab pos="1125220" algn="l"/>
                <a:tab pos="3118485" algn="l"/>
              </a:tabLst>
            </a:pPr>
            <a:r>
              <a:rPr sz="4050" spc="-10" dirty="0">
                <a:solidFill>
                  <a:srgbClr val="0560AC"/>
                </a:solidFill>
                <a:latin typeface="Times New Roman"/>
                <a:cs typeface="Times New Roman"/>
              </a:rPr>
              <a:t>Hadoop</a:t>
            </a:r>
            <a:r>
              <a:rPr sz="4050" dirty="0">
                <a:solidFill>
                  <a:srgbClr val="0560AC"/>
                </a:solidFill>
                <a:latin typeface="Times New Roman"/>
                <a:cs typeface="Times New Roman"/>
              </a:rPr>
              <a:t>	</a:t>
            </a:r>
            <a:r>
              <a:rPr sz="4050" spc="455" dirty="0">
                <a:solidFill>
                  <a:srgbClr val="0560AC"/>
                </a:solidFill>
                <a:latin typeface="Times New Roman"/>
                <a:cs typeface="Times New Roman"/>
              </a:rPr>
              <a:t>input </a:t>
            </a:r>
            <a:r>
              <a:rPr sz="4050" spc="445" dirty="0">
                <a:solidFill>
                  <a:srgbClr val="0560AC"/>
                </a:solidFill>
                <a:latin typeface="Times New Roman"/>
                <a:cs typeface="Times New Roman"/>
              </a:rPr>
              <a:t>formats</a:t>
            </a:r>
            <a:endParaRPr sz="4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8895" marR="203835" indent="-36830">
              <a:lnSpc>
                <a:spcPts val="4530"/>
              </a:lnSpc>
              <a:spcBef>
                <a:spcPts val="545"/>
              </a:spcBef>
              <a:tabLst>
                <a:tab pos="1502410" algn="l"/>
              </a:tabLst>
            </a:pPr>
            <a:r>
              <a:rPr spc="409" dirty="0"/>
              <a:t>Supported </a:t>
            </a:r>
            <a:r>
              <a:rPr spc="665" dirty="0"/>
              <a:t>File</a:t>
            </a:r>
            <a:r>
              <a:rPr dirty="0"/>
              <a:t>	</a:t>
            </a:r>
            <a:r>
              <a:rPr spc="515" dirty="0"/>
              <a:t>formats</a:t>
            </a:r>
          </a:p>
          <a:p>
            <a:pPr marL="345440" indent="-323850">
              <a:lnSpc>
                <a:spcPct val="100000"/>
              </a:lnSpc>
              <a:spcBef>
                <a:spcPts val="65"/>
              </a:spcBef>
              <a:buChar char="•"/>
              <a:tabLst>
                <a:tab pos="346075" algn="l"/>
              </a:tabLst>
            </a:pPr>
            <a:r>
              <a:rPr sz="3250" spc="509" dirty="0">
                <a:solidFill>
                  <a:srgbClr val="0560AC"/>
                </a:solidFill>
                <a:latin typeface="Arial"/>
                <a:cs typeface="Arial"/>
              </a:rPr>
              <a:t>Local</a:t>
            </a:r>
            <a:endParaRPr sz="3250">
              <a:latin typeface="Arial"/>
              <a:cs typeface="Arial"/>
            </a:endParaRPr>
          </a:p>
          <a:p>
            <a:pPr marL="329565" indent="-307975">
              <a:lnSpc>
                <a:spcPct val="100000"/>
              </a:lnSpc>
              <a:spcBef>
                <a:spcPts val="325"/>
              </a:spcBef>
              <a:buChar char="•"/>
              <a:tabLst>
                <a:tab pos="330200" algn="l"/>
              </a:tabLst>
            </a:pPr>
            <a:r>
              <a:rPr sz="3250" spc="315" dirty="0">
                <a:solidFill>
                  <a:srgbClr val="0560AC"/>
                </a:solidFill>
                <a:latin typeface="Arial"/>
                <a:cs typeface="Arial"/>
              </a:rPr>
              <a:t>Cassandra</a:t>
            </a:r>
            <a:endParaRPr sz="3250">
              <a:latin typeface="Arial"/>
              <a:cs typeface="Arial"/>
            </a:endParaRPr>
          </a:p>
          <a:p>
            <a:pPr marL="316865" indent="-295275">
              <a:lnSpc>
                <a:spcPct val="100000"/>
              </a:lnSpc>
              <a:spcBef>
                <a:spcPts val="420"/>
              </a:spcBef>
              <a:buChar char="•"/>
              <a:tabLst>
                <a:tab pos="317500" algn="l"/>
              </a:tabLst>
            </a:pPr>
            <a:r>
              <a:rPr sz="3250" spc="120" dirty="0">
                <a:solidFill>
                  <a:srgbClr val="0560AC"/>
                </a:solidFill>
                <a:latin typeface="Arial"/>
                <a:cs typeface="Arial"/>
              </a:rPr>
              <a:t>HBase</a:t>
            </a:r>
            <a:endParaRPr sz="3250">
              <a:latin typeface="Arial"/>
              <a:cs typeface="Arial"/>
            </a:endParaRPr>
          </a:p>
          <a:p>
            <a:pPr marL="316865" indent="-295275">
              <a:lnSpc>
                <a:spcPct val="100000"/>
              </a:lnSpc>
              <a:spcBef>
                <a:spcPts val="325"/>
              </a:spcBef>
              <a:buChar char="•"/>
              <a:tabLst>
                <a:tab pos="317500" algn="l"/>
              </a:tabLst>
            </a:pPr>
            <a:r>
              <a:rPr sz="3250" spc="-20" dirty="0">
                <a:solidFill>
                  <a:srgbClr val="0560AC"/>
                </a:solidFill>
                <a:latin typeface="Arial"/>
                <a:cs typeface="Arial"/>
              </a:rPr>
              <a:t>HDFS</a:t>
            </a:r>
            <a:endParaRPr sz="3250">
              <a:latin typeface="Arial"/>
              <a:cs typeface="Arial"/>
            </a:endParaRPr>
          </a:p>
          <a:p>
            <a:pPr marL="337820" indent="-316230">
              <a:lnSpc>
                <a:spcPct val="100000"/>
              </a:lnSpc>
              <a:spcBef>
                <a:spcPts val="425"/>
              </a:spcBef>
              <a:buChar char="•"/>
              <a:tabLst>
                <a:tab pos="337820" algn="l"/>
                <a:tab pos="338455" algn="l"/>
                <a:tab pos="2178050" algn="l"/>
              </a:tabLst>
            </a:pPr>
            <a:r>
              <a:rPr sz="3250" spc="45" dirty="0">
                <a:solidFill>
                  <a:srgbClr val="0560AC"/>
                </a:solidFill>
                <a:latin typeface="Arial"/>
                <a:cs typeface="Arial"/>
              </a:rPr>
              <a:t>Amazon</a:t>
            </a:r>
            <a:r>
              <a:rPr sz="3250" dirty="0">
                <a:solidFill>
                  <a:srgbClr val="0560AC"/>
                </a:solidFill>
                <a:latin typeface="Arial"/>
                <a:cs typeface="Arial"/>
              </a:rPr>
              <a:t>	</a:t>
            </a:r>
            <a:r>
              <a:rPr sz="3250" spc="110" dirty="0">
                <a:solidFill>
                  <a:srgbClr val="0560AC"/>
                </a:solidFill>
                <a:latin typeface="Arial"/>
                <a:cs typeface="Arial"/>
              </a:rPr>
              <a:t>S3</a:t>
            </a:r>
            <a:endParaRPr sz="3250">
              <a:latin typeface="Arial"/>
              <a:cs typeface="Arial"/>
            </a:endParaRPr>
          </a:p>
          <a:p>
            <a:pPr marL="335280" indent="-313690">
              <a:lnSpc>
                <a:spcPct val="100000"/>
              </a:lnSpc>
              <a:spcBef>
                <a:spcPts val="425"/>
              </a:spcBef>
              <a:buChar char="•"/>
              <a:tabLst>
                <a:tab pos="335915" algn="l"/>
                <a:tab pos="1393825" algn="l"/>
              </a:tabLst>
            </a:pPr>
            <a:r>
              <a:rPr sz="3250" spc="95" dirty="0">
                <a:solidFill>
                  <a:srgbClr val="0560AC"/>
                </a:solidFill>
                <a:latin typeface="Arial"/>
                <a:cs typeface="Arial"/>
              </a:rPr>
              <a:t>and</a:t>
            </a:r>
            <a:r>
              <a:rPr sz="3250" dirty="0">
                <a:solidFill>
                  <a:srgbClr val="0560AC"/>
                </a:solidFill>
                <a:latin typeface="Arial"/>
                <a:cs typeface="Arial"/>
              </a:rPr>
              <a:t>	</a:t>
            </a:r>
            <a:r>
              <a:rPr sz="3250" spc="540" dirty="0">
                <a:solidFill>
                  <a:srgbClr val="0560AC"/>
                </a:solidFill>
                <a:latin typeface="Arial"/>
                <a:cs typeface="Arial"/>
              </a:rPr>
              <a:t>others</a:t>
            </a:r>
            <a:endParaRPr sz="3250">
              <a:latin typeface="Arial"/>
              <a:cs typeface="Arial"/>
            </a:endParaRPr>
          </a:p>
          <a:p>
            <a:pPr marL="318135" indent="-296545">
              <a:lnSpc>
                <a:spcPct val="100000"/>
              </a:lnSpc>
              <a:spcBef>
                <a:spcPts val="420"/>
              </a:spcBef>
              <a:buChar char="•"/>
              <a:tabLst>
                <a:tab pos="318770" algn="l"/>
                <a:tab pos="1405255" algn="l"/>
                <a:tab pos="2446020" algn="l"/>
              </a:tabLst>
            </a:pPr>
            <a:r>
              <a:rPr sz="3250" spc="-25" dirty="0">
                <a:solidFill>
                  <a:srgbClr val="97BAD3"/>
                </a:solidFill>
                <a:latin typeface="Arial"/>
                <a:cs typeface="Arial"/>
              </a:rPr>
              <a:t>SQL</a:t>
            </a:r>
            <a:r>
              <a:rPr sz="3250" dirty="0">
                <a:solidFill>
                  <a:srgbClr val="97BAD3"/>
                </a:solidFill>
                <a:latin typeface="Arial"/>
                <a:cs typeface="Arial"/>
              </a:rPr>
              <a:t>	</a:t>
            </a:r>
            <a:r>
              <a:rPr sz="3250" spc="-25" dirty="0">
                <a:solidFill>
                  <a:srgbClr val="97BAD3"/>
                </a:solidFill>
                <a:latin typeface="Arial"/>
                <a:cs typeface="Arial"/>
              </a:rPr>
              <a:t>and</a:t>
            </a:r>
            <a:r>
              <a:rPr sz="3250" dirty="0">
                <a:solidFill>
                  <a:srgbClr val="97BAD3"/>
                </a:solidFill>
                <a:latin typeface="Arial"/>
                <a:cs typeface="Arial"/>
              </a:rPr>
              <a:t>	</a:t>
            </a:r>
            <a:r>
              <a:rPr sz="3250" spc="-75" dirty="0">
                <a:solidFill>
                  <a:srgbClr val="97BAD3"/>
                </a:solidFill>
                <a:latin typeface="Arial"/>
                <a:cs typeface="Arial"/>
              </a:rPr>
              <a:t>NoSQL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224635" y="696347"/>
            <a:ext cx="9782175" cy="953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49390" algn="l"/>
              </a:tabLst>
            </a:pPr>
            <a:r>
              <a:rPr sz="6050" spc="-515" dirty="0">
                <a:solidFill>
                  <a:srgbClr val="01498C"/>
                </a:solidFill>
              </a:rPr>
              <a:t>Creating</a:t>
            </a:r>
            <a:r>
              <a:rPr sz="6050" spc="240" dirty="0">
                <a:solidFill>
                  <a:srgbClr val="01498C"/>
                </a:solidFill>
              </a:rPr>
              <a:t> </a:t>
            </a:r>
            <a:r>
              <a:rPr sz="6050" spc="-585" dirty="0">
                <a:solidFill>
                  <a:srgbClr val="01498C"/>
                </a:solidFill>
              </a:rPr>
              <a:t>an</a:t>
            </a:r>
            <a:r>
              <a:rPr sz="6050" spc="-120" dirty="0">
                <a:solidFill>
                  <a:srgbClr val="01498C"/>
                </a:solidFill>
              </a:rPr>
              <a:t> </a:t>
            </a:r>
            <a:r>
              <a:rPr sz="5050" spc="-540" dirty="0">
                <a:solidFill>
                  <a:srgbClr val="01498C"/>
                </a:solidFill>
                <a:latin typeface="Arial"/>
                <a:cs typeface="Arial"/>
              </a:rPr>
              <a:t>RDD</a:t>
            </a:r>
            <a:r>
              <a:rPr sz="5050" dirty="0">
                <a:solidFill>
                  <a:srgbClr val="01498C"/>
                </a:solidFill>
                <a:latin typeface="Arial"/>
                <a:cs typeface="Arial"/>
              </a:rPr>
              <a:t>	</a:t>
            </a:r>
            <a:r>
              <a:rPr sz="6050" spc="-660" dirty="0">
                <a:solidFill>
                  <a:srgbClr val="01498C"/>
                </a:solidFill>
              </a:rPr>
              <a:t>in</a:t>
            </a:r>
            <a:r>
              <a:rPr sz="6050" spc="-275" dirty="0">
                <a:solidFill>
                  <a:srgbClr val="01498C"/>
                </a:solidFill>
              </a:rPr>
              <a:t> </a:t>
            </a:r>
            <a:r>
              <a:rPr sz="6050" spc="-455" dirty="0">
                <a:solidFill>
                  <a:srgbClr val="01498C"/>
                </a:solidFill>
              </a:rPr>
              <a:t>Spark</a:t>
            </a:r>
            <a:endParaRPr sz="6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0539" y="2184117"/>
            <a:ext cx="7419975" cy="17037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marR="5080" indent="34925">
              <a:lnSpc>
                <a:spcPct val="80800"/>
              </a:lnSpc>
              <a:spcBef>
                <a:spcPts val="1090"/>
              </a:spcBef>
            </a:pPr>
            <a:r>
              <a:rPr sz="4200" b="1" spc="-385" dirty="0">
                <a:solidFill>
                  <a:srgbClr val="0562AA"/>
                </a:solidFill>
                <a:latin typeface="Courier New"/>
                <a:cs typeface="Courier New"/>
              </a:rPr>
              <a:t>Use</a:t>
            </a:r>
            <a:r>
              <a:rPr sz="4200" b="1" spc="-19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409" dirty="0">
                <a:solidFill>
                  <a:srgbClr val="0562AA"/>
                </a:solidFill>
                <a:latin typeface="Courier New"/>
                <a:cs typeface="Courier New"/>
              </a:rPr>
              <a:t>an</a:t>
            </a:r>
            <a:r>
              <a:rPr sz="4200" b="1" spc="1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260" dirty="0">
                <a:solidFill>
                  <a:srgbClr val="0562AA"/>
                </a:solidFill>
                <a:latin typeface="Courier New"/>
                <a:cs typeface="Courier New"/>
              </a:rPr>
              <a:t>external</a:t>
            </a:r>
            <a:r>
              <a:rPr sz="4200" b="1" spc="114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2AA"/>
                </a:solidFill>
                <a:latin typeface="Courier New"/>
                <a:cs typeface="Courier New"/>
              </a:rPr>
              <a:t>or</a:t>
            </a:r>
            <a:r>
              <a:rPr sz="4200" b="1" spc="-22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20" dirty="0">
                <a:solidFill>
                  <a:srgbClr val="0562AA"/>
                </a:solidFill>
                <a:latin typeface="Courier New"/>
                <a:cs typeface="Courier New"/>
              </a:rPr>
              <a:t>local </a:t>
            </a:r>
            <a:r>
              <a:rPr sz="4200" b="1" spc="-310" dirty="0">
                <a:solidFill>
                  <a:srgbClr val="0562AA"/>
                </a:solidFill>
                <a:latin typeface="Courier New"/>
                <a:cs typeface="Courier New"/>
              </a:rPr>
              <a:t>file</a:t>
            </a:r>
            <a:r>
              <a:rPr sz="4200" b="1" spc="-165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2AA"/>
                </a:solidFill>
                <a:latin typeface="Courier New"/>
                <a:cs typeface="Courier New"/>
              </a:rPr>
              <a:t>from</a:t>
            </a:r>
            <a:r>
              <a:rPr sz="4200" b="1" spc="20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10" dirty="0">
                <a:solidFill>
                  <a:srgbClr val="0562AA"/>
                </a:solidFill>
                <a:latin typeface="Courier New"/>
                <a:cs typeface="Courier New"/>
              </a:rPr>
              <a:t>Hadoop-</a:t>
            </a:r>
            <a:r>
              <a:rPr sz="4200" b="1" spc="-320" dirty="0">
                <a:solidFill>
                  <a:srgbClr val="0562AA"/>
                </a:solidFill>
                <a:latin typeface="Courier New"/>
                <a:cs typeface="Courier New"/>
              </a:rPr>
              <a:t>supported </a:t>
            </a:r>
            <a:r>
              <a:rPr sz="4200" b="1" spc="-310" dirty="0">
                <a:solidFill>
                  <a:srgbClr val="0562AA"/>
                </a:solidFill>
                <a:latin typeface="Courier New"/>
                <a:cs typeface="Courier New"/>
              </a:rPr>
              <a:t>file</a:t>
            </a:r>
            <a:r>
              <a:rPr sz="4200" b="1" spc="-19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2AA"/>
                </a:solidFill>
                <a:latin typeface="Courier New"/>
                <a:cs typeface="Courier New"/>
              </a:rPr>
              <a:t>system</a:t>
            </a:r>
            <a:r>
              <a:rPr sz="4200" b="1" spc="10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2AA"/>
                </a:solidFill>
                <a:latin typeface="Courier New"/>
                <a:cs typeface="Courier New"/>
              </a:rPr>
              <a:t>such</a:t>
            </a:r>
            <a:r>
              <a:rPr sz="4200" b="1" spc="60" dirty="0">
                <a:solidFill>
                  <a:srgbClr val="0562AA"/>
                </a:solidFill>
                <a:latin typeface="Courier New"/>
                <a:cs typeface="Courier New"/>
              </a:rPr>
              <a:t> </a:t>
            </a:r>
            <a:r>
              <a:rPr sz="4200" b="1" spc="-285" dirty="0">
                <a:solidFill>
                  <a:srgbClr val="0562AA"/>
                </a:solidFill>
                <a:latin typeface="Courier New"/>
                <a:cs typeface="Courier New"/>
              </a:rPr>
              <a:t>as:</a:t>
            </a:r>
            <a:endParaRPr sz="4200">
              <a:latin typeface="Courier New"/>
              <a:cs typeface="Courier New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3FC092-BF38-83ED-4FF9-57787BB8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49" y="1905000"/>
            <a:ext cx="7353300" cy="7035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60455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  <a:tabLst>
                <a:tab pos="5737860" algn="l"/>
              </a:tabLst>
            </a:pPr>
            <a:r>
              <a:rPr spc="-475" dirty="0">
                <a:solidFill>
                  <a:srgbClr val="014B8C"/>
                </a:solidFill>
              </a:rPr>
              <a:t>Create</a:t>
            </a:r>
            <a:r>
              <a:rPr spc="50" dirty="0">
                <a:solidFill>
                  <a:srgbClr val="014B8C"/>
                </a:solidFill>
              </a:rPr>
              <a:t> </a:t>
            </a:r>
            <a:r>
              <a:rPr spc="-580" dirty="0">
                <a:solidFill>
                  <a:srgbClr val="014B8C"/>
                </a:solidFill>
              </a:rPr>
              <a:t>an</a:t>
            </a:r>
            <a:r>
              <a:rPr spc="-40" dirty="0">
                <a:solidFill>
                  <a:srgbClr val="014B8C"/>
                </a:solidFill>
              </a:rPr>
              <a:t> </a:t>
            </a:r>
            <a:r>
              <a:rPr sz="5050" spc="-540" dirty="0">
                <a:solidFill>
                  <a:srgbClr val="014B8C"/>
                </a:solidFill>
                <a:latin typeface="Arial"/>
                <a:cs typeface="Arial"/>
              </a:rPr>
              <a:t>RDD</a:t>
            </a:r>
            <a:r>
              <a:rPr sz="5050" dirty="0">
                <a:solidFill>
                  <a:srgbClr val="014B8C"/>
                </a:solidFill>
                <a:latin typeface="Arial"/>
                <a:cs typeface="Arial"/>
              </a:rPr>
              <a:t>	</a:t>
            </a:r>
            <a:r>
              <a:rPr spc="-509" dirty="0">
                <a:solidFill>
                  <a:srgbClr val="014B8C"/>
                </a:solidFill>
              </a:rPr>
              <a:t>from</a:t>
            </a:r>
            <a:r>
              <a:rPr spc="195" dirty="0">
                <a:solidFill>
                  <a:srgbClr val="014B8C"/>
                </a:solidFill>
              </a:rPr>
              <a:t> </a:t>
            </a:r>
            <a:r>
              <a:rPr spc="-400" dirty="0">
                <a:solidFill>
                  <a:srgbClr val="014B8C"/>
                </a:solidFill>
              </a:rPr>
              <a:t>a</a:t>
            </a:r>
            <a:r>
              <a:rPr spc="-470" dirty="0">
                <a:solidFill>
                  <a:srgbClr val="014B8C"/>
                </a:solidFill>
              </a:rPr>
              <a:t> </a:t>
            </a:r>
            <a:r>
              <a:rPr spc="-484" dirty="0">
                <a:solidFill>
                  <a:srgbClr val="014B8C"/>
                </a:solidFill>
              </a:rPr>
              <a:t>collection</a:t>
            </a:r>
            <a:endParaRPr sz="5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409" y="2247970"/>
            <a:ext cx="13705205" cy="12236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marR="5080">
              <a:lnSpc>
                <a:spcPct val="78100"/>
              </a:lnSpc>
              <a:spcBef>
                <a:spcPts val="1280"/>
              </a:spcBef>
            </a:pPr>
            <a:r>
              <a:rPr sz="4400" spc="-405" dirty="0">
                <a:solidFill>
                  <a:srgbClr val="0360AA"/>
                </a:solidFill>
                <a:latin typeface="Courier New"/>
                <a:cs typeface="Courier New"/>
              </a:rPr>
              <a:t>Simple</a:t>
            </a:r>
            <a:r>
              <a:rPr sz="4400" spc="-28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A"/>
                </a:solidFill>
                <a:latin typeface="Courier New"/>
                <a:cs typeface="Courier New"/>
              </a:rPr>
              <a:t>examples</a:t>
            </a:r>
            <a:r>
              <a:rPr sz="4400" spc="-31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350" dirty="0">
                <a:solidFill>
                  <a:srgbClr val="0360AA"/>
                </a:solidFill>
                <a:latin typeface="Courier New"/>
                <a:cs typeface="Courier New"/>
              </a:rPr>
              <a:t>of</a:t>
            </a:r>
            <a:r>
              <a:rPr sz="4400" spc="-59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A"/>
                </a:solidFill>
                <a:latin typeface="Courier New"/>
                <a:cs typeface="Courier New"/>
              </a:rPr>
              <a:t>creating</a:t>
            </a:r>
            <a:r>
              <a:rPr sz="4400" spc="-23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dirty="0">
                <a:solidFill>
                  <a:srgbClr val="0360AA"/>
                </a:solidFill>
                <a:latin typeface="Courier New"/>
                <a:cs typeface="Courier New"/>
              </a:rPr>
              <a:t>a</a:t>
            </a:r>
            <a:r>
              <a:rPr sz="4400" spc="-509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360AA"/>
                </a:solidFill>
                <a:latin typeface="Courier New"/>
                <a:cs typeface="Courier New"/>
              </a:rPr>
              <a:t>ROO</a:t>
            </a:r>
            <a:r>
              <a:rPr sz="4400" spc="-59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A"/>
                </a:solidFill>
                <a:latin typeface="Courier New"/>
                <a:cs typeface="Courier New"/>
              </a:rPr>
              <a:t>from</a:t>
            </a:r>
            <a:r>
              <a:rPr sz="4400" spc="-24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35" dirty="0">
                <a:solidFill>
                  <a:srgbClr val="0360AA"/>
                </a:solidFill>
                <a:latin typeface="Courier New"/>
                <a:cs typeface="Courier New"/>
              </a:rPr>
              <a:t>a</a:t>
            </a:r>
            <a:r>
              <a:rPr sz="4400" spc="-850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375" dirty="0">
                <a:solidFill>
                  <a:srgbClr val="0360AA"/>
                </a:solidFill>
                <a:latin typeface="Courier New"/>
                <a:cs typeface="Courier New"/>
              </a:rPr>
              <a:t>list</a:t>
            </a:r>
            <a:r>
              <a:rPr sz="4400" spc="-42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A"/>
                </a:solidFill>
                <a:latin typeface="Courier New"/>
                <a:cs typeface="Courier New"/>
              </a:rPr>
              <a:t>in </a:t>
            </a:r>
            <a:r>
              <a:rPr sz="4400" spc="-375" dirty="0">
                <a:solidFill>
                  <a:srgbClr val="0360AA"/>
                </a:solidFill>
                <a:latin typeface="Courier New"/>
                <a:cs typeface="Courier New"/>
              </a:rPr>
              <a:t>Scala</a:t>
            </a:r>
            <a:r>
              <a:rPr sz="4400" spc="-39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505" dirty="0">
                <a:solidFill>
                  <a:srgbClr val="0360AA"/>
                </a:solidFill>
                <a:latin typeface="Courier New"/>
                <a:cs typeface="Courier New"/>
              </a:rPr>
              <a:t>and</a:t>
            </a:r>
            <a:r>
              <a:rPr sz="4400" spc="-125" dirty="0">
                <a:solidFill>
                  <a:srgbClr val="0360AA"/>
                </a:solidFill>
                <a:latin typeface="Courier New"/>
                <a:cs typeface="Courier New"/>
              </a:rPr>
              <a:t> </a:t>
            </a:r>
            <a:r>
              <a:rPr sz="4400" spc="-465" dirty="0">
                <a:solidFill>
                  <a:srgbClr val="0360AA"/>
                </a:solidFill>
                <a:latin typeface="Courier New"/>
                <a:cs typeface="Courier New"/>
              </a:rPr>
              <a:t>Python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783" y="4831453"/>
            <a:ext cx="4781550" cy="21964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650" spc="-155" dirty="0">
                <a:solidFill>
                  <a:srgbClr val="282828"/>
                </a:solidFill>
                <a:latin typeface="Courier New"/>
                <a:cs typeface="Courier New"/>
              </a:rPr>
              <a:t>//</a:t>
            </a:r>
            <a:r>
              <a:rPr sz="2650" spc="-52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75" dirty="0">
                <a:solidFill>
                  <a:srgbClr val="282828"/>
                </a:solidFill>
                <a:latin typeface="Courier New"/>
                <a:cs typeface="Courier New"/>
              </a:rPr>
              <a:t>Scala</a:t>
            </a:r>
            <a:r>
              <a:rPr sz="2650" spc="-20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90" dirty="0">
                <a:solidFill>
                  <a:srgbClr val="282828"/>
                </a:solidFill>
                <a:latin typeface="Courier New"/>
                <a:cs typeface="Courier New"/>
              </a:rPr>
              <a:t>example</a:t>
            </a:r>
            <a:endParaRPr sz="2650">
              <a:latin typeface="Courier New"/>
              <a:cs typeface="Courier New"/>
            </a:endParaRPr>
          </a:p>
          <a:p>
            <a:pPr marL="29209">
              <a:lnSpc>
                <a:spcPts val="2970"/>
              </a:lnSpc>
              <a:spcBef>
                <a:spcPts val="840"/>
              </a:spcBef>
            </a:pPr>
            <a:r>
              <a:rPr sz="2650" spc="-250" dirty="0">
                <a:solidFill>
                  <a:srgbClr val="282828"/>
                </a:solidFill>
                <a:latin typeface="Courier New"/>
                <a:cs typeface="Courier New"/>
              </a:rPr>
              <a:t>val</a:t>
            </a:r>
            <a:r>
              <a:rPr sz="2650" spc="-44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282828"/>
                </a:solidFill>
                <a:latin typeface="Courier New"/>
                <a:cs typeface="Courier New"/>
              </a:rPr>
              <a:t>data=</a:t>
            </a:r>
            <a:r>
              <a:rPr sz="2650" spc="-30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75" dirty="0">
                <a:solidFill>
                  <a:srgbClr val="282828"/>
                </a:solidFill>
                <a:latin typeface="Courier New"/>
                <a:cs typeface="Courier New"/>
              </a:rPr>
              <a:t>Array(l,</a:t>
            </a:r>
            <a:r>
              <a:rPr sz="2650" spc="-32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105" dirty="0">
                <a:solidFill>
                  <a:srgbClr val="282828"/>
                </a:solidFill>
                <a:latin typeface="Courier New"/>
                <a:cs typeface="Courier New"/>
              </a:rPr>
              <a:t>2,</a:t>
            </a:r>
            <a:r>
              <a:rPr sz="2650" spc="-60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90" dirty="0">
                <a:solidFill>
                  <a:srgbClr val="282828"/>
                </a:solidFill>
                <a:latin typeface="Courier New"/>
                <a:cs typeface="Courier New"/>
              </a:rPr>
              <a:t>3,</a:t>
            </a:r>
            <a:r>
              <a:rPr sz="2650" spc="-83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5" dirty="0">
                <a:solidFill>
                  <a:srgbClr val="282828"/>
                </a:solidFill>
                <a:latin typeface="Courier New"/>
                <a:cs typeface="Courier New"/>
              </a:rPr>
              <a:t>4,</a:t>
            </a:r>
            <a:endParaRPr sz="2650">
              <a:latin typeface="Courier New"/>
              <a:cs typeface="Courier New"/>
            </a:endParaRPr>
          </a:p>
          <a:p>
            <a:pPr marL="35560">
              <a:lnSpc>
                <a:spcPts val="2670"/>
              </a:lnSpc>
            </a:pPr>
            <a:r>
              <a:rPr sz="2400" spc="-25" dirty="0">
                <a:solidFill>
                  <a:srgbClr val="282828"/>
                </a:solidFill>
                <a:latin typeface="Times New Roman"/>
                <a:cs typeface="Times New Roman"/>
              </a:rPr>
              <a:t>5)</a:t>
            </a:r>
            <a:endParaRPr sz="2400">
              <a:latin typeface="Times New Roman"/>
              <a:cs typeface="Times New Roman"/>
            </a:endParaRPr>
          </a:p>
          <a:p>
            <a:pPr marL="15875" marR="1353820" indent="12700">
              <a:lnSpc>
                <a:spcPts val="2610"/>
              </a:lnSpc>
              <a:spcBef>
                <a:spcPts val="1355"/>
              </a:spcBef>
            </a:pPr>
            <a:r>
              <a:rPr sz="2650" spc="-250" dirty="0">
                <a:solidFill>
                  <a:srgbClr val="282828"/>
                </a:solidFill>
                <a:latin typeface="Courier New"/>
                <a:cs typeface="Courier New"/>
              </a:rPr>
              <a:t>val</a:t>
            </a:r>
            <a:r>
              <a:rPr sz="2650" spc="-42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95" dirty="0">
                <a:solidFill>
                  <a:srgbClr val="282828"/>
                </a:solidFill>
                <a:latin typeface="Courier New"/>
                <a:cs typeface="Courier New"/>
              </a:rPr>
              <a:t>distData</a:t>
            </a:r>
            <a:r>
              <a:rPr sz="2650" spc="-5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50" dirty="0">
                <a:solidFill>
                  <a:srgbClr val="282828"/>
                </a:solidFill>
                <a:latin typeface="Courier New"/>
                <a:cs typeface="Courier New"/>
              </a:rPr>
              <a:t>= </a:t>
            </a:r>
            <a:r>
              <a:rPr sz="2650" spc="-270" dirty="0">
                <a:solidFill>
                  <a:srgbClr val="282828"/>
                </a:solidFill>
                <a:latin typeface="Courier New"/>
                <a:cs typeface="Courier New"/>
              </a:rPr>
              <a:t>sc.parallelize(data)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9420" y="5023011"/>
            <a:ext cx="3791585" cy="185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marR="5080" indent="-4445">
              <a:lnSpc>
                <a:spcPct val="123300"/>
              </a:lnSpc>
              <a:spcBef>
                <a:spcPts val="95"/>
              </a:spcBef>
            </a:pPr>
            <a:r>
              <a:rPr sz="2650" spc="-105" dirty="0">
                <a:solidFill>
                  <a:srgbClr val="282828"/>
                </a:solidFill>
                <a:latin typeface="Courier New"/>
                <a:cs typeface="Courier New"/>
              </a:rPr>
              <a:t>//</a:t>
            </a:r>
            <a:r>
              <a:rPr sz="2650" spc="-49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95" dirty="0">
                <a:solidFill>
                  <a:srgbClr val="282828"/>
                </a:solidFill>
                <a:latin typeface="Courier New"/>
                <a:cs typeface="Courier New"/>
              </a:rPr>
              <a:t>Python</a:t>
            </a:r>
            <a:r>
              <a:rPr sz="2650" spc="-12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90" dirty="0">
                <a:solidFill>
                  <a:srgbClr val="282828"/>
                </a:solidFill>
                <a:latin typeface="Courier New"/>
                <a:cs typeface="Courier New"/>
              </a:rPr>
              <a:t>example </a:t>
            </a:r>
            <a:r>
              <a:rPr sz="2650" dirty="0">
                <a:solidFill>
                  <a:srgbClr val="282828"/>
                </a:solidFill>
                <a:latin typeface="Courier New"/>
                <a:cs typeface="Courier New"/>
              </a:rPr>
              <a:t>data=</a:t>
            </a:r>
            <a:r>
              <a:rPr sz="2650" spc="-57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120" dirty="0">
                <a:solidFill>
                  <a:srgbClr val="282828"/>
                </a:solidFill>
                <a:latin typeface="Courier New"/>
                <a:cs typeface="Courier New"/>
              </a:rPr>
              <a:t>[1,</a:t>
            </a:r>
            <a:r>
              <a:rPr sz="2650" spc="-48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105" dirty="0">
                <a:solidFill>
                  <a:srgbClr val="282828"/>
                </a:solidFill>
                <a:latin typeface="Courier New"/>
                <a:cs typeface="Courier New"/>
              </a:rPr>
              <a:t>2,</a:t>
            </a:r>
            <a:r>
              <a:rPr sz="2650" spc="-58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90" dirty="0">
                <a:solidFill>
                  <a:srgbClr val="282828"/>
                </a:solidFill>
                <a:latin typeface="Courier New"/>
                <a:cs typeface="Courier New"/>
              </a:rPr>
              <a:t>3,</a:t>
            </a:r>
            <a:r>
              <a:rPr sz="2650" spc="-815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282828"/>
                </a:solidFill>
                <a:latin typeface="Courier New"/>
                <a:cs typeface="Courier New"/>
              </a:rPr>
              <a:t>4,</a:t>
            </a:r>
            <a:r>
              <a:rPr sz="2650" spc="-650" dirty="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sz="2650" spc="-25" dirty="0">
                <a:solidFill>
                  <a:srgbClr val="282828"/>
                </a:solidFill>
                <a:latin typeface="Courier New"/>
                <a:cs typeface="Courier New"/>
              </a:rPr>
              <a:t>5]</a:t>
            </a:r>
            <a:endParaRPr sz="2650">
              <a:latin typeface="Courier New"/>
              <a:cs typeface="Courier New"/>
            </a:endParaRPr>
          </a:p>
          <a:p>
            <a:pPr marL="15875" marR="363855" indent="12700">
              <a:lnSpc>
                <a:spcPts val="2610"/>
              </a:lnSpc>
              <a:spcBef>
                <a:spcPts val="1305"/>
              </a:spcBef>
            </a:pPr>
            <a:r>
              <a:rPr sz="2650" spc="-295" dirty="0">
                <a:solidFill>
                  <a:srgbClr val="282828"/>
                </a:solidFill>
                <a:latin typeface="Courier New"/>
                <a:cs typeface="Courier New"/>
              </a:rPr>
              <a:t>distData</a:t>
            </a:r>
            <a:r>
              <a:rPr sz="2650" spc="-50" dirty="0">
                <a:solidFill>
                  <a:srgbClr val="282828"/>
                </a:solidFill>
                <a:latin typeface="Courier New"/>
                <a:cs typeface="Courier New"/>
              </a:rPr>
              <a:t> = </a:t>
            </a:r>
            <a:r>
              <a:rPr sz="2650" spc="-270" dirty="0">
                <a:solidFill>
                  <a:srgbClr val="282828"/>
                </a:solidFill>
                <a:latin typeface="Courier New"/>
                <a:cs typeface="Courier New"/>
              </a:rPr>
              <a:t>sc.parallelize(data)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21092" y="1660455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  <a:tabLst>
                <a:tab pos="5737860" algn="l"/>
              </a:tabLst>
            </a:pPr>
            <a:r>
              <a:rPr spc="-475" dirty="0">
                <a:solidFill>
                  <a:srgbClr val="014B8C"/>
                </a:solidFill>
              </a:rPr>
              <a:t>Create</a:t>
            </a:r>
            <a:r>
              <a:rPr spc="50" dirty="0">
                <a:solidFill>
                  <a:srgbClr val="014B8C"/>
                </a:solidFill>
              </a:rPr>
              <a:t> </a:t>
            </a:r>
            <a:r>
              <a:rPr spc="-580" dirty="0">
                <a:solidFill>
                  <a:srgbClr val="014B8C"/>
                </a:solidFill>
              </a:rPr>
              <a:t>an</a:t>
            </a:r>
            <a:r>
              <a:rPr spc="-40" dirty="0">
                <a:solidFill>
                  <a:srgbClr val="014B8C"/>
                </a:solidFill>
              </a:rPr>
              <a:t> </a:t>
            </a:r>
            <a:r>
              <a:rPr sz="5050" spc="-540" dirty="0">
                <a:solidFill>
                  <a:srgbClr val="014B8C"/>
                </a:solidFill>
                <a:latin typeface="Arial"/>
                <a:cs typeface="Arial"/>
              </a:rPr>
              <a:t>RDD</a:t>
            </a:r>
            <a:r>
              <a:rPr sz="5050" dirty="0">
                <a:solidFill>
                  <a:srgbClr val="014B8C"/>
                </a:solidFill>
                <a:latin typeface="Arial"/>
                <a:cs typeface="Arial"/>
              </a:rPr>
              <a:t>	</a:t>
            </a:r>
            <a:r>
              <a:rPr spc="-509" dirty="0">
                <a:solidFill>
                  <a:srgbClr val="014B8C"/>
                </a:solidFill>
              </a:rPr>
              <a:t>from</a:t>
            </a:r>
            <a:r>
              <a:rPr spc="195" dirty="0">
                <a:solidFill>
                  <a:srgbClr val="014B8C"/>
                </a:solidFill>
              </a:rPr>
              <a:t> </a:t>
            </a:r>
            <a:r>
              <a:rPr spc="-400" dirty="0">
                <a:solidFill>
                  <a:srgbClr val="014B8C"/>
                </a:solidFill>
              </a:rPr>
              <a:t>a</a:t>
            </a:r>
            <a:r>
              <a:rPr spc="-470" dirty="0">
                <a:solidFill>
                  <a:srgbClr val="014B8C"/>
                </a:solidFill>
              </a:rPr>
              <a:t> </a:t>
            </a:r>
            <a:r>
              <a:rPr spc="-484" dirty="0">
                <a:solidFill>
                  <a:srgbClr val="014B8C"/>
                </a:solidFill>
              </a:rPr>
              <a:t>collection</a:t>
            </a:r>
            <a:endParaRPr sz="5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409" y="2247970"/>
            <a:ext cx="13705205" cy="12236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marR="5080">
              <a:lnSpc>
                <a:spcPct val="78100"/>
              </a:lnSpc>
              <a:spcBef>
                <a:spcPts val="1280"/>
              </a:spcBef>
            </a:pPr>
            <a:r>
              <a:rPr sz="4400" spc="-405" dirty="0">
                <a:solidFill>
                  <a:srgbClr val="0360AC"/>
                </a:solidFill>
                <a:latin typeface="Courier New"/>
                <a:cs typeface="Courier New"/>
              </a:rPr>
              <a:t>Simple</a:t>
            </a:r>
            <a:r>
              <a:rPr sz="4400" spc="-28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C"/>
                </a:solidFill>
                <a:latin typeface="Courier New"/>
                <a:cs typeface="Courier New"/>
              </a:rPr>
              <a:t>examples</a:t>
            </a:r>
            <a:r>
              <a:rPr sz="4400" spc="-31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350" dirty="0">
                <a:solidFill>
                  <a:srgbClr val="0360AC"/>
                </a:solidFill>
                <a:latin typeface="Courier New"/>
                <a:cs typeface="Courier New"/>
              </a:rPr>
              <a:t>of</a:t>
            </a:r>
            <a:r>
              <a:rPr sz="4400" spc="-59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C"/>
                </a:solidFill>
                <a:latin typeface="Courier New"/>
                <a:cs typeface="Courier New"/>
              </a:rPr>
              <a:t>creating</a:t>
            </a:r>
            <a:r>
              <a:rPr sz="4400" spc="-23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dirty="0">
                <a:solidFill>
                  <a:srgbClr val="0360AC"/>
                </a:solidFill>
                <a:latin typeface="Courier New"/>
                <a:cs typeface="Courier New"/>
              </a:rPr>
              <a:t>a</a:t>
            </a:r>
            <a:r>
              <a:rPr sz="4400" spc="-509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360AC"/>
                </a:solidFill>
                <a:latin typeface="Courier New"/>
                <a:cs typeface="Courier New"/>
              </a:rPr>
              <a:t>RDD</a:t>
            </a:r>
            <a:r>
              <a:rPr sz="4400" spc="-59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C"/>
                </a:solidFill>
                <a:latin typeface="Courier New"/>
                <a:cs typeface="Courier New"/>
              </a:rPr>
              <a:t>from</a:t>
            </a:r>
            <a:r>
              <a:rPr sz="4400" spc="-24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35" dirty="0">
                <a:solidFill>
                  <a:srgbClr val="0360AC"/>
                </a:solidFill>
                <a:latin typeface="Courier New"/>
                <a:cs typeface="Courier New"/>
              </a:rPr>
              <a:t>a</a:t>
            </a:r>
            <a:r>
              <a:rPr sz="4400" spc="-850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375" dirty="0">
                <a:solidFill>
                  <a:srgbClr val="0360AC"/>
                </a:solidFill>
                <a:latin typeface="Courier New"/>
                <a:cs typeface="Courier New"/>
              </a:rPr>
              <a:t>list</a:t>
            </a:r>
            <a:r>
              <a:rPr sz="4400" spc="-42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360AC"/>
                </a:solidFill>
                <a:latin typeface="Courier New"/>
                <a:cs typeface="Courier New"/>
              </a:rPr>
              <a:t>in </a:t>
            </a:r>
            <a:r>
              <a:rPr sz="4400" spc="-375" dirty="0">
                <a:solidFill>
                  <a:srgbClr val="0360AC"/>
                </a:solidFill>
                <a:latin typeface="Courier New"/>
                <a:cs typeface="Courier New"/>
              </a:rPr>
              <a:t>Scala</a:t>
            </a:r>
            <a:r>
              <a:rPr sz="4400" spc="-39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505" dirty="0">
                <a:solidFill>
                  <a:srgbClr val="0360AC"/>
                </a:solidFill>
                <a:latin typeface="Courier New"/>
                <a:cs typeface="Courier New"/>
              </a:rPr>
              <a:t>and</a:t>
            </a:r>
            <a:r>
              <a:rPr sz="4400" spc="-125" dirty="0">
                <a:solidFill>
                  <a:srgbClr val="0360AC"/>
                </a:solidFill>
                <a:latin typeface="Courier New"/>
                <a:cs typeface="Courier New"/>
              </a:rPr>
              <a:t> </a:t>
            </a:r>
            <a:r>
              <a:rPr sz="4400" spc="-465" dirty="0">
                <a:solidFill>
                  <a:srgbClr val="0360AC"/>
                </a:solidFill>
                <a:latin typeface="Courier New"/>
                <a:cs typeface="Courier New"/>
              </a:rPr>
              <a:t>Python</a:t>
            </a:r>
            <a:endParaRPr sz="4400">
              <a:latin typeface="Courier New"/>
              <a:cs typeface="Courier New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F53D91-B02E-1767-20AA-BD60DCDA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43" y="4025916"/>
            <a:ext cx="13959818" cy="38594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24635" y="696347"/>
            <a:ext cx="4474845" cy="953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50" spc="-515" dirty="0">
                <a:solidFill>
                  <a:srgbClr val="01498C"/>
                </a:solidFill>
              </a:rPr>
              <a:t>Creating</a:t>
            </a:r>
            <a:r>
              <a:rPr sz="6050" spc="240" dirty="0">
                <a:solidFill>
                  <a:srgbClr val="01498C"/>
                </a:solidFill>
              </a:rPr>
              <a:t> </a:t>
            </a:r>
            <a:r>
              <a:rPr sz="6050" spc="-615" dirty="0">
                <a:solidFill>
                  <a:srgbClr val="01498C"/>
                </a:solidFill>
              </a:rPr>
              <a:t>an</a:t>
            </a:r>
            <a:endParaRPr sz="6050"/>
          </a:p>
        </p:txBody>
      </p:sp>
      <p:sp>
        <p:nvSpPr>
          <p:cNvPr id="20" name="object 20"/>
          <p:cNvSpPr txBox="1"/>
          <p:nvPr/>
        </p:nvSpPr>
        <p:spPr>
          <a:xfrm>
            <a:off x="6119083" y="696347"/>
            <a:ext cx="4887595" cy="953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54810" algn="l"/>
              </a:tabLst>
            </a:pPr>
            <a:r>
              <a:rPr sz="5050" b="1" spc="-540" dirty="0">
                <a:solidFill>
                  <a:srgbClr val="01498C"/>
                </a:solidFill>
                <a:latin typeface="Arial"/>
                <a:cs typeface="Arial"/>
              </a:rPr>
              <a:t>RDD</a:t>
            </a:r>
            <a:r>
              <a:rPr sz="5050" b="1" dirty="0">
                <a:solidFill>
                  <a:srgbClr val="01498C"/>
                </a:solidFill>
                <a:latin typeface="Arial"/>
                <a:cs typeface="Arial"/>
              </a:rPr>
              <a:t>	</a:t>
            </a:r>
            <a:r>
              <a:rPr sz="6050" b="1" spc="-660" dirty="0">
                <a:solidFill>
                  <a:srgbClr val="01498C"/>
                </a:solidFill>
                <a:latin typeface="Courier New"/>
                <a:cs typeface="Courier New"/>
              </a:rPr>
              <a:t>in</a:t>
            </a:r>
            <a:r>
              <a:rPr sz="6050" b="1" spc="-275" dirty="0">
                <a:solidFill>
                  <a:srgbClr val="01498C"/>
                </a:solidFill>
                <a:latin typeface="Courier New"/>
                <a:cs typeface="Courier New"/>
              </a:rPr>
              <a:t> </a:t>
            </a:r>
            <a:r>
              <a:rPr sz="6050" b="1" spc="-455" dirty="0">
                <a:solidFill>
                  <a:srgbClr val="01498C"/>
                </a:solidFill>
                <a:latin typeface="Courier New"/>
                <a:cs typeface="Courier New"/>
              </a:rPr>
              <a:t>Spark</a:t>
            </a:r>
            <a:endParaRPr sz="6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6758" y="2088338"/>
            <a:ext cx="1996439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325" dirty="0">
                <a:solidFill>
                  <a:srgbClr val="0560AA"/>
                </a:solidFill>
                <a:latin typeface="Courier New"/>
                <a:cs typeface="Courier New"/>
              </a:rPr>
              <a:t>Apply</a:t>
            </a:r>
            <a:r>
              <a:rPr sz="4100" b="1" spc="7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150" b="1" spc="114" dirty="0">
                <a:solidFill>
                  <a:srgbClr val="0560AA"/>
                </a:solidFill>
                <a:latin typeface="Times New Roman"/>
                <a:cs typeface="Times New Roman"/>
              </a:rPr>
              <a:t>a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7264" y="2592775"/>
            <a:ext cx="571436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285" dirty="0">
                <a:solidFill>
                  <a:srgbClr val="0560AA"/>
                </a:solidFill>
                <a:latin typeface="Courier New"/>
                <a:cs typeface="Courier New"/>
              </a:rPr>
              <a:t>transformation</a:t>
            </a:r>
            <a:r>
              <a:rPr sz="4200" b="1" spc="-26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on</a:t>
            </a:r>
            <a:r>
              <a:rPr sz="4200" b="1" spc="-3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434" dirty="0">
                <a:solidFill>
                  <a:srgbClr val="0560AA"/>
                </a:solidFill>
                <a:latin typeface="Courier New"/>
                <a:cs typeface="Courier New"/>
              </a:rPr>
              <a:t>an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1406" y="3103597"/>
            <a:ext cx="427672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2840" algn="l"/>
              </a:tabLst>
            </a:pP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existing</a:t>
            </a:r>
            <a:r>
              <a:rPr sz="4200" b="1" spc="24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3600" b="1" spc="-445" dirty="0">
                <a:solidFill>
                  <a:srgbClr val="0560AA"/>
                </a:solidFill>
                <a:latin typeface="Arial"/>
                <a:cs typeface="Arial"/>
              </a:rPr>
              <a:t>RDD</a:t>
            </a:r>
            <a:r>
              <a:rPr sz="3600" b="1" dirty="0">
                <a:solidFill>
                  <a:srgbClr val="0560AA"/>
                </a:solidFill>
                <a:latin typeface="Arial"/>
                <a:cs typeface="Arial"/>
              </a:rPr>
              <a:t>	</a:t>
            </a:r>
            <a:r>
              <a:rPr sz="4200" b="1" spc="-175" dirty="0">
                <a:solidFill>
                  <a:srgbClr val="0560AA"/>
                </a:solidFill>
                <a:latin typeface="Courier New"/>
                <a:cs typeface="Courier New"/>
              </a:rPr>
              <a:t>to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1304" y="3627190"/>
            <a:ext cx="456120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335" dirty="0">
                <a:solidFill>
                  <a:srgbClr val="0560AA"/>
                </a:solidFill>
                <a:latin typeface="Courier New"/>
                <a:cs typeface="Courier New"/>
              </a:rPr>
              <a:t>create</a:t>
            </a:r>
            <a:r>
              <a:rPr sz="4200" b="1" spc="-10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05" dirty="0">
                <a:solidFill>
                  <a:srgbClr val="0560AA"/>
                </a:solidFill>
                <a:latin typeface="Courier New"/>
                <a:cs typeface="Courier New"/>
              </a:rPr>
              <a:t>a</a:t>
            </a:r>
            <a:r>
              <a:rPr sz="4200" b="1" spc="-7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409" dirty="0">
                <a:solidFill>
                  <a:srgbClr val="0560AA"/>
                </a:solidFill>
                <a:latin typeface="Courier New"/>
                <a:cs typeface="Courier New"/>
              </a:rPr>
              <a:t>new</a:t>
            </a:r>
            <a:r>
              <a:rPr sz="4200" b="1" spc="-9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3600" b="1" spc="-420" dirty="0">
                <a:solidFill>
                  <a:srgbClr val="0560AA"/>
                </a:solidFill>
                <a:latin typeface="Arial"/>
                <a:cs typeface="Arial"/>
              </a:rPr>
              <a:t>RDD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69D0584-29B4-7468-30E9-A272D9F3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686" y="2088338"/>
            <a:ext cx="7226300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30"/>
              </a:spcBef>
            </a:pPr>
            <a:r>
              <a:rPr spc="-484" dirty="0">
                <a:solidFill>
                  <a:srgbClr val="01498A"/>
                </a:solidFill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451" y="2056412"/>
            <a:ext cx="13776325" cy="33203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4400" spc="-350" dirty="0">
                <a:solidFill>
                  <a:srgbClr val="0560AA"/>
                </a:solidFill>
                <a:latin typeface="Courier New"/>
                <a:cs typeface="Courier New"/>
              </a:rPr>
              <a:t>•Define</a:t>
            </a:r>
            <a:r>
              <a:rPr sz="4400" spc="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Resilient</a:t>
            </a:r>
            <a:r>
              <a:rPr sz="4400" spc="-19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80" dirty="0">
                <a:solidFill>
                  <a:srgbClr val="0560AA"/>
                </a:solidFill>
                <a:latin typeface="Courier New"/>
                <a:cs typeface="Courier New"/>
              </a:rPr>
              <a:t>Distributed</a:t>
            </a:r>
            <a:r>
              <a:rPr sz="4400" spc="3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560AA"/>
                </a:solidFill>
                <a:latin typeface="Courier New"/>
                <a:cs typeface="Courier New"/>
              </a:rPr>
              <a:t>Datasets</a:t>
            </a:r>
            <a:r>
              <a:rPr sz="4400" spc="-72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335" dirty="0">
                <a:solidFill>
                  <a:srgbClr val="0560AA"/>
                </a:solidFill>
                <a:latin typeface="Courier New"/>
                <a:cs typeface="Courier New"/>
              </a:rPr>
              <a:t>(RDDs)</a:t>
            </a:r>
            <a:endParaRPr sz="4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400" spc="-325" dirty="0">
                <a:solidFill>
                  <a:srgbClr val="0560AA"/>
                </a:solidFill>
                <a:latin typeface="Courier New"/>
                <a:cs typeface="Courier New"/>
              </a:rPr>
              <a:t>•Define</a:t>
            </a:r>
            <a:r>
              <a:rPr sz="4400" spc="-2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560AA"/>
                </a:solidFill>
                <a:latin typeface="Courier New"/>
                <a:cs typeface="Courier New"/>
              </a:rPr>
              <a:t>Parallel</a:t>
            </a:r>
            <a:r>
              <a:rPr sz="4400" spc="-25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65" dirty="0">
                <a:solidFill>
                  <a:srgbClr val="0560AA"/>
                </a:solidFill>
                <a:latin typeface="Courier New"/>
                <a:cs typeface="Courier New"/>
              </a:rPr>
              <a:t>Programming</a:t>
            </a:r>
            <a:endParaRPr sz="4400" dirty="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4400" spc="-375" dirty="0">
                <a:solidFill>
                  <a:srgbClr val="0560AA"/>
                </a:solidFill>
                <a:latin typeface="Courier New"/>
                <a:cs typeface="Courier New"/>
              </a:rPr>
              <a:t>•Explain</a:t>
            </a:r>
            <a:r>
              <a:rPr sz="4400" spc="114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Resilience</a:t>
            </a:r>
            <a:r>
              <a:rPr sz="4400" spc="-16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00" dirty="0">
                <a:solidFill>
                  <a:srgbClr val="0560AA"/>
                </a:solidFill>
                <a:latin typeface="Courier New"/>
                <a:cs typeface="Courier New"/>
              </a:rPr>
              <a:t>in</a:t>
            </a:r>
            <a:r>
              <a:rPr sz="4400" spc="-26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Apache</a:t>
            </a:r>
            <a:r>
              <a:rPr sz="4400" spc="-409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385" dirty="0">
                <a:solidFill>
                  <a:srgbClr val="0560AA"/>
                </a:solidFill>
                <a:latin typeface="Courier New"/>
                <a:cs typeface="Courier New"/>
              </a:rPr>
              <a:t>Spark</a:t>
            </a:r>
            <a:endParaRPr sz="4400" dirty="0">
              <a:latin typeface="Courier New"/>
              <a:cs typeface="Courier New"/>
            </a:endParaRPr>
          </a:p>
          <a:p>
            <a:pPr marL="368300" marR="5080" indent="-356235">
              <a:lnSpc>
                <a:spcPct val="78100"/>
              </a:lnSpc>
              <a:spcBef>
                <a:spcPts val="1210"/>
              </a:spcBef>
            </a:pPr>
            <a:r>
              <a:rPr sz="4400" spc="-325" dirty="0">
                <a:solidFill>
                  <a:srgbClr val="0560AA"/>
                </a:solidFill>
                <a:latin typeface="Courier New"/>
                <a:cs typeface="Courier New"/>
              </a:rPr>
              <a:t>•Relate</a:t>
            </a:r>
            <a:r>
              <a:rPr sz="4400" spc="-8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RDD</a:t>
            </a:r>
            <a:r>
              <a:rPr sz="4400" spc="-52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and</a:t>
            </a:r>
            <a:r>
              <a:rPr sz="4400" spc="-27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30" dirty="0">
                <a:solidFill>
                  <a:srgbClr val="0560AA"/>
                </a:solidFill>
                <a:latin typeface="Courier New"/>
                <a:cs typeface="Courier New"/>
              </a:rPr>
              <a:t>Parallel</a:t>
            </a:r>
            <a:r>
              <a:rPr sz="4400" spc="-16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55" dirty="0">
                <a:solidFill>
                  <a:srgbClr val="0560AA"/>
                </a:solidFill>
                <a:latin typeface="Courier New"/>
                <a:cs typeface="Courier New"/>
              </a:rPr>
              <a:t>Programming</a:t>
            </a:r>
            <a:r>
              <a:rPr sz="4400" spc="10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80" dirty="0">
                <a:solidFill>
                  <a:srgbClr val="0560AA"/>
                </a:solidFill>
                <a:latin typeface="Courier New"/>
                <a:cs typeface="Courier New"/>
              </a:rPr>
              <a:t>with</a:t>
            </a:r>
            <a:r>
              <a:rPr sz="4400" spc="-8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400" spc="-440" dirty="0">
                <a:solidFill>
                  <a:srgbClr val="0560AA"/>
                </a:solidFill>
                <a:latin typeface="Courier New"/>
                <a:cs typeface="Courier New"/>
              </a:rPr>
              <a:t>Apache </a:t>
            </a:r>
            <a:r>
              <a:rPr sz="4400" spc="-385" dirty="0">
                <a:solidFill>
                  <a:srgbClr val="0560AA"/>
                </a:solidFill>
                <a:latin typeface="Courier New"/>
                <a:cs typeface="Courier New"/>
              </a:rPr>
              <a:t>Spark</a:t>
            </a:r>
            <a:endParaRPr sz="4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133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"/>
              </a:spcBef>
            </a:pPr>
            <a:r>
              <a:rPr sz="6100" spc="-630" dirty="0">
                <a:solidFill>
                  <a:srgbClr val="01498C"/>
                </a:solidFill>
              </a:rPr>
              <a:t>What</a:t>
            </a:r>
            <a:r>
              <a:rPr sz="6100" spc="25" dirty="0">
                <a:solidFill>
                  <a:srgbClr val="01498C"/>
                </a:solidFill>
              </a:rPr>
              <a:t> </a:t>
            </a:r>
            <a:r>
              <a:rPr sz="6100" spc="-515" dirty="0">
                <a:solidFill>
                  <a:srgbClr val="01498C"/>
                </a:solidFill>
              </a:rPr>
              <a:t>is</a:t>
            </a:r>
            <a:r>
              <a:rPr sz="6100" spc="-409" dirty="0">
                <a:solidFill>
                  <a:srgbClr val="01498C"/>
                </a:solidFill>
              </a:rPr>
              <a:t> </a:t>
            </a:r>
            <a:r>
              <a:rPr sz="6100" spc="-520" dirty="0">
                <a:solidFill>
                  <a:srgbClr val="01498C"/>
                </a:solidFill>
              </a:rPr>
              <a:t>Parallel</a:t>
            </a:r>
            <a:r>
              <a:rPr sz="6100" spc="-20" dirty="0">
                <a:solidFill>
                  <a:srgbClr val="01498C"/>
                </a:solidFill>
              </a:rPr>
              <a:t> </a:t>
            </a:r>
            <a:r>
              <a:rPr sz="6100" spc="-565" dirty="0">
                <a:solidFill>
                  <a:srgbClr val="01498C"/>
                </a:solidFill>
              </a:rPr>
              <a:t>Programming</a:t>
            </a:r>
            <a:endParaRPr sz="61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pc="-375" dirty="0">
                <a:solidFill>
                  <a:srgbClr val="0562AC"/>
                </a:solidFill>
              </a:rPr>
              <a:t>•Parallel</a:t>
            </a:r>
            <a:r>
              <a:rPr spc="130" dirty="0">
                <a:solidFill>
                  <a:srgbClr val="0562AC"/>
                </a:solidFill>
              </a:rPr>
              <a:t> </a:t>
            </a:r>
            <a:r>
              <a:rPr spc="-465" dirty="0">
                <a:solidFill>
                  <a:srgbClr val="0562AC"/>
                </a:solidFill>
              </a:rPr>
              <a:t>programming:</a:t>
            </a:r>
          </a:p>
          <a:p>
            <a:pPr marL="384175" marR="278130" indent="-372110">
              <a:lnSpc>
                <a:spcPct val="76200"/>
              </a:lnSpc>
              <a:spcBef>
                <a:spcPts val="1405"/>
              </a:spcBef>
            </a:pPr>
            <a:r>
              <a:rPr spc="-90" dirty="0">
                <a:solidFill>
                  <a:srgbClr val="0562AC"/>
                </a:solidFill>
              </a:rPr>
              <a:t>•Is</a:t>
            </a:r>
            <a:r>
              <a:rPr spc="-735" dirty="0">
                <a:solidFill>
                  <a:srgbClr val="0562AC"/>
                </a:solidFill>
              </a:rPr>
              <a:t> </a:t>
            </a:r>
            <a:r>
              <a:rPr spc="-350" dirty="0">
                <a:solidFill>
                  <a:srgbClr val="0562AC"/>
                </a:solidFill>
              </a:rPr>
              <a:t>the</a:t>
            </a:r>
            <a:r>
              <a:rPr spc="-645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simultaneous</a:t>
            </a:r>
            <a:r>
              <a:rPr spc="125" dirty="0">
                <a:solidFill>
                  <a:srgbClr val="0562AC"/>
                </a:solidFill>
              </a:rPr>
              <a:t> </a:t>
            </a:r>
            <a:r>
              <a:rPr spc="-400" dirty="0">
                <a:solidFill>
                  <a:srgbClr val="0562AC"/>
                </a:solidFill>
              </a:rPr>
              <a:t>use</a:t>
            </a:r>
            <a:r>
              <a:rPr spc="-575" dirty="0">
                <a:solidFill>
                  <a:srgbClr val="0562AC"/>
                </a:solidFill>
              </a:rPr>
              <a:t> </a:t>
            </a:r>
            <a:r>
              <a:rPr spc="-350" dirty="0">
                <a:solidFill>
                  <a:srgbClr val="0562AC"/>
                </a:solidFill>
              </a:rPr>
              <a:t>of</a:t>
            </a:r>
            <a:r>
              <a:rPr spc="-345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multiple</a:t>
            </a:r>
            <a:r>
              <a:rPr spc="-275" dirty="0">
                <a:solidFill>
                  <a:srgbClr val="0562AC"/>
                </a:solidFill>
              </a:rPr>
              <a:t> </a:t>
            </a:r>
            <a:r>
              <a:rPr spc="-415" dirty="0">
                <a:solidFill>
                  <a:srgbClr val="0562AC"/>
                </a:solidFill>
              </a:rPr>
              <a:t>compute </a:t>
            </a:r>
            <a:r>
              <a:rPr spc="-430" dirty="0">
                <a:solidFill>
                  <a:srgbClr val="0562AC"/>
                </a:solidFill>
              </a:rPr>
              <a:t>resources</a:t>
            </a:r>
            <a:r>
              <a:rPr spc="-320" dirty="0">
                <a:solidFill>
                  <a:srgbClr val="0562AC"/>
                </a:solidFill>
              </a:rPr>
              <a:t> </a:t>
            </a:r>
            <a:r>
              <a:rPr spc="-270" dirty="0">
                <a:solidFill>
                  <a:srgbClr val="0562AC"/>
                </a:solidFill>
              </a:rPr>
              <a:t>to</a:t>
            </a:r>
            <a:r>
              <a:rPr spc="-705" dirty="0">
                <a:solidFill>
                  <a:srgbClr val="0562AC"/>
                </a:solidFill>
              </a:rPr>
              <a:t> </a:t>
            </a:r>
            <a:r>
              <a:rPr spc="-375" dirty="0">
                <a:solidFill>
                  <a:srgbClr val="0562AC"/>
                </a:solidFill>
              </a:rPr>
              <a:t>solve</a:t>
            </a:r>
            <a:r>
              <a:rPr spc="-434" dirty="0">
                <a:solidFill>
                  <a:srgbClr val="0562AC"/>
                </a:solidFill>
              </a:rPr>
              <a:t> </a:t>
            </a:r>
            <a:r>
              <a:rPr spc="-165" dirty="0">
                <a:solidFill>
                  <a:srgbClr val="0562AC"/>
                </a:solidFill>
              </a:rPr>
              <a:t>a</a:t>
            </a:r>
            <a:r>
              <a:rPr spc="-670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computational</a:t>
            </a:r>
            <a:r>
              <a:rPr spc="135" dirty="0">
                <a:solidFill>
                  <a:srgbClr val="0562AC"/>
                </a:solidFill>
              </a:rPr>
              <a:t> </a:t>
            </a:r>
            <a:r>
              <a:rPr spc="-495" dirty="0">
                <a:solidFill>
                  <a:srgbClr val="0562AC"/>
                </a:solidFill>
              </a:rPr>
              <a:t>problem</a:t>
            </a:r>
          </a:p>
          <a:p>
            <a:pPr marL="431800" marR="5080" indent="-419734">
              <a:lnSpc>
                <a:spcPct val="76200"/>
              </a:lnSpc>
              <a:spcBef>
                <a:spcPts val="1405"/>
              </a:spcBef>
            </a:pPr>
            <a:r>
              <a:rPr spc="-325" dirty="0">
                <a:solidFill>
                  <a:srgbClr val="0562AC"/>
                </a:solidFill>
              </a:rPr>
              <a:t>•Breaks</a:t>
            </a:r>
            <a:r>
              <a:rPr spc="10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problems</a:t>
            </a:r>
            <a:r>
              <a:rPr spc="-265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into</a:t>
            </a:r>
            <a:r>
              <a:rPr spc="-450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discrete</a:t>
            </a:r>
            <a:r>
              <a:rPr spc="114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parts</a:t>
            </a:r>
            <a:r>
              <a:rPr spc="-595" dirty="0">
                <a:solidFill>
                  <a:srgbClr val="0562AC"/>
                </a:solidFill>
              </a:rPr>
              <a:t> </a:t>
            </a:r>
            <a:r>
              <a:rPr spc="-375" dirty="0">
                <a:solidFill>
                  <a:srgbClr val="0562AC"/>
                </a:solidFill>
              </a:rPr>
              <a:t>that</a:t>
            </a:r>
            <a:r>
              <a:rPr spc="-459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can be</a:t>
            </a:r>
            <a:r>
              <a:rPr spc="-760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solved</a:t>
            </a:r>
            <a:r>
              <a:rPr spc="5" dirty="0">
                <a:solidFill>
                  <a:srgbClr val="0562AC"/>
                </a:solidFill>
              </a:rPr>
              <a:t> </a:t>
            </a:r>
            <a:r>
              <a:rPr spc="-465" dirty="0">
                <a:solidFill>
                  <a:srgbClr val="0562AC"/>
                </a:solidFill>
              </a:rPr>
              <a:t>concurrently</a:t>
            </a:r>
          </a:p>
          <a:p>
            <a:pPr marL="431800" marR="577850" indent="-407034">
              <a:lnSpc>
                <a:spcPct val="76200"/>
              </a:lnSpc>
              <a:spcBef>
                <a:spcPts val="1410"/>
              </a:spcBef>
            </a:pPr>
            <a:r>
              <a:rPr spc="-270" dirty="0">
                <a:solidFill>
                  <a:srgbClr val="0562AC"/>
                </a:solidFill>
              </a:rPr>
              <a:t>•Runs</a:t>
            </a:r>
            <a:r>
              <a:rPr spc="-565" dirty="0">
                <a:solidFill>
                  <a:srgbClr val="0562AC"/>
                </a:solidFill>
              </a:rPr>
              <a:t> </a:t>
            </a:r>
            <a:r>
              <a:rPr spc="-430" dirty="0">
                <a:solidFill>
                  <a:srgbClr val="0562AC"/>
                </a:solidFill>
              </a:rPr>
              <a:t>simultaneous</a:t>
            </a:r>
            <a:r>
              <a:rPr spc="-90" dirty="0">
                <a:solidFill>
                  <a:srgbClr val="0562AC"/>
                </a:solidFill>
              </a:rPr>
              <a:t> </a:t>
            </a:r>
            <a:r>
              <a:rPr spc="-455" dirty="0">
                <a:solidFill>
                  <a:srgbClr val="0562AC"/>
                </a:solidFill>
              </a:rPr>
              <a:t>instructions</a:t>
            </a:r>
            <a:r>
              <a:rPr spc="85" dirty="0">
                <a:solidFill>
                  <a:srgbClr val="0562AC"/>
                </a:solidFill>
              </a:rPr>
              <a:t> </a:t>
            </a:r>
            <a:r>
              <a:rPr spc="-400" dirty="0">
                <a:solidFill>
                  <a:srgbClr val="0562AC"/>
                </a:solidFill>
              </a:rPr>
              <a:t>on</a:t>
            </a:r>
            <a:r>
              <a:rPr spc="-135" dirty="0">
                <a:solidFill>
                  <a:srgbClr val="0562AC"/>
                </a:solidFill>
              </a:rPr>
              <a:t> </a:t>
            </a:r>
            <a:r>
              <a:rPr spc="-465" dirty="0">
                <a:solidFill>
                  <a:srgbClr val="0562AC"/>
                </a:solidFill>
              </a:rPr>
              <a:t>multiple processors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5"/>
              </a:spcBef>
            </a:pPr>
            <a:r>
              <a:rPr sz="6100" spc="-590" dirty="0">
                <a:solidFill>
                  <a:srgbClr val="01498A"/>
                </a:solidFill>
              </a:rPr>
              <a:t>RDDs</a:t>
            </a:r>
            <a:r>
              <a:rPr sz="6100" spc="-1005" dirty="0">
                <a:solidFill>
                  <a:srgbClr val="01498A"/>
                </a:solidFill>
              </a:rPr>
              <a:t> </a:t>
            </a:r>
            <a:r>
              <a:rPr sz="6700" spc="-645" dirty="0">
                <a:solidFill>
                  <a:srgbClr val="01498A"/>
                </a:solidFill>
              </a:rPr>
              <a:t>&amp;</a:t>
            </a:r>
            <a:r>
              <a:rPr sz="6700" spc="-195" dirty="0">
                <a:solidFill>
                  <a:srgbClr val="01498A"/>
                </a:solidFill>
              </a:rPr>
              <a:t> </a:t>
            </a:r>
            <a:r>
              <a:rPr sz="6100" spc="-520" dirty="0">
                <a:solidFill>
                  <a:srgbClr val="01498A"/>
                </a:solidFill>
              </a:rPr>
              <a:t>Parallel</a:t>
            </a:r>
            <a:r>
              <a:rPr sz="6100" spc="-25" dirty="0">
                <a:solidFill>
                  <a:srgbClr val="01498A"/>
                </a:solidFill>
              </a:rPr>
              <a:t> </a:t>
            </a:r>
            <a:r>
              <a:rPr sz="6100" spc="-565" dirty="0">
                <a:solidFill>
                  <a:srgbClr val="01498A"/>
                </a:solidFill>
              </a:rPr>
              <a:t>Programming</a:t>
            </a:r>
            <a:endParaRPr sz="6100"/>
          </a:p>
        </p:txBody>
      </p:sp>
      <p:sp>
        <p:nvSpPr>
          <p:cNvPr id="18" name="object 18"/>
          <p:cNvSpPr txBox="1"/>
          <p:nvPr/>
        </p:nvSpPr>
        <p:spPr>
          <a:xfrm>
            <a:off x="1167734" y="2081953"/>
            <a:ext cx="7496809" cy="22148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75920" marR="5080" indent="-363855">
              <a:lnSpc>
                <a:spcPct val="80500"/>
              </a:lnSpc>
              <a:spcBef>
                <a:spcPts val="1105"/>
              </a:spcBef>
            </a:pPr>
            <a:r>
              <a:rPr sz="4200" b="1" spc="-65" dirty="0">
                <a:solidFill>
                  <a:srgbClr val="0560AA"/>
                </a:solidFill>
                <a:latin typeface="Courier New"/>
                <a:cs typeface="Courier New"/>
              </a:rPr>
              <a:t>•Vou</a:t>
            </a:r>
            <a:r>
              <a:rPr sz="4200" b="1" spc="-2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85" dirty="0">
                <a:solidFill>
                  <a:srgbClr val="0560AA"/>
                </a:solidFill>
                <a:latin typeface="Courier New"/>
                <a:cs typeface="Courier New"/>
              </a:rPr>
              <a:t>can</a:t>
            </a:r>
            <a:r>
              <a:rPr sz="4200" b="1" spc="-15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35" dirty="0">
                <a:solidFill>
                  <a:srgbClr val="0560AA"/>
                </a:solidFill>
                <a:latin typeface="Courier New"/>
                <a:cs typeface="Courier New"/>
              </a:rPr>
              <a:t>create</a:t>
            </a:r>
            <a:r>
              <a:rPr sz="4200" b="1" spc="-13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409" dirty="0">
                <a:solidFill>
                  <a:srgbClr val="0560AA"/>
                </a:solidFill>
                <a:latin typeface="Courier New"/>
                <a:cs typeface="Courier New"/>
              </a:rPr>
              <a:t>an</a:t>
            </a:r>
            <a:r>
              <a:rPr sz="4200" b="1" spc="5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RDD</a:t>
            </a:r>
            <a:r>
              <a:rPr sz="4200" b="1" spc="-13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560" dirty="0">
                <a:solidFill>
                  <a:srgbClr val="0560AA"/>
                </a:solidFill>
                <a:latin typeface="Courier New"/>
                <a:cs typeface="Courier New"/>
              </a:rPr>
              <a:t>by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parallelizing</a:t>
            </a:r>
            <a:r>
              <a:rPr sz="4200" b="1" spc="31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459" dirty="0">
                <a:solidFill>
                  <a:srgbClr val="0560AA"/>
                </a:solidFill>
                <a:latin typeface="Courier New"/>
                <a:cs typeface="Courier New"/>
              </a:rPr>
              <a:t>an</a:t>
            </a:r>
            <a:r>
              <a:rPr sz="4200" b="1" spc="-3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35" dirty="0">
                <a:solidFill>
                  <a:srgbClr val="0560AA"/>
                </a:solidFill>
                <a:latin typeface="Courier New"/>
                <a:cs typeface="Courier New"/>
              </a:rPr>
              <a:t>array</a:t>
            </a:r>
            <a:r>
              <a:rPr sz="4200" b="1" spc="-5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10" dirty="0">
                <a:solidFill>
                  <a:srgbClr val="0560AA"/>
                </a:solidFill>
                <a:latin typeface="Courier New"/>
                <a:cs typeface="Courier New"/>
              </a:rPr>
              <a:t>of </a:t>
            </a:r>
            <a:r>
              <a:rPr sz="4200" b="1" spc="-335" dirty="0">
                <a:solidFill>
                  <a:srgbClr val="0560AA"/>
                </a:solidFill>
                <a:latin typeface="Courier New"/>
                <a:cs typeface="Courier New"/>
              </a:rPr>
              <a:t>objects,</a:t>
            </a:r>
            <a:r>
              <a:rPr sz="4200" b="1" spc="5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80" dirty="0">
                <a:solidFill>
                  <a:srgbClr val="0560AA"/>
                </a:solidFill>
                <a:latin typeface="Courier New"/>
                <a:cs typeface="Courier New"/>
              </a:rPr>
              <a:t>or</a:t>
            </a:r>
            <a:r>
              <a:rPr sz="4200" b="1" spc="3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535" dirty="0">
                <a:solidFill>
                  <a:srgbClr val="0560AA"/>
                </a:solidFill>
                <a:latin typeface="Courier New"/>
                <a:cs typeface="Courier New"/>
              </a:rPr>
              <a:t>by</a:t>
            </a:r>
            <a:r>
              <a:rPr sz="4200" b="1" spc="-24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45" dirty="0">
                <a:solidFill>
                  <a:srgbClr val="0560AA"/>
                </a:solidFill>
                <a:latin typeface="Courier New"/>
                <a:cs typeface="Courier New"/>
              </a:rPr>
              <a:t>splitting </a:t>
            </a:r>
            <a:r>
              <a:rPr sz="4200" b="1" spc="-305" dirty="0">
                <a:solidFill>
                  <a:srgbClr val="0560AA"/>
                </a:solidFill>
                <a:latin typeface="Courier New"/>
                <a:cs typeface="Courier New"/>
              </a:rPr>
              <a:t>a</a:t>
            </a:r>
            <a:r>
              <a:rPr sz="4200" b="1" spc="-2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dataset</a:t>
            </a:r>
            <a:r>
              <a:rPr sz="4200" b="1" spc="29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60" dirty="0">
                <a:solidFill>
                  <a:srgbClr val="0560AA"/>
                </a:solidFill>
                <a:latin typeface="Courier New"/>
                <a:cs typeface="Courier New"/>
              </a:rPr>
              <a:t>into</a:t>
            </a:r>
            <a:r>
              <a:rPr sz="4200" b="1" spc="13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70" dirty="0">
                <a:solidFill>
                  <a:srgbClr val="0560AA"/>
                </a:solidFill>
                <a:latin typeface="Courier New"/>
                <a:cs typeface="Courier New"/>
              </a:rPr>
              <a:t>partitions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7058" y="6028054"/>
            <a:ext cx="1980564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345" dirty="0">
                <a:solidFill>
                  <a:srgbClr val="0560AA"/>
                </a:solidFill>
                <a:latin typeface="Courier New"/>
                <a:cs typeface="Courier New"/>
              </a:rPr>
              <a:t>cluster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2752" y="4993639"/>
            <a:ext cx="6941184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20"/>
              </a:spcBef>
              <a:buFont typeface="Courier New"/>
              <a:buChar char="•"/>
              <a:tabLst>
                <a:tab pos="368935" algn="l"/>
              </a:tabLst>
            </a:pPr>
            <a:r>
              <a:rPr sz="4200" b="1" spc="-285" dirty="0">
                <a:solidFill>
                  <a:srgbClr val="0560AA"/>
                </a:solidFill>
                <a:latin typeface="Courier New"/>
                <a:cs typeface="Courier New"/>
              </a:rPr>
              <a:t>Spark</a:t>
            </a:r>
            <a:r>
              <a:rPr sz="4200" b="1" spc="-1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10" dirty="0">
                <a:solidFill>
                  <a:srgbClr val="0560AA"/>
                </a:solidFill>
                <a:latin typeface="Courier New"/>
                <a:cs typeface="Courier New"/>
              </a:rPr>
              <a:t>runs</a:t>
            </a:r>
            <a:r>
              <a:rPr sz="4200" b="1" spc="-23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85" dirty="0">
                <a:solidFill>
                  <a:srgbClr val="0560AA"/>
                </a:solidFill>
                <a:latin typeface="Courier New"/>
                <a:cs typeface="Courier New"/>
              </a:rPr>
              <a:t>one</a:t>
            </a:r>
            <a:r>
              <a:rPr sz="4200" b="1" spc="-45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60" dirty="0">
                <a:solidFill>
                  <a:srgbClr val="0560AA"/>
                </a:solidFill>
                <a:latin typeface="Courier New"/>
                <a:cs typeface="Courier New"/>
              </a:rPr>
              <a:t>task</a:t>
            </a:r>
            <a:r>
              <a:rPr sz="4200" b="1" spc="-27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10" dirty="0">
                <a:solidFill>
                  <a:srgbClr val="0560AA"/>
                </a:solidFill>
                <a:latin typeface="Courier New"/>
                <a:cs typeface="Courier New"/>
              </a:rPr>
              <a:t>for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7159" y="5504461"/>
            <a:ext cx="5979795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00" b="1" spc="-409" dirty="0">
                <a:solidFill>
                  <a:srgbClr val="0560AA"/>
                </a:solidFill>
                <a:latin typeface="Courier New"/>
                <a:cs typeface="Courier New"/>
              </a:rPr>
              <a:t>each</a:t>
            </a:r>
            <a:r>
              <a:rPr sz="4200" b="1" spc="40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385" dirty="0">
                <a:solidFill>
                  <a:srgbClr val="0560AA"/>
                </a:solidFill>
                <a:latin typeface="Courier New"/>
                <a:cs typeface="Courier New"/>
              </a:rPr>
              <a:t>partition</a:t>
            </a:r>
            <a:r>
              <a:rPr sz="4200" b="1" spc="210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80" dirty="0">
                <a:solidFill>
                  <a:srgbClr val="0560AA"/>
                </a:solidFill>
                <a:latin typeface="Courier New"/>
                <a:cs typeface="Courier New"/>
              </a:rPr>
              <a:t>of</a:t>
            </a:r>
            <a:r>
              <a:rPr sz="4200" b="1" spc="-425" dirty="0">
                <a:solidFill>
                  <a:srgbClr val="0560AA"/>
                </a:solidFill>
                <a:latin typeface="Courier New"/>
                <a:cs typeface="Courier New"/>
              </a:rPr>
              <a:t> </a:t>
            </a:r>
            <a:r>
              <a:rPr sz="4200" b="1" spc="-285" dirty="0">
                <a:solidFill>
                  <a:srgbClr val="0560AA"/>
                </a:solidFill>
                <a:latin typeface="Courier New"/>
                <a:cs typeface="Courier New"/>
              </a:rPr>
              <a:t>the</a:t>
            </a:r>
            <a:endParaRPr sz="4200">
              <a:latin typeface="Courier New"/>
              <a:cs typeface="Courier New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B01B89E-E0FB-B44F-5F59-972C0079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726" y="1886584"/>
            <a:ext cx="7251700" cy="6883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F2C5E3-3B87-56E4-B80C-27EB7BC9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51299"/>
            <a:ext cx="13817600" cy="26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7CBCBF-C15C-DE7C-F226-C905CD4B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15254"/>
            <a:ext cx="13817600" cy="43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7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9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25"/>
              </a:spcBef>
            </a:pPr>
            <a:r>
              <a:rPr spc="-375" dirty="0"/>
              <a:t>In</a:t>
            </a:r>
            <a:r>
              <a:rPr spc="-484" dirty="0"/>
              <a:t> </a:t>
            </a:r>
            <a:r>
              <a:rPr spc="-350" dirty="0"/>
              <a:t>this</a:t>
            </a:r>
            <a:r>
              <a:rPr spc="-405" dirty="0"/>
              <a:t> </a:t>
            </a:r>
            <a:r>
              <a:rPr spc="-430" dirty="0"/>
              <a:t>video,</a:t>
            </a:r>
            <a:r>
              <a:rPr spc="-545" dirty="0"/>
              <a:t> </a:t>
            </a:r>
            <a:r>
              <a:rPr spc="-400" dirty="0"/>
              <a:t>you</a:t>
            </a:r>
            <a:r>
              <a:rPr spc="-440" dirty="0"/>
              <a:t> </a:t>
            </a:r>
            <a:r>
              <a:rPr spc="-455" dirty="0"/>
              <a:t>learned</a:t>
            </a:r>
            <a:r>
              <a:rPr spc="-75" dirty="0"/>
              <a:t> </a:t>
            </a:r>
            <a:r>
              <a:rPr spc="-415" dirty="0"/>
              <a:t>that:</a:t>
            </a:r>
          </a:p>
          <a:p>
            <a:pPr marL="380365" marR="5080" indent="-368300">
              <a:lnSpc>
                <a:spcPct val="76200"/>
              </a:lnSpc>
              <a:spcBef>
                <a:spcPts val="1405"/>
              </a:spcBef>
            </a:pPr>
            <a:r>
              <a:rPr spc="-270" dirty="0"/>
              <a:t>•Vou</a:t>
            </a:r>
            <a:r>
              <a:rPr spc="-210" dirty="0"/>
              <a:t> </a:t>
            </a:r>
            <a:r>
              <a:rPr spc="-430" dirty="0"/>
              <a:t>can</a:t>
            </a:r>
            <a:r>
              <a:rPr spc="-380" dirty="0"/>
              <a:t> </a:t>
            </a:r>
            <a:r>
              <a:rPr spc="-405" dirty="0"/>
              <a:t>create</a:t>
            </a:r>
            <a:r>
              <a:rPr spc="-420" dirty="0"/>
              <a:t> </a:t>
            </a:r>
            <a:r>
              <a:rPr spc="-400" dirty="0"/>
              <a:t>an</a:t>
            </a:r>
            <a:r>
              <a:rPr spc="-195" dirty="0"/>
              <a:t> </a:t>
            </a:r>
            <a:r>
              <a:rPr spc="-455" dirty="0"/>
              <a:t>RDD</a:t>
            </a:r>
            <a:r>
              <a:rPr spc="-305" dirty="0"/>
              <a:t> </a:t>
            </a:r>
            <a:r>
              <a:rPr spc="-455" dirty="0"/>
              <a:t>using</a:t>
            </a:r>
            <a:r>
              <a:rPr spc="-390" dirty="0"/>
              <a:t> </a:t>
            </a:r>
            <a:r>
              <a:rPr spc="-400" dirty="0"/>
              <a:t>an</a:t>
            </a:r>
            <a:r>
              <a:rPr spc="-390" dirty="0"/>
              <a:t> </a:t>
            </a:r>
            <a:r>
              <a:rPr spc="-350" dirty="0"/>
              <a:t>externa!</a:t>
            </a:r>
            <a:r>
              <a:rPr spc="-940" dirty="0"/>
              <a:t> </a:t>
            </a:r>
            <a:r>
              <a:rPr spc="-325" dirty="0"/>
              <a:t>or </a:t>
            </a:r>
            <a:r>
              <a:rPr spc="-405" dirty="0"/>
              <a:t>local</a:t>
            </a:r>
            <a:r>
              <a:rPr spc="-509" dirty="0"/>
              <a:t> </a:t>
            </a:r>
            <a:r>
              <a:rPr spc="-375" dirty="0"/>
              <a:t>file</a:t>
            </a:r>
            <a:r>
              <a:rPr spc="-605" dirty="0"/>
              <a:t> </a:t>
            </a:r>
            <a:r>
              <a:rPr spc="-400" dirty="0"/>
              <a:t>from</a:t>
            </a:r>
            <a:r>
              <a:rPr spc="-55" dirty="0"/>
              <a:t> </a:t>
            </a:r>
            <a:r>
              <a:rPr spc="-430" dirty="0"/>
              <a:t>Hadoop-supported</a:t>
            </a:r>
            <a:r>
              <a:rPr spc="-434" dirty="0"/>
              <a:t> </a:t>
            </a:r>
            <a:r>
              <a:rPr spc="-350" dirty="0"/>
              <a:t>file,</a:t>
            </a:r>
            <a:r>
              <a:rPr spc="-705" dirty="0"/>
              <a:t> </a:t>
            </a:r>
            <a:r>
              <a:rPr spc="-430" dirty="0"/>
              <a:t>from</a:t>
            </a:r>
            <a:r>
              <a:rPr spc="-125" dirty="0"/>
              <a:t> </a:t>
            </a:r>
            <a:r>
              <a:rPr spc="-50" dirty="0"/>
              <a:t>a </a:t>
            </a:r>
            <a:r>
              <a:rPr spc="-455" dirty="0"/>
              <a:t>collection</a:t>
            </a:r>
            <a:r>
              <a:rPr spc="-80" dirty="0"/>
              <a:t> </a:t>
            </a:r>
            <a:r>
              <a:rPr spc="-295" dirty="0"/>
              <a:t>or</a:t>
            </a:r>
            <a:r>
              <a:rPr spc="-680" dirty="0"/>
              <a:t> </a:t>
            </a:r>
            <a:r>
              <a:rPr spc="-455" dirty="0"/>
              <a:t>from</a:t>
            </a:r>
            <a:r>
              <a:rPr spc="-120" dirty="0"/>
              <a:t> </a:t>
            </a:r>
            <a:r>
              <a:rPr spc="-430" dirty="0"/>
              <a:t>another</a:t>
            </a:r>
            <a:r>
              <a:rPr spc="-125" dirty="0"/>
              <a:t> </a:t>
            </a:r>
            <a:r>
              <a:rPr spc="-480" dirty="0"/>
              <a:t>RDD</a:t>
            </a: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pc="-270" dirty="0"/>
              <a:t>•RDDs</a:t>
            </a:r>
            <a:r>
              <a:rPr spc="-525" dirty="0"/>
              <a:t> </a:t>
            </a:r>
            <a:r>
              <a:rPr spc="-350" dirty="0"/>
              <a:t>are</a:t>
            </a:r>
            <a:r>
              <a:rPr spc="-520" dirty="0"/>
              <a:t> </a:t>
            </a:r>
            <a:r>
              <a:rPr spc="-430" dirty="0"/>
              <a:t>immutable</a:t>
            </a:r>
            <a:r>
              <a:rPr spc="-275" dirty="0"/>
              <a:t> </a:t>
            </a:r>
            <a:r>
              <a:rPr spc="-505" dirty="0"/>
              <a:t>and</a:t>
            </a:r>
            <a:r>
              <a:rPr spc="-130" dirty="0"/>
              <a:t> </a:t>
            </a:r>
            <a:r>
              <a:rPr spc="-405" dirty="0"/>
              <a:t>always</a:t>
            </a:r>
            <a:r>
              <a:rPr spc="-450" dirty="0"/>
              <a:t> </a:t>
            </a:r>
            <a:r>
              <a:rPr spc="-440" dirty="0"/>
              <a:t>recoverable</a:t>
            </a:r>
          </a:p>
          <a:p>
            <a:pPr marL="391160" marR="353060" indent="-366395">
              <a:lnSpc>
                <a:spcPct val="76200"/>
              </a:lnSpc>
              <a:spcBef>
                <a:spcPts val="1405"/>
              </a:spcBef>
            </a:pPr>
            <a:r>
              <a:rPr spc="-270" dirty="0"/>
              <a:t>•RDDs</a:t>
            </a:r>
            <a:r>
              <a:rPr spc="-490" dirty="0"/>
              <a:t> </a:t>
            </a:r>
            <a:r>
              <a:rPr spc="-430" dirty="0"/>
              <a:t>can</a:t>
            </a:r>
            <a:r>
              <a:rPr spc="-100" dirty="0"/>
              <a:t> </a:t>
            </a:r>
            <a:r>
              <a:rPr spc="-455" dirty="0"/>
              <a:t>persist</a:t>
            </a:r>
            <a:r>
              <a:rPr spc="-375" dirty="0"/>
              <a:t> </a:t>
            </a:r>
            <a:r>
              <a:rPr spc="-295" dirty="0"/>
              <a:t>or</a:t>
            </a:r>
            <a:r>
              <a:rPr spc="-585" dirty="0"/>
              <a:t> </a:t>
            </a:r>
            <a:r>
              <a:rPr spc="-405" dirty="0"/>
              <a:t>cache</a:t>
            </a:r>
            <a:r>
              <a:rPr spc="-450" dirty="0"/>
              <a:t> </a:t>
            </a:r>
            <a:r>
              <a:rPr spc="-430" dirty="0"/>
              <a:t>datasets</a:t>
            </a:r>
            <a:r>
              <a:rPr spc="-200" dirty="0"/>
              <a:t> </a:t>
            </a:r>
            <a:r>
              <a:rPr spc="-400" dirty="0"/>
              <a:t>in</a:t>
            </a:r>
            <a:r>
              <a:rPr spc="-245" dirty="0"/>
              <a:t> </a:t>
            </a:r>
            <a:r>
              <a:rPr spc="-495" dirty="0"/>
              <a:t>memory </a:t>
            </a:r>
            <a:r>
              <a:rPr spc="-430" dirty="0"/>
              <a:t>across</a:t>
            </a:r>
            <a:r>
              <a:rPr spc="-335" dirty="0"/>
              <a:t> </a:t>
            </a:r>
            <a:r>
              <a:rPr spc="-430" dirty="0"/>
              <a:t>operations,</a:t>
            </a:r>
            <a:r>
              <a:rPr spc="-150" dirty="0"/>
              <a:t> </a:t>
            </a:r>
            <a:r>
              <a:rPr spc="-455" dirty="0"/>
              <a:t>which</a:t>
            </a:r>
            <a:r>
              <a:rPr spc="-370" dirty="0"/>
              <a:t> </a:t>
            </a:r>
            <a:r>
              <a:rPr spc="-375" dirty="0"/>
              <a:t>speeds</a:t>
            </a:r>
            <a:r>
              <a:rPr spc="-405" dirty="0"/>
              <a:t> </a:t>
            </a:r>
            <a:r>
              <a:rPr spc="-440" dirty="0"/>
              <a:t>iterative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991FA-5AAC-AE06-09ED-DEC46BAAE215}"/>
              </a:ext>
            </a:extLst>
          </p:cNvPr>
          <p:cNvSpPr/>
          <p:nvPr/>
        </p:nvSpPr>
        <p:spPr>
          <a:xfrm>
            <a:off x="1121092" y="2056412"/>
            <a:ext cx="9445308" cy="76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6270"/>
            <a:ext cx="16256000" cy="3035710"/>
          </a:xfrm>
          <a:prstGeom prst="rect">
            <a:avLst/>
          </a:prstGeom>
        </p:spPr>
        <p:txBody>
          <a:bodyPr vert="horz" wrap="square" lIns="0" tIns="227273" rIns="0" bIns="0" rtlCol="0">
            <a:spAutoFit/>
          </a:bodyPr>
          <a:lstStyle/>
          <a:p>
            <a:pPr marL="13253" marR="5301" algn="ctr">
              <a:lnSpc>
                <a:spcPts val="7065"/>
              </a:lnSpc>
              <a:spcBef>
                <a:spcPts val="1788"/>
              </a:spcBef>
            </a:pPr>
            <a:r>
              <a:rPr sz="8000" spc="324" dirty="0" err="1">
                <a:solidFill>
                  <a:srgbClr val="0070C0"/>
                </a:solidFill>
              </a:rPr>
              <a:t>P</a:t>
            </a:r>
            <a:r>
              <a:rPr sz="8000" spc="167" dirty="0" err="1">
                <a:solidFill>
                  <a:srgbClr val="0070C0"/>
                </a:solidFill>
                <a:latin typeface="Microsoft Sans Serif"/>
                <a:cs typeface="Microsoft Sans Serif"/>
              </a:rPr>
              <a:t>y</a:t>
            </a:r>
            <a:r>
              <a:rPr sz="8000" spc="124" dirty="0" err="1">
                <a:solidFill>
                  <a:srgbClr val="0070C0"/>
                </a:solidFill>
              </a:rPr>
              <a:t>S</a:t>
            </a:r>
            <a:r>
              <a:rPr sz="8000" spc="-245" dirty="0" err="1">
                <a:solidFill>
                  <a:srgbClr val="0070C0"/>
                </a:solidFill>
              </a:rPr>
              <a:t>p</a:t>
            </a:r>
            <a:r>
              <a:rPr sz="8000" spc="265" dirty="0" err="1">
                <a:solidFill>
                  <a:srgbClr val="0070C0"/>
                </a:solidFill>
              </a:rPr>
              <a:t>a</a:t>
            </a:r>
            <a:r>
              <a:rPr sz="8000" spc="-146" dirty="0" err="1">
                <a:solidFill>
                  <a:srgbClr val="0070C0"/>
                </a:solidFill>
              </a:rPr>
              <a:t>r</a:t>
            </a:r>
            <a:r>
              <a:rPr sz="8000" spc="-292" dirty="0" err="1">
                <a:solidFill>
                  <a:srgbClr val="0070C0"/>
                </a:solidFill>
              </a:rPr>
              <a:t>k</a:t>
            </a:r>
            <a:br>
              <a:rPr lang="pt-PT" sz="8000" spc="-292" dirty="0">
                <a:solidFill>
                  <a:srgbClr val="0070C0"/>
                </a:solidFill>
              </a:rPr>
            </a:br>
            <a:br>
              <a:rPr lang="pt-PT" sz="8000" spc="-178" dirty="0">
                <a:solidFill>
                  <a:srgbClr val="0070C0"/>
                </a:solidFill>
                <a:latin typeface="Microsoft Sans Serif"/>
                <a:cs typeface="Microsoft Sans Serif"/>
              </a:rPr>
            </a:br>
            <a:r>
              <a:rPr sz="8000" spc="124" dirty="0">
                <a:solidFill>
                  <a:srgbClr val="0070C0"/>
                </a:solidFill>
              </a:rPr>
              <a:t>S</a:t>
            </a:r>
            <a:r>
              <a:rPr sz="8000" spc="-245" dirty="0">
                <a:solidFill>
                  <a:srgbClr val="0070C0"/>
                </a:solidFill>
              </a:rPr>
              <a:t>p</a:t>
            </a:r>
            <a:r>
              <a:rPr sz="8000" spc="265" dirty="0">
                <a:solidFill>
                  <a:srgbClr val="0070C0"/>
                </a:solidFill>
              </a:rPr>
              <a:t>a</a:t>
            </a:r>
            <a:r>
              <a:rPr sz="8000" spc="-146" dirty="0">
                <a:solidFill>
                  <a:srgbClr val="0070C0"/>
                </a:solidFill>
              </a:rPr>
              <a:t>r</a:t>
            </a:r>
            <a:r>
              <a:rPr sz="8000" spc="-119" dirty="0">
                <a:solidFill>
                  <a:srgbClr val="0070C0"/>
                </a:solidFill>
              </a:rPr>
              <a:t>k</a:t>
            </a:r>
            <a:r>
              <a:rPr sz="8000" spc="-478" dirty="0">
                <a:solidFill>
                  <a:srgbClr val="0070C0"/>
                </a:solidFill>
              </a:rPr>
              <a:t> </a:t>
            </a:r>
            <a:r>
              <a:rPr sz="8000" spc="-32" dirty="0">
                <a:solidFill>
                  <a:srgbClr val="0070C0"/>
                </a:solidFill>
                <a:latin typeface="Microsoft Sans Serif"/>
                <a:cs typeface="Microsoft Sans Serif"/>
              </a:rPr>
              <a:t>w</a:t>
            </a:r>
            <a:r>
              <a:rPr sz="8000" spc="-172" dirty="0">
                <a:solidFill>
                  <a:srgbClr val="0070C0"/>
                </a:solidFill>
              </a:rPr>
              <a:t>i</a:t>
            </a:r>
            <a:r>
              <a:rPr sz="8000" spc="-105" dirty="0">
                <a:solidFill>
                  <a:srgbClr val="0070C0"/>
                </a:solidFill>
              </a:rPr>
              <a:t>t</a:t>
            </a:r>
            <a:r>
              <a:rPr sz="8000" spc="-140" dirty="0">
                <a:solidFill>
                  <a:srgbClr val="0070C0"/>
                </a:solidFill>
              </a:rPr>
              <a:t>h  </a:t>
            </a:r>
            <a:r>
              <a:rPr sz="8000" spc="-89" dirty="0">
                <a:solidFill>
                  <a:srgbClr val="0070C0"/>
                </a:solidFill>
              </a:rPr>
              <a:t>P</a:t>
            </a:r>
            <a:r>
              <a:rPr sz="8000" spc="-89" dirty="0">
                <a:solidFill>
                  <a:srgbClr val="0070C0"/>
                </a:solidFill>
                <a:latin typeface="Microsoft Sans Serif"/>
                <a:cs typeface="Microsoft Sans Serif"/>
              </a:rPr>
              <a:t>y</a:t>
            </a:r>
            <a:r>
              <a:rPr sz="8000" spc="-89" dirty="0">
                <a:solidFill>
                  <a:srgbClr val="0070C0"/>
                </a:solidFill>
              </a:rPr>
              <a:t>thon</a:t>
            </a:r>
            <a:endParaRPr sz="8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442" y="231367"/>
            <a:ext cx="9684898" cy="939387"/>
          </a:xfrm>
          <a:prstGeom prst="rect">
            <a:avLst/>
          </a:prstGeom>
        </p:spPr>
        <p:txBody>
          <a:bodyPr vert="horz" wrap="square" lIns="0" tIns="15902" rIns="0" bIns="0" rtlCol="0">
            <a:spAutoFit/>
          </a:bodyPr>
          <a:lstStyle/>
          <a:p>
            <a:pPr marL="13253">
              <a:spcBef>
                <a:spcPts val="124"/>
              </a:spcBef>
            </a:pPr>
            <a:r>
              <a:rPr spc="78" dirty="0"/>
              <a:t>O</a:t>
            </a:r>
            <a:r>
              <a:rPr sz="5113" spc="-140" dirty="0">
                <a:latin typeface="Microsoft Sans Serif"/>
                <a:cs typeface="Microsoft Sans Serif"/>
              </a:rPr>
              <a:t>v</a:t>
            </a:r>
            <a:r>
              <a:rPr spc="-68" dirty="0"/>
              <a:t>e</a:t>
            </a:r>
            <a:r>
              <a:rPr spc="-78" dirty="0"/>
              <a:t>r</a:t>
            </a:r>
            <a:r>
              <a:rPr sz="5113" spc="-146" dirty="0">
                <a:latin typeface="Microsoft Sans Serif"/>
                <a:cs typeface="Microsoft Sans Serif"/>
              </a:rPr>
              <a:t>v</a:t>
            </a:r>
            <a:r>
              <a:rPr spc="-135" dirty="0"/>
              <a:t>i</a:t>
            </a:r>
            <a:r>
              <a:rPr spc="-100" dirty="0"/>
              <a:t>e</a:t>
            </a:r>
            <a:r>
              <a:rPr sz="5113" spc="188" dirty="0">
                <a:latin typeface="Microsoft Sans Serif"/>
                <a:cs typeface="Microsoft Sans Serif"/>
              </a:rPr>
              <a:t>w</a:t>
            </a:r>
            <a:r>
              <a:rPr sz="5113" spc="-151" dirty="0">
                <a:latin typeface="Microsoft Sans Serif"/>
                <a:cs typeface="Microsoft Sans Serif"/>
              </a:rPr>
              <a:t> </a:t>
            </a:r>
            <a:r>
              <a:rPr spc="-188" dirty="0"/>
              <a:t>o</a:t>
            </a:r>
            <a:r>
              <a:rPr spc="-124" dirty="0"/>
              <a:t>f</a:t>
            </a:r>
            <a:r>
              <a:rPr spc="-277" dirty="0"/>
              <a:t> </a:t>
            </a:r>
            <a:r>
              <a:rPr spc="245" dirty="0"/>
              <a:t>P</a:t>
            </a:r>
            <a:r>
              <a:rPr sz="5113" spc="151" dirty="0">
                <a:latin typeface="Microsoft Sans Serif"/>
                <a:cs typeface="Microsoft Sans Serif"/>
              </a:rPr>
              <a:t>y</a:t>
            </a:r>
            <a:r>
              <a:rPr spc="105" dirty="0"/>
              <a:t>S</a:t>
            </a:r>
            <a:r>
              <a:rPr spc="-156" dirty="0"/>
              <a:t>p</a:t>
            </a:r>
            <a:r>
              <a:rPr spc="208" dirty="0"/>
              <a:t>a</a:t>
            </a:r>
            <a:r>
              <a:rPr spc="-84" dirty="0"/>
              <a:t>r</a:t>
            </a:r>
            <a:r>
              <a:rPr spc="-94" dirty="0"/>
              <a:t>k</a:t>
            </a:r>
            <a:endParaRPr sz="5113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2" y="1409787"/>
            <a:ext cx="106802" cy="1068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4929" y="958458"/>
            <a:ext cx="12008457" cy="2782222"/>
          </a:xfrm>
          <a:prstGeom prst="rect">
            <a:avLst/>
          </a:prstGeom>
        </p:spPr>
        <p:txBody>
          <a:bodyPr vert="horz" wrap="square" lIns="0" tIns="251129" rIns="0" bIns="0" rtlCol="0">
            <a:spAutoFit/>
          </a:bodyPr>
          <a:lstStyle/>
          <a:p>
            <a:pPr marL="13253">
              <a:spcBef>
                <a:spcPts val="1977"/>
              </a:spcBef>
            </a:pPr>
            <a:r>
              <a:rPr sz="2610" spc="146" dirty="0">
                <a:solidFill>
                  <a:srgbClr val="04182D"/>
                </a:solidFill>
                <a:latin typeface="Microsoft Sans Serif"/>
                <a:cs typeface="Microsoft Sans Serif"/>
              </a:rPr>
              <a:t>Apache</a:t>
            </a:r>
            <a:r>
              <a:rPr sz="2610" spc="78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73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610" spc="8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sz="2610" spc="8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923" spc="68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610" spc="68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ri</a:t>
            </a:r>
            <a:r>
              <a:rPr lang="pt-PT" sz="2610" spc="68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610" spc="89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en</a:t>
            </a:r>
            <a:r>
              <a:rPr sz="2610" spc="8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sz="2610" spc="8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73" dirty="0">
                <a:solidFill>
                  <a:srgbClr val="04182D"/>
                </a:solidFill>
                <a:latin typeface="Microsoft Sans Serif"/>
                <a:cs typeface="Microsoft Sans Serif"/>
              </a:rPr>
              <a:t>Scala</a:t>
            </a:r>
            <a:endParaRPr sz="2610" dirty="0">
              <a:latin typeface="Microsoft Sans Serif"/>
              <a:cs typeface="Microsoft Sans Serif"/>
            </a:endParaRPr>
          </a:p>
          <a:p>
            <a:pPr marL="13253" marR="5301">
              <a:lnSpc>
                <a:spcPct val="153500"/>
              </a:lnSpc>
            </a:pPr>
            <a:r>
              <a:rPr sz="2610" spc="-84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s</a:t>
            </a:r>
            <a:r>
              <a:rPr sz="2923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61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pport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P</a:t>
            </a:r>
            <a:r>
              <a:rPr sz="2923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thon </a:t>
            </a:r>
            <a:r>
              <a:rPr sz="2923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61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ith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37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923" spc="37" dirty="0">
                <a:solidFill>
                  <a:srgbClr val="04182D"/>
                </a:solidFill>
                <a:latin typeface="Microsoft Sans Serif"/>
                <a:cs typeface="Microsoft Sans Serif"/>
              </a:rPr>
              <a:t>,</a:t>
            </a:r>
            <a:r>
              <a:rPr sz="2923" spc="11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46" dirty="0">
                <a:solidFill>
                  <a:srgbClr val="04182D"/>
                </a:solidFill>
                <a:latin typeface="Microsoft Sans Serif"/>
                <a:cs typeface="Microsoft Sans Serif"/>
              </a:rPr>
              <a:t>Apache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73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61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Comm</a:t>
            </a:r>
            <a:r>
              <a:rPr sz="2923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610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nit</a:t>
            </a:r>
            <a:r>
              <a:rPr sz="2923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923" spc="11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78" dirty="0">
                <a:solidFill>
                  <a:srgbClr val="04182D"/>
                </a:solidFill>
                <a:latin typeface="Microsoft Sans Serif"/>
                <a:cs typeface="Microsoft Sans Serif"/>
              </a:rPr>
              <a:t>released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46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923" spc="46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610" spc="46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 </a:t>
            </a:r>
            <a:r>
              <a:rPr sz="2610" spc="-67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73" dirty="0">
                <a:solidFill>
                  <a:srgbClr val="04182D"/>
                </a:solidFill>
                <a:latin typeface="Microsoft Sans Serif"/>
                <a:cs typeface="Microsoft Sans Serif"/>
              </a:rPr>
              <a:t>Similar</a:t>
            </a:r>
            <a:r>
              <a:rPr sz="2610" spc="8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46" dirty="0">
                <a:solidFill>
                  <a:srgbClr val="04182D"/>
                </a:solidFill>
                <a:latin typeface="Microsoft Sans Serif"/>
                <a:cs typeface="Microsoft Sans Serif"/>
              </a:rPr>
              <a:t>comp</a:t>
            </a:r>
            <a:r>
              <a:rPr sz="2923" spc="146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610" spc="146" dirty="0">
                <a:solidFill>
                  <a:srgbClr val="04182D"/>
                </a:solidFill>
                <a:latin typeface="Microsoft Sans Serif"/>
                <a:cs typeface="Microsoft Sans Serif"/>
              </a:rPr>
              <a:t>tation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speed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67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po</a:t>
            </a:r>
            <a:r>
              <a:rPr sz="2923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er </a:t>
            </a:r>
            <a:r>
              <a:rPr sz="2610" spc="46" dirty="0">
                <a:solidFill>
                  <a:srgbClr val="04182D"/>
                </a:solidFill>
                <a:latin typeface="Microsoft Sans Serif"/>
                <a:cs typeface="Microsoft Sans Serif"/>
              </a:rPr>
              <a:t>as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73" dirty="0">
                <a:solidFill>
                  <a:srgbClr val="04182D"/>
                </a:solidFill>
                <a:latin typeface="Microsoft Sans Serif"/>
                <a:cs typeface="Microsoft Sans Serif"/>
              </a:rPr>
              <a:t>Scala</a:t>
            </a:r>
            <a:endParaRPr sz="2610" dirty="0">
              <a:latin typeface="Microsoft Sans Serif"/>
              <a:cs typeface="Microsoft Sans Serif"/>
            </a:endParaRPr>
          </a:p>
          <a:p>
            <a:pPr marL="13253">
              <a:spcBef>
                <a:spcPts val="1874"/>
              </a:spcBef>
            </a:pPr>
            <a:r>
              <a:rPr sz="2610" spc="46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923" spc="46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610" spc="46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-27" dirty="0">
                <a:solidFill>
                  <a:srgbClr val="04182D"/>
                </a:solidFill>
                <a:latin typeface="Microsoft Sans Serif"/>
                <a:cs typeface="Microsoft Sans Serif"/>
              </a:rPr>
              <a:t>APIs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are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similar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94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62" dirty="0">
                <a:solidFill>
                  <a:srgbClr val="04182D"/>
                </a:solidFill>
                <a:latin typeface="Microsoft Sans Serif"/>
                <a:cs typeface="Microsoft Sans Serif"/>
              </a:rPr>
              <a:t>Pandas</a:t>
            </a:r>
            <a:r>
              <a:rPr sz="2610" spc="89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610" spc="167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 Scikit</a:t>
            </a:r>
            <a:r>
              <a:rPr sz="2923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-</a:t>
            </a:r>
            <a:r>
              <a:rPr sz="2610" spc="94" dirty="0">
                <a:solidFill>
                  <a:srgbClr val="04182D"/>
                </a:solidFill>
                <a:latin typeface="Microsoft Sans Serif"/>
                <a:cs typeface="Microsoft Sans Serif"/>
              </a:rPr>
              <a:t>learn</a:t>
            </a:r>
            <a:endParaRPr sz="261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52" y="2093319"/>
            <a:ext cx="106802" cy="1068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52" y="2776851"/>
            <a:ext cx="106802" cy="1068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52" y="3460386"/>
            <a:ext cx="106802" cy="10680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1910" y="8607353"/>
            <a:ext cx="1815548" cy="384313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781" y="8522866"/>
            <a:ext cx="346544" cy="449248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2274-5E05-3176-249A-6BFB37EF2894}"/>
              </a:ext>
            </a:extLst>
          </p:cNvPr>
          <p:cNvSpPr/>
          <p:nvPr/>
        </p:nvSpPr>
        <p:spPr>
          <a:xfrm>
            <a:off x="11044" y="7673009"/>
            <a:ext cx="16233913" cy="1470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12DBC-4445-F933-B6CD-395A4E91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20902"/>
            <a:ext cx="13817600" cy="45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7A167-F8D0-BD45-F624-5A669C13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52" y="0"/>
            <a:ext cx="12831097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01910" y="8607353"/>
            <a:ext cx="1815548" cy="384313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781" y="8522866"/>
            <a:ext cx="346544" cy="449248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EA5A6-BF66-2E0E-BCD9-0E0E73255939}"/>
              </a:ext>
            </a:extLst>
          </p:cNvPr>
          <p:cNvSpPr/>
          <p:nvPr/>
        </p:nvSpPr>
        <p:spPr>
          <a:xfrm>
            <a:off x="11044" y="7673009"/>
            <a:ext cx="16233913" cy="1470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22BE22-65BB-17BA-D821-7C04FD2C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19040"/>
            <a:ext cx="13817600" cy="5505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01910" y="8607353"/>
            <a:ext cx="1815548" cy="384313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781" y="8522866"/>
            <a:ext cx="346544" cy="449248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EA5A6-BF66-2E0E-BCD9-0E0E73255939}"/>
              </a:ext>
            </a:extLst>
          </p:cNvPr>
          <p:cNvSpPr/>
          <p:nvPr/>
        </p:nvSpPr>
        <p:spPr>
          <a:xfrm>
            <a:off x="11044" y="7673009"/>
            <a:ext cx="16233913" cy="1470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461947-5E2B-F74A-7B01-FE585C9C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09" y="481413"/>
            <a:ext cx="13817600" cy="81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863194-B8E1-29D1-80C2-257FEB89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54599"/>
            <a:ext cx="13817600" cy="40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780</Words>
  <Application>Microsoft Macintosh PowerPoint</Application>
  <PresentationFormat>Custom</PresentationFormat>
  <Paragraphs>109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-webkit-standard</vt:lpstr>
      <vt:lpstr>Arial</vt:lpstr>
      <vt:lpstr>Arial</vt:lpstr>
      <vt:lpstr>Calibri</vt:lpstr>
      <vt:lpstr>Courier New</vt:lpstr>
      <vt:lpstr>Lucida Sans Unicode</vt:lpstr>
      <vt:lpstr>Microsoft Sans Serif</vt:lpstr>
      <vt:lpstr>Times New Roman</vt:lpstr>
      <vt:lpstr>Office Theme</vt:lpstr>
      <vt:lpstr>Parallel Programming using</vt:lpstr>
      <vt:lpstr>Objectives</vt:lpstr>
      <vt:lpstr>PySpark  Spark with  Python</vt:lpstr>
      <vt:lpstr>Overview of PySpark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Inspecting SparkContext</vt:lpstr>
      <vt:lpstr>Resilient Distributed Datasets</vt:lpstr>
      <vt:lpstr>What are RDDs</vt:lpstr>
      <vt:lpstr>Spark applications</vt:lpstr>
      <vt:lpstr>RDD supported files</vt:lpstr>
      <vt:lpstr>Creating an RDD in Spark</vt:lpstr>
      <vt:lpstr>Create an RDD from a collection</vt:lpstr>
      <vt:lpstr>Create an RDD from a collection</vt:lpstr>
      <vt:lpstr>Creating an</vt:lpstr>
      <vt:lpstr>What is Parallel Programming</vt:lpstr>
      <vt:lpstr>RDDs &amp; Parallel Programming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using</dc:title>
  <cp:lastModifiedBy>António Gonçalves</cp:lastModifiedBy>
  <cp:revision>3</cp:revision>
  <dcterms:created xsi:type="dcterms:W3CDTF">2022-12-17T09:44:29Z</dcterms:created>
  <dcterms:modified xsi:type="dcterms:W3CDTF">2022-12-17T16:48:06Z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2022-12-17T00:00:00Z</vt:filetime>
  </property>
  <property fmtid="{D5CDD505-2E9C-101B-9397-08002B2CF9AE}" pid="3" name="Creator">
    <vt:lpwstr>Foxit Quick PDF Library 18.11 (www.debenu.com)</vt:lpwstr>
  </property>
  <property fmtid="{D5CDD505-2E9C-101B-9397-08002B2CF9AE}" pid="4" name="LastSaved">
    <vt:filetime>2022-12-17T00:00:00Z</vt:filetime>
  </property>
  <property fmtid="{D5CDD505-2E9C-101B-9397-08002B2CF9AE}" pid="5" name="Producer">
    <vt:lpwstr>Foxit Quick PDF Library 18.11 (www.debenu.com)</vt:lpwstr>
  </property>
</Properties>
</file>