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5557500" cy="8763000"/>
  <p:notesSz cx="15557500" cy="8763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95" d="100"/>
          <a:sy n="95" d="100"/>
        </p:scale>
        <p:origin x="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CAAE18AF-F298-F746-BA7A-64022333C13A}"/>
    <pc:docChg chg="custSel delSld modSld">
      <pc:chgData name="António Gonçalves" userId="78fffafe-1b89-4629-a5b6-2aadb2b26810" providerId="ADAL" clId="{CAAE18AF-F298-F746-BA7A-64022333C13A}" dt="2022-11-09T19:47:02.285" v="19" actId="2696"/>
      <pc:docMkLst>
        <pc:docMk/>
      </pc:docMkLst>
      <pc:sldChg chg="delSp mod">
        <pc:chgData name="António Gonçalves" userId="78fffafe-1b89-4629-a5b6-2aadb2b26810" providerId="ADAL" clId="{CAAE18AF-F298-F746-BA7A-64022333C13A}" dt="2022-11-09T19:46:28.498" v="2" actId="478"/>
        <pc:sldMkLst>
          <pc:docMk/>
          <pc:sldMk cId="0" sldId="256"/>
        </pc:sldMkLst>
        <pc:spChg chg="del">
          <ac:chgData name="António Gonçalves" userId="78fffafe-1b89-4629-a5b6-2aadb2b26810" providerId="ADAL" clId="{CAAE18AF-F298-F746-BA7A-64022333C13A}" dt="2022-11-09T19:46:26.187" v="0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7.319" v="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8.498" v="2" actId="478"/>
          <ac:spMkLst>
            <pc:docMk/>
            <pc:sldMk cId="0" sldId="256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36.296" v="5" actId="478"/>
        <pc:sldMkLst>
          <pc:docMk/>
          <pc:sldMk cId="0" sldId="257"/>
        </pc:sldMkLst>
        <pc:spChg chg="del">
          <ac:chgData name="António Gonçalves" userId="78fffafe-1b89-4629-a5b6-2aadb2b26810" providerId="ADAL" clId="{CAAE18AF-F298-F746-BA7A-64022333C13A}" dt="2022-11-09T19:46:33.943" v="4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6.296" v="5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2.348" v="3" actId="478"/>
          <ac:spMkLst>
            <pc:docMk/>
            <pc:sldMk cId="0" sldId="257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0.818" v="8" actId="478"/>
        <pc:sldMkLst>
          <pc:docMk/>
          <pc:sldMk cId="0" sldId="258"/>
        </pc:sldMkLst>
        <pc:spChg chg="del">
          <ac:chgData name="António Gonçalves" userId="78fffafe-1b89-4629-a5b6-2aadb2b26810" providerId="ADAL" clId="{CAAE18AF-F298-F746-BA7A-64022333C13A}" dt="2022-11-09T19:46:38.331" v="6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9.188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0.818" v="8" actId="478"/>
          <ac:spMkLst>
            <pc:docMk/>
            <pc:sldMk cId="0" sldId="258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5.938" v="11" actId="478"/>
        <pc:sldMkLst>
          <pc:docMk/>
          <pc:sldMk cId="0" sldId="259"/>
        </pc:sldMkLst>
        <pc:spChg chg="del">
          <ac:chgData name="António Gonçalves" userId="78fffafe-1b89-4629-a5b6-2aadb2b26810" providerId="ADAL" clId="{CAAE18AF-F298-F746-BA7A-64022333C13A}" dt="2022-11-09T19:46:43.452" v="9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4.328" v="1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5.938" v="11" actId="478"/>
          <ac:spMkLst>
            <pc:docMk/>
            <pc:sldMk cId="0" sldId="259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09T19:46:51.271" v="15" actId="478"/>
        <pc:sldMkLst>
          <pc:docMk/>
          <pc:sldMk cId="0" sldId="260"/>
        </pc:sldMkLst>
        <pc:spChg chg="del">
          <ac:chgData name="António Gonçalves" userId="78fffafe-1b89-4629-a5b6-2aadb2b26810" providerId="ADAL" clId="{CAAE18AF-F298-F746-BA7A-64022333C13A}" dt="2022-11-09T19:46:48.097" v="12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9.223" v="13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09T19:46:51.271" v="15" actId="478"/>
          <ac:spMkLst>
            <pc:docMk/>
            <pc:sldMk cId="0" sldId="260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56.219" v="18" actId="478"/>
        <pc:sldMkLst>
          <pc:docMk/>
          <pc:sldMk cId="0" sldId="261"/>
        </pc:sldMkLst>
        <pc:spChg chg="del">
          <ac:chgData name="António Gonçalves" userId="78fffafe-1b89-4629-a5b6-2aadb2b26810" providerId="ADAL" clId="{CAAE18AF-F298-F746-BA7A-64022333C13A}" dt="2022-11-09T19:46:53.598" v="16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4.770" v="1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6.219" v="18" actId="478"/>
          <ac:spMkLst>
            <pc:docMk/>
            <pc:sldMk cId="0" sldId="261"/>
            <ac:spMk id="14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09T19:47:02.285" v="19" actId="2696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69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03"/>
            <a:ext cx="13947140" cy="77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889" y="1652770"/>
            <a:ext cx="7315200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78939" y="8267281"/>
            <a:ext cx="5963919" cy="311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935355" marR="866140" algn="ctr">
              <a:lnSpc>
                <a:spcPts val="6770"/>
              </a:lnSpc>
              <a:spcBef>
                <a:spcPts val="1714"/>
              </a:spcBef>
            </a:pPr>
            <a:r>
              <a:rPr spc="140" dirty="0"/>
              <a:t>Introd</a:t>
            </a:r>
            <a:r>
              <a:rPr sz="7000" spc="140" dirty="0"/>
              <a:t>u</a:t>
            </a:r>
            <a:r>
              <a:rPr spc="140" dirty="0"/>
              <a:t>ction</a:t>
            </a:r>
            <a:r>
              <a:rPr spc="-175" dirty="0"/>
              <a:t> </a:t>
            </a:r>
            <a:r>
              <a:rPr spc="325" dirty="0"/>
              <a:t>to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5" dirty="0"/>
              <a:t>filter</a:t>
            </a:r>
            <a:r>
              <a:rPr sz="4900" spc="125" dirty="0"/>
              <a:t>()</a:t>
            </a:r>
            <a:r>
              <a:rPr sz="4900" spc="-220" dirty="0"/>
              <a:t> </a:t>
            </a:r>
            <a:r>
              <a:rPr spc="155" dirty="0"/>
              <a:t>and</a:t>
            </a:r>
            <a:r>
              <a:rPr spc="-10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2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044575"/>
          </a:xfrm>
          <a:custGeom>
            <a:avLst/>
            <a:gdLst/>
            <a:ahLst/>
            <a:cxnLst/>
            <a:rect l="l" t="t" r="r" b="b"/>
            <a:pathLst>
              <a:path w="14575155" h="1044575">
                <a:moveTo>
                  <a:pt x="14498413" y="1043990"/>
                </a:moveTo>
                <a:lnTo>
                  <a:pt x="76505" y="1043990"/>
                </a:lnTo>
                <a:lnTo>
                  <a:pt x="71180" y="1043465"/>
                </a:lnTo>
                <a:lnTo>
                  <a:pt x="31920" y="1027202"/>
                </a:lnTo>
                <a:lnTo>
                  <a:pt x="4175" y="988475"/>
                </a:lnTo>
                <a:lnTo>
                  <a:pt x="0" y="967484"/>
                </a:lnTo>
                <a:lnTo>
                  <a:pt x="0" y="96210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967484"/>
                </a:lnTo>
                <a:lnTo>
                  <a:pt x="14558132" y="1012069"/>
                </a:lnTo>
                <a:lnTo>
                  <a:pt x="14519404" y="1039814"/>
                </a:lnTo>
                <a:lnTo>
                  <a:pt x="14503737" y="1043465"/>
                </a:lnTo>
                <a:lnTo>
                  <a:pt x="14498413" y="104399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111499"/>
            <a:ext cx="14575155" cy="3378200"/>
            <a:chOff x="491289" y="3111499"/>
            <a:chExt cx="14575155" cy="3378200"/>
          </a:xfrm>
        </p:grpSpPr>
        <p:sp>
          <p:nvSpPr>
            <p:cNvPr id="5" name="object 5"/>
            <p:cNvSpPr/>
            <p:nvPr/>
          </p:nvSpPr>
          <p:spPr>
            <a:xfrm>
              <a:off x="491289" y="3111499"/>
              <a:ext cx="14575155" cy="3378200"/>
            </a:xfrm>
            <a:custGeom>
              <a:avLst/>
              <a:gdLst/>
              <a:ahLst/>
              <a:cxnLst/>
              <a:rect l="l" t="t" r="r" b="b"/>
              <a:pathLst>
                <a:path w="14575155" h="3378200">
                  <a:moveTo>
                    <a:pt x="14498413" y="3377614"/>
                  </a:moveTo>
                  <a:lnTo>
                    <a:pt x="76505" y="3377614"/>
                  </a:lnTo>
                  <a:lnTo>
                    <a:pt x="71180" y="3377089"/>
                  </a:lnTo>
                  <a:lnTo>
                    <a:pt x="31920" y="3360827"/>
                  </a:lnTo>
                  <a:lnTo>
                    <a:pt x="4175" y="3322100"/>
                  </a:lnTo>
                  <a:lnTo>
                    <a:pt x="0" y="3301109"/>
                  </a:lnTo>
                  <a:lnTo>
                    <a:pt x="0" y="3295733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301109"/>
                  </a:lnTo>
                  <a:lnTo>
                    <a:pt x="14558132" y="3345693"/>
                  </a:lnTo>
                  <a:lnTo>
                    <a:pt x="14519404" y="3373437"/>
                  </a:lnTo>
                  <a:lnTo>
                    <a:pt x="14503737" y="3377089"/>
                  </a:lnTo>
                  <a:lnTo>
                    <a:pt x="14498413" y="3377614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516" y="3424778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60">
                  <a:moveTo>
                    <a:pt x="0" y="0"/>
                  </a:moveTo>
                  <a:lnTo>
                    <a:pt x="962010" y="0"/>
                  </a:lnTo>
                </a:path>
                <a:path w="2473960">
                  <a:moveTo>
                    <a:pt x="1099266" y="0"/>
                  </a:moveTo>
                  <a:lnTo>
                    <a:pt x="1923869" y="0"/>
                  </a:lnTo>
                </a:path>
                <a:path w="2473960">
                  <a:moveTo>
                    <a:pt x="2061124" y="0"/>
                  </a:moveTo>
                  <a:lnTo>
                    <a:pt x="2473502" y="0"/>
                  </a:lnTo>
                </a:path>
              </a:pathLst>
            </a:custGeom>
            <a:ln w="18341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2745" y="1144777"/>
            <a:ext cx="85559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lters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condition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408" y="1855018"/>
            <a:ext cx="6209030" cy="80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new_df_age21</a:t>
            </a:r>
            <a:r>
              <a:rPr sz="18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new_df.</a:t>
            </a:r>
            <a:r>
              <a:rPr sz="1800" dirty="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(new_df.Age</a:t>
            </a:r>
            <a:r>
              <a:rPr sz="18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BE2F72"/>
                </a:solidFill>
                <a:latin typeface="Courier New"/>
                <a:cs typeface="Courier New"/>
              </a:rPr>
              <a:t>21</a:t>
            </a:r>
            <a:r>
              <a:rPr sz="1800" spc="-2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new_df_age21.show(</a:t>
            </a:r>
            <a:r>
              <a:rPr sz="18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08" y="3144653"/>
            <a:ext cx="277431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  <a:tab pos="2073275" algn="l"/>
                <a:tab pos="26231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|User_ID|Gender|Age|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9516" y="4202653"/>
            <a:ext cx="2473960" cy="1555750"/>
          </a:xfrm>
          <a:custGeom>
            <a:avLst/>
            <a:gdLst/>
            <a:ahLst/>
            <a:cxnLst/>
            <a:rect l="l" t="t" r="r" b="b"/>
            <a:pathLst>
              <a:path w="2473960" h="1555750">
                <a:moveTo>
                  <a:pt x="0" y="0"/>
                </a:moveTo>
                <a:lnTo>
                  <a:pt x="962010" y="0"/>
                </a:lnTo>
              </a:path>
              <a:path w="2473960" h="1555750">
                <a:moveTo>
                  <a:pt x="1099266" y="0"/>
                </a:moveTo>
                <a:lnTo>
                  <a:pt x="1923869" y="0"/>
                </a:lnTo>
              </a:path>
              <a:path w="2473960" h="1555750">
                <a:moveTo>
                  <a:pt x="2061124" y="0"/>
                </a:moveTo>
                <a:lnTo>
                  <a:pt x="2473502" y="0"/>
                </a:lnTo>
              </a:path>
              <a:path w="2473960" h="1555750">
                <a:moveTo>
                  <a:pt x="0" y="1555749"/>
                </a:moveTo>
                <a:lnTo>
                  <a:pt x="962010" y="1555749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408" y="3922528"/>
            <a:ext cx="1262380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|1000002|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|1000003|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|1000004|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8782" y="5758403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824602" y="0"/>
                </a:lnTo>
              </a:path>
              <a:path w="1374775">
                <a:moveTo>
                  <a:pt x="961858" y="0"/>
                </a:moveTo>
                <a:lnTo>
                  <a:pt x="1374235" y="0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3124" y="3922528"/>
            <a:ext cx="850265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9860" algn="just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1418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55|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26|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46|</a:t>
            </a:r>
            <a:endParaRPr sz="1800">
              <a:latin typeface="Courier New"/>
              <a:cs typeface="Courier New"/>
            </a:endParaRPr>
          </a:p>
          <a:p>
            <a:pPr marL="149860" algn="just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08" y="5981030"/>
            <a:ext cx="31864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gro</a:t>
            </a:r>
            <a:r>
              <a:rPr sz="4900" spc="60" dirty="0"/>
              <a:t>u</a:t>
            </a:r>
            <a:r>
              <a:rPr spc="60" dirty="0"/>
              <a:t>pb</a:t>
            </a:r>
            <a:r>
              <a:rPr sz="4900" spc="60" dirty="0"/>
              <a:t>y()</a:t>
            </a:r>
            <a:r>
              <a:rPr sz="4900" spc="-18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65" dirty="0"/>
              <a:t>co</a:t>
            </a:r>
            <a:r>
              <a:rPr sz="4900" spc="65" dirty="0"/>
              <a:t>u</a:t>
            </a:r>
            <a:r>
              <a:rPr spc="65" dirty="0"/>
              <a:t>nt</a:t>
            </a:r>
            <a:r>
              <a:rPr sz="4900" spc="65" dirty="0"/>
              <a:t>()</a:t>
            </a:r>
            <a:r>
              <a:rPr sz="4900" spc="-185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146810"/>
          </a:xfrm>
          <a:custGeom>
            <a:avLst/>
            <a:gdLst/>
            <a:ahLst/>
            <a:cxnLst/>
            <a:rect l="l" t="t" r="r" b="b"/>
            <a:pathLst>
              <a:path w="14575155" h="1146810">
                <a:moveTo>
                  <a:pt x="14498413" y="1146341"/>
                </a:moveTo>
                <a:lnTo>
                  <a:pt x="76505" y="1146341"/>
                </a:lnTo>
                <a:lnTo>
                  <a:pt x="71180" y="1145817"/>
                </a:lnTo>
                <a:lnTo>
                  <a:pt x="31920" y="1129555"/>
                </a:lnTo>
                <a:lnTo>
                  <a:pt x="4175" y="1090827"/>
                </a:lnTo>
                <a:lnTo>
                  <a:pt x="0" y="1069836"/>
                </a:lnTo>
                <a:lnTo>
                  <a:pt x="0" y="1064460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069836"/>
                </a:lnTo>
                <a:lnTo>
                  <a:pt x="14558132" y="1114421"/>
                </a:lnTo>
                <a:lnTo>
                  <a:pt x="14519404" y="1142166"/>
                </a:lnTo>
                <a:lnTo>
                  <a:pt x="14503737" y="1145817"/>
                </a:lnTo>
                <a:lnTo>
                  <a:pt x="14498413" y="11463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213851"/>
            <a:ext cx="14575155" cy="3746500"/>
            <a:chOff x="491289" y="3213851"/>
            <a:chExt cx="14575155" cy="3746500"/>
          </a:xfrm>
        </p:grpSpPr>
        <p:sp>
          <p:nvSpPr>
            <p:cNvPr id="5" name="object 5"/>
            <p:cNvSpPr/>
            <p:nvPr/>
          </p:nvSpPr>
          <p:spPr>
            <a:xfrm>
              <a:off x="491289" y="3213851"/>
              <a:ext cx="14575155" cy="3746500"/>
            </a:xfrm>
            <a:custGeom>
              <a:avLst/>
              <a:gdLst/>
              <a:ahLst/>
              <a:cxnLst/>
              <a:rect l="l" t="t" r="r" b="b"/>
              <a:pathLst>
                <a:path w="14575155" h="3746500">
                  <a:moveTo>
                    <a:pt x="14498413" y="3746081"/>
                  </a:moveTo>
                  <a:lnTo>
                    <a:pt x="76505" y="3746081"/>
                  </a:lnTo>
                  <a:lnTo>
                    <a:pt x="71180" y="3745557"/>
                  </a:lnTo>
                  <a:lnTo>
                    <a:pt x="31920" y="3729294"/>
                  </a:lnTo>
                  <a:lnTo>
                    <a:pt x="4175" y="3690567"/>
                  </a:lnTo>
                  <a:lnTo>
                    <a:pt x="0" y="3669575"/>
                  </a:lnTo>
                  <a:lnTo>
                    <a:pt x="0" y="366420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69575"/>
                  </a:lnTo>
                  <a:lnTo>
                    <a:pt x="14558132" y="3714161"/>
                  </a:lnTo>
                  <a:lnTo>
                    <a:pt x="14519404" y="3741905"/>
                  </a:lnTo>
                  <a:lnTo>
                    <a:pt x="14503737" y="3745557"/>
                  </a:lnTo>
                  <a:lnTo>
                    <a:pt x="14498413" y="374608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599554"/>
              <a:ext cx="1547495" cy="2579370"/>
            </a:xfrm>
            <a:custGeom>
              <a:avLst/>
              <a:gdLst/>
              <a:ahLst/>
              <a:cxnLst/>
              <a:rect l="l" t="t" r="r" b="b"/>
              <a:pathLst>
                <a:path w="1547495" h="2579370">
                  <a:moveTo>
                    <a:pt x="0" y="0"/>
                  </a:moveTo>
                  <a:lnTo>
                    <a:pt x="464114" y="0"/>
                  </a:lnTo>
                </a:path>
                <a:path w="1547495" h="2579370">
                  <a:moveTo>
                    <a:pt x="618717" y="0"/>
                  </a:moveTo>
                  <a:lnTo>
                    <a:pt x="1546869" y="0"/>
                  </a:lnTo>
                </a:path>
                <a:path w="1547495" h="2579370">
                  <a:moveTo>
                    <a:pt x="0" y="859756"/>
                  </a:moveTo>
                  <a:lnTo>
                    <a:pt x="464114" y="859756"/>
                  </a:lnTo>
                </a:path>
                <a:path w="1547495" h="2579370">
                  <a:moveTo>
                    <a:pt x="618717" y="859756"/>
                  </a:moveTo>
                  <a:lnTo>
                    <a:pt x="1546869" y="859756"/>
                  </a:lnTo>
                </a:path>
                <a:path w="1547495" h="2579370">
                  <a:moveTo>
                    <a:pt x="0" y="2579269"/>
                  </a:moveTo>
                  <a:lnTo>
                    <a:pt x="464114" y="2579269"/>
                  </a:lnTo>
                </a:path>
                <a:path w="1547495" h="2579370">
                  <a:moveTo>
                    <a:pt x="618717" y="2579269"/>
                  </a:moveTo>
                  <a:lnTo>
                    <a:pt x="1546869" y="2579269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groupby()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4824" y="1144777"/>
            <a:ext cx="65004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ariable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20" y="1881221"/>
            <a:ext cx="6522084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test_df_age_group</a:t>
            </a:r>
            <a:r>
              <a:rPr sz="2000" spc="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000" spc="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test_df.groupby(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 test_df_age_group.count().show(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20" y="3293677"/>
            <a:ext cx="3583304" cy="34645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r>
              <a:rPr sz="20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26|219587|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55892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r>
              <a:rPr sz="20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21504|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0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orderb</a:t>
            </a:r>
            <a:r>
              <a:rPr sz="4900" spc="75" dirty="0"/>
              <a:t>y()</a:t>
            </a:r>
            <a:r>
              <a:rPr sz="4900" spc="-18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886325"/>
            <a:ext cx="14575155" cy="4258310"/>
            <a:chOff x="491289" y="2886325"/>
            <a:chExt cx="14575155" cy="4258310"/>
          </a:xfrm>
        </p:grpSpPr>
        <p:sp>
          <p:nvSpPr>
            <p:cNvPr id="5" name="object 5"/>
            <p:cNvSpPr/>
            <p:nvPr/>
          </p:nvSpPr>
          <p:spPr>
            <a:xfrm>
              <a:off x="491289" y="2886325"/>
              <a:ext cx="14575155" cy="4258310"/>
            </a:xfrm>
            <a:custGeom>
              <a:avLst/>
              <a:gdLst/>
              <a:ahLst/>
              <a:cxnLst/>
              <a:rect l="l" t="t" r="r" b="b"/>
              <a:pathLst>
                <a:path w="14575155" h="4258309">
                  <a:moveTo>
                    <a:pt x="14498413" y="4257841"/>
                  </a:moveTo>
                  <a:lnTo>
                    <a:pt x="76505" y="4257841"/>
                  </a:lnTo>
                  <a:lnTo>
                    <a:pt x="71180" y="4257316"/>
                  </a:lnTo>
                  <a:lnTo>
                    <a:pt x="31920" y="4241054"/>
                  </a:lnTo>
                  <a:lnTo>
                    <a:pt x="4175" y="4202326"/>
                  </a:lnTo>
                  <a:lnTo>
                    <a:pt x="0" y="4181336"/>
                  </a:lnTo>
                  <a:lnTo>
                    <a:pt x="0" y="4175960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181336"/>
                  </a:lnTo>
                  <a:lnTo>
                    <a:pt x="14558132" y="4225919"/>
                  </a:lnTo>
                  <a:lnTo>
                    <a:pt x="14519404" y="4253664"/>
                  </a:lnTo>
                  <a:lnTo>
                    <a:pt x="14503737" y="4257316"/>
                  </a:lnTo>
                  <a:lnTo>
                    <a:pt x="14498413" y="425784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303512"/>
              <a:ext cx="1548130" cy="982980"/>
            </a:xfrm>
            <a:custGeom>
              <a:avLst/>
              <a:gdLst/>
              <a:ahLst/>
              <a:cxnLst/>
              <a:rect l="l" t="t" r="r" b="b"/>
              <a:pathLst>
                <a:path w="1548130" h="982979">
                  <a:moveTo>
                    <a:pt x="0" y="0"/>
                  </a:moveTo>
                  <a:lnTo>
                    <a:pt x="515852" y="0"/>
                  </a:lnTo>
                </a:path>
                <a:path w="1548130" h="982979">
                  <a:moveTo>
                    <a:pt x="687802" y="0"/>
                  </a:moveTo>
                  <a:lnTo>
                    <a:pt x="1547555" y="0"/>
                  </a:lnTo>
                </a:path>
                <a:path w="1548130" h="982979">
                  <a:moveTo>
                    <a:pt x="0" y="982578"/>
                  </a:moveTo>
                  <a:lnTo>
                    <a:pt x="515852" y="982578"/>
                  </a:lnTo>
                </a:path>
                <a:path w="1548130" h="982979">
                  <a:moveTo>
                    <a:pt x="687802" y="982578"/>
                  </a:moveTo>
                  <a:lnTo>
                    <a:pt x="1547555" y="982578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003" y="625124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30">
                  <a:moveTo>
                    <a:pt x="0" y="0"/>
                  </a:moveTo>
                  <a:lnTo>
                    <a:pt x="515852" y="0"/>
                  </a:lnTo>
                </a:path>
                <a:path w="1548130">
                  <a:moveTo>
                    <a:pt x="687802" y="0"/>
                  </a:moveTo>
                  <a:lnTo>
                    <a:pt x="1547555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orderby()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4824" y="1144777"/>
            <a:ext cx="95611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sorts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one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2034339"/>
            <a:ext cx="82784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test_df_age_group.count().orderBy(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2951412"/>
            <a:ext cx="3980815" cy="3956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|Age|count|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283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0|15098|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560195" algn="l"/>
              </a:tabLst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18|99660|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only showing top 3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dropD</a:t>
            </a:r>
            <a:r>
              <a:rPr sz="4900" spc="65" dirty="0"/>
              <a:t>u</a:t>
            </a:r>
            <a:r>
              <a:rPr spc="65" dirty="0"/>
              <a:t>plicates</a:t>
            </a:r>
            <a:r>
              <a:rPr sz="4900" spc="65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7761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9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4">
                <a:moveTo>
                  <a:pt x="274840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8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3"/>
                </a:lnTo>
                <a:lnTo>
                  <a:pt x="2808127" y="397957"/>
                </a:lnTo>
                <a:lnTo>
                  <a:pt x="2769399" y="425702"/>
                </a:lnTo>
                <a:lnTo>
                  <a:pt x="2753733" y="429353"/>
                </a:lnTo>
                <a:lnTo>
                  <a:pt x="274840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7768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dropDuplicates()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419" y="1144777"/>
            <a:ext cx="6751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remo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plicate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1886952"/>
            <a:ext cx="1292098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test_df_no_dup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'User_ID'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).dropDuplicates() test_df_no_dup.count()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590089"/>
            <a:ext cx="7137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5892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spc="55" dirty="0"/>
              <a:t>w</a:t>
            </a:r>
            <a:r>
              <a:rPr spc="55" dirty="0"/>
              <a:t>ithCol</a:t>
            </a:r>
            <a:r>
              <a:rPr sz="4900" spc="55" dirty="0"/>
              <a:t>u</a:t>
            </a:r>
            <a:r>
              <a:rPr spc="55" dirty="0"/>
              <a:t>mnRenamed</a:t>
            </a:r>
            <a:r>
              <a:rPr spc="-4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377614"/>
            <a:ext cx="14575155" cy="3766820"/>
            <a:chOff x="491289" y="3377614"/>
            <a:chExt cx="14575155" cy="3766820"/>
          </a:xfrm>
        </p:grpSpPr>
        <p:sp>
          <p:nvSpPr>
            <p:cNvPr id="5" name="object 5"/>
            <p:cNvSpPr/>
            <p:nvPr/>
          </p:nvSpPr>
          <p:spPr>
            <a:xfrm>
              <a:off x="491289" y="3377614"/>
              <a:ext cx="14575155" cy="3766820"/>
            </a:xfrm>
            <a:custGeom>
              <a:avLst/>
              <a:gdLst/>
              <a:ahLst/>
              <a:cxnLst/>
              <a:rect l="l" t="t" r="r" b="b"/>
              <a:pathLst>
                <a:path w="14575155" h="3766820">
                  <a:moveTo>
                    <a:pt x="14498413" y="3766552"/>
                  </a:moveTo>
                  <a:lnTo>
                    <a:pt x="76505" y="3766552"/>
                  </a:lnTo>
                  <a:lnTo>
                    <a:pt x="71180" y="3766027"/>
                  </a:lnTo>
                  <a:lnTo>
                    <a:pt x="31920" y="3749765"/>
                  </a:lnTo>
                  <a:lnTo>
                    <a:pt x="4175" y="3711036"/>
                  </a:lnTo>
                  <a:lnTo>
                    <a:pt x="0" y="3690046"/>
                  </a:lnTo>
                  <a:lnTo>
                    <a:pt x="0" y="368467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90046"/>
                  </a:lnTo>
                  <a:lnTo>
                    <a:pt x="14558132" y="3734630"/>
                  </a:lnTo>
                  <a:lnTo>
                    <a:pt x="14519404" y="3762375"/>
                  </a:lnTo>
                  <a:lnTo>
                    <a:pt x="14503737" y="3766027"/>
                  </a:lnTo>
                  <a:lnTo>
                    <a:pt x="14498413" y="3766552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2607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32924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withColumnRenamed()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337" y="1144777"/>
            <a:ext cx="56407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renames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1886952"/>
            <a:ext cx="965390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test_df_sex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test_df.withColumnRenamed(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'Sex'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test_df_sex.show(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3442702"/>
            <a:ext cx="2948940" cy="10083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|User_ID|Sex|Age|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255" y="4765632"/>
            <a:ext cx="2602865" cy="23495"/>
            <a:chOff x="815255" y="4765632"/>
            <a:chExt cx="2602865" cy="23495"/>
          </a:xfrm>
        </p:grpSpPr>
        <p:sp>
          <p:nvSpPr>
            <p:cNvPr id="15" name="object 15"/>
            <p:cNvSpPr/>
            <p:nvPr/>
          </p:nvSpPr>
          <p:spPr>
            <a:xfrm>
              <a:off x="827003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2607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2352" y="4425281"/>
            <a:ext cx="1573530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808" y="4425281"/>
            <a:ext cx="1057275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84150" algn="just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 marR="5080" algn="just">
              <a:lnSpc>
                <a:spcPct val="143300"/>
              </a:lnSpc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003" y="6731074"/>
            <a:ext cx="2579370" cy="23495"/>
            <a:chOff x="827003" y="6731074"/>
            <a:chExt cx="2579370" cy="23495"/>
          </a:xfrm>
        </p:grpSpPr>
        <p:sp>
          <p:nvSpPr>
            <p:cNvPr id="20" name="object 20"/>
            <p:cNvSpPr/>
            <p:nvPr/>
          </p:nvSpPr>
          <p:spPr>
            <a:xfrm>
              <a:off x="827003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2607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352" y="6537825"/>
            <a:ext cx="29489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printSchema</a:t>
            </a:r>
            <a:r>
              <a:rPr sz="4900" spc="70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1"/>
                </a:lnTo>
                <a:lnTo>
                  <a:pt x="14519404" y="3271085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5" h="429894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5"/>
                </a:lnTo>
                <a:lnTo>
                  <a:pt x="2313154" y="353373"/>
                </a:lnTo>
                <a:lnTo>
                  <a:pt x="2296367" y="397957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2612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501" y="1144777"/>
            <a:ext cx="85356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39"/>
            <a:ext cx="36366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303" y="2951412"/>
            <a:ext cx="7075805" cy="29737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User_ID: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Product_ID: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Gender: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Age: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Occupation: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Purchase: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col</a:t>
            </a:r>
            <a:r>
              <a:rPr sz="4900" dirty="0"/>
              <a:t>u</a:t>
            </a:r>
            <a:r>
              <a:rPr dirty="0"/>
              <a:t>mns</a:t>
            </a:r>
            <a:r>
              <a:rPr spc="200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13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41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11"/>
            <a:ext cx="12293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985" y="1144766"/>
            <a:ext cx="67710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27"/>
            <a:ext cx="26047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098787"/>
            <a:ext cx="4840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['User_ID', 'Gender',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'Age']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describe</a:t>
            </a:r>
            <a:r>
              <a:rPr sz="4900" spc="65" dirty="0"/>
              <a:t>()</a:t>
            </a:r>
            <a:r>
              <a:rPr sz="4900" spc="-175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783961"/>
            <a:ext cx="14575155" cy="4176395"/>
            <a:chOff x="491289" y="2783961"/>
            <a:chExt cx="14575155" cy="4176395"/>
          </a:xfrm>
        </p:grpSpPr>
        <p:sp>
          <p:nvSpPr>
            <p:cNvPr id="5" name="object 5"/>
            <p:cNvSpPr/>
            <p:nvPr/>
          </p:nvSpPr>
          <p:spPr>
            <a:xfrm>
              <a:off x="491289" y="2783961"/>
              <a:ext cx="14575155" cy="4176395"/>
            </a:xfrm>
            <a:custGeom>
              <a:avLst/>
              <a:gdLst/>
              <a:ahLst/>
              <a:cxnLst/>
              <a:rect l="l" t="t" r="r" b="b"/>
              <a:pathLst>
                <a:path w="14575155" h="4176395">
                  <a:moveTo>
                    <a:pt x="14498413" y="4175960"/>
                  </a:moveTo>
                  <a:lnTo>
                    <a:pt x="76505" y="4175960"/>
                  </a:lnTo>
                  <a:lnTo>
                    <a:pt x="71180" y="4175435"/>
                  </a:lnTo>
                  <a:lnTo>
                    <a:pt x="31920" y="4159172"/>
                  </a:lnTo>
                  <a:lnTo>
                    <a:pt x="4175" y="4120445"/>
                  </a:lnTo>
                  <a:lnTo>
                    <a:pt x="0" y="4099453"/>
                  </a:lnTo>
                  <a:lnTo>
                    <a:pt x="0" y="409407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099453"/>
                  </a:lnTo>
                  <a:lnTo>
                    <a:pt x="14558132" y="4144039"/>
                  </a:lnTo>
                  <a:lnTo>
                    <a:pt x="14519404" y="4171783"/>
                  </a:lnTo>
                  <a:lnTo>
                    <a:pt x="14503737" y="4175435"/>
                  </a:lnTo>
                  <a:lnTo>
                    <a:pt x="14498413" y="417596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16966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10">
                  <a:moveTo>
                    <a:pt x="0" y="0"/>
                  </a:moveTo>
                  <a:lnTo>
                    <a:pt x="1082831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33" y="3169664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440" y="3169664"/>
              <a:ext cx="3867150" cy="0"/>
            </a:xfrm>
            <a:custGeom>
              <a:avLst/>
              <a:gdLst/>
              <a:ahLst/>
              <a:cxnLst/>
              <a:rect l="l" t="t" r="r" b="b"/>
              <a:pathLst>
                <a:path w="3867150">
                  <a:moveTo>
                    <a:pt x="0" y="0"/>
                  </a:moveTo>
                  <a:lnTo>
                    <a:pt x="928152" y="0"/>
                  </a:lnTo>
                </a:path>
                <a:path w="3867150">
                  <a:moveTo>
                    <a:pt x="1082754" y="0"/>
                  </a:moveTo>
                  <a:lnTo>
                    <a:pt x="3867058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1207741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8938" y="1215511"/>
            <a:ext cx="17449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describe()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583" y="1144766"/>
            <a:ext cx="12085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mmar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statistics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merical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20" y="2001574"/>
            <a:ext cx="38925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test_df.describe().show()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3721" y="2984153"/>
            <a:ext cx="1803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99" y="4029421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720" y="2863787"/>
            <a:ext cx="141795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|summary|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0056" y="4018943"/>
            <a:ext cx="3888104" cy="20955"/>
            <a:chOff x="2020056" y="4018943"/>
            <a:chExt cx="3888104" cy="20955"/>
          </a:xfrm>
        </p:grpSpPr>
        <p:sp>
          <p:nvSpPr>
            <p:cNvPr id="18" name="object 18"/>
            <p:cNvSpPr/>
            <p:nvPr/>
          </p:nvSpPr>
          <p:spPr>
            <a:xfrm>
              <a:off x="2030533" y="4029420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440" y="402942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52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19305" y="2863787"/>
            <a:ext cx="234569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User_ID|Gender|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2194" y="4029421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9684" y="3293666"/>
            <a:ext cx="64452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Age|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3985" y="4273788"/>
            <a:ext cx="51301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4154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550068|550068|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720" y="4153422"/>
            <a:ext cx="141795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47625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437" y="4703666"/>
            <a:ext cx="37382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mean|1003028.8424013031|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720" y="5133544"/>
            <a:ext cx="43567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stddev|1727.5915855307312|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6098" y="4583300"/>
            <a:ext cx="373824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null|30.382052764385495| null|11.866105189533554|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720" y="5443056"/>
            <a:ext cx="18034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099" y="6608690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9116" y="5443056"/>
            <a:ext cx="644525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41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min| max|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0533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9305" y="5443056"/>
            <a:ext cx="126301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1000001|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1006040|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9440" y="6608690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52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30136" y="5443056"/>
            <a:ext cx="33528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F| M|</a:t>
            </a:r>
            <a:endParaRPr sz="200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2194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14363" y="5443056"/>
            <a:ext cx="489584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7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0|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20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889" y="2909348"/>
            <a:ext cx="7315200" cy="1889760"/>
          </a:xfrm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2810"/>
              </a:spcBef>
            </a:pPr>
            <a:r>
              <a:rPr sz="6400" spc="-60" dirty="0"/>
              <a:t>Let</a:t>
            </a:r>
            <a:r>
              <a:rPr sz="7000" spc="-60" dirty="0"/>
              <a:t>'</a:t>
            </a:r>
            <a:r>
              <a:rPr sz="6400" spc="-60" dirty="0"/>
              <a:t>s</a:t>
            </a:r>
            <a:r>
              <a:rPr sz="6400" spc="-365" dirty="0"/>
              <a:t> </a:t>
            </a:r>
            <a:r>
              <a:rPr sz="6400" spc="225" dirty="0"/>
              <a:t>practice</a:t>
            </a:r>
            <a:endParaRPr sz="6400"/>
          </a:p>
          <a:p>
            <a:pPr algn="ctr">
              <a:lnSpc>
                <a:spcPct val="100000"/>
              </a:lnSpc>
              <a:spcBef>
                <a:spcPts val="865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285750" marR="21717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85" dirty="0"/>
              <a:t>DataFrames</a:t>
            </a:r>
            <a:r>
              <a:rPr spc="-195" dirty="0"/>
              <a:t> </a:t>
            </a:r>
            <a:r>
              <a:rPr sz="7000" spc="-10" dirty="0"/>
              <a:t>u</a:t>
            </a:r>
            <a:r>
              <a:rPr spc="-10" dirty="0"/>
              <a:t>sing </a:t>
            </a:r>
            <a:r>
              <a:rPr dirty="0"/>
              <a:t>P</a:t>
            </a:r>
            <a:r>
              <a:rPr sz="7000" dirty="0"/>
              <a:t>y</a:t>
            </a:r>
            <a:r>
              <a:rPr dirty="0"/>
              <a:t>Spark</a:t>
            </a:r>
            <a:r>
              <a:rPr spc="-5" dirty="0"/>
              <a:t> </a:t>
            </a:r>
            <a:r>
              <a:rPr spc="-25" dirty="0"/>
              <a:t>SQL</a:t>
            </a:r>
            <a:endParaRPr sz="700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4032885" cy="1412875"/>
          </a:xfrm>
          <a:custGeom>
            <a:avLst/>
            <a:gdLst/>
            <a:ahLst/>
            <a:cxnLst/>
            <a:rect l="l" t="t" r="r" b="b"/>
            <a:pathLst>
              <a:path w="4032885" h="1412875">
                <a:moveTo>
                  <a:pt x="39561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956161" y="0"/>
                </a:lnTo>
                <a:lnTo>
                  <a:pt x="3961486" y="524"/>
                </a:lnTo>
                <a:lnTo>
                  <a:pt x="4000746" y="16786"/>
                </a:lnTo>
                <a:lnTo>
                  <a:pt x="4028491" y="55514"/>
                </a:lnTo>
                <a:lnTo>
                  <a:pt x="4032666" y="76505"/>
                </a:lnTo>
                <a:lnTo>
                  <a:pt x="4032666" y="1335951"/>
                </a:lnTo>
                <a:lnTo>
                  <a:pt x="4015880" y="1380536"/>
                </a:lnTo>
                <a:lnTo>
                  <a:pt x="3977152" y="1408281"/>
                </a:lnTo>
                <a:lnTo>
                  <a:pt x="39561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15" dirty="0"/>
              <a:t> </a:t>
            </a:r>
            <a:r>
              <a:rPr spc="100" dirty="0"/>
              <a:t>are</a:t>
            </a:r>
            <a:r>
              <a:rPr spc="-1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10" dirty="0"/>
              <a:t> DataFrames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1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953834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99917" y="4810541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5">
                <a:moveTo>
                  <a:pt x="3280638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4"/>
                </a:lnTo>
                <a:lnTo>
                  <a:pt x="76504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6" y="55513"/>
                </a:lnTo>
                <a:lnTo>
                  <a:pt x="3357144" y="76505"/>
                </a:lnTo>
                <a:lnTo>
                  <a:pt x="3357144" y="353372"/>
                </a:lnTo>
                <a:lnTo>
                  <a:pt x="3340355" y="397957"/>
                </a:lnTo>
                <a:lnTo>
                  <a:pt x="3301629" y="425702"/>
                </a:lnTo>
                <a:lnTo>
                  <a:pt x="3285964" y="429353"/>
                </a:lnTo>
                <a:lnTo>
                  <a:pt x="328063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5976" y="5301831"/>
            <a:ext cx="1985645" cy="429895"/>
          </a:xfrm>
          <a:custGeom>
            <a:avLst/>
            <a:gdLst/>
            <a:ahLst/>
            <a:cxnLst/>
            <a:rect l="l" t="t" r="r" b="b"/>
            <a:pathLst>
              <a:path w="1985645" h="429895">
                <a:moveTo>
                  <a:pt x="190912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909122" y="0"/>
                </a:lnTo>
                <a:lnTo>
                  <a:pt x="1953706" y="16786"/>
                </a:lnTo>
                <a:lnTo>
                  <a:pt x="1981452" y="55513"/>
                </a:lnTo>
                <a:lnTo>
                  <a:pt x="1985627" y="76504"/>
                </a:lnTo>
                <a:lnTo>
                  <a:pt x="1985627" y="353372"/>
                </a:lnTo>
                <a:lnTo>
                  <a:pt x="1968841" y="397956"/>
                </a:lnTo>
                <a:lnTo>
                  <a:pt x="1930113" y="425702"/>
                </a:lnTo>
                <a:lnTo>
                  <a:pt x="1914447" y="429353"/>
                </a:lnTo>
                <a:lnTo>
                  <a:pt x="190912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056" y="1082285"/>
            <a:ext cx="14069060" cy="461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1945">
              <a:lnSpc>
                <a:spcPct val="1151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the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distrib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collection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named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Designed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processing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relational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database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semi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1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9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spc="-1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Scala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Ja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 marL="12700" marR="552450">
              <a:lnSpc>
                <a:spcPct val="115100"/>
              </a:lnSpc>
              <a:spcBef>
                <a:spcPts val="1290"/>
              </a:spcBef>
            </a:pP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SELECT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*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225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table</a:t>
            </a:r>
            <a:r>
              <a:rPr sz="2250" spc="-3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pression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df.select()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813054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175" dirty="0"/>
              <a:t> </a:t>
            </a:r>
            <a:r>
              <a:rPr dirty="0"/>
              <a:t>API</a:t>
            </a:r>
            <a:r>
              <a:rPr spc="-175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175" dirty="0"/>
              <a:t> </a:t>
            </a:r>
            <a:r>
              <a:rPr spc="-125" dirty="0"/>
              <a:t>SQL</a:t>
            </a:r>
            <a:r>
              <a:rPr spc="-1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3315315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4182D"/>
                </a:solidFill>
                <a:latin typeface="Arial"/>
                <a:cs typeface="Arial"/>
              </a:rPr>
              <a:t>Yo</a:t>
            </a:r>
            <a:r>
              <a:rPr sz="2800" spc="-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SparkSQL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thro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gh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programmatic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domain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speci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lang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age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DSL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constr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programmaticall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299974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concise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nderstand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portable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also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971256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E</a:t>
            </a:r>
            <a:r>
              <a:rPr sz="4900" spc="65" dirty="0"/>
              <a:t>x</a:t>
            </a:r>
            <a:r>
              <a:rPr spc="65" dirty="0"/>
              <a:t>ec</a:t>
            </a:r>
            <a:r>
              <a:rPr sz="4900" spc="65" dirty="0"/>
              <a:t>u</a:t>
            </a:r>
            <a:r>
              <a:rPr spc="65" dirty="0"/>
              <a:t>ting</a:t>
            </a:r>
            <a:r>
              <a:rPr spc="-130" dirty="0"/>
              <a:t> </a:t>
            </a:r>
            <a:r>
              <a:rPr spc="-125" dirty="0"/>
              <a:t>SQL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509712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64199" y="120775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865133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8" y="429353"/>
                </a:lnTo>
                <a:lnTo>
                  <a:pt x="86513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1181460"/>
            <a:ext cx="37223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9245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1694" y="1144777"/>
            <a:ext cx="43637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tes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1862805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4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8938" y="1870575"/>
            <a:ext cx="8851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827" y="1799830"/>
            <a:ext cx="129552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takes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statement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arg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ret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352" y="2689391"/>
            <a:ext cx="8966835" cy="192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df.createOrReplaceTempView(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df2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spark.sql(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"SELECT</a:t>
            </a:r>
            <a:r>
              <a:rPr sz="225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field1, field2 FROM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df2.collect()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352" y="5309601"/>
            <a:ext cx="113747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[Row(f1=1, f2='row1'), Row(f1=2, f2='row2'), Row(f1=3,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f2='row3')]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SQL</a:t>
            </a:r>
            <a:r>
              <a:rPr spc="-110" dirty="0"/>
              <a:t> </a:t>
            </a:r>
            <a:r>
              <a:rPr spc="75" dirty="0"/>
              <a:t>q</a:t>
            </a:r>
            <a:r>
              <a:rPr sz="4900" spc="75" dirty="0"/>
              <a:t>u</a:t>
            </a:r>
            <a:r>
              <a:rPr spc="75" dirty="0"/>
              <a:t>er</a:t>
            </a:r>
            <a:r>
              <a:rPr sz="4900" spc="75" dirty="0"/>
              <a:t>y</a:t>
            </a:r>
            <a:r>
              <a:rPr sz="4900" spc="-220" dirty="0"/>
              <a:t> </a:t>
            </a:r>
            <a:r>
              <a:rPr spc="245" dirty="0"/>
              <a:t>to</a:t>
            </a:r>
            <a:r>
              <a:rPr spc="-105" dirty="0"/>
              <a:t> </a:t>
            </a:r>
            <a:r>
              <a:rPr spc="155" dirty="0"/>
              <a:t>e</a:t>
            </a:r>
            <a:r>
              <a:rPr sz="4900" spc="155" dirty="0"/>
              <a:t>x</a:t>
            </a:r>
            <a:r>
              <a:rPr spc="155" dirty="0"/>
              <a:t>tract</a:t>
            </a:r>
            <a:r>
              <a:rPr spc="-110" dirty="0"/>
              <a:t> </a:t>
            </a:r>
            <a:r>
              <a:rPr spc="204" dirty="0"/>
              <a:t>data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901065"/>
          </a:xfrm>
          <a:custGeom>
            <a:avLst/>
            <a:gdLst/>
            <a:ahLst/>
            <a:cxnLst/>
            <a:rect l="l" t="t" r="r" b="b"/>
            <a:pathLst>
              <a:path w="14575155" h="901064">
                <a:moveTo>
                  <a:pt x="14498413" y="900697"/>
                </a:moveTo>
                <a:lnTo>
                  <a:pt x="76505" y="900697"/>
                </a:lnTo>
                <a:lnTo>
                  <a:pt x="71180" y="900172"/>
                </a:lnTo>
                <a:lnTo>
                  <a:pt x="31920" y="883910"/>
                </a:lnTo>
                <a:lnTo>
                  <a:pt x="4175" y="845182"/>
                </a:lnTo>
                <a:lnTo>
                  <a:pt x="0" y="824191"/>
                </a:lnTo>
                <a:lnTo>
                  <a:pt x="0" y="81881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824191"/>
                </a:lnTo>
                <a:lnTo>
                  <a:pt x="14558132" y="868776"/>
                </a:lnTo>
                <a:lnTo>
                  <a:pt x="14519404" y="896521"/>
                </a:lnTo>
                <a:lnTo>
                  <a:pt x="14503737" y="900172"/>
                </a:lnTo>
                <a:lnTo>
                  <a:pt x="14498413" y="90069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1289" y="3991726"/>
            <a:ext cx="14575155" cy="3173095"/>
            <a:chOff x="491289" y="3991726"/>
            <a:chExt cx="14575155" cy="3173095"/>
          </a:xfrm>
        </p:grpSpPr>
        <p:sp>
          <p:nvSpPr>
            <p:cNvPr id="7" name="object 7"/>
            <p:cNvSpPr/>
            <p:nvPr/>
          </p:nvSpPr>
          <p:spPr>
            <a:xfrm>
              <a:off x="491289" y="3991726"/>
              <a:ext cx="14575155" cy="3173095"/>
            </a:xfrm>
            <a:custGeom>
              <a:avLst/>
              <a:gdLst/>
              <a:ahLst/>
              <a:cxnLst/>
              <a:rect l="l" t="t" r="r" b="b"/>
              <a:pathLst>
                <a:path w="14575155" h="3173095">
                  <a:moveTo>
                    <a:pt x="14498413" y="3172910"/>
                  </a:moveTo>
                  <a:lnTo>
                    <a:pt x="76505" y="3172910"/>
                  </a:lnTo>
                  <a:lnTo>
                    <a:pt x="71180" y="3172385"/>
                  </a:lnTo>
                  <a:lnTo>
                    <a:pt x="31920" y="3156123"/>
                  </a:lnTo>
                  <a:lnTo>
                    <a:pt x="4175" y="3117396"/>
                  </a:lnTo>
                  <a:lnTo>
                    <a:pt x="0" y="3096405"/>
                  </a:lnTo>
                  <a:lnTo>
                    <a:pt x="0" y="3091029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5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096405"/>
                  </a:lnTo>
                  <a:lnTo>
                    <a:pt x="14558132" y="3140989"/>
                  </a:lnTo>
                  <a:lnTo>
                    <a:pt x="14519404" y="3168734"/>
                  </a:lnTo>
                  <a:lnTo>
                    <a:pt x="14503737" y="3172385"/>
                  </a:lnTo>
                  <a:lnTo>
                    <a:pt x="14498413" y="317291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122" y="4253051"/>
              <a:ext cx="1203325" cy="2620645"/>
            </a:xfrm>
            <a:custGeom>
              <a:avLst/>
              <a:gdLst/>
              <a:ahLst/>
              <a:cxnLst/>
              <a:rect l="l" t="t" r="r" b="b"/>
              <a:pathLst>
                <a:path w="1203325" h="2620645">
                  <a:moveTo>
                    <a:pt x="0" y="0"/>
                  </a:moveTo>
                  <a:lnTo>
                    <a:pt x="1203311" y="0"/>
                  </a:lnTo>
                </a:path>
                <a:path w="1203325" h="2620645">
                  <a:moveTo>
                    <a:pt x="0" y="655052"/>
                  </a:moveTo>
                  <a:lnTo>
                    <a:pt x="1203311" y="655052"/>
                  </a:lnTo>
                </a:path>
                <a:path w="1203325" h="2620645">
                  <a:moveTo>
                    <a:pt x="0" y="2620210"/>
                  </a:moveTo>
                  <a:lnTo>
                    <a:pt x="1203311" y="262021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095" y="1342440"/>
            <a:ext cx="5681345" cy="223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Product_ID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test_table'''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12700" marR="1569085">
              <a:lnSpc>
                <a:spcPct val="138700"/>
              </a:lnSpc>
              <a:spcBef>
                <a:spcPts val="1555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test_product_df</a:t>
            </a:r>
            <a:r>
              <a:rPr sz="15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 test_product_df.show(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4019148"/>
            <a:ext cx="1469390" cy="2973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|Product_ID|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P00069042|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P00248942|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P00087842|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S</a:t>
            </a:r>
            <a:r>
              <a:rPr sz="4900" spc="65" dirty="0"/>
              <a:t>u</a:t>
            </a:r>
            <a:r>
              <a:rPr spc="65" dirty="0"/>
              <a:t>mmari</a:t>
            </a:r>
            <a:r>
              <a:rPr sz="4900" spc="65" dirty="0"/>
              <a:t>z</a:t>
            </a:r>
            <a:r>
              <a:rPr spc="65" dirty="0"/>
              <a:t>ing</a:t>
            </a:r>
            <a:r>
              <a:rPr spc="-7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105" dirty="0"/>
              <a:t>gro</a:t>
            </a:r>
            <a:r>
              <a:rPr sz="4900" spc="105" dirty="0"/>
              <a:t>u</a:t>
            </a:r>
            <a:r>
              <a:rPr spc="105" dirty="0"/>
              <a:t>ping</a:t>
            </a:r>
            <a:r>
              <a:rPr spc="-70" dirty="0"/>
              <a:t> </a:t>
            </a:r>
            <a:r>
              <a:rPr spc="225" dirty="0"/>
              <a:t>data</a:t>
            </a:r>
            <a:r>
              <a:rPr spc="-70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-70" dirty="0"/>
              <a:t> </a:t>
            </a:r>
            <a:r>
              <a:rPr spc="-125" dirty="0"/>
              <a:t>SQL</a:t>
            </a:r>
            <a:r>
              <a:rPr spc="-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36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12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408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64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63"/>
            <a:ext cx="8208009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max(Purchase)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GROUP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BY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Age'''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81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34"/>
            <a:ext cx="2303145" cy="671830"/>
            <a:chOff x="717867" y="3958234"/>
            <a:chExt cx="2303145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8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89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122" y="4621542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086" y="4621542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3095" y="3732586"/>
            <a:ext cx="2552700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68402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Age|max(Purchase)|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240601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4715165"/>
            <a:ext cx="868044" cy="166306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|18-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25|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0-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|51-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6122" y="658670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095" y="6439591"/>
            <a:ext cx="86804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8086" y="6586700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293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8004" y="4715165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23958|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5" y="6767117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913" y="824873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497" y="816777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Filtering</a:t>
            </a:r>
            <a:r>
              <a:rPr dirty="0"/>
              <a:t> col</a:t>
            </a:r>
            <a:r>
              <a:rPr sz="4900" dirty="0"/>
              <a:t>u</a:t>
            </a:r>
            <a:r>
              <a:rPr dirty="0"/>
              <a:t>mns</a:t>
            </a:r>
            <a:r>
              <a:rPr spc="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5" dirty="0"/>
              <a:t> </a:t>
            </a:r>
            <a:r>
              <a:rPr spc="-125" dirty="0"/>
              <a:t>SQL</a:t>
            </a:r>
            <a:r>
              <a:rPr spc="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40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40"/>
            <a:ext cx="119380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&gt;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20000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AND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==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"F"'''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57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11"/>
            <a:ext cx="2543810" cy="671830"/>
            <a:chOff x="717867" y="3958211"/>
            <a:chExt cx="2543810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66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032" y="396646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22" y="46215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086" y="4621518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1032" y="4621518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095" y="3732563"/>
            <a:ext cx="2793365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082675" algn="l"/>
                <a:tab pos="192468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Age|Purchase|Gender|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1804670" algn="l"/>
                <a:tab pos="2646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122" y="658667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3095" y="4715142"/>
            <a:ext cx="868044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|36-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45|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8086" y="6586676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56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6368" y="4715142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23792|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21002|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23595|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23341|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20771|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1032" y="6586676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002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9968" y="4715142"/>
            <a:ext cx="266700" cy="1990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700"/>
              </a:lnSpc>
              <a:spcBef>
                <a:spcPts val="90"/>
              </a:spcBef>
            </a:pP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F| F| F| F| F|</a:t>
            </a:r>
            <a:endParaRPr sz="15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5" y="6767093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889" y="2909360"/>
            <a:ext cx="7315200" cy="1889760"/>
          </a:xfrm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2810"/>
              </a:spcBef>
            </a:pPr>
            <a:r>
              <a:rPr sz="6400" spc="70" dirty="0"/>
              <a:t>Time</a:t>
            </a:r>
            <a:r>
              <a:rPr sz="6400" spc="-210" dirty="0"/>
              <a:t> </a:t>
            </a:r>
            <a:r>
              <a:rPr sz="6400" spc="350" dirty="0"/>
              <a:t>to</a:t>
            </a:r>
            <a:r>
              <a:rPr sz="6400" spc="-215" dirty="0"/>
              <a:t> </a:t>
            </a:r>
            <a:r>
              <a:rPr sz="6400" spc="160" dirty="0"/>
              <a:t>practice</a:t>
            </a:r>
            <a:r>
              <a:rPr sz="7000" spc="160" dirty="0"/>
              <a:t>!</a:t>
            </a:r>
            <a:endParaRPr sz="7000"/>
          </a:p>
          <a:p>
            <a:pPr algn="ctr">
              <a:lnSpc>
                <a:spcPct val="100000"/>
              </a:lnSpc>
              <a:spcBef>
                <a:spcPts val="865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806" y="1652770"/>
            <a:ext cx="7704455" cy="3268979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algn="ctr">
              <a:lnSpc>
                <a:spcPts val="6770"/>
              </a:lnSpc>
              <a:spcBef>
                <a:spcPts val="1714"/>
              </a:spcBef>
            </a:pPr>
            <a:r>
              <a:rPr sz="6400" spc="270" dirty="0"/>
              <a:t>Data</a:t>
            </a:r>
            <a:r>
              <a:rPr sz="6400" spc="-30" dirty="0"/>
              <a:t> </a:t>
            </a:r>
            <a:r>
              <a:rPr sz="6400" dirty="0"/>
              <a:t>Vis</a:t>
            </a:r>
            <a:r>
              <a:rPr sz="7000" dirty="0"/>
              <a:t>u</a:t>
            </a:r>
            <a:r>
              <a:rPr sz="6400" dirty="0"/>
              <a:t>ali</a:t>
            </a:r>
            <a:r>
              <a:rPr sz="7000" dirty="0"/>
              <a:t>z</a:t>
            </a:r>
            <a:r>
              <a:rPr sz="6400" dirty="0"/>
              <a:t>ation</a:t>
            </a:r>
            <a:r>
              <a:rPr sz="6400" spc="-30" dirty="0"/>
              <a:t> </a:t>
            </a:r>
            <a:r>
              <a:rPr sz="6400" spc="210" dirty="0"/>
              <a:t>in </a:t>
            </a:r>
            <a:r>
              <a:rPr sz="6400" dirty="0"/>
              <a:t>P</a:t>
            </a:r>
            <a:r>
              <a:rPr sz="7000" dirty="0"/>
              <a:t>y</a:t>
            </a:r>
            <a:r>
              <a:rPr sz="6400" dirty="0"/>
              <a:t>Spark</a:t>
            </a:r>
            <a:r>
              <a:rPr sz="6400" spc="-5" dirty="0"/>
              <a:t> </a:t>
            </a:r>
            <a:r>
              <a:rPr sz="7000" spc="-10" dirty="0"/>
              <a:t>u</a:t>
            </a:r>
            <a:r>
              <a:rPr sz="6400" spc="-10" dirty="0"/>
              <a:t>sing </a:t>
            </a:r>
            <a:r>
              <a:rPr sz="6400" spc="75" dirty="0"/>
              <a:t>DataFrames</a:t>
            </a:r>
            <a:endParaRPr sz="6400"/>
          </a:p>
          <a:p>
            <a:pPr marR="53340"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4032885" cy="1412875"/>
          </a:xfrm>
          <a:custGeom>
            <a:avLst/>
            <a:gdLst/>
            <a:ahLst/>
            <a:cxnLst/>
            <a:rect l="l" t="t" r="r" b="b"/>
            <a:pathLst>
              <a:path w="4032885" h="1412875">
                <a:moveTo>
                  <a:pt x="39561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956161" y="0"/>
                </a:lnTo>
                <a:lnTo>
                  <a:pt x="3961486" y="524"/>
                </a:lnTo>
                <a:lnTo>
                  <a:pt x="4000746" y="16786"/>
                </a:lnTo>
                <a:lnTo>
                  <a:pt x="4028491" y="55514"/>
                </a:lnTo>
                <a:lnTo>
                  <a:pt x="4032666" y="76505"/>
                </a:lnTo>
                <a:lnTo>
                  <a:pt x="4032666" y="1335951"/>
                </a:lnTo>
                <a:lnTo>
                  <a:pt x="4015880" y="1380536"/>
                </a:lnTo>
                <a:lnTo>
                  <a:pt x="3977152" y="1408281"/>
                </a:lnTo>
                <a:lnTo>
                  <a:pt x="39561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7207884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7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195" dirty="0"/>
              <a:t>Data</a:t>
            </a:r>
            <a:r>
              <a:rPr spc="-70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94"/>
            <a:ext cx="122822" cy="1228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991" y="4288547"/>
            <a:ext cx="122822" cy="122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991" y="4943599"/>
            <a:ext cx="122822" cy="122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056" y="918523"/>
            <a:ext cx="11112500" cy="4283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representing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graphs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charts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114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tools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aid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ali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Matplotlib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Seaborn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Bokeh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  <a:p>
            <a:pPr marL="381000" marR="94615" indent="-368935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Plo</a:t>
            </a:r>
            <a:r>
              <a:rPr sz="2450" spc="75" dirty="0">
                <a:solidFill>
                  <a:srgbClr val="04182D"/>
                </a:solidFill>
                <a:latin typeface="Charlemagne Std"/>
                <a:cs typeface="Charlemagne Std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graphs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methods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dist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_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plore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381000" marR="7764145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toPandas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()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95" dirty="0"/>
              <a:t>Data</a:t>
            </a:r>
            <a:r>
              <a:rPr spc="130" dirty="0"/>
              <a:t> </a:t>
            </a:r>
            <a:r>
              <a:rPr dirty="0"/>
              <a:t>Vis</a:t>
            </a:r>
            <a:r>
              <a:rPr sz="4900" dirty="0"/>
              <a:t>u</a:t>
            </a:r>
            <a:r>
              <a:rPr dirty="0"/>
              <a:t>ali</a:t>
            </a:r>
            <a:r>
              <a:rPr sz="4900" dirty="0"/>
              <a:t>z</a:t>
            </a:r>
            <a:r>
              <a:rPr dirty="0"/>
              <a:t>ation</a:t>
            </a:r>
            <a:r>
              <a:rPr spc="13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135" dirty="0"/>
              <a:t> </a:t>
            </a:r>
            <a:r>
              <a:rPr spc="45" dirty="0"/>
              <a:t>P</a:t>
            </a:r>
            <a:r>
              <a:rPr sz="4900" spc="45" dirty="0"/>
              <a:t>y</a:t>
            </a:r>
            <a:r>
              <a:rPr spc="45" dirty="0"/>
              <a:t>spark</a:t>
            </a:r>
            <a:r>
              <a:rPr sz="4900" spc="45" dirty="0"/>
              <a:t>_</a:t>
            </a:r>
            <a:r>
              <a:rPr spc="45" dirty="0"/>
              <a:t>dist</a:t>
            </a:r>
            <a:r>
              <a:rPr sz="4900" spc="45" dirty="0"/>
              <a:t>_</a:t>
            </a:r>
            <a:r>
              <a:rPr spc="45" dirty="0"/>
              <a:t>e</a:t>
            </a:r>
            <a:r>
              <a:rPr sz="4900" spc="45" dirty="0"/>
              <a:t>x</a:t>
            </a:r>
            <a:r>
              <a:rPr spc="45" dirty="0"/>
              <a:t>plore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60583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09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09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53"/>
            <a:ext cx="3521075" cy="429895"/>
          </a:xfrm>
          <a:custGeom>
            <a:avLst/>
            <a:gdLst/>
            <a:ahLst/>
            <a:cxnLst/>
            <a:rect l="l" t="t" r="r" b="b"/>
            <a:pathLst>
              <a:path w="3521075" h="429894">
                <a:moveTo>
                  <a:pt x="344440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444402" y="0"/>
                </a:lnTo>
                <a:lnTo>
                  <a:pt x="3488986" y="16786"/>
                </a:lnTo>
                <a:lnTo>
                  <a:pt x="3516731" y="55513"/>
                </a:lnTo>
                <a:lnTo>
                  <a:pt x="3520907" y="76505"/>
                </a:lnTo>
                <a:lnTo>
                  <a:pt x="3520907" y="353373"/>
                </a:lnTo>
                <a:lnTo>
                  <a:pt x="3504120" y="397957"/>
                </a:lnTo>
                <a:lnTo>
                  <a:pt x="3465392" y="425702"/>
                </a:lnTo>
                <a:lnTo>
                  <a:pt x="3449726" y="429353"/>
                </a:lnTo>
                <a:lnTo>
                  <a:pt x="344440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23"/>
            <a:ext cx="34645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Pyspark_dist_explore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6096" y="1144777"/>
            <a:ext cx="72155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ick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insights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into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591466" y="1862805"/>
            <a:ext cx="1126490" cy="429895"/>
          </a:xfrm>
          <a:custGeom>
            <a:avLst/>
            <a:gdLst/>
            <a:ahLst/>
            <a:cxnLst/>
            <a:rect l="l" t="t" r="r" b="b"/>
            <a:pathLst>
              <a:path w="1126490" h="429894">
                <a:moveTo>
                  <a:pt x="1049365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1049365" y="0"/>
                </a:lnTo>
                <a:lnTo>
                  <a:pt x="1093950" y="16786"/>
                </a:lnTo>
                <a:lnTo>
                  <a:pt x="1121695" y="55513"/>
                </a:lnTo>
                <a:lnTo>
                  <a:pt x="1125871" y="76505"/>
                </a:lnTo>
                <a:lnTo>
                  <a:pt x="1125871" y="353373"/>
                </a:lnTo>
                <a:lnTo>
                  <a:pt x="1109083" y="397957"/>
                </a:lnTo>
                <a:lnTo>
                  <a:pt x="1070356" y="425702"/>
                </a:lnTo>
                <a:lnTo>
                  <a:pt x="1054690" y="429353"/>
                </a:lnTo>
                <a:lnTo>
                  <a:pt x="104936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3923" y="1862805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8" y="429878"/>
                </a:moveTo>
                <a:lnTo>
                  <a:pt x="76504" y="429878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4" y="0"/>
                </a:lnTo>
                <a:lnTo>
                  <a:pt x="1724888" y="0"/>
                </a:lnTo>
                <a:lnTo>
                  <a:pt x="1769472" y="16786"/>
                </a:lnTo>
                <a:lnTo>
                  <a:pt x="1797217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6" y="397957"/>
                </a:lnTo>
                <a:lnTo>
                  <a:pt x="1745879" y="425702"/>
                </a:lnTo>
                <a:lnTo>
                  <a:pt x="1730213" y="429353"/>
                </a:lnTo>
                <a:lnTo>
                  <a:pt x="172488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7056" y="1799830"/>
            <a:ext cx="894016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94375" algn="l"/>
                <a:tab pos="7207250" algn="l"/>
              </a:tabLst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rrentl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hist()</a:t>
            </a:r>
            <a:r>
              <a:rPr sz="2250" spc="-39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distplot()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26484" y="1862805"/>
            <a:ext cx="3173095" cy="429895"/>
          </a:xfrm>
          <a:custGeom>
            <a:avLst/>
            <a:gdLst/>
            <a:ahLst/>
            <a:cxnLst/>
            <a:rect l="l" t="t" r="r" b="b"/>
            <a:pathLst>
              <a:path w="3173094" h="429894">
                <a:moveTo>
                  <a:pt x="3096405" y="429878"/>
                </a:moveTo>
                <a:lnTo>
                  <a:pt x="76506" y="429878"/>
                </a:lnTo>
                <a:lnTo>
                  <a:pt x="71181" y="429353"/>
                </a:lnTo>
                <a:lnTo>
                  <a:pt x="31918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6" y="0"/>
                </a:lnTo>
                <a:lnTo>
                  <a:pt x="3096405" y="0"/>
                </a:lnTo>
                <a:lnTo>
                  <a:pt x="3140990" y="16786"/>
                </a:lnTo>
                <a:lnTo>
                  <a:pt x="3168734" y="55513"/>
                </a:lnTo>
                <a:lnTo>
                  <a:pt x="3172910" y="76505"/>
                </a:lnTo>
                <a:lnTo>
                  <a:pt x="3172910" y="353373"/>
                </a:lnTo>
                <a:lnTo>
                  <a:pt x="3156123" y="397957"/>
                </a:lnTo>
                <a:lnTo>
                  <a:pt x="3117396" y="425702"/>
                </a:lnTo>
                <a:lnTo>
                  <a:pt x="3101729" y="429353"/>
                </a:lnTo>
                <a:lnTo>
                  <a:pt x="309640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79724" y="1836513"/>
            <a:ext cx="38893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0415" algn="l"/>
              </a:tabLst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pandas_histogram()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52" y="2689391"/>
            <a:ext cx="11545570" cy="249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819015">
              <a:lnSpc>
                <a:spcPct val="3104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test_df_age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hist(test_df_age,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bins=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20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color=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"red"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Pandas</a:t>
            </a:r>
            <a:r>
              <a:rPr spc="-70" dirty="0"/>
              <a:t> </a:t>
            </a:r>
            <a:r>
              <a:rPr spc="170" dirty="0"/>
              <a:t>for</a:t>
            </a:r>
            <a:r>
              <a:rPr spc="-65" dirty="0"/>
              <a:t> </a:t>
            </a:r>
            <a:r>
              <a:rPr spc="195" dirty="0"/>
              <a:t>plotting</a:t>
            </a:r>
            <a:r>
              <a:rPr spc="-70" dirty="0"/>
              <a:t> </a:t>
            </a:r>
            <a:r>
              <a:rPr spc="55" dirty="0"/>
              <a:t>DataFrames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85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77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eas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charts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DataFrames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"test.csv"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4302125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test_df_sample_pandas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test_df.toPandas() test_df_sample_pandas.hist(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5"/>
            <a:ext cx="1210056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SparkSession</a:t>
            </a:r>
            <a:r>
              <a:rPr spc="-95" dirty="0"/>
              <a:t> </a:t>
            </a:r>
            <a:r>
              <a:rPr sz="4900" spc="110" dirty="0"/>
              <a:t>-</a:t>
            </a:r>
            <a:r>
              <a:rPr sz="4900" spc="-210" dirty="0"/>
              <a:t> </a:t>
            </a:r>
            <a:r>
              <a:rPr spc="120" dirty="0"/>
              <a:t>Entr</a:t>
            </a:r>
            <a:r>
              <a:rPr sz="4900" spc="120" dirty="0"/>
              <a:t>y</a:t>
            </a:r>
            <a:r>
              <a:rPr sz="4900" spc="-210" dirty="0"/>
              <a:t> </a:t>
            </a:r>
            <a:r>
              <a:rPr spc="175" dirty="0"/>
              <a:t>point</a:t>
            </a:r>
            <a:r>
              <a:rPr spc="-95" dirty="0"/>
              <a:t> </a:t>
            </a:r>
            <a:r>
              <a:rPr spc="170" dirty="0"/>
              <a:t>for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5" dirty="0"/>
              <a:t> </a:t>
            </a:r>
            <a:r>
              <a:rPr spc="-25" dirty="0"/>
              <a:t>API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4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6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758278" y="3172909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6" y="16786"/>
                </a:lnTo>
                <a:lnTo>
                  <a:pt x="937461" y="55513"/>
                </a:lnTo>
                <a:lnTo>
                  <a:pt x="941638" y="76505"/>
                </a:lnTo>
                <a:lnTo>
                  <a:pt x="941638" y="353372"/>
                </a:lnTo>
                <a:lnTo>
                  <a:pt x="924850" y="397957"/>
                </a:lnTo>
                <a:lnTo>
                  <a:pt x="886123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918521"/>
            <a:ext cx="13121640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SparkConte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main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tabLst>
                <a:tab pos="6959600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register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shell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Pandas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0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9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95" dirty="0"/>
              <a:t> </a:t>
            </a:r>
            <a:r>
              <a:rPr spc="90" dirty="0"/>
              <a:t>DataFrame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082285"/>
            <a:ext cx="14100810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7265">
              <a:lnSpc>
                <a:spcPct val="115100"/>
              </a:lnSpc>
              <a:spcBef>
                <a:spcPts val="9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in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memor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on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parallel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generated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appl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hereas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operations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zy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endParaRPr sz="2500">
              <a:latin typeface="Arial"/>
              <a:cs typeface="Arial"/>
            </a:endParaRPr>
          </a:p>
          <a:p>
            <a:pPr marL="12700" marR="2982595">
              <a:lnSpc>
                <a:spcPct val="153500"/>
              </a:lnSpc>
              <a:spcBef>
                <a:spcPts val="5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table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Pandas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than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643729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2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5" dirty="0"/>
              <a:t>Hand</a:t>
            </a:r>
            <a:r>
              <a:rPr sz="4900" spc="95" dirty="0"/>
              <a:t>y</a:t>
            </a:r>
            <a:r>
              <a:rPr spc="95" dirty="0"/>
              <a:t>Spark</a:t>
            </a:r>
            <a:r>
              <a:rPr spc="-45" dirty="0"/>
              <a:t> </a:t>
            </a:r>
            <a:r>
              <a:rPr spc="145" dirty="0"/>
              <a:t>method</a:t>
            </a:r>
            <a:r>
              <a:rPr spc="-45" dirty="0"/>
              <a:t> </a:t>
            </a:r>
            <a:r>
              <a:rPr spc="170" dirty="0"/>
              <a:t>of</a:t>
            </a:r>
            <a:r>
              <a:rPr spc="-45" dirty="0"/>
              <a:t> </a:t>
            </a:r>
            <a:r>
              <a:rPr sz="4900" spc="-10" dirty="0"/>
              <a:t>v</a:t>
            </a:r>
            <a:r>
              <a:rPr spc="-10" dirty="0"/>
              <a:t>is</a:t>
            </a:r>
            <a:r>
              <a:rPr sz="4900" spc="-10" dirty="0"/>
              <a:t>u</a:t>
            </a:r>
            <a:r>
              <a:rPr spc="-10" dirty="0"/>
              <a:t>ali</a:t>
            </a:r>
            <a:r>
              <a:rPr sz="4900" spc="-10" dirty="0"/>
              <a:t>z</a:t>
            </a:r>
            <a:r>
              <a:rPr spc="-10" dirty="0"/>
              <a:t>ation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4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0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50761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2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44753"/>
            <a:ext cx="11545570" cy="3388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Hand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package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designed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impro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perience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'test.csv'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 marL="12700" marR="7569200">
              <a:lnSpc>
                <a:spcPct val="3104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hdf = 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test_df.toHandy() hdf.cols[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].hist()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689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22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889" y="2819559"/>
            <a:ext cx="7315200" cy="240919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170940" marR="1102360" algn="ctr">
              <a:lnSpc>
                <a:spcPts val="6770"/>
              </a:lnSpc>
              <a:spcBef>
                <a:spcPts val="1714"/>
              </a:spcBef>
            </a:pPr>
            <a:r>
              <a:rPr sz="6400" spc="-60" dirty="0"/>
              <a:t>Let</a:t>
            </a:r>
            <a:r>
              <a:rPr sz="7000" spc="-60" dirty="0"/>
              <a:t>'</a:t>
            </a:r>
            <a:r>
              <a:rPr sz="6400" spc="-60" dirty="0"/>
              <a:t>s</a:t>
            </a:r>
            <a:r>
              <a:rPr sz="6400" spc="-365" dirty="0"/>
              <a:t> </a:t>
            </a:r>
            <a:r>
              <a:rPr sz="7000" spc="-55" dirty="0"/>
              <a:t>v</a:t>
            </a:r>
            <a:r>
              <a:rPr sz="6400" spc="-55" dirty="0"/>
              <a:t>is</a:t>
            </a:r>
            <a:r>
              <a:rPr sz="7000" spc="-55" dirty="0"/>
              <a:t>u</a:t>
            </a:r>
            <a:r>
              <a:rPr sz="6400" spc="-55" dirty="0"/>
              <a:t>ali</a:t>
            </a:r>
            <a:r>
              <a:rPr sz="7000" spc="-55" dirty="0"/>
              <a:t>z</a:t>
            </a:r>
            <a:r>
              <a:rPr sz="6400" spc="-55" dirty="0"/>
              <a:t>e </a:t>
            </a:r>
            <a:r>
              <a:rPr sz="6400" spc="75" dirty="0"/>
              <a:t>DataFrames</a:t>
            </a:r>
            <a:endParaRPr sz="640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689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497" y="8167722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Creating</a:t>
            </a:r>
            <a:r>
              <a:rPr spc="-75" dirty="0"/>
              <a:t> </a:t>
            </a:r>
            <a:r>
              <a:rPr spc="65" dirty="0"/>
              <a:t>DataFrames</a:t>
            </a:r>
            <a:r>
              <a:rPr spc="-75" dirty="0"/>
              <a:t> </a:t>
            </a:r>
            <a:r>
              <a:rPr spc="180" dirty="0"/>
              <a:t>in</a:t>
            </a:r>
            <a:r>
              <a:rPr spc="-75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991" y="1832100"/>
            <a:ext cx="122822" cy="122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056" y="1082285"/>
            <a:ext cx="14150975" cy="3464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di</a:t>
            </a:r>
            <a:r>
              <a:rPr sz="2800" spc="204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erent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endParaRPr sz="25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isting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createDataFrame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endParaRPr sz="2500">
              <a:latin typeface="Arial"/>
              <a:cs typeface="Arial"/>
            </a:endParaRPr>
          </a:p>
          <a:p>
            <a:pPr marL="12700" marR="1691005" indent="368300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ario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70" dirty="0">
                <a:solidFill>
                  <a:srgbClr val="04182D"/>
                </a:solidFill>
                <a:latin typeface="Arial"/>
                <a:cs typeface="Arial"/>
              </a:rPr>
              <a:t>CSV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65" dirty="0">
                <a:solidFill>
                  <a:srgbClr val="04182D"/>
                </a:solidFill>
                <a:latin typeface="Arial"/>
                <a:cs typeface="Arial"/>
              </a:rPr>
              <a:t>TXT</a:t>
            </a:r>
            <a:r>
              <a:rPr sz="2800" spc="-6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read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controls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helps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optimi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name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pe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empt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es 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759" y="3807493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75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-25"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166809"/>
            <a:ext cx="14575155" cy="2456815"/>
          </a:xfrm>
          <a:custGeom>
            <a:avLst/>
            <a:gdLst/>
            <a:ahLst/>
            <a:cxnLst/>
            <a:rect l="l" t="t" r="r" b="b"/>
            <a:pathLst>
              <a:path w="14575155" h="2456815">
                <a:moveTo>
                  <a:pt x="14498413" y="2456447"/>
                </a:moveTo>
                <a:lnTo>
                  <a:pt x="76505" y="2456447"/>
                </a:lnTo>
                <a:lnTo>
                  <a:pt x="71180" y="2455922"/>
                </a:lnTo>
                <a:lnTo>
                  <a:pt x="31920" y="2439660"/>
                </a:lnTo>
                <a:lnTo>
                  <a:pt x="4175" y="2400932"/>
                </a:lnTo>
                <a:lnTo>
                  <a:pt x="0" y="2379941"/>
                </a:lnTo>
                <a:lnTo>
                  <a:pt x="0" y="237456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379941"/>
                </a:lnTo>
                <a:lnTo>
                  <a:pt x="14558132" y="2424526"/>
                </a:lnTo>
                <a:lnTo>
                  <a:pt x="14519404" y="2452271"/>
                </a:lnTo>
                <a:lnTo>
                  <a:pt x="14503737" y="2455922"/>
                </a:lnTo>
                <a:lnTo>
                  <a:pt x="14498413" y="245644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868901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78547"/>
                </a:lnTo>
                <a:lnTo>
                  <a:pt x="14558132" y="623131"/>
                </a:lnTo>
                <a:lnTo>
                  <a:pt x="14519404" y="650876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769598"/>
            <a:ext cx="14575155" cy="1064895"/>
          </a:xfrm>
          <a:custGeom>
            <a:avLst/>
            <a:gdLst/>
            <a:ahLst/>
            <a:cxnLst/>
            <a:rect l="l" t="t" r="r" b="b"/>
            <a:pathLst>
              <a:path w="14575155" h="1064895">
                <a:moveTo>
                  <a:pt x="14498413" y="1064460"/>
                </a:moveTo>
                <a:lnTo>
                  <a:pt x="76505" y="1064460"/>
                </a:lnTo>
                <a:lnTo>
                  <a:pt x="71180" y="1063935"/>
                </a:lnTo>
                <a:lnTo>
                  <a:pt x="31920" y="1047673"/>
                </a:lnTo>
                <a:lnTo>
                  <a:pt x="4175" y="1008946"/>
                </a:lnTo>
                <a:lnTo>
                  <a:pt x="0" y="987954"/>
                </a:lnTo>
                <a:lnTo>
                  <a:pt x="0" y="982578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987954"/>
                </a:lnTo>
                <a:lnTo>
                  <a:pt x="14558132" y="1032539"/>
                </a:lnTo>
                <a:lnTo>
                  <a:pt x="14519404" y="1060283"/>
                </a:lnTo>
                <a:lnTo>
                  <a:pt x="14503737" y="1063935"/>
                </a:lnTo>
                <a:lnTo>
                  <a:pt x="14498413" y="106446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6079703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4"/>
                </a:lnTo>
                <a:lnTo>
                  <a:pt x="4175" y="599537"/>
                </a:lnTo>
                <a:lnTo>
                  <a:pt x="0" y="578546"/>
                </a:lnTo>
                <a:lnTo>
                  <a:pt x="0" y="573170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78546"/>
                </a:lnTo>
                <a:lnTo>
                  <a:pt x="14558132" y="623131"/>
                </a:lnTo>
                <a:lnTo>
                  <a:pt x="14519404" y="650875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411" y="1197096"/>
            <a:ext cx="789241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3359785" indent="-516255">
              <a:lnSpc>
                <a:spcPct val="142200"/>
              </a:lnSpc>
              <a:spcBef>
                <a:spcPts val="10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iphones_RDD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sc.parallelize([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6.24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"XR"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5.94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2.98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6.84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5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"X10"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6.13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"8Plus"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6.23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3.07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7.12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25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names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'Model'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'Year'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'Height'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'Width'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'Weight'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ct val="158000"/>
              </a:lnSpc>
              <a:spcBef>
                <a:spcPts val="149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iphones_df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spark.createDataFrame(iphones_RDD,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schema=names) </a:t>
            </a:r>
            <a:r>
              <a:rPr sz="1700" spc="-10" dirty="0">
                <a:solidFill>
                  <a:srgbClr val="008600"/>
                </a:solidFill>
                <a:latin typeface="Courier New"/>
                <a:cs typeface="Courier New"/>
              </a:rPr>
              <a:t>type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(iphones_df)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11" y="6261472"/>
            <a:ext cx="40233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pyspark.sql.dataframe.DataFrame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80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135" dirty="0"/>
              <a:t>reading</a:t>
            </a:r>
            <a:r>
              <a:rPr spc="-75" dirty="0"/>
              <a:t> </a:t>
            </a:r>
            <a:r>
              <a:rPr spc="250" dirty="0"/>
              <a:t>a</a:t>
            </a:r>
            <a:r>
              <a:rPr spc="-80" dirty="0"/>
              <a:t> </a:t>
            </a:r>
            <a:r>
              <a:rPr spc="45" dirty="0"/>
              <a:t>CSV</a:t>
            </a:r>
            <a:r>
              <a:rPr sz="4900" spc="45" dirty="0"/>
              <a:t>/</a:t>
            </a:r>
            <a:r>
              <a:rPr spc="45" dirty="0"/>
              <a:t>JSON</a:t>
            </a:r>
            <a:r>
              <a:rPr sz="4900" spc="45" dirty="0"/>
              <a:t>/</a:t>
            </a:r>
            <a:r>
              <a:rPr spc="45" dirty="0"/>
              <a:t>TXT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128920"/>
            <a:ext cx="14575155" cy="696595"/>
          </a:xfrm>
          <a:custGeom>
            <a:avLst/>
            <a:gdLst/>
            <a:ahLst/>
            <a:cxnLst/>
            <a:rect l="l" t="t" r="r" b="b"/>
            <a:pathLst>
              <a:path w="14575155" h="696594">
                <a:moveTo>
                  <a:pt x="14498413" y="695993"/>
                </a:moveTo>
                <a:lnTo>
                  <a:pt x="76505" y="695993"/>
                </a:lnTo>
                <a:lnTo>
                  <a:pt x="71180" y="695468"/>
                </a:lnTo>
                <a:lnTo>
                  <a:pt x="31920" y="679206"/>
                </a:lnTo>
                <a:lnTo>
                  <a:pt x="4175" y="640479"/>
                </a:lnTo>
                <a:lnTo>
                  <a:pt x="0" y="619487"/>
                </a:lnTo>
                <a:lnTo>
                  <a:pt x="0" y="61411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9487"/>
                </a:lnTo>
                <a:lnTo>
                  <a:pt x="14558132" y="664072"/>
                </a:lnTo>
                <a:lnTo>
                  <a:pt x="14519404" y="691817"/>
                </a:lnTo>
                <a:lnTo>
                  <a:pt x="14503737" y="695468"/>
                </a:lnTo>
                <a:lnTo>
                  <a:pt x="14498413" y="69599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070558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6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7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1690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87195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5353007"/>
            <a:ext cx="122822" cy="1228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69164" y="5219949"/>
            <a:ext cx="1965325" cy="429895"/>
          </a:xfrm>
          <a:custGeom>
            <a:avLst/>
            <a:gdLst/>
            <a:ahLst/>
            <a:cxnLst/>
            <a:rect l="l" t="t" r="r" b="b"/>
            <a:pathLst>
              <a:path w="1965325" h="429895">
                <a:moveTo>
                  <a:pt x="188865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2"/>
                </a:lnTo>
                <a:lnTo>
                  <a:pt x="1948370" y="397956"/>
                </a:lnTo>
                <a:lnTo>
                  <a:pt x="1909643" y="425702"/>
                </a:lnTo>
                <a:lnTo>
                  <a:pt x="1893977" y="429352"/>
                </a:lnTo>
                <a:lnTo>
                  <a:pt x="188865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1377" y="5219949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5">
                <a:moveTo>
                  <a:pt x="274840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19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9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2"/>
                </a:lnTo>
                <a:lnTo>
                  <a:pt x="2808127" y="397956"/>
                </a:lnTo>
                <a:lnTo>
                  <a:pt x="2769400" y="425702"/>
                </a:lnTo>
                <a:lnTo>
                  <a:pt x="2753734" y="429352"/>
                </a:lnTo>
                <a:lnTo>
                  <a:pt x="274840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724" y="1360863"/>
            <a:ext cx="10393680" cy="4250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df_csv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"people.csv"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ts val="7580"/>
              </a:lnSpc>
              <a:spcBef>
                <a:spcPts val="969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df_json</a:t>
            </a:r>
            <a:r>
              <a:rPr sz="19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"people.json"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df_txt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spark.read.txt(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"people.txt"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241935" marR="3326129">
              <a:lnSpc>
                <a:spcPct val="153500"/>
              </a:lnSpc>
              <a:spcBef>
                <a:spcPts val="65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Path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le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</a:t>
            </a:r>
            <a:endParaRPr sz="250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05"/>
              </a:spcBef>
              <a:tabLst>
                <a:tab pos="2964815" algn="l"/>
              </a:tabLst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header=True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33425" marR="66421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4032885" cy="1412875"/>
          </a:xfrm>
          <a:custGeom>
            <a:avLst/>
            <a:gdLst/>
            <a:ahLst/>
            <a:cxnLst/>
            <a:rect l="l" t="t" r="r" b="b"/>
            <a:pathLst>
              <a:path w="4032885" h="1412875">
                <a:moveTo>
                  <a:pt x="39561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956161" y="0"/>
                </a:lnTo>
                <a:lnTo>
                  <a:pt x="3961486" y="524"/>
                </a:lnTo>
                <a:lnTo>
                  <a:pt x="4000746" y="16786"/>
                </a:lnTo>
                <a:lnTo>
                  <a:pt x="4028491" y="55514"/>
                </a:lnTo>
                <a:lnTo>
                  <a:pt x="4032666" y="76505"/>
                </a:lnTo>
                <a:lnTo>
                  <a:pt x="4032666" y="1335951"/>
                </a:lnTo>
                <a:lnTo>
                  <a:pt x="4015880" y="1380536"/>
                </a:lnTo>
                <a:lnTo>
                  <a:pt x="3977152" y="1408281"/>
                </a:lnTo>
                <a:lnTo>
                  <a:pt x="39561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1"/>
            <a:ext cx="873760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65" dirty="0"/>
              <a:t> </a:t>
            </a:r>
            <a:r>
              <a:rPr spc="90" dirty="0"/>
              <a:t>operators</a:t>
            </a:r>
            <a:r>
              <a:rPr spc="-65" dirty="0"/>
              <a:t> </a:t>
            </a:r>
            <a:r>
              <a:rPr spc="180" dirty="0"/>
              <a:t>in</a:t>
            </a:r>
            <a:r>
              <a:rPr spc="-60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2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46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4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88"/>
            <a:ext cx="122822" cy="1228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7056" y="918516"/>
            <a:ext cx="14227175" cy="362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12840">
              <a:lnSpc>
                <a:spcPct val="153500"/>
              </a:lnSpc>
              <a:spcBef>
                <a:spcPts val="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Actions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select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lter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pb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orderb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dropD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plicates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ithCol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mnRenamed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printSchema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head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describe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50" spc="110" dirty="0">
                <a:solidFill>
                  <a:srgbClr val="04182D"/>
                </a:solidFill>
                <a:latin typeface="Arial"/>
                <a:cs typeface="Arial"/>
              </a:rPr>
              <a:t>Correction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Arial"/>
                <a:cs typeface="Arial"/>
              </a:rPr>
              <a:t>printSchema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Arial"/>
                <a:cs typeface="Arial"/>
              </a:rPr>
              <a:t>dataset</a:t>
            </a:r>
            <a:r>
              <a:rPr sz="2800" spc="165" dirty="0">
                <a:solidFill>
                  <a:srgbClr val="04182D"/>
                </a:solidFill>
                <a:latin typeface="Arial"/>
                <a:cs typeface="Arial"/>
              </a:rPr>
              <a:t>/</a:t>
            </a:r>
            <a:r>
              <a:rPr sz="2550" spc="16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04182D"/>
                </a:solidFill>
                <a:latin typeface="Arial"/>
                <a:cs typeface="Arial"/>
              </a:rPr>
              <a:t>not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7913" y="824870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97" y="816774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select</a:t>
            </a:r>
            <a:r>
              <a:rPr sz="4900" dirty="0"/>
              <a:t>()</a:t>
            </a:r>
            <a:r>
              <a:rPr sz="4900" spc="-120" dirty="0"/>
              <a:t> </a:t>
            </a:r>
            <a:r>
              <a:rPr spc="155" dirty="0"/>
              <a:t>and</a:t>
            </a:r>
            <a:r>
              <a:rPr spc="-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1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16197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0"/>
                </a:moveTo>
                <a:lnTo>
                  <a:pt x="76505" y="593640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5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5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155483"/>
            <a:ext cx="14575155" cy="2866390"/>
          </a:xfrm>
          <a:custGeom>
            <a:avLst/>
            <a:gdLst/>
            <a:ahLst/>
            <a:cxnLst/>
            <a:rect l="l" t="t" r="r" b="b"/>
            <a:pathLst>
              <a:path w="14575155" h="2866390">
                <a:moveTo>
                  <a:pt x="14498413" y="2865854"/>
                </a:moveTo>
                <a:lnTo>
                  <a:pt x="76505" y="2865854"/>
                </a:lnTo>
                <a:lnTo>
                  <a:pt x="71180" y="2865329"/>
                </a:lnTo>
                <a:lnTo>
                  <a:pt x="31920" y="2849067"/>
                </a:lnTo>
                <a:lnTo>
                  <a:pt x="4175" y="2810340"/>
                </a:lnTo>
                <a:lnTo>
                  <a:pt x="0" y="2789350"/>
                </a:lnTo>
                <a:lnTo>
                  <a:pt x="0" y="278397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789350"/>
                </a:lnTo>
                <a:lnTo>
                  <a:pt x="14558132" y="2833933"/>
                </a:lnTo>
                <a:lnTo>
                  <a:pt x="14519404" y="2861678"/>
                </a:lnTo>
                <a:lnTo>
                  <a:pt x="14503737" y="2865329"/>
                </a:lnTo>
                <a:lnTo>
                  <a:pt x="14498413" y="2865854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47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17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select()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745" y="1144771"/>
            <a:ext cx="8274684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bsets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1997486"/>
            <a:ext cx="36347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df_id_age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test.select(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45378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0697" y="2702085"/>
            <a:ext cx="1105535" cy="429895"/>
          </a:xfrm>
          <a:custGeom>
            <a:avLst/>
            <a:gdLst/>
            <a:ahLst/>
            <a:cxnLst/>
            <a:rect l="l" t="t" r="r" b="b"/>
            <a:pathLst>
              <a:path w="1105535" h="429894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938" y="2709856"/>
            <a:ext cx="10572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906" y="2639110"/>
            <a:ext cx="6703059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rst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20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3491825"/>
            <a:ext cx="20707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df_id_age.show(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95" y="4203375"/>
            <a:ext cx="2793365" cy="26460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913" y="824870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497" y="816774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2195</Words>
  <Application>Microsoft Macintosh PowerPoint</Application>
  <PresentationFormat>Custom</PresentationFormat>
  <Paragraphs>294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Charlemagne Std</vt:lpstr>
      <vt:lpstr>Courier New</vt:lpstr>
      <vt:lpstr>Office Theme</vt:lpstr>
      <vt:lpstr>PowerPoint Presentation</vt:lpstr>
      <vt:lpstr>What are PySpark DataFrames?</vt:lpstr>
      <vt:lpstr>SparkSession - Entry point for DataFrame API</vt:lpstr>
      <vt:lpstr>Creating DataFrames in PySpark</vt:lpstr>
      <vt:lpstr>Create a DataFrame from RDD</vt:lpstr>
      <vt:lpstr>Create a DataFrame from reading a CSV/JSON/TXT</vt:lpstr>
      <vt:lpstr>PowerPoint Presentation</vt:lpstr>
      <vt:lpstr>DataFrame operators in PySpark</vt:lpstr>
      <vt:lpstr>select() and show() operations</vt:lpstr>
      <vt:lpstr>filter() and show() operations</vt:lpstr>
      <vt:lpstr>groupby() and count() operations</vt:lpstr>
      <vt:lpstr>orderby() Transformations</vt:lpstr>
      <vt:lpstr>dropDuplicates()</vt:lpstr>
      <vt:lpstr>withColumnRenamed Transformations</vt:lpstr>
      <vt:lpstr>printSchema()</vt:lpstr>
      <vt:lpstr>columns actions</vt:lpstr>
      <vt:lpstr>describe() actions</vt:lpstr>
      <vt:lpstr>Let's practice B I G DATA F U N DA M E N TA L S W I T H P YS PA R K</vt:lpstr>
      <vt:lpstr>PowerPoint Presentation</vt:lpstr>
      <vt:lpstr>DataFrame API vs SQL queries</vt:lpstr>
      <vt:lpstr>Executing SQL Queries</vt:lpstr>
      <vt:lpstr>SQL query to extract data</vt:lpstr>
      <vt:lpstr>Summarizing and grouping data using SQL queries</vt:lpstr>
      <vt:lpstr>Filtering columns using SQL queries</vt:lpstr>
      <vt:lpstr>Time to practice! B I G DATA F U N DA M E N TA L S W I T H P YS PA R K</vt:lpstr>
      <vt:lpstr>Data Visualization in PySpark using DataFrames B I G DATA F U N DA M E N TA L S W I T H P YS PA R K</vt:lpstr>
      <vt:lpstr>What is Data visualization?</vt:lpstr>
      <vt:lpstr>Data Visualization using Pyspark_dist_explore</vt:lpstr>
      <vt:lpstr>Using Pandas for plotting DataFrames</vt:lpstr>
      <vt:lpstr>Pandas DataFrame vs PySpark DataFrame</vt:lpstr>
      <vt:lpstr>HandySpark method of visualization</vt:lpstr>
      <vt:lpstr>Let's visualize DataFrames B I G DATA F U N DA M E N TA L S W I T H P YS PA R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</cp:revision>
  <dcterms:created xsi:type="dcterms:W3CDTF">2022-11-09T19:45:50Z</dcterms:created>
  <dcterms:modified xsi:type="dcterms:W3CDTF">2022-11-09T19:47:12Z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2022-11-09T00:00:00Z</vt:filetime>
  </property>
  <property fmtid="{D5CDD505-2E9C-101B-9397-08002B2CF9AE}" pid="5" name="Producer">
    <vt:lpwstr>Skia/PDF m89</vt:lpwstr>
  </property>
</Properties>
</file>