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3"/>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Lst>
  <p:sldSz cx="10058400" cy="7772400"/>
  <p:notesSz cx="10058400" cy="77724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9892AF-FD26-D149-9624-F26ACC4F8CC8}" v="15" dt="2022-11-11T23:38:01.94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66259"/>
  </p:normalViewPr>
  <p:slideViewPr>
    <p:cSldViewPr>
      <p:cViewPr varScale="1">
        <p:scale>
          <a:sx n="73" d="100"/>
          <a:sy n="73" d="100"/>
        </p:scale>
        <p:origin x="2080" y="17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59275" cy="388938"/>
          </a:xfrm>
          <a:prstGeom prst="rect">
            <a:avLst/>
          </a:prstGeom>
        </p:spPr>
        <p:txBody>
          <a:bodyPr vert="horz" lIns="91440" tIns="45720" rIns="91440" bIns="45720" rtlCol="0"/>
          <a:lstStyle>
            <a:lvl1pPr algn="l">
              <a:defRPr sz="1200"/>
            </a:lvl1pPr>
          </a:lstStyle>
          <a:p>
            <a:endParaRPr lang="en-PT"/>
          </a:p>
        </p:txBody>
      </p:sp>
      <p:sp>
        <p:nvSpPr>
          <p:cNvPr id="3" name="Date Placeholder 2"/>
          <p:cNvSpPr>
            <a:spLocks noGrp="1"/>
          </p:cNvSpPr>
          <p:nvPr>
            <p:ph type="dt" idx="1"/>
          </p:nvPr>
        </p:nvSpPr>
        <p:spPr>
          <a:xfrm>
            <a:off x="5697538" y="0"/>
            <a:ext cx="4359275" cy="388938"/>
          </a:xfrm>
          <a:prstGeom prst="rect">
            <a:avLst/>
          </a:prstGeom>
        </p:spPr>
        <p:txBody>
          <a:bodyPr vert="horz" lIns="91440" tIns="45720" rIns="91440" bIns="45720" rtlCol="0"/>
          <a:lstStyle>
            <a:lvl1pPr algn="r">
              <a:defRPr sz="1200"/>
            </a:lvl1pPr>
          </a:lstStyle>
          <a:p>
            <a:fld id="{F8CC45B3-C091-E74D-A794-E05C6E7B8379}" type="datetimeFigureOut">
              <a:rPr lang="en-PT" smtClean="0"/>
              <a:t>11/11/2022</a:t>
            </a:fld>
            <a:endParaRPr lang="en-PT"/>
          </a:p>
        </p:txBody>
      </p:sp>
      <p:sp>
        <p:nvSpPr>
          <p:cNvPr id="4" name="Slide Image Placeholder 3"/>
          <p:cNvSpPr>
            <a:spLocks noGrp="1" noRot="1" noChangeAspect="1"/>
          </p:cNvSpPr>
          <p:nvPr>
            <p:ph type="sldImg" idx="2"/>
          </p:nvPr>
        </p:nvSpPr>
        <p:spPr>
          <a:xfrm>
            <a:off x="3332163" y="971550"/>
            <a:ext cx="3394075" cy="2622550"/>
          </a:xfrm>
          <a:prstGeom prst="rect">
            <a:avLst/>
          </a:prstGeom>
          <a:noFill/>
          <a:ln w="12700">
            <a:solidFill>
              <a:prstClr val="black"/>
            </a:solidFill>
          </a:ln>
        </p:spPr>
        <p:txBody>
          <a:bodyPr vert="horz" lIns="91440" tIns="45720" rIns="91440" bIns="45720" rtlCol="0" anchor="ctr"/>
          <a:lstStyle/>
          <a:p>
            <a:endParaRPr lang="en-PT"/>
          </a:p>
        </p:txBody>
      </p:sp>
      <p:sp>
        <p:nvSpPr>
          <p:cNvPr id="5" name="Notes Placeholder 4"/>
          <p:cNvSpPr>
            <a:spLocks noGrp="1"/>
          </p:cNvSpPr>
          <p:nvPr>
            <p:ph type="body" sz="quarter" idx="3"/>
          </p:nvPr>
        </p:nvSpPr>
        <p:spPr>
          <a:xfrm>
            <a:off x="1006475" y="3740150"/>
            <a:ext cx="8045450" cy="30607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T"/>
          </a:p>
        </p:txBody>
      </p:sp>
      <p:sp>
        <p:nvSpPr>
          <p:cNvPr id="6" name="Footer Placeholder 5"/>
          <p:cNvSpPr>
            <a:spLocks noGrp="1"/>
          </p:cNvSpPr>
          <p:nvPr>
            <p:ph type="ftr" sz="quarter" idx="4"/>
          </p:nvPr>
        </p:nvSpPr>
        <p:spPr>
          <a:xfrm>
            <a:off x="0" y="7383463"/>
            <a:ext cx="4359275" cy="388937"/>
          </a:xfrm>
          <a:prstGeom prst="rect">
            <a:avLst/>
          </a:prstGeom>
        </p:spPr>
        <p:txBody>
          <a:bodyPr vert="horz" lIns="91440" tIns="45720" rIns="91440" bIns="45720" rtlCol="0" anchor="b"/>
          <a:lstStyle>
            <a:lvl1pPr algn="l">
              <a:defRPr sz="1200"/>
            </a:lvl1pPr>
          </a:lstStyle>
          <a:p>
            <a:endParaRPr lang="en-PT"/>
          </a:p>
        </p:txBody>
      </p:sp>
      <p:sp>
        <p:nvSpPr>
          <p:cNvPr id="7" name="Slide Number Placeholder 6"/>
          <p:cNvSpPr>
            <a:spLocks noGrp="1"/>
          </p:cNvSpPr>
          <p:nvPr>
            <p:ph type="sldNum" sz="quarter" idx="5"/>
          </p:nvPr>
        </p:nvSpPr>
        <p:spPr>
          <a:xfrm>
            <a:off x="5697538" y="7383463"/>
            <a:ext cx="4359275" cy="388937"/>
          </a:xfrm>
          <a:prstGeom prst="rect">
            <a:avLst/>
          </a:prstGeom>
        </p:spPr>
        <p:txBody>
          <a:bodyPr vert="horz" lIns="91440" tIns="45720" rIns="91440" bIns="45720" rtlCol="0" anchor="b"/>
          <a:lstStyle>
            <a:lvl1pPr algn="r">
              <a:defRPr sz="1200"/>
            </a:lvl1pPr>
          </a:lstStyle>
          <a:p>
            <a:fld id="{D72C3B4E-03B8-B345-A8AB-260386D0EACC}" type="slidenum">
              <a:rPr lang="en-PT" smtClean="0"/>
              <a:t>‹#›</a:t>
            </a:fld>
            <a:endParaRPr lang="en-PT"/>
          </a:p>
        </p:txBody>
      </p:sp>
    </p:spTree>
    <p:extLst>
      <p:ext uri="{BB962C8B-B14F-4D97-AF65-F5344CB8AC3E}">
        <p14:creationId xmlns:p14="http://schemas.microsoft.com/office/powerpoint/2010/main" val="404910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u="none" strike="noStrike" noProof="0" dirty="0">
                <a:solidFill>
                  <a:srgbClr val="3676AB"/>
                </a:solidFill>
                <a:effectLst/>
                <a:latin typeface="source sans pro" panose="020F0502020204030204" pitchFamily="34" charset="0"/>
              </a:rPr>
              <a:t>what is concurrency?</a:t>
            </a:r>
          </a:p>
          <a:p>
            <a:pPr algn="l"/>
            <a:r>
              <a:rPr lang="en-GB" b="0" i="0" u="none" strike="noStrike" noProof="0" dirty="0">
                <a:solidFill>
                  <a:srgbClr val="3676AB"/>
                </a:solidFill>
                <a:effectLst/>
                <a:latin typeface="source sans pro" panose="020F0502020204030204" pitchFamily="34" charset="0"/>
              </a:rPr>
              <a:t>It’s the simple act of doing multiple things at the same time inside of your computer. </a:t>
            </a:r>
          </a:p>
          <a:p>
            <a:endParaRPr lang="en-PT" dirty="0"/>
          </a:p>
        </p:txBody>
      </p:sp>
      <p:sp>
        <p:nvSpPr>
          <p:cNvPr id="4" name="Slide Number Placeholder 3"/>
          <p:cNvSpPr>
            <a:spLocks noGrp="1"/>
          </p:cNvSpPr>
          <p:nvPr>
            <p:ph type="sldNum" sz="quarter" idx="5"/>
          </p:nvPr>
        </p:nvSpPr>
        <p:spPr/>
        <p:txBody>
          <a:bodyPr/>
          <a:lstStyle/>
          <a:p>
            <a:fld id="{D72C3B4E-03B8-B345-A8AB-260386D0EACC}" type="slidenum">
              <a:rPr lang="en-PT" smtClean="0"/>
              <a:t>2</a:t>
            </a:fld>
            <a:endParaRPr lang="en-PT"/>
          </a:p>
        </p:txBody>
      </p:sp>
    </p:spTree>
    <p:extLst>
      <p:ext uri="{BB962C8B-B14F-4D97-AF65-F5344CB8AC3E}">
        <p14:creationId xmlns:p14="http://schemas.microsoft.com/office/powerpoint/2010/main" val="39794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05:35 These differences are huge and hard to wrap your head around. Let me try it another way to see if I can just hit it home. Pretend that instead of an instruction taking fractions of a nanosecond, it took a full second. Reading that megabyte from RAM would take 2 hours and 47 minutes, or you can run 10,000 instructions in that time. That pesky disk seek? 6 years and 4 months, or 200 million instructions.</a:t>
            </a:r>
          </a:p>
          <a:p>
            <a:endParaRPr lang="en-GB" dirty="0"/>
          </a:p>
          <a:p>
            <a:r>
              <a:rPr lang="en-GB" dirty="0"/>
              <a:t>06:01 A seek and reading a megabyte? 8 years, 11 months—just shy of 9 years. 285 million instructions. </a:t>
            </a:r>
          </a:p>
          <a:p>
            <a:r>
              <a:rPr lang="en-GB" dirty="0"/>
              <a:t>And that ping time to Europe? 475 years, 8 months—or 15 billion instructions.</a:t>
            </a:r>
            <a:endParaRPr lang="en-PT" dirty="0"/>
          </a:p>
        </p:txBody>
      </p:sp>
      <p:sp>
        <p:nvSpPr>
          <p:cNvPr id="4" name="Slide Number Placeholder 3"/>
          <p:cNvSpPr>
            <a:spLocks noGrp="1"/>
          </p:cNvSpPr>
          <p:nvPr>
            <p:ph type="sldNum" sz="quarter" idx="5"/>
          </p:nvPr>
        </p:nvSpPr>
        <p:spPr/>
        <p:txBody>
          <a:bodyPr/>
          <a:lstStyle/>
          <a:p>
            <a:fld id="{D72C3B4E-03B8-B345-A8AB-260386D0EACC}" type="slidenum">
              <a:rPr lang="en-PT" smtClean="0"/>
              <a:t>13</a:t>
            </a:fld>
            <a:endParaRPr lang="en-PT"/>
          </a:p>
        </p:txBody>
      </p:sp>
    </p:spTree>
    <p:extLst>
      <p:ext uri="{BB962C8B-B14F-4D97-AF65-F5344CB8AC3E}">
        <p14:creationId xmlns:p14="http://schemas.microsoft.com/office/powerpoint/2010/main" val="2758029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06:30 The modern ones are about three or four times that. Unfortunately, for the distances in latency it’s easier from a physics standpoint to increase the speed of a CPU than it is to increase the speed of network traffic. As a result, computer processors are getting faster and faster at a higher degree than the network traffic is getting faster. As CPUs get better and better, the latency difference between performing an instruction and going out to the network is getting more extreme, not less.</a:t>
            </a:r>
          </a:p>
          <a:p>
            <a:endParaRPr lang="en-GB" dirty="0"/>
          </a:p>
          <a:p>
            <a:r>
              <a:rPr lang="en-GB" dirty="0"/>
              <a:t>07:02 This is why most programs are I/O-bound. If you write a program that first accesses RAM, hundreds of instructions could be run in the time that it’s waiting. If it needs to access disk, that can be tens of thousands or millions of instructions before the program is ready to run again. And if you have to access the network, it’s billions of instructions.</a:t>
            </a:r>
          </a:p>
          <a:p>
            <a:endParaRPr lang="en-GB" dirty="0"/>
          </a:p>
          <a:p>
            <a:r>
              <a:rPr lang="en-GB" dirty="0"/>
              <a:t>07:23 This pattern is very common. In all likelihood, your program is I/O-bound. It spends more time waiting than it does computing.</a:t>
            </a:r>
            <a:endParaRPr lang="en-PT" dirty="0"/>
          </a:p>
        </p:txBody>
      </p:sp>
      <p:sp>
        <p:nvSpPr>
          <p:cNvPr id="4" name="Slide Number Placeholder 3"/>
          <p:cNvSpPr>
            <a:spLocks noGrp="1"/>
          </p:cNvSpPr>
          <p:nvPr>
            <p:ph type="sldNum" sz="quarter" idx="5"/>
          </p:nvPr>
        </p:nvSpPr>
        <p:spPr/>
        <p:txBody>
          <a:bodyPr/>
          <a:lstStyle/>
          <a:p>
            <a:fld id="{D72C3B4E-03B8-B345-A8AB-260386D0EACC}" type="slidenum">
              <a:rPr lang="en-PT" smtClean="0"/>
              <a:t>14</a:t>
            </a:fld>
            <a:endParaRPr lang="en-PT"/>
          </a:p>
        </p:txBody>
      </p:sp>
    </p:spTree>
    <p:extLst>
      <p:ext uri="{BB962C8B-B14F-4D97-AF65-F5344CB8AC3E}">
        <p14:creationId xmlns:p14="http://schemas.microsoft.com/office/powerpoint/2010/main" val="3367476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00:11 Recall this diagram from the previous lesson. It’s common for a program to have to wait long periods of time for it to be able to do the next instruction.</a:t>
            </a:r>
          </a:p>
          <a:p>
            <a:endParaRPr lang="en-GB" dirty="0"/>
          </a:p>
          <a:p>
            <a:r>
              <a:rPr lang="en-GB" dirty="0"/>
              <a:t>00:21 It needs to wait on RAM, disk, and network. Time slicing is the idea of the operating system mixing other programs into these wait states. While you’re waiting for that network packet to come back from Prague, the computer can insert multiple other programs to take advantage of that time.</a:t>
            </a:r>
          </a:p>
          <a:p>
            <a:endParaRPr lang="en-GB" dirty="0"/>
          </a:p>
          <a:p>
            <a:r>
              <a:rPr lang="en-GB" dirty="0"/>
              <a:t>00:40 This time slicing is how a single processor computer can look like it’s doing multiple things at the same time.</a:t>
            </a:r>
            <a:endParaRPr lang="en-PT" dirty="0"/>
          </a:p>
        </p:txBody>
      </p:sp>
      <p:sp>
        <p:nvSpPr>
          <p:cNvPr id="4" name="Slide Number Placeholder 3"/>
          <p:cNvSpPr>
            <a:spLocks noGrp="1"/>
          </p:cNvSpPr>
          <p:nvPr>
            <p:ph type="sldNum" sz="quarter" idx="5"/>
          </p:nvPr>
        </p:nvSpPr>
        <p:spPr/>
        <p:txBody>
          <a:bodyPr/>
          <a:lstStyle/>
          <a:p>
            <a:fld id="{D72C3B4E-03B8-B345-A8AB-260386D0EACC}" type="slidenum">
              <a:rPr lang="en-PT" smtClean="0"/>
              <a:t>17</a:t>
            </a:fld>
            <a:endParaRPr lang="en-PT"/>
          </a:p>
        </p:txBody>
      </p:sp>
    </p:spTree>
    <p:extLst>
      <p:ext uri="{BB962C8B-B14F-4D97-AF65-F5344CB8AC3E}">
        <p14:creationId xmlns:p14="http://schemas.microsoft.com/office/powerpoint/2010/main" val="15542361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00:48 Time slicing for multitasking can be thought of at three levels. The lowest level is not having any at all. The olden days of personal computers, the DOS operating system worked this way.</a:t>
            </a:r>
          </a:p>
          <a:p>
            <a:endParaRPr lang="en-GB" dirty="0"/>
          </a:p>
          <a:p>
            <a:r>
              <a:rPr lang="en-GB" dirty="0"/>
              <a:t>00:59 You could only run a single program at a time. Cooperative multitasking is when the program willingly gives up the CPU. If you know that you’re about to go out to the network and you’re not going to need the CPU for a while, you signal the operating system and the operating system can schedule a different program. In home computing, Windows 3.1 introduced this kind of multitasking.</a:t>
            </a:r>
          </a:p>
          <a:p>
            <a:endParaRPr lang="en-GB" dirty="0"/>
          </a:p>
          <a:p>
            <a:r>
              <a:rPr lang="en-GB" dirty="0"/>
              <a:t>01:21 If you happen to be old enough to remember using this operating system, you may recall that at certain times the program would just stop refreshing. That would be because it didn’t give up the CPU, but it was stuck in a wait state, so the UI was not being updated because the program had not told the operating system to put it into the wait state. As the name implies, cooperative multitasking requires all of the processes to cooperate with each other. In shared computing, or in the case of a program with a problem, this can be a challenge.</a:t>
            </a:r>
          </a:p>
          <a:p>
            <a:endParaRPr lang="en-GB" dirty="0"/>
          </a:p>
          <a:p>
            <a:r>
              <a:rPr lang="en-GB" dirty="0"/>
              <a:t>01:54 So </a:t>
            </a:r>
            <a:r>
              <a:rPr lang="en-GB" dirty="0" err="1"/>
              <a:t>preemptive</a:t>
            </a:r>
            <a:r>
              <a:rPr lang="en-GB" dirty="0"/>
              <a:t> multitasking was created. The operating system, in this case, interrupts the program whether or not it’s ready. The operating system is responsible for swapping between the different programs.</a:t>
            </a:r>
          </a:p>
          <a:p>
            <a:endParaRPr lang="en-GB" dirty="0"/>
          </a:p>
          <a:p>
            <a:r>
              <a:rPr lang="en-GB" dirty="0"/>
              <a:t>02:07 In most operating systems, this is done intelligently. If your program does do a network call, that triggers the operating system to take advantage of it and put the program into a wait state.</a:t>
            </a:r>
          </a:p>
          <a:p>
            <a:endParaRPr lang="en-GB" dirty="0"/>
          </a:p>
          <a:p>
            <a:r>
              <a:rPr lang="en-GB" dirty="0"/>
              <a:t>02:18 But it can also do it in the case where the program is being a hog and hasn’t given up the CPU.</a:t>
            </a:r>
          </a:p>
          <a:p>
            <a:endParaRPr lang="en-GB" dirty="0"/>
          </a:p>
          <a:p>
            <a:r>
              <a:rPr lang="en-GB" dirty="0"/>
              <a:t>02:24 Mainframes have done this from very early on, as has Unix. In the Windows world, NT and Windows 95 is where </a:t>
            </a:r>
            <a:r>
              <a:rPr lang="en-GB" dirty="0" err="1"/>
              <a:t>preemptive</a:t>
            </a:r>
            <a:r>
              <a:rPr lang="en-GB" dirty="0"/>
              <a:t> multitasking was first introduced.</a:t>
            </a:r>
            <a:endParaRPr lang="en-PT" dirty="0"/>
          </a:p>
        </p:txBody>
      </p:sp>
      <p:sp>
        <p:nvSpPr>
          <p:cNvPr id="4" name="Slide Number Placeholder 3"/>
          <p:cNvSpPr>
            <a:spLocks noGrp="1"/>
          </p:cNvSpPr>
          <p:nvPr>
            <p:ph type="sldNum" sz="quarter" idx="5"/>
          </p:nvPr>
        </p:nvSpPr>
        <p:spPr/>
        <p:txBody>
          <a:bodyPr/>
          <a:lstStyle/>
          <a:p>
            <a:fld id="{D72C3B4E-03B8-B345-A8AB-260386D0EACC}" type="slidenum">
              <a:rPr lang="en-PT" smtClean="0"/>
              <a:t>18</a:t>
            </a:fld>
            <a:endParaRPr lang="en-PT"/>
          </a:p>
        </p:txBody>
      </p:sp>
    </p:spTree>
    <p:extLst>
      <p:ext uri="{BB962C8B-B14F-4D97-AF65-F5344CB8AC3E}">
        <p14:creationId xmlns:p14="http://schemas.microsoft.com/office/powerpoint/2010/main" val="25779089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02:36 On larger computers, you can have this time slicing as well as multiple processors. On each CPU, you can now have different programs running. In some cases, the same program may also be resident on those different CPUs.</a:t>
            </a:r>
          </a:p>
          <a:p>
            <a:endParaRPr lang="en-GB" dirty="0"/>
          </a:p>
          <a:p>
            <a:r>
              <a:rPr lang="en-GB" dirty="0"/>
              <a:t>02:51 In this diagram, programs 1, 4, and 5 are tied to a single CPU, but programs 2 and 3 are across the two CPUs. Part of the operating system’s responsibility is scheduling within the CPU and across the CPUs.</a:t>
            </a:r>
          </a:p>
          <a:p>
            <a:endParaRPr lang="en-GB" dirty="0"/>
          </a:p>
        </p:txBody>
      </p:sp>
      <p:sp>
        <p:nvSpPr>
          <p:cNvPr id="4" name="Slide Number Placeholder 3"/>
          <p:cNvSpPr>
            <a:spLocks noGrp="1"/>
          </p:cNvSpPr>
          <p:nvPr>
            <p:ph type="sldNum" sz="quarter" idx="5"/>
          </p:nvPr>
        </p:nvSpPr>
        <p:spPr/>
        <p:txBody>
          <a:bodyPr/>
          <a:lstStyle/>
          <a:p>
            <a:fld id="{D72C3B4E-03B8-B345-A8AB-260386D0EACC}" type="slidenum">
              <a:rPr lang="en-PT" smtClean="0"/>
              <a:t>19</a:t>
            </a:fld>
            <a:endParaRPr lang="en-PT"/>
          </a:p>
        </p:txBody>
      </p:sp>
    </p:spTree>
    <p:extLst>
      <p:ext uri="{BB962C8B-B14F-4D97-AF65-F5344CB8AC3E}">
        <p14:creationId xmlns:p14="http://schemas.microsoft.com/office/powerpoint/2010/main" val="37858711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03:09 Not all types of software can take advantage of concurrency equally. The type of concurrency you have can change what kinds of models you would use when creating a concurrent program.</a:t>
            </a:r>
          </a:p>
          <a:p>
            <a:endParaRPr lang="en-GB" dirty="0"/>
          </a:p>
          <a:p>
            <a:r>
              <a:rPr lang="en-GB" dirty="0"/>
              <a:t>03:20 Trivial concurrency is that where the different parts of the program can be split apart without concerns for each other. This can usually be achieved when activities within the program are completely independent of each other. This is easiest if there’s no shared data between the different components.</a:t>
            </a:r>
          </a:p>
          <a:p>
            <a:endParaRPr lang="en-GB" dirty="0"/>
          </a:p>
          <a:p>
            <a:r>
              <a:rPr lang="en-GB" dirty="0"/>
              <a:t>03:38 Consider a web server. You can have multiple clients talking to the web server at a time because each one of those clients don’t need to be able to talk to each other.</a:t>
            </a:r>
          </a:p>
          <a:p>
            <a:endParaRPr lang="en-GB" dirty="0"/>
          </a:p>
          <a:p>
            <a:r>
              <a:rPr lang="en-GB" dirty="0"/>
              <a:t>03:47 There may be some contention at the disk level, but as you saw in the lesson on latency, a huge amount of processing can be done while a server’s waiting for the disk.</a:t>
            </a:r>
          </a:p>
          <a:p>
            <a:endParaRPr lang="en-GB" dirty="0"/>
          </a:p>
          <a:p>
            <a:r>
              <a:rPr lang="en-GB" dirty="0"/>
              <a:t>03:56 In the non-trivial case, you have to share data across your concurrent components. When you’re thinking about this situation, it’s useful to think of three steps in processing: input, computing, and output.</a:t>
            </a:r>
          </a:p>
          <a:p>
            <a:endParaRPr lang="en-GB" dirty="0"/>
          </a:p>
          <a:p>
            <a:r>
              <a:rPr lang="en-GB" dirty="0"/>
              <a:t>04:09 Concurrency is generally done by splitting up the compute portion, but that may mean that there’s coordination necessary for the input and output stages. You may also need coordination amongst the different compute nodes, depending on what kind of algorithm you’re running.</a:t>
            </a:r>
          </a:p>
          <a:p>
            <a:endParaRPr lang="en-GB" dirty="0"/>
          </a:p>
          <a:p>
            <a:r>
              <a:rPr lang="en-GB" dirty="0"/>
              <a:t>04:25 Using the input, compute, and output model, you can think of programs in three parts. A producer is a component that produces data. This might mean reading something off the disk.</a:t>
            </a:r>
            <a:endParaRPr lang="en-PT" dirty="0"/>
          </a:p>
        </p:txBody>
      </p:sp>
      <p:sp>
        <p:nvSpPr>
          <p:cNvPr id="4" name="Slide Number Placeholder 3"/>
          <p:cNvSpPr>
            <a:spLocks noGrp="1"/>
          </p:cNvSpPr>
          <p:nvPr>
            <p:ph type="sldNum" sz="quarter" idx="5"/>
          </p:nvPr>
        </p:nvSpPr>
        <p:spPr/>
        <p:txBody>
          <a:bodyPr/>
          <a:lstStyle/>
          <a:p>
            <a:fld id="{D72C3B4E-03B8-B345-A8AB-260386D0EACC}" type="slidenum">
              <a:rPr lang="en-PT" smtClean="0"/>
              <a:t>20</a:t>
            </a:fld>
            <a:endParaRPr lang="en-PT"/>
          </a:p>
        </p:txBody>
      </p:sp>
    </p:spTree>
    <p:extLst>
      <p:ext uri="{BB962C8B-B14F-4D97-AF65-F5344CB8AC3E}">
        <p14:creationId xmlns:p14="http://schemas.microsoft.com/office/powerpoint/2010/main" val="2966028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04:09 Concurrency is generally done by splitting up the compute portion, but that may mean that there’s coordination necessary for the input and output stages. You may also need coordination amongst the different compute nodes, depending on what kind of algorithm you’re running.</a:t>
            </a:r>
          </a:p>
          <a:p>
            <a:endParaRPr lang="en-GB" dirty="0"/>
          </a:p>
          <a:p>
            <a:r>
              <a:rPr lang="en-GB" dirty="0"/>
              <a:t>04:25 Using the input, compute, and output model, you can think of programs in three parts. A producer is a component that produces data. This might mean reading something off the disk.</a:t>
            </a:r>
          </a:p>
          <a:p>
            <a:endParaRPr lang="en-GB" dirty="0"/>
          </a:p>
          <a:p>
            <a:r>
              <a:rPr lang="en-GB" dirty="0"/>
              <a:t>04:37 The worker is the component that does the actual computation. And the consumer is the component that consumes the data or aggregates the output. Consider for a moment doing some image processing on a very large file.</a:t>
            </a:r>
          </a:p>
          <a:p>
            <a:endParaRPr lang="en-GB" dirty="0"/>
          </a:p>
          <a:p>
            <a:r>
              <a:rPr lang="en-GB" dirty="0"/>
              <a:t>04:52 The producer portion of your program would read the large image format, the worker portion of your program would do the actual filtering on the image, and the consumer component would consume the result from the worker and write the new image to the hard drive. Depending on the architecture of your program, these concepts might be mixed and matched. Using these three ideas, you can introduce different patterns in concurrency.</a:t>
            </a:r>
            <a:endParaRPr lang="en-PT" dirty="0"/>
          </a:p>
        </p:txBody>
      </p:sp>
      <p:sp>
        <p:nvSpPr>
          <p:cNvPr id="4" name="Slide Number Placeholder 3"/>
          <p:cNvSpPr>
            <a:spLocks noGrp="1"/>
          </p:cNvSpPr>
          <p:nvPr>
            <p:ph type="sldNum" sz="quarter" idx="5"/>
          </p:nvPr>
        </p:nvSpPr>
        <p:spPr/>
        <p:txBody>
          <a:bodyPr/>
          <a:lstStyle/>
          <a:p>
            <a:fld id="{D72C3B4E-03B8-B345-A8AB-260386D0EACC}" type="slidenum">
              <a:rPr lang="en-PT" smtClean="0"/>
              <a:t>21</a:t>
            </a:fld>
            <a:endParaRPr lang="en-PT"/>
          </a:p>
        </p:txBody>
      </p:sp>
    </p:spTree>
    <p:extLst>
      <p:ext uri="{BB962C8B-B14F-4D97-AF65-F5344CB8AC3E}">
        <p14:creationId xmlns:p14="http://schemas.microsoft.com/office/powerpoint/2010/main" val="15836448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05:19 This simple pattern has a producer pushing data to a worker, which pushes data to a consumer. It might not be immediately evident where you can get concurrency here, but because producers and consumers are interacting with the disk, a lot of work can be done in the worker while producers and consumers are working independently. Thinking back to the image processing example, the producer might read thousands of bytes off the disk, hand them off to the worker.</a:t>
            </a:r>
          </a:p>
          <a:p>
            <a:endParaRPr lang="en-GB" dirty="0"/>
          </a:p>
          <a:p>
            <a:r>
              <a:rPr lang="en-GB" dirty="0"/>
              <a:t>05:47 The worker could then manipulate those thousands of bytes, creating a result, which the consumer would then write to the disk. Unless the worker is particularly computationally intensive, in all likelihood it will most of the time be waiting for the producer and consumer.</a:t>
            </a:r>
          </a:p>
          <a:p>
            <a:endParaRPr lang="en-GB" dirty="0"/>
          </a:p>
          <a:p>
            <a:r>
              <a:rPr lang="en-GB" dirty="0"/>
              <a:t>06:03 But as soon as the worker has been fed data, it can start working. The producer does not have to have read the entire image off of the disk. This can produce some concurrency.</a:t>
            </a:r>
            <a:endParaRPr lang="en-PT" dirty="0"/>
          </a:p>
        </p:txBody>
      </p:sp>
      <p:sp>
        <p:nvSpPr>
          <p:cNvPr id="4" name="Slide Number Placeholder 3"/>
          <p:cNvSpPr>
            <a:spLocks noGrp="1"/>
          </p:cNvSpPr>
          <p:nvPr>
            <p:ph type="sldNum" sz="quarter" idx="5"/>
          </p:nvPr>
        </p:nvSpPr>
        <p:spPr/>
        <p:txBody>
          <a:bodyPr/>
          <a:lstStyle/>
          <a:p>
            <a:fld id="{D72C3B4E-03B8-B345-A8AB-260386D0EACC}" type="slidenum">
              <a:rPr lang="en-PT" smtClean="0"/>
              <a:t>22</a:t>
            </a:fld>
            <a:endParaRPr lang="en-PT"/>
          </a:p>
        </p:txBody>
      </p:sp>
    </p:spTree>
    <p:extLst>
      <p:ext uri="{BB962C8B-B14F-4D97-AF65-F5344CB8AC3E}">
        <p14:creationId xmlns:p14="http://schemas.microsoft.com/office/powerpoint/2010/main" val="2975117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06:15 A variation on this pattern uses multiple workers. Your producer reads information off of the disk, hands it off to a worker, which begins computation. The producer then reads more information off to the disk and hands it off to a second or third worker. The workers work independently, creating a result, and then the consumer is responsible for writing it back to disk.</a:t>
            </a:r>
          </a:p>
          <a:p>
            <a:endParaRPr lang="en-GB" dirty="0"/>
          </a:p>
          <a:p>
            <a:r>
              <a:rPr lang="en-GB" dirty="0"/>
              <a:t>06:37 This pattern is common with the processing of very large images. For the most part, an image can be broken up into components, and image processing can be done on those components independently.</a:t>
            </a:r>
          </a:p>
          <a:p>
            <a:endParaRPr lang="en-GB" dirty="0"/>
          </a:p>
          <a:p>
            <a:r>
              <a:rPr lang="en-GB" dirty="0"/>
              <a:t>06:49 This means the workers don’t have to talk to each other very often, giving a high degree of parallelism between the work they’re performing.</a:t>
            </a:r>
            <a:endParaRPr lang="en-PT" dirty="0"/>
          </a:p>
        </p:txBody>
      </p:sp>
      <p:sp>
        <p:nvSpPr>
          <p:cNvPr id="4" name="Slide Number Placeholder 3"/>
          <p:cNvSpPr>
            <a:spLocks noGrp="1"/>
          </p:cNvSpPr>
          <p:nvPr>
            <p:ph type="sldNum" sz="quarter" idx="5"/>
          </p:nvPr>
        </p:nvSpPr>
        <p:spPr/>
        <p:txBody>
          <a:bodyPr/>
          <a:lstStyle/>
          <a:p>
            <a:fld id="{D72C3B4E-03B8-B345-A8AB-260386D0EACC}" type="slidenum">
              <a:rPr lang="en-PT" smtClean="0"/>
              <a:t>23</a:t>
            </a:fld>
            <a:endParaRPr lang="en-PT"/>
          </a:p>
        </p:txBody>
      </p:sp>
    </p:spTree>
    <p:extLst>
      <p:ext uri="{BB962C8B-B14F-4D97-AF65-F5344CB8AC3E}">
        <p14:creationId xmlns:p14="http://schemas.microsoft.com/office/powerpoint/2010/main" val="28428032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06:57 A variation on this pattern is for the producer to broadcast. In this case, each worker sees all of the data. It may not operate on all of the data, but as the data is exposed to it, it can continue to work.</a:t>
            </a:r>
            <a:endParaRPr lang="en-PT" dirty="0"/>
          </a:p>
        </p:txBody>
      </p:sp>
      <p:sp>
        <p:nvSpPr>
          <p:cNvPr id="4" name="Slide Number Placeholder 3"/>
          <p:cNvSpPr>
            <a:spLocks noGrp="1"/>
          </p:cNvSpPr>
          <p:nvPr>
            <p:ph type="sldNum" sz="quarter" idx="5"/>
          </p:nvPr>
        </p:nvSpPr>
        <p:spPr/>
        <p:txBody>
          <a:bodyPr/>
          <a:lstStyle/>
          <a:p>
            <a:fld id="{D72C3B4E-03B8-B345-A8AB-260386D0EACC}" type="slidenum">
              <a:rPr lang="en-PT" smtClean="0"/>
              <a:t>24</a:t>
            </a:fld>
            <a:endParaRPr lang="en-PT"/>
          </a:p>
        </p:txBody>
      </p:sp>
    </p:spTree>
    <p:extLst>
      <p:ext uri="{BB962C8B-B14F-4D97-AF65-F5344CB8AC3E}">
        <p14:creationId xmlns:p14="http://schemas.microsoft.com/office/powerpoint/2010/main" val="1473231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Python provides three different mechanisms in the standard library for concurrency:</a:t>
            </a:r>
          </a:p>
          <a:p>
            <a:pPr marL="628650" lvl="1" indent="-171450">
              <a:buFont typeface="Arial" panose="020B0604020202020204" pitchFamily="34" charset="0"/>
              <a:buChar char="•"/>
            </a:pPr>
            <a:r>
              <a:rPr lang="en-GB" dirty="0"/>
              <a:t> threading, </a:t>
            </a:r>
          </a:p>
          <a:p>
            <a:pPr marL="628650" lvl="1" indent="-171450">
              <a:buFont typeface="Arial" panose="020B0604020202020204" pitchFamily="34" charset="0"/>
              <a:buChar char="•"/>
            </a:pPr>
            <a:r>
              <a:rPr lang="en-GB" dirty="0" err="1"/>
              <a:t>asyncio</a:t>
            </a:r>
            <a:r>
              <a:rPr lang="en-GB" dirty="0"/>
              <a:t>, and </a:t>
            </a:r>
          </a:p>
          <a:p>
            <a:pPr marL="628650" lvl="1" indent="-171450">
              <a:buFont typeface="Arial" panose="020B0604020202020204" pitchFamily="34" charset="0"/>
              <a:buChar char="•"/>
            </a:pPr>
            <a:r>
              <a:rPr lang="en-GB" dirty="0"/>
              <a:t>multiprocessing. </a:t>
            </a:r>
          </a:p>
          <a:p>
            <a:pPr marL="171450" lvl="0" indent="-171450">
              <a:buFont typeface="Arial" panose="020B0604020202020204" pitchFamily="34" charset="0"/>
              <a:buChar char="•"/>
            </a:pPr>
            <a:r>
              <a:rPr lang="en-GB" dirty="0"/>
              <a:t>Threading and async I/O are two different mechanisms for handling I/O-bound computing. </a:t>
            </a:r>
          </a:p>
          <a:p>
            <a:pPr marL="171450" lvl="0" indent="-171450">
              <a:buFont typeface="Arial" panose="020B0604020202020204" pitchFamily="34" charset="0"/>
              <a:buChar char="•"/>
            </a:pPr>
            <a:r>
              <a:rPr lang="en-GB" dirty="0"/>
              <a:t>Multiprocessing is actually how to use multiple processors. </a:t>
            </a:r>
          </a:p>
          <a:p>
            <a:pPr marL="171450" lvl="0" indent="-171450">
              <a:buFont typeface="Arial" panose="020B0604020202020204" pitchFamily="34" charset="0"/>
              <a:buChar char="•"/>
            </a:pPr>
            <a:endParaRPr lang="en-GB" dirty="0"/>
          </a:p>
          <a:p>
            <a:pPr marL="171450" lvl="0" indent="-171450">
              <a:buFont typeface="Arial" panose="020B0604020202020204" pitchFamily="34" charset="0"/>
              <a:buChar char="•"/>
            </a:pPr>
            <a:r>
              <a:rPr lang="en-GB" dirty="0"/>
              <a:t>Solving I/O-bound computing problems, you use the first two. </a:t>
            </a:r>
          </a:p>
          <a:p>
            <a:pPr marL="171450" lvl="0" indent="-171450">
              <a:buFont typeface="Arial" panose="020B0604020202020204" pitchFamily="34" charset="0"/>
              <a:buChar char="•"/>
            </a:pPr>
            <a:r>
              <a:rPr lang="en-GB" dirty="0"/>
              <a:t>Solving multiprocessor problems, you use the third one.</a:t>
            </a:r>
          </a:p>
          <a:p>
            <a:pPr marL="171450" lvl="0" indent="-171450">
              <a:buFont typeface="Arial" panose="020B0604020202020204" pitchFamily="34" charset="0"/>
              <a:buChar char="•"/>
            </a:pPr>
            <a:endParaRPr lang="en-GB" dirty="0"/>
          </a:p>
          <a:p>
            <a:pPr marL="171450" lvl="0" indent="-171450">
              <a:buFont typeface="Arial" panose="020B0604020202020204" pitchFamily="34" charset="0"/>
              <a:buChar char="•"/>
            </a:pPr>
            <a:r>
              <a:rPr lang="en-GB" dirty="0"/>
              <a:t>One thing to be aware of when dealing with concurrency in Python is the GIL, or the Global Interpreter Lock. For now, just understand that this is a locking mechanism that makes sure only one thing is happening at a time inside of the Python interpreter.</a:t>
            </a:r>
            <a:endParaRPr lang="en-PT" dirty="0"/>
          </a:p>
        </p:txBody>
      </p:sp>
      <p:sp>
        <p:nvSpPr>
          <p:cNvPr id="4" name="Slide Number Placeholder 3"/>
          <p:cNvSpPr>
            <a:spLocks noGrp="1"/>
          </p:cNvSpPr>
          <p:nvPr>
            <p:ph type="sldNum" sz="quarter" idx="5"/>
          </p:nvPr>
        </p:nvSpPr>
        <p:spPr/>
        <p:txBody>
          <a:bodyPr/>
          <a:lstStyle/>
          <a:p>
            <a:fld id="{D72C3B4E-03B8-B345-A8AB-260386D0EACC}" type="slidenum">
              <a:rPr lang="en-PT" smtClean="0"/>
              <a:t>3</a:t>
            </a:fld>
            <a:endParaRPr lang="en-PT"/>
          </a:p>
        </p:txBody>
      </p:sp>
    </p:spTree>
    <p:extLst>
      <p:ext uri="{BB962C8B-B14F-4D97-AF65-F5344CB8AC3E}">
        <p14:creationId xmlns:p14="http://schemas.microsoft.com/office/powerpoint/2010/main" val="14194710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These patterns can also be mixed and matched. You can have your producers broadcasting to workers, workers talking to other workers, and those workers consolidating information for the consumer.</a:t>
            </a:r>
            <a:endParaRPr lang="en-PT" dirty="0"/>
          </a:p>
        </p:txBody>
      </p:sp>
      <p:sp>
        <p:nvSpPr>
          <p:cNvPr id="4" name="Slide Number Placeholder 3"/>
          <p:cNvSpPr>
            <a:spLocks noGrp="1"/>
          </p:cNvSpPr>
          <p:nvPr>
            <p:ph type="sldNum" sz="quarter" idx="5"/>
          </p:nvPr>
        </p:nvSpPr>
        <p:spPr/>
        <p:txBody>
          <a:bodyPr/>
          <a:lstStyle/>
          <a:p>
            <a:fld id="{D72C3B4E-03B8-B345-A8AB-260386D0EACC}" type="slidenum">
              <a:rPr lang="en-PT" smtClean="0"/>
              <a:t>25</a:t>
            </a:fld>
            <a:endParaRPr lang="en-PT"/>
          </a:p>
        </p:txBody>
      </p:sp>
    </p:spTree>
    <p:extLst>
      <p:ext uri="{BB962C8B-B14F-4D97-AF65-F5344CB8AC3E}">
        <p14:creationId xmlns:p14="http://schemas.microsoft.com/office/powerpoint/2010/main" val="13034112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07:23 Programming concurrent systems introduces all sorts of new challenges to your software. Some things to consider. You must make sure that you’ve got execution coordination—different processes have to be able to sync up with each other.</a:t>
            </a:r>
          </a:p>
          <a:p>
            <a:endParaRPr lang="en-GB" dirty="0"/>
          </a:p>
          <a:p>
            <a:r>
              <a:rPr lang="en-GB" dirty="0"/>
              <a:t>07:36 Think of the image processing example. Let’s say your image was a megabyte large and split up into 10,000-kilobyte chunks. Each worker could work on one of those 10-kilobyte chunks, but in all likelihood, the borders between those 10-kilobyte chunks might impact the calculation in the chunk of image next door. So although for the most part the workers can work independently, when they reach the borders of the portions they’re working on, they may need to speak with other workers.</a:t>
            </a:r>
          </a:p>
          <a:p>
            <a:endParaRPr lang="en-GB" dirty="0"/>
          </a:p>
          <a:p>
            <a:r>
              <a:rPr lang="en-GB" dirty="0"/>
              <a:t>08:05 Once you have multiple processes operating, the operating system or the programmer themselves has to determine how memory is allocated across those multiple processes. This is hard enough in a regular program, it just becomes more complicated when dealing with concurrency. Scheduling is about when to determine which processes are active.</a:t>
            </a:r>
          </a:p>
          <a:p>
            <a:endParaRPr lang="en-GB" dirty="0"/>
          </a:p>
          <a:p>
            <a:r>
              <a:rPr lang="en-GB" dirty="0"/>
              <a:t>08:25 Thankfully, operating systems have done a lot of work on this. For the most part when you’re writing concurrent programs, you just let the operating system do the scheduling. But of course, that also means you’re giving up control, so there may be situations where this isn’t ideal.</a:t>
            </a:r>
          </a:p>
          <a:p>
            <a:endParaRPr lang="en-GB" dirty="0"/>
          </a:p>
          <a:p>
            <a:r>
              <a:rPr lang="en-GB" dirty="0"/>
              <a:t>08:40 Typically, the reason you’re writing a concurrent application in the first place is to be able to get things done faster. And really what you’re talking about here is higher throughput—more work done per unit time. How you manage execution coordination, memory allocation, and scheduling can change the throughput on your system, and you might need to fine-tune how these things behave in order to actually see speed-up. Somewhat related to scheduling is also distribution.</a:t>
            </a:r>
          </a:p>
          <a:p>
            <a:endParaRPr lang="en-GB" dirty="0"/>
          </a:p>
          <a:p>
            <a:r>
              <a:rPr lang="en-GB" dirty="0"/>
              <a:t>09:08 How do you split up at the different concurrent pieces amongst the CPUs on your machine or between machines? Writing concurrent software introduces algorithmic challenges.</a:t>
            </a:r>
          </a:p>
          <a:p>
            <a:endParaRPr lang="en-GB" dirty="0"/>
          </a:p>
          <a:p>
            <a:r>
              <a:rPr lang="en-GB" dirty="0"/>
              <a:t>09:19 Deadlocks are when two or more components are waiting on each other. If A is expecting B to do something, and B is waiting for A to do something, nothing is ever going to happen. And finally, resource starvation may also be a problem.</a:t>
            </a:r>
          </a:p>
          <a:p>
            <a:endParaRPr lang="en-GB" dirty="0"/>
          </a:p>
          <a:p>
            <a:r>
              <a:rPr lang="en-GB" dirty="0"/>
              <a:t>09:33 The different components of your program may be fighting for memory, disk space, or access to the CPU.</a:t>
            </a:r>
            <a:endParaRPr lang="en-PT" dirty="0"/>
          </a:p>
        </p:txBody>
      </p:sp>
      <p:sp>
        <p:nvSpPr>
          <p:cNvPr id="4" name="Slide Number Placeholder 3"/>
          <p:cNvSpPr>
            <a:spLocks noGrp="1"/>
          </p:cNvSpPr>
          <p:nvPr>
            <p:ph type="sldNum" sz="quarter" idx="5"/>
          </p:nvPr>
        </p:nvSpPr>
        <p:spPr/>
        <p:txBody>
          <a:bodyPr/>
          <a:lstStyle/>
          <a:p>
            <a:fld id="{D72C3B4E-03B8-B345-A8AB-260386D0EACC}" type="slidenum">
              <a:rPr lang="en-PT" smtClean="0"/>
              <a:t>26</a:t>
            </a:fld>
            <a:endParaRPr lang="en-PT"/>
          </a:p>
        </p:txBody>
      </p:sp>
    </p:spTree>
    <p:extLst>
      <p:ext uri="{BB962C8B-B14F-4D97-AF65-F5344CB8AC3E}">
        <p14:creationId xmlns:p14="http://schemas.microsoft.com/office/powerpoint/2010/main" val="164425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09:41 Concurrency can be applied at different levels in Python. The simplest is at the operating system level. This means, as a programmer, you don’t have to really worry about it.</a:t>
            </a:r>
          </a:p>
          <a:p>
            <a:endParaRPr lang="en-GB" dirty="0"/>
          </a:p>
          <a:p>
            <a:r>
              <a:rPr lang="en-GB" dirty="0"/>
              <a:t>09:50 You can run Python in a window or in your IDE and let the operating system take care of the fact that other things are happening at the same time. If you have multiple processors available on your computer, you can use the multiprocessor library in Python to have code execute on those different processors.</a:t>
            </a:r>
          </a:p>
          <a:p>
            <a:endParaRPr lang="en-GB" dirty="0"/>
          </a:p>
          <a:p>
            <a:r>
              <a:rPr lang="en-GB" dirty="0"/>
              <a:t>10:09 Modern operating systems have a lighter-weight way of getting concurrency called threads. Each thread in a program can execute different code. Threads can then be scheduled to take advantage of the I/O-bound nature of your program.</a:t>
            </a:r>
          </a:p>
          <a:p>
            <a:endParaRPr lang="en-GB" dirty="0"/>
          </a:p>
          <a:p>
            <a:r>
              <a:rPr lang="en-GB" dirty="0"/>
              <a:t>10:22 In addition to having threads in the standard library, Python has another mechanism using coroutines called </a:t>
            </a:r>
            <a:r>
              <a:rPr lang="en-GB" dirty="0" err="1"/>
              <a:t>asyncio</a:t>
            </a:r>
            <a:r>
              <a:rPr lang="en-GB" dirty="0"/>
              <a:t>. The rest of this course describes the async I/O, thread, and multiprocessor standard libraries in Python and the differences between them</a:t>
            </a:r>
            <a:endParaRPr lang="en-PT" dirty="0"/>
          </a:p>
        </p:txBody>
      </p:sp>
      <p:sp>
        <p:nvSpPr>
          <p:cNvPr id="4" name="Slide Number Placeholder 3"/>
          <p:cNvSpPr>
            <a:spLocks noGrp="1"/>
          </p:cNvSpPr>
          <p:nvPr>
            <p:ph type="sldNum" sz="quarter" idx="5"/>
          </p:nvPr>
        </p:nvSpPr>
        <p:spPr/>
        <p:txBody>
          <a:bodyPr/>
          <a:lstStyle/>
          <a:p>
            <a:fld id="{D72C3B4E-03B8-B345-A8AB-260386D0EACC}" type="slidenum">
              <a:rPr lang="en-PT" smtClean="0"/>
              <a:t>27</a:t>
            </a:fld>
            <a:endParaRPr lang="en-PT"/>
          </a:p>
        </p:txBody>
      </p:sp>
    </p:spTree>
    <p:extLst>
      <p:ext uri="{BB962C8B-B14F-4D97-AF65-F5344CB8AC3E}">
        <p14:creationId xmlns:p14="http://schemas.microsoft.com/office/powerpoint/2010/main" val="39101313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When considering concurrency inside of Python, you have to be aware of the GIL.</a:t>
            </a:r>
          </a:p>
          <a:p>
            <a:endParaRPr lang="en-GB" dirty="0"/>
          </a:p>
          <a:p>
            <a:r>
              <a:rPr lang="en-GB" dirty="0"/>
              <a:t>10:44 This is the Global Interpreter Lock. The GIL is a thread lock, or mutex, that makes sure that only one thread controls the interpreter at a time.</a:t>
            </a:r>
          </a:p>
          <a:p>
            <a:endParaRPr lang="en-GB" dirty="0"/>
          </a:p>
          <a:p>
            <a:r>
              <a:rPr lang="en-GB" dirty="0"/>
              <a:t>10:54 This limits the way multiple threads can operate inside of Python. When two concurrent parts of a program operate at the same time, you can get race conditions.</a:t>
            </a:r>
          </a:p>
          <a:p>
            <a:endParaRPr lang="en-GB" dirty="0"/>
          </a:p>
          <a:p>
            <a:r>
              <a:rPr lang="en-GB" dirty="0"/>
              <a:t>11:05 If you have this kind of race condition inside of memory allocation, you will get memory leaks. The GIL was introduced to solve this problem. One of the powers of Python is the ability to extend it using C. You can write code in C and plug it in underneath and then have it called by Python. Although this makes Python powerful, it also makes memory allocation challenging.</a:t>
            </a:r>
          </a:p>
          <a:p>
            <a:endParaRPr lang="en-GB" dirty="0"/>
          </a:p>
          <a:p>
            <a:r>
              <a:rPr lang="en-GB" dirty="0"/>
              <a:t>11:29 Now you have to deal with memory both at the interpreter level and at the C extension level. The GIL is particularly important when dealing with these kinds of interactions. If you do a quick Google on Python and GIL, you’ll find all sorts of opinions out there. It is seen by some as a limitation. Whatever you feel about it, it’s deeply nested inside of the interpreter, and removing it is not a simple thing.</a:t>
            </a:r>
          </a:p>
          <a:p>
            <a:endParaRPr lang="en-GB" dirty="0"/>
          </a:p>
          <a:p>
            <a:r>
              <a:rPr lang="en-GB" dirty="0"/>
              <a:t>11:54 The original inventor of Python, a gentlemen named Guido, has stated that the GIL should only be removed if new code does not decrease the performance of a single-threaded program.</a:t>
            </a:r>
          </a:p>
          <a:p>
            <a:endParaRPr lang="en-GB" dirty="0"/>
          </a:p>
          <a:p>
            <a:r>
              <a:rPr lang="en-GB" dirty="0"/>
              <a:t>12:05 This is one of the reasons it’s stuck around for such a long time. To be clear, the GIL is an implementation detail of the interpreter. </a:t>
            </a:r>
            <a:r>
              <a:rPr lang="en-GB" dirty="0" err="1"/>
              <a:t>CPython</a:t>
            </a:r>
            <a:r>
              <a:rPr lang="en-GB" dirty="0"/>
              <a:t> and </a:t>
            </a:r>
            <a:r>
              <a:rPr lang="en-GB" dirty="0" err="1"/>
              <a:t>PyPy</a:t>
            </a:r>
            <a:r>
              <a:rPr lang="en-GB" dirty="0"/>
              <a:t> both have it but </a:t>
            </a:r>
            <a:r>
              <a:rPr lang="en-GB" dirty="0" err="1"/>
              <a:t>Jython</a:t>
            </a:r>
            <a:r>
              <a:rPr lang="en-GB" dirty="0"/>
              <a:t> and </a:t>
            </a:r>
            <a:r>
              <a:rPr lang="en-GB" dirty="0" err="1"/>
              <a:t>IronPython</a:t>
            </a:r>
            <a:r>
              <a:rPr lang="en-GB" dirty="0"/>
              <a:t> do not use the GIL, so depending on your underlying interpreter, you may or may not run into this.</a:t>
            </a:r>
            <a:endParaRPr lang="en-PT" dirty="0"/>
          </a:p>
        </p:txBody>
      </p:sp>
      <p:sp>
        <p:nvSpPr>
          <p:cNvPr id="4" name="Slide Number Placeholder 3"/>
          <p:cNvSpPr>
            <a:spLocks noGrp="1"/>
          </p:cNvSpPr>
          <p:nvPr>
            <p:ph type="sldNum" sz="quarter" idx="5"/>
          </p:nvPr>
        </p:nvSpPr>
        <p:spPr/>
        <p:txBody>
          <a:bodyPr/>
          <a:lstStyle/>
          <a:p>
            <a:fld id="{D72C3B4E-03B8-B345-A8AB-260386D0EACC}" type="slidenum">
              <a:rPr lang="en-PT" smtClean="0"/>
              <a:t>28</a:t>
            </a:fld>
            <a:endParaRPr lang="en-PT"/>
          </a:p>
        </p:txBody>
      </p:sp>
    </p:spTree>
    <p:extLst>
      <p:ext uri="{BB962C8B-B14F-4D97-AF65-F5344CB8AC3E}">
        <p14:creationId xmlns:p14="http://schemas.microsoft.com/office/powerpoint/2010/main" val="19174263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12:57 The interpreters are essentially independent of each other. PEP 554 proposes exposing these interpreters in the Python standard library. This doesn’t fix the GIL, but would give programmers access to more tools that allow them to work around the GIL. And as changes happen around the GIL, they could be exposed to the programmers earlier inside of these </a:t>
            </a:r>
            <a:r>
              <a:rPr lang="en-GB" dirty="0" err="1"/>
              <a:t>subinterpreters</a:t>
            </a:r>
            <a:r>
              <a:rPr lang="en-GB" dirty="0"/>
              <a:t>, hopefully improving the ability to do concurrency in Python.</a:t>
            </a:r>
          </a:p>
          <a:p>
            <a:endParaRPr lang="en-GB" dirty="0"/>
          </a:p>
          <a:p>
            <a:r>
              <a:rPr lang="en-GB" dirty="0"/>
              <a:t>13:25 Although the GIL is a challenge, the I/O-bound nature of most programs means that you can still do concurrency in Python. In the next lesson, I’ll introduce you to the threading library, a good way to do just that.</a:t>
            </a:r>
            <a:endParaRPr lang="en-PT" dirty="0"/>
          </a:p>
        </p:txBody>
      </p:sp>
      <p:sp>
        <p:nvSpPr>
          <p:cNvPr id="4" name="Slide Number Placeholder 3"/>
          <p:cNvSpPr>
            <a:spLocks noGrp="1"/>
          </p:cNvSpPr>
          <p:nvPr>
            <p:ph type="sldNum" sz="quarter" idx="5"/>
          </p:nvPr>
        </p:nvSpPr>
        <p:spPr/>
        <p:txBody>
          <a:bodyPr/>
          <a:lstStyle/>
          <a:p>
            <a:fld id="{D72C3B4E-03B8-B345-A8AB-260386D0EACC}" type="slidenum">
              <a:rPr lang="en-PT" smtClean="0"/>
              <a:t>29</a:t>
            </a:fld>
            <a:endParaRPr lang="en-PT"/>
          </a:p>
        </p:txBody>
      </p:sp>
    </p:spTree>
    <p:extLst>
      <p:ext uri="{BB962C8B-B14F-4D97-AF65-F5344CB8AC3E}">
        <p14:creationId xmlns:p14="http://schemas.microsoft.com/office/powerpoint/2010/main" val="2424907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Consider the basic parts of a computer. </a:t>
            </a:r>
          </a:p>
          <a:p>
            <a:endParaRPr lang="en-GB" dirty="0"/>
          </a:p>
          <a:p>
            <a:pPr marL="171450" indent="-171450">
              <a:buFont typeface="Arial" panose="020B0604020202020204" pitchFamily="34" charset="0"/>
              <a:buChar char="•"/>
            </a:pPr>
            <a:r>
              <a:rPr lang="en-GB" dirty="0"/>
              <a:t>This is where the actual computation happens. </a:t>
            </a:r>
          </a:p>
          <a:p>
            <a:pPr marL="171450" indent="-171450">
              <a:buFont typeface="Arial" panose="020B0604020202020204" pitchFamily="34" charset="0"/>
              <a:buChar char="•"/>
            </a:pPr>
            <a:r>
              <a:rPr lang="en-GB" dirty="0"/>
              <a:t>Memory stores what is being worked on, and the CPU works with memory frequently. </a:t>
            </a:r>
          </a:p>
          <a:p>
            <a:pPr marL="171450" indent="-171450">
              <a:buFont typeface="Arial" panose="020B0604020202020204" pitchFamily="34" charset="0"/>
              <a:buChar char="•"/>
            </a:pPr>
            <a:r>
              <a:rPr lang="en-GB" dirty="0"/>
              <a:t>Memory is generally volatile and is gone once you turn the computer off, so for longer-term storage, there’s usually a device like a hard drive.</a:t>
            </a:r>
          </a:p>
          <a:p>
            <a:pPr marL="171450" indent="-171450">
              <a:buFont typeface="Arial" panose="020B0604020202020204" pitchFamily="34" charset="0"/>
              <a:buChar char="•"/>
            </a:pPr>
            <a:r>
              <a:rPr lang="en-GB" dirty="0"/>
              <a:t>there is some set of peripherals. Peripherals are usually used for input and output. This includes things like network cards, video cards, and external devices like keyboards and mice.</a:t>
            </a:r>
          </a:p>
          <a:p>
            <a:pPr marL="171450" indent="-171450">
              <a:buFont typeface="Arial" panose="020B0604020202020204" pitchFamily="34" charset="0"/>
              <a:buChar char="•"/>
            </a:pPr>
            <a:endParaRPr lang="en-GB" dirty="0"/>
          </a:p>
          <a:p>
            <a:endParaRPr lang="en-GB" dirty="0"/>
          </a:p>
          <a:p>
            <a:endParaRPr lang="en-GB" dirty="0"/>
          </a:p>
          <a:p>
            <a:endParaRPr lang="en-PT" dirty="0"/>
          </a:p>
        </p:txBody>
      </p:sp>
      <p:sp>
        <p:nvSpPr>
          <p:cNvPr id="4" name="Slide Number Placeholder 3"/>
          <p:cNvSpPr>
            <a:spLocks noGrp="1"/>
          </p:cNvSpPr>
          <p:nvPr>
            <p:ph type="sldNum" sz="quarter" idx="5"/>
          </p:nvPr>
        </p:nvSpPr>
        <p:spPr/>
        <p:txBody>
          <a:bodyPr/>
          <a:lstStyle/>
          <a:p>
            <a:fld id="{D72C3B4E-03B8-B345-A8AB-260386D0EACC}" type="slidenum">
              <a:rPr lang="en-PT" smtClean="0"/>
              <a:t>6</a:t>
            </a:fld>
            <a:endParaRPr lang="en-PT"/>
          </a:p>
        </p:txBody>
      </p:sp>
    </p:spTree>
    <p:extLst>
      <p:ext uri="{BB962C8B-B14F-4D97-AF65-F5344CB8AC3E}">
        <p14:creationId xmlns:p14="http://schemas.microsoft.com/office/powerpoint/2010/main" val="3492230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In order for a program to run, the CPU must first fetch it from storage. The CPU sends an instruction down to the hard drive, asks for some data, and gets it back.</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r>
              <a:rPr lang="en-GB" dirty="0"/>
              <a:t>That information is pulled into the CPU. The CPU then sends that off to memory. In modern computers, there are ways of skipping the CPU to do this, which speeds things up, but for the purposes of this conversation, I’m going to keep things simple.</a:t>
            </a:r>
          </a:p>
          <a:p>
            <a:pPr marL="171450" indent="-171450">
              <a:buFont typeface="Arial" panose="020B0604020202020204" pitchFamily="34" charset="0"/>
              <a:buChar char="•"/>
            </a:pPr>
            <a:r>
              <a:rPr lang="en-GB" dirty="0"/>
              <a:t>Once the program’s been loaded in memory, the CPU needs to get the next instruction from the memory and run that instruction inside of the CPU. That instruction often impacts peripherals—for example, sending something out onto the network.</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r>
              <a:rPr lang="en-GB" dirty="0"/>
              <a:t>The CPU sends information down to the peripheral card, and then the peripheral card itself sends information to the outside world. Each one of these components runs at different speeds, and this is where latency comes into effect.</a:t>
            </a:r>
          </a:p>
          <a:p>
            <a:endParaRPr lang="en-PT" dirty="0"/>
          </a:p>
        </p:txBody>
      </p:sp>
      <p:sp>
        <p:nvSpPr>
          <p:cNvPr id="4" name="Slide Number Placeholder 3"/>
          <p:cNvSpPr>
            <a:spLocks noGrp="1"/>
          </p:cNvSpPr>
          <p:nvPr>
            <p:ph type="sldNum" sz="quarter" idx="5"/>
          </p:nvPr>
        </p:nvSpPr>
        <p:spPr/>
        <p:txBody>
          <a:bodyPr/>
          <a:lstStyle/>
          <a:p>
            <a:fld id="{D72C3B4E-03B8-B345-A8AB-260386D0EACC}" type="slidenum">
              <a:rPr lang="en-PT" smtClean="0"/>
              <a:t>7</a:t>
            </a:fld>
            <a:endParaRPr lang="en-PT"/>
          </a:p>
        </p:txBody>
      </p:sp>
    </p:spTree>
    <p:extLst>
      <p:ext uri="{BB962C8B-B14F-4D97-AF65-F5344CB8AC3E}">
        <p14:creationId xmlns:p14="http://schemas.microsoft.com/office/powerpoint/2010/main" val="2755329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Consider the lowly nanosecond. That’s one one billionth of a second. To give you a sense of pace, a Intel i7 can run about 100 instructions in 1 nanosecond.</a:t>
            </a:r>
            <a:endParaRPr lang="en-PT" dirty="0"/>
          </a:p>
        </p:txBody>
      </p:sp>
      <p:sp>
        <p:nvSpPr>
          <p:cNvPr id="4" name="Slide Number Placeholder 3"/>
          <p:cNvSpPr>
            <a:spLocks noGrp="1"/>
          </p:cNvSpPr>
          <p:nvPr>
            <p:ph type="sldNum" sz="quarter" idx="5"/>
          </p:nvPr>
        </p:nvSpPr>
        <p:spPr/>
        <p:txBody>
          <a:bodyPr/>
          <a:lstStyle/>
          <a:p>
            <a:fld id="{D72C3B4E-03B8-B345-A8AB-260386D0EACC}" type="slidenum">
              <a:rPr lang="en-PT" smtClean="0"/>
              <a:t>8</a:t>
            </a:fld>
            <a:endParaRPr lang="en-PT"/>
          </a:p>
        </p:txBody>
      </p:sp>
    </p:spTree>
    <p:extLst>
      <p:ext uri="{BB962C8B-B14F-4D97-AF65-F5344CB8AC3E}">
        <p14:creationId xmlns:p14="http://schemas.microsoft.com/office/powerpoint/2010/main" val="24140536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multiply that out by 100. That’s about how long it takes to talk to main memory. So every time the CPU needs to talk to the memory, you need to delay by about 100 nanoseconds. Again, modern computers have ways of speeding this up, like L2 caches, but for the purposes of what I’m talking about, let’s keep it simple.</a:t>
            </a:r>
            <a:endParaRPr lang="en-PT" dirty="0"/>
          </a:p>
        </p:txBody>
      </p:sp>
      <p:sp>
        <p:nvSpPr>
          <p:cNvPr id="4" name="Slide Number Placeholder 3"/>
          <p:cNvSpPr>
            <a:spLocks noGrp="1"/>
          </p:cNvSpPr>
          <p:nvPr>
            <p:ph type="sldNum" sz="quarter" idx="5"/>
          </p:nvPr>
        </p:nvSpPr>
        <p:spPr/>
        <p:txBody>
          <a:bodyPr/>
          <a:lstStyle/>
          <a:p>
            <a:fld id="{D72C3B4E-03B8-B345-A8AB-260386D0EACC}" type="slidenum">
              <a:rPr lang="en-PT" smtClean="0"/>
              <a:t>9</a:t>
            </a:fld>
            <a:endParaRPr lang="en-PT"/>
          </a:p>
        </p:txBody>
      </p:sp>
    </p:spTree>
    <p:extLst>
      <p:ext uri="{BB962C8B-B14F-4D97-AF65-F5344CB8AC3E}">
        <p14:creationId xmlns:p14="http://schemas.microsoft.com/office/powerpoint/2010/main" val="1001729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02:31 Taking those 100 nanoseconds and grouping together. 10 of them gives you a microsecond or 1,000 nanoseconds. That’s about how long it takes to read 500 kilobytes from memory—a short program.</a:t>
            </a:r>
            <a:endParaRPr lang="en-PT" dirty="0"/>
          </a:p>
        </p:txBody>
      </p:sp>
      <p:sp>
        <p:nvSpPr>
          <p:cNvPr id="4" name="Slide Number Placeholder 3"/>
          <p:cNvSpPr>
            <a:spLocks noGrp="1"/>
          </p:cNvSpPr>
          <p:nvPr>
            <p:ph type="sldNum" sz="quarter" idx="5"/>
          </p:nvPr>
        </p:nvSpPr>
        <p:spPr/>
        <p:txBody>
          <a:bodyPr/>
          <a:lstStyle/>
          <a:p>
            <a:fld id="{D72C3B4E-03B8-B345-A8AB-260386D0EACC}" type="slidenum">
              <a:rPr lang="en-PT" smtClean="0"/>
              <a:t>10</a:t>
            </a:fld>
            <a:endParaRPr lang="en-PT"/>
          </a:p>
        </p:txBody>
      </p:sp>
    </p:spTree>
    <p:extLst>
      <p:ext uri="{BB962C8B-B14F-4D97-AF65-F5344CB8AC3E}">
        <p14:creationId xmlns:p14="http://schemas.microsoft.com/office/powerpoint/2010/main" val="31499624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02:46 Multiplying that out by 100 and then by 10 again, gives you a millisecond. 1 millisecond is 1,000 microseconds. It takes about 2 milliseconds for a disk to seek.</a:t>
            </a:r>
          </a:p>
          <a:p>
            <a:endParaRPr lang="en-GB" dirty="0"/>
          </a:p>
          <a:p>
            <a:r>
              <a:rPr lang="en-GB" dirty="0"/>
              <a:t>02:57 So when you ask the hard drive to look for something, if the read head is not on that position right now, it takes about 2 milliseconds for the read head to be repositioned.</a:t>
            </a:r>
          </a:p>
          <a:p>
            <a:endParaRPr lang="en-GB" dirty="0"/>
          </a:p>
          <a:p>
            <a:r>
              <a:rPr lang="en-GB" dirty="0"/>
              <a:t>03:08 150 milliseconds is about the ping time from the East coast of the United States to Europe, so that’s a packet going out across the Atlantic and coming back.</a:t>
            </a:r>
            <a:endParaRPr lang="en-PT" dirty="0"/>
          </a:p>
        </p:txBody>
      </p:sp>
      <p:sp>
        <p:nvSpPr>
          <p:cNvPr id="4" name="Slide Number Placeholder 3"/>
          <p:cNvSpPr>
            <a:spLocks noGrp="1"/>
          </p:cNvSpPr>
          <p:nvPr>
            <p:ph type="sldNum" sz="quarter" idx="5"/>
          </p:nvPr>
        </p:nvSpPr>
        <p:spPr/>
        <p:txBody>
          <a:bodyPr/>
          <a:lstStyle/>
          <a:p>
            <a:fld id="{D72C3B4E-03B8-B345-A8AB-260386D0EACC}" type="slidenum">
              <a:rPr lang="en-PT" smtClean="0"/>
              <a:t>11</a:t>
            </a:fld>
            <a:endParaRPr lang="en-PT"/>
          </a:p>
        </p:txBody>
      </p:sp>
    </p:spTree>
    <p:extLst>
      <p:ext uri="{BB962C8B-B14F-4D97-AF65-F5344CB8AC3E}">
        <p14:creationId xmlns:p14="http://schemas.microsoft.com/office/powerpoint/2010/main" val="33962896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There’s a huge difference in scale between the instruction level, memory level, disk level, and peripheral level in your computer. There can be a factor of a thousand or more between different steps in this stack. To try and put this in perspective, let’s think about this like a distance. Think about a single CPU instruction as a meter, or about a yard. For the purposes of this analogy, they’re about the same. To help you visualize, that’s about the height of a doorknob off the ground on a regular door.</a:t>
            </a:r>
            <a:endParaRPr lang="en-PT" dirty="0"/>
          </a:p>
        </p:txBody>
      </p:sp>
      <p:sp>
        <p:nvSpPr>
          <p:cNvPr id="4" name="Slide Number Placeholder 3"/>
          <p:cNvSpPr>
            <a:spLocks noGrp="1"/>
          </p:cNvSpPr>
          <p:nvPr>
            <p:ph type="sldNum" sz="quarter" idx="5"/>
          </p:nvPr>
        </p:nvSpPr>
        <p:spPr/>
        <p:txBody>
          <a:bodyPr/>
          <a:lstStyle/>
          <a:p>
            <a:fld id="{D72C3B4E-03B8-B345-A8AB-260386D0EACC}" type="slidenum">
              <a:rPr lang="en-PT" smtClean="0"/>
              <a:t>12</a:t>
            </a:fld>
            <a:endParaRPr lang="en-PT"/>
          </a:p>
        </p:txBody>
      </p:sp>
    </p:spTree>
    <p:extLst>
      <p:ext uri="{BB962C8B-B14F-4D97-AF65-F5344CB8AC3E}">
        <p14:creationId xmlns:p14="http://schemas.microsoft.com/office/powerpoint/2010/main" val="4049069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7250" y="1328899"/>
            <a:ext cx="1948814" cy="528955"/>
          </a:xfrm>
          <a:prstGeom prst="rect">
            <a:avLst/>
          </a:prstGeom>
        </p:spPr>
        <p:txBody>
          <a:bodyPr wrap="square" lIns="0" tIns="0" rIns="0" bIns="0">
            <a:spAutoFit/>
          </a:bodyPr>
          <a:lstStyle>
            <a:lvl1pPr>
              <a:defRPr sz="3300" b="1" i="0">
                <a:solidFill>
                  <a:srgbClr val="18354C"/>
                </a:solidFill>
                <a:latin typeface="Source Sans 3"/>
                <a:cs typeface="Source Sans 3"/>
              </a:defRPr>
            </a:lvl1pPr>
          </a:lstStyle>
          <a:p>
            <a:endParaRPr/>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11/11/22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1" i="0">
                <a:solidFill>
                  <a:srgbClr val="18354C"/>
                </a:solidFill>
                <a:latin typeface="Source Sans 3"/>
                <a:cs typeface="Source Sans 3"/>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11/11/22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1" i="0">
                <a:solidFill>
                  <a:srgbClr val="18354C"/>
                </a:solidFill>
                <a:latin typeface="Source Sans 3"/>
                <a:cs typeface="Source Sans 3"/>
              </a:defRPr>
            </a:lvl1pPr>
          </a:lstStyle>
          <a:p>
            <a:endParaRPr/>
          </a:p>
        </p:txBody>
      </p:sp>
      <p:sp>
        <p:nvSpPr>
          <p:cNvPr id="3" name="Holder 3"/>
          <p:cNvSpPr>
            <a:spLocks noGrp="1"/>
          </p:cNvSpPr>
          <p:nvPr>
            <p:ph sz="half" idx="2"/>
          </p:nvPr>
        </p:nvSpPr>
        <p:spPr>
          <a:xfrm>
            <a:off x="502920" y="1787652"/>
            <a:ext cx="4375404"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0076" y="1787652"/>
            <a:ext cx="4375404" cy="512978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11/11/22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1" i="0">
                <a:solidFill>
                  <a:srgbClr val="18354C"/>
                </a:solidFill>
                <a:latin typeface="Source Sans 3"/>
                <a:cs typeface="Source Sans 3"/>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11/11/22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11/11/22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86454" y="1112120"/>
            <a:ext cx="8773451" cy="745734"/>
          </a:xfrm>
          <a:prstGeom prst="rect">
            <a:avLst/>
          </a:prstGeom>
        </p:spPr>
        <p:txBody>
          <a:bodyPr wrap="square" lIns="0" tIns="0" rIns="0" bIns="0">
            <a:spAutoFit/>
          </a:bodyPr>
          <a:lstStyle>
            <a:lvl1pPr>
              <a:defRPr sz="3300" b="1" i="0">
                <a:solidFill>
                  <a:srgbClr val="18354C"/>
                </a:solidFill>
                <a:latin typeface="Source Sans 3"/>
                <a:cs typeface="Source Sans 3"/>
              </a:defRPr>
            </a:lvl1pPr>
          </a:lstStyle>
          <a:p>
            <a:endParaRPr/>
          </a:p>
        </p:txBody>
      </p:sp>
      <p:sp>
        <p:nvSpPr>
          <p:cNvPr id="3" name="Holder 3"/>
          <p:cNvSpPr>
            <a:spLocks noGrp="1"/>
          </p:cNvSpPr>
          <p:nvPr>
            <p:ph type="body" idx="1"/>
          </p:nvPr>
        </p:nvSpPr>
        <p:spPr>
          <a:xfrm>
            <a:off x="470445" y="2683182"/>
            <a:ext cx="9257030" cy="20129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419856" y="7228332"/>
            <a:ext cx="3218688" cy="3886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11/11/22</a:t>
            </a:fld>
            <a:endParaRPr lang="en-US"/>
          </a:p>
        </p:txBody>
      </p:sp>
      <p:sp>
        <p:nvSpPr>
          <p:cNvPr id="6" name="Holder 6"/>
          <p:cNvSpPr>
            <a:spLocks noGrp="1"/>
          </p:cNvSpPr>
          <p:nvPr>
            <p:ph type="sldNum" sz="quarter" idx="7"/>
          </p:nvPr>
        </p:nvSpPr>
        <p:spPr>
          <a:xfrm>
            <a:off x="7242048" y="7228332"/>
            <a:ext cx="2313432" cy="3886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17" Type="http://schemas.openxmlformats.org/officeDocument/2006/relationships/image" Target="../media/image28.png"/><Relationship Id="rId2" Type="http://schemas.openxmlformats.org/officeDocument/2006/relationships/notesSlide" Target="../notesSlides/notesSlide9.xml"/><Relationship Id="rId16"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41.png"/><Relationship Id="rId7"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0.png"/><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41.png"/><Relationship Id="rId7" Type="http://schemas.openxmlformats.org/officeDocument/2006/relationships/image" Target="../media/image43.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0.png"/><Relationship Id="rId4" Type="http://schemas.openxmlformats.org/officeDocument/2006/relationships/image" Target="../media/image3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ww.python.org/dev/peps/pep-0554/"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12" Type="http://schemas.openxmlformats.org/officeDocument/2006/relationships/image" Target="../media/image55.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3" Type="http://schemas.openxmlformats.org/officeDocument/2006/relationships/hyperlink" Target="http://www.python.org/dev/peps/pep-0554/" TargetMode="External"/><Relationship Id="rId2" Type="http://schemas.openxmlformats.org/officeDocument/2006/relationships/hyperlink" Target="http://norvig.com/21-days.html" TargetMode="External"/><Relationship Id="rId1" Type="http://schemas.openxmlformats.org/officeDocument/2006/relationships/slideLayout" Target="../slideLayouts/slideLayout2.xml"/><Relationship Id="rId4" Type="http://schemas.openxmlformats.org/officeDocument/2006/relationships/hyperlink" Target="https://medium.com/%40carreira.mktp/python-3-9-" TargetMode="External"/></Relationships>
</file>

<file path=ppt/slides/_rels/slide61.xml.rels><?xml version="1.0" encoding="UTF-8" standalone="yes"?>
<Relationships xmlns="http://schemas.openxmlformats.org/package/2006/relationships"><Relationship Id="rId2" Type="http://schemas.openxmlformats.org/officeDocument/2006/relationships/hyperlink" Target="http://zetcode.com/python/multiprocessi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2.png"/><Relationship Id="rId5" Type="http://schemas.openxmlformats.org/officeDocument/2006/relationships/image" Target="../media/image4.png"/><Relationship Id="rId10" Type="http://schemas.openxmlformats.org/officeDocument/2006/relationships/image" Target="../media/image11.png"/><Relationship Id="rId4" Type="http://schemas.openxmlformats.org/officeDocument/2006/relationships/image" Target="../media/image3.png"/><Relationship Id="rId9" Type="http://schemas.openxmlformats.org/officeDocument/2006/relationships/image" Target="../media/image10.png"/><Relationship Id="rId1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7250" y="1328899"/>
            <a:ext cx="7448550" cy="528955"/>
          </a:xfrm>
          <a:prstGeom prst="rect">
            <a:avLst/>
          </a:prstGeom>
        </p:spPr>
        <p:txBody>
          <a:bodyPr vert="horz" wrap="square" lIns="0" tIns="12700" rIns="0" bIns="0" rtlCol="0">
            <a:spAutoFit/>
          </a:bodyPr>
          <a:lstStyle/>
          <a:p>
            <a:pPr marL="12700">
              <a:lnSpc>
                <a:spcPct val="100000"/>
              </a:lnSpc>
              <a:spcBef>
                <a:spcPts val="100"/>
              </a:spcBef>
            </a:pPr>
            <a:r>
              <a:rPr dirty="0"/>
              <a:t>PYTHON</a:t>
            </a:r>
            <a:r>
              <a:rPr spc="-20" dirty="0"/>
              <a:t> </a:t>
            </a:r>
            <a:r>
              <a:rPr dirty="0"/>
              <a:t>WITH</a:t>
            </a:r>
            <a:r>
              <a:rPr spc="-20" dirty="0"/>
              <a:t> </a:t>
            </a:r>
            <a:r>
              <a:rPr spc="-10" dirty="0"/>
              <a:t>CONCURRENCY</a:t>
            </a:r>
          </a:p>
        </p:txBody>
      </p:sp>
      <p:sp>
        <p:nvSpPr>
          <p:cNvPr id="3" name="object 3"/>
          <p:cNvSpPr txBox="1"/>
          <p:nvPr/>
        </p:nvSpPr>
        <p:spPr>
          <a:xfrm>
            <a:off x="334376" y="1701990"/>
            <a:ext cx="4719955" cy="2351285"/>
          </a:xfrm>
          <a:prstGeom prst="rect">
            <a:avLst/>
          </a:prstGeom>
        </p:spPr>
        <p:txBody>
          <a:bodyPr vert="horz" wrap="square" lIns="0" tIns="202565" rIns="0" bIns="0" rtlCol="0">
            <a:spAutoFit/>
          </a:bodyPr>
          <a:lstStyle/>
          <a:p>
            <a:pPr marL="673100" indent="-294640">
              <a:lnSpc>
                <a:spcPct val="100000"/>
              </a:lnSpc>
              <a:spcBef>
                <a:spcPts val="1285"/>
              </a:spcBef>
              <a:buAutoNum type="arabicPeriod"/>
              <a:tabLst>
                <a:tab pos="673735" algn="l"/>
              </a:tabLst>
            </a:pPr>
            <a:r>
              <a:rPr sz="2200" dirty="0">
                <a:solidFill>
                  <a:srgbClr val="666666"/>
                </a:solidFill>
                <a:latin typeface="Source Sans 3"/>
                <a:cs typeface="Source Sans 3"/>
              </a:rPr>
              <a:t>Different</a:t>
            </a:r>
            <a:r>
              <a:rPr sz="2200" spc="-20" dirty="0">
                <a:solidFill>
                  <a:srgbClr val="666666"/>
                </a:solidFill>
                <a:latin typeface="Source Sans 3"/>
                <a:cs typeface="Source Sans 3"/>
              </a:rPr>
              <a:t> </a:t>
            </a:r>
            <a:r>
              <a:rPr sz="2200" dirty="0">
                <a:solidFill>
                  <a:srgbClr val="666666"/>
                </a:solidFill>
                <a:latin typeface="Source Sans 3"/>
                <a:cs typeface="Source Sans 3"/>
              </a:rPr>
              <a:t>types</a:t>
            </a:r>
            <a:r>
              <a:rPr sz="2200" spc="-15" dirty="0">
                <a:solidFill>
                  <a:srgbClr val="666666"/>
                </a:solidFill>
                <a:latin typeface="Source Sans 3"/>
                <a:cs typeface="Source Sans 3"/>
              </a:rPr>
              <a:t> </a:t>
            </a:r>
            <a:r>
              <a:rPr sz="2200" dirty="0">
                <a:solidFill>
                  <a:srgbClr val="666666"/>
                </a:solidFill>
                <a:latin typeface="Source Sans 3"/>
                <a:cs typeface="Source Sans 3"/>
              </a:rPr>
              <a:t>of</a:t>
            </a:r>
            <a:r>
              <a:rPr sz="2200" spc="-15" dirty="0">
                <a:solidFill>
                  <a:srgbClr val="666666"/>
                </a:solidFill>
                <a:latin typeface="Source Sans 3"/>
                <a:cs typeface="Source Sans 3"/>
              </a:rPr>
              <a:t> </a:t>
            </a:r>
            <a:r>
              <a:rPr sz="2200" spc="-10" dirty="0">
                <a:solidFill>
                  <a:srgbClr val="666666"/>
                </a:solidFill>
                <a:latin typeface="Source Sans 3"/>
                <a:cs typeface="Source Sans 3"/>
              </a:rPr>
              <a:t>concurrency</a:t>
            </a:r>
            <a:endParaRPr sz="2200" dirty="0">
              <a:latin typeface="Source Sans 3"/>
              <a:cs typeface="Source Sans 3"/>
            </a:endParaRPr>
          </a:p>
          <a:p>
            <a:pPr marL="673100" indent="-294640">
              <a:lnSpc>
                <a:spcPct val="100000"/>
              </a:lnSpc>
              <a:spcBef>
                <a:spcPts val="440"/>
              </a:spcBef>
              <a:buAutoNum type="arabicPeriod"/>
              <a:tabLst>
                <a:tab pos="673735" algn="l"/>
              </a:tabLst>
            </a:pPr>
            <a:r>
              <a:rPr sz="2200" dirty="0">
                <a:solidFill>
                  <a:srgbClr val="666666"/>
                </a:solidFill>
                <a:latin typeface="Source Sans 3"/>
                <a:cs typeface="Source Sans 3"/>
              </a:rPr>
              <a:t>Concurrency</a:t>
            </a:r>
            <a:r>
              <a:rPr sz="2200" spc="-5" dirty="0">
                <a:solidFill>
                  <a:srgbClr val="666666"/>
                </a:solidFill>
                <a:latin typeface="Source Sans 3"/>
                <a:cs typeface="Source Sans 3"/>
              </a:rPr>
              <a:t> </a:t>
            </a:r>
            <a:r>
              <a:rPr sz="2200" dirty="0">
                <a:solidFill>
                  <a:srgbClr val="666666"/>
                </a:solidFill>
                <a:latin typeface="Source Sans 3"/>
                <a:cs typeface="Source Sans 3"/>
              </a:rPr>
              <a:t>with</a:t>
            </a:r>
            <a:r>
              <a:rPr sz="2200" spc="-5" dirty="0">
                <a:solidFill>
                  <a:srgbClr val="666666"/>
                </a:solidFill>
                <a:latin typeface="Source Sans 3"/>
                <a:cs typeface="Source Sans 3"/>
              </a:rPr>
              <a:t> </a:t>
            </a:r>
            <a:r>
              <a:rPr sz="2200" dirty="0">
                <a:solidFill>
                  <a:srgbClr val="666666"/>
                </a:solidFill>
                <a:latin typeface="Source Sans 3"/>
                <a:cs typeface="Source Sans 3"/>
              </a:rPr>
              <a:t>Python</a:t>
            </a:r>
            <a:r>
              <a:rPr sz="2200" spc="-5" dirty="0">
                <a:solidFill>
                  <a:srgbClr val="666666"/>
                </a:solidFill>
                <a:latin typeface="Source Sans 3"/>
                <a:cs typeface="Source Sans 3"/>
              </a:rPr>
              <a:t> </a:t>
            </a:r>
            <a:r>
              <a:rPr sz="2200" spc="-10" dirty="0">
                <a:solidFill>
                  <a:srgbClr val="666666"/>
                </a:solidFill>
                <a:latin typeface="Source Sans 3"/>
                <a:cs typeface="Source Sans 3"/>
              </a:rPr>
              <a:t>libraries:</a:t>
            </a:r>
            <a:endParaRPr sz="2200" dirty="0">
              <a:latin typeface="Source Sans 3"/>
              <a:cs typeface="Source Sans 3"/>
            </a:endParaRPr>
          </a:p>
          <a:p>
            <a:pPr marL="1232535" lvl="1" indent="-294640">
              <a:lnSpc>
                <a:spcPct val="100000"/>
              </a:lnSpc>
              <a:spcBef>
                <a:spcPts val="600"/>
              </a:spcBef>
              <a:buClr>
                <a:srgbClr val="666666"/>
              </a:buClr>
              <a:buFont typeface="Source Sans 3"/>
              <a:buAutoNum type="romanLcPeriod"/>
              <a:tabLst>
                <a:tab pos="1232535" algn="l"/>
                <a:tab pos="1233170" algn="l"/>
              </a:tabLst>
            </a:pPr>
            <a:r>
              <a:rPr sz="1950" spc="-10" dirty="0">
                <a:solidFill>
                  <a:srgbClr val="2F6897"/>
                </a:solidFill>
                <a:latin typeface="Courier New"/>
                <a:cs typeface="Courier New"/>
              </a:rPr>
              <a:t>threading</a:t>
            </a:r>
            <a:endParaRPr sz="1950" dirty="0">
              <a:latin typeface="Courier New"/>
              <a:cs typeface="Courier New"/>
            </a:endParaRPr>
          </a:p>
          <a:p>
            <a:pPr marL="1232535" lvl="1" indent="-294640">
              <a:lnSpc>
                <a:spcPct val="100000"/>
              </a:lnSpc>
              <a:spcBef>
                <a:spcPts val="300"/>
              </a:spcBef>
              <a:buClr>
                <a:srgbClr val="666666"/>
              </a:buClr>
              <a:buFont typeface="Source Sans 3"/>
              <a:buAutoNum type="romanLcPeriod"/>
              <a:tabLst>
                <a:tab pos="1233170" algn="l"/>
              </a:tabLst>
            </a:pPr>
            <a:r>
              <a:rPr sz="1950" spc="-10" dirty="0">
                <a:solidFill>
                  <a:srgbClr val="2F6897"/>
                </a:solidFill>
                <a:latin typeface="Courier New"/>
                <a:cs typeface="Courier New"/>
              </a:rPr>
              <a:t>asyncio</a:t>
            </a:r>
            <a:endParaRPr sz="1950" dirty="0">
              <a:latin typeface="Courier New"/>
              <a:cs typeface="Courier New"/>
            </a:endParaRPr>
          </a:p>
          <a:p>
            <a:pPr marL="1232535" lvl="1" indent="-294640">
              <a:lnSpc>
                <a:spcPct val="100000"/>
              </a:lnSpc>
              <a:spcBef>
                <a:spcPts val="305"/>
              </a:spcBef>
              <a:buClr>
                <a:srgbClr val="666666"/>
              </a:buClr>
              <a:buFont typeface="Source Sans 3"/>
              <a:buAutoNum type="romanLcPeriod"/>
              <a:tabLst>
                <a:tab pos="1233170" algn="l"/>
              </a:tabLst>
            </a:pPr>
            <a:r>
              <a:rPr sz="1950" spc="-10" dirty="0">
                <a:solidFill>
                  <a:srgbClr val="2F6897"/>
                </a:solidFill>
                <a:latin typeface="Courier New"/>
                <a:cs typeface="Courier New"/>
              </a:rPr>
              <a:t>multiprocessing</a:t>
            </a:r>
            <a:endParaRPr sz="1950" dirty="0">
              <a:latin typeface="Courier New"/>
              <a:cs typeface="Courier New"/>
            </a:endParaRPr>
          </a:p>
          <a:p>
            <a:pPr marL="673100" indent="-294640">
              <a:lnSpc>
                <a:spcPct val="100000"/>
              </a:lnSpc>
              <a:spcBef>
                <a:spcPts val="150"/>
              </a:spcBef>
              <a:buAutoNum type="arabicPeriod"/>
              <a:tabLst>
                <a:tab pos="673735" algn="l"/>
              </a:tabLst>
            </a:pPr>
            <a:r>
              <a:rPr sz="2200" dirty="0">
                <a:solidFill>
                  <a:srgbClr val="666666"/>
                </a:solidFill>
                <a:latin typeface="Source Sans 3"/>
                <a:cs typeface="Source Sans 3"/>
              </a:rPr>
              <a:t>When</a:t>
            </a:r>
            <a:r>
              <a:rPr sz="2200" spc="-15" dirty="0">
                <a:solidFill>
                  <a:srgbClr val="666666"/>
                </a:solidFill>
                <a:latin typeface="Source Sans 3"/>
                <a:cs typeface="Source Sans 3"/>
              </a:rPr>
              <a:t> </a:t>
            </a:r>
            <a:r>
              <a:rPr sz="2200" dirty="0">
                <a:solidFill>
                  <a:srgbClr val="666666"/>
                </a:solidFill>
                <a:latin typeface="Source Sans 3"/>
                <a:cs typeface="Source Sans 3"/>
              </a:rPr>
              <a:t>to</a:t>
            </a:r>
            <a:r>
              <a:rPr sz="2200" spc="-10" dirty="0">
                <a:solidFill>
                  <a:srgbClr val="666666"/>
                </a:solidFill>
                <a:latin typeface="Source Sans 3"/>
                <a:cs typeface="Source Sans 3"/>
              </a:rPr>
              <a:t> </a:t>
            </a:r>
            <a:r>
              <a:rPr sz="2200" dirty="0">
                <a:solidFill>
                  <a:srgbClr val="666666"/>
                </a:solidFill>
                <a:latin typeface="Source Sans 3"/>
                <a:cs typeface="Source Sans 3"/>
              </a:rPr>
              <a:t>use</a:t>
            </a:r>
            <a:r>
              <a:rPr sz="2200" spc="-10" dirty="0">
                <a:solidFill>
                  <a:srgbClr val="666666"/>
                </a:solidFill>
                <a:latin typeface="Source Sans 3"/>
                <a:cs typeface="Source Sans 3"/>
              </a:rPr>
              <a:t> concurrency</a:t>
            </a:r>
            <a:endParaRPr sz="2200" dirty="0">
              <a:latin typeface="Source Sans 3"/>
              <a:cs typeface="Source Sans 3"/>
            </a:endParaRPr>
          </a:p>
        </p:txBody>
      </p:sp>
      <p:sp>
        <p:nvSpPr>
          <p:cNvPr id="4" name="Rectangle 3">
            <a:extLst>
              <a:ext uri="{FF2B5EF4-FFF2-40B4-BE49-F238E27FC236}">
                <a16:creationId xmlns:a16="http://schemas.microsoft.com/office/drawing/2014/main" id="{FD7AC81C-53AC-CA47-AA19-C34FAD9A5F2A}"/>
              </a:ext>
            </a:extLst>
          </p:cNvPr>
          <p:cNvSpPr/>
          <p:nvPr/>
        </p:nvSpPr>
        <p:spPr>
          <a:xfrm>
            <a:off x="0" y="6248400"/>
            <a:ext cx="100584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07764" y="5787009"/>
            <a:ext cx="427990" cy="427990"/>
          </a:xfrm>
          <a:custGeom>
            <a:avLst/>
            <a:gdLst/>
            <a:ahLst/>
            <a:cxnLst/>
            <a:rect l="l" t="t" r="r" b="b"/>
            <a:pathLst>
              <a:path w="427990" h="427989">
                <a:moveTo>
                  <a:pt x="427866" y="0"/>
                </a:moveTo>
                <a:lnTo>
                  <a:pt x="0" y="0"/>
                </a:lnTo>
                <a:lnTo>
                  <a:pt x="0" y="427806"/>
                </a:lnTo>
                <a:lnTo>
                  <a:pt x="427866" y="427806"/>
                </a:lnTo>
                <a:lnTo>
                  <a:pt x="427866" y="0"/>
                </a:lnTo>
                <a:close/>
              </a:path>
            </a:pathLst>
          </a:custGeom>
          <a:solidFill>
            <a:srgbClr val="60AD63"/>
          </a:solidFill>
        </p:spPr>
        <p:txBody>
          <a:bodyPr wrap="square" lIns="0" tIns="0" rIns="0" bIns="0" rtlCol="0"/>
          <a:lstStyle/>
          <a:p>
            <a:endParaRPr/>
          </a:p>
        </p:txBody>
      </p:sp>
      <p:sp>
        <p:nvSpPr>
          <p:cNvPr id="3" name="object 3"/>
          <p:cNvSpPr txBox="1"/>
          <p:nvPr/>
        </p:nvSpPr>
        <p:spPr>
          <a:xfrm>
            <a:off x="228645" y="5879974"/>
            <a:ext cx="441325" cy="227329"/>
          </a:xfrm>
          <a:prstGeom prst="rect">
            <a:avLst/>
          </a:prstGeom>
        </p:spPr>
        <p:txBody>
          <a:bodyPr vert="horz" wrap="square" lIns="0" tIns="15240" rIns="0" bIns="0" rtlCol="0">
            <a:spAutoFit/>
          </a:bodyPr>
          <a:lstStyle/>
          <a:p>
            <a:pPr marL="12700">
              <a:lnSpc>
                <a:spcPct val="100000"/>
              </a:lnSpc>
              <a:spcBef>
                <a:spcPts val="120"/>
              </a:spcBef>
            </a:pPr>
            <a:r>
              <a:rPr sz="1300" dirty="0">
                <a:latin typeface="Arial"/>
                <a:cs typeface="Arial"/>
              </a:rPr>
              <a:t>x10</a:t>
            </a:r>
            <a:r>
              <a:rPr sz="1300" spc="25" dirty="0">
                <a:latin typeface="Arial"/>
                <a:cs typeface="Arial"/>
              </a:rPr>
              <a:t> </a:t>
            </a:r>
            <a:r>
              <a:rPr sz="1300" spc="-50" dirty="0">
                <a:latin typeface="Arial"/>
                <a:cs typeface="Arial"/>
              </a:rPr>
              <a:t>=</a:t>
            </a:r>
            <a:endParaRPr sz="1300">
              <a:latin typeface="Arial"/>
              <a:cs typeface="Arial"/>
            </a:endParaRPr>
          </a:p>
        </p:txBody>
      </p:sp>
      <p:grpSp>
        <p:nvGrpSpPr>
          <p:cNvPr id="4" name="object 4"/>
          <p:cNvGrpSpPr/>
          <p:nvPr/>
        </p:nvGrpSpPr>
        <p:grpSpPr>
          <a:xfrm>
            <a:off x="4299974" y="3186915"/>
            <a:ext cx="1445895" cy="1421765"/>
            <a:chOff x="4299974" y="3186915"/>
            <a:chExt cx="1445895" cy="1421765"/>
          </a:xfrm>
        </p:grpSpPr>
        <p:sp>
          <p:nvSpPr>
            <p:cNvPr id="5" name="object 5"/>
            <p:cNvSpPr/>
            <p:nvPr/>
          </p:nvSpPr>
          <p:spPr>
            <a:xfrm>
              <a:off x="4323461" y="3186925"/>
              <a:ext cx="1398905" cy="1398905"/>
            </a:xfrm>
            <a:custGeom>
              <a:avLst/>
              <a:gdLst/>
              <a:ahLst/>
              <a:cxnLst/>
              <a:rect l="l" t="t" r="r" b="b"/>
              <a:pathLst>
                <a:path w="1398904" h="1398904">
                  <a:moveTo>
                    <a:pt x="1398765" y="0"/>
                  </a:moveTo>
                  <a:lnTo>
                    <a:pt x="0" y="0"/>
                  </a:lnTo>
                  <a:lnTo>
                    <a:pt x="0" y="1291196"/>
                  </a:lnTo>
                  <a:lnTo>
                    <a:pt x="0" y="1398562"/>
                  </a:lnTo>
                  <a:lnTo>
                    <a:pt x="122694" y="1398562"/>
                  </a:lnTo>
                  <a:lnTo>
                    <a:pt x="122694" y="1291196"/>
                  </a:lnTo>
                  <a:lnTo>
                    <a:pt x="252806" y="1291196"/>
                  </a:lnTo>
                  <a:lnTo>
                    <a:pt x="252806" y="1398562"/>
                  </a:lnTo>
                  <a:lnTo>
                    <a:pt x="268871" y="1398562"/>
                  </a:lnTo>
                  <a:lnTo>
                    <a:pt x="268871" y="1291196"/>
                  </a:lnTo>
                  <a:lnTo>
                    <a:pt x="398983" y="1291196"/>
                  </a:lnTo>
                  <a:lnTo>
                    <a:pt x="398983" y="1398562"/>
                  </a:lnTo>
                  <a:lnTo>
                    <a:pt x="415048" y="1398562"/>
                  </a:lnTo>
                  <a:lnTo>
                    <a:pt x="415048" y="1291196"/>
                  </a:lnTo>
                  <a:lnTo>
                    <a:pt x="545172" y="1291196"/>
                  </a:lnTo>
                  <a:lnTo>
                    <a:pt x="545172" y="1398562"/>
                  </a:lnTo>
                  <a:lnTo>
                    <a:pt x="561238" y="1398562"/>
                  </a:lnTo>
                  <a:lnTo>
                    <a:pt x="561238" y="1291196"/>
                  </a:lnTo>
                  <a:lnTo>
                    <a:pt x="691349" y="1291196"/>
                  </a:lnTo>
                  <a:lnTo>
                    <a:pt x="691349" y="1398562"/>
                  </a:lnTo>
                  <a:lnTo>
                    <a:pt x="707415" y="1398562"/>
                  </a:lnTo>
                  <a:lnTo>
                    <a:pt x="707415" y="1291196"/>
                  </a:lnTo>
                  <a:lnTo>
                    <a:pt x="837526" y="1291196"/>
                  </a:lnTo>
                  <a:lnTo>
                    <a:pt x="837526" y="1398562"/>
                  </a:lnTo>
                  <a:lnTo>
                    <a:pt x="853592" y="1398562"/>
                  </a:lnTo>
                  <a:lnTo>
                    <a:pt x="853592" y="1291196"/>
                  </a:lnTo>
                  <a:lnTo>
                    <a:pt x="983716" y="1291196"/>
                  </a:lnTo>
                  <a:lnTo>
                    <a:pt x="983716" y="1398562"/>
                  </a:lnTo>
                  <a:lnTo>
                    <a:pt x="999782" y="1398562"/>
                  </a:lnTo>
                  <a:lnTo>
                    <a:pt x="999782" y="1291196"/>
                  </a:lnTo>
                  <a:lnTo>
                    <a:pt x="1129893" y="1291196"/>
                  </a:lnTo>
                  <a:lnTo>
                    <a:pt x="1129893" y="1398562"/>
                  </a:lnTo>
                  <a:lnTo>
                    <a:pt x="1145959" y="1398562"/>
                  </a:lnTo>
                  <a:lnTo>
                    <a:pt x="1145959" y="1291196"/>
                  </a:lnTo>
                  <a:lnTo>
                    <a:pt x="1276070" y="1291196"/>
                  </a:lnTo>
                  <a:lnTo>
                    <a:pt x="1276070" y="1398562"/>
                  </a:lnTo>
                  <a:lnTo>
                    <a:pt x="1292136" y="1398562"/>
                  </a:lnTo>
                  <a:lnTo>
                    <a:pt x="1292136" y="1291196"/>
                  </a:lnTo>
                  <a:lnTo>
                    <a:pt x="1398765" y="1291196"/>
                  </a:lnTo>
                  <a:lnTo>
                    <a:pt x="1398765" y="0"/>
                  </a:lnTo>
                  <a:close/>
                </a:path>
              </a:pathLst>
            </a:custGeom>
            <a:solidFill>
              <a:srgbClr val="60AD63"/>
            </a:solidFill>
          </p:spPr>
          <p:txBody>
            <a:bodyPr wrap="square" lIns="0" tIns="0" rIns="0" bIns="0" rtlCol="0"/>
            <a:lstStyle/>
            <a:p>
              <a:endParaRPr/>
            </a:p>
          </p:txBody>
        </p:sp>
        <p:sp>
          <p:nvSpPr>
            <p:cNvPr id="6" name="object 6"/>
            <p:cNvSpPr/>
            <p:nvPr/>
          </p:nvSpPr>
          <p:spPr>
            <a:xfrm>
              <a:off x="4299966" y="3491534"/>
              <a:ext cx="1445895" cy="1116965"/>
            </a:xfrm>
            <a:custGeom>
              <a:avLst/>
              <a:gdLst/>
              <a:ahLst/>
              <a:cxnLst/>
              <a:rect l="l" t="t" r="r" b="b"/>
              <a:pathLst>
                <a:path w="1445895" h="1116964">
                  <a:moveTo>
                    <a:pt x="130124" y="986586"/>
                  </a:moveTo>
                  <a:lnTo>
                    <a:pt x="0" y="986586"/>
                  </a:lnTo>
                  <a:lnTo>
                    <a:pt x="0" y="1116685"/>
                  </a:lnTo>
                  <a:lnTo>
                    <a:pt x="130124" y="1116685"/>
                  </a:lnTo>
                  <a:lnTo>
                    <a:pt x="130124" y="986586"/>
                  </a:lnTo>
                  <a:close/>
                </a:path>
                <a:path w="1445895" h="1116964">
                  <a:moveTo>
                    <a:pt x="130124" y="845642"/>
                  </a:moveTo>
                  <a:lnTo>
                    <a:pt x="0" y="845642"/>
                  </a:lnTo>
                  <a:lnTo>
                    <a:pt x="0" y="975741"/>
                  </a:lnTo>
                  <a:lnTo>
                    <a:pt x="130124" y="975741"/>
                  </a:lnTo>
                  <a:lnTo>
                    <a:pt x="130124" y="845642"/>
                  </a:lnTo>
                  <a:close/>
                </a:path>
                <a:path w="1445895" h="1116964">
                  <a:moveTo>
                    <a:pt x="130124" y="704697"/>
                  </a:moveTo>
                  <a:lnTo>
                    <a:pt x="0" y="704697"/>
                  </a:lnTo>
                  <a:lnTo>
                    <a:pt x="0" y="834796"/>
                  </a:lnTo>
                  <a:lnTo>
                    <a:pt x="130124" y="834796"/>
                  </a:lnTo>
                  <a:lnTo>
                    <a:pt x="130124" y="704697"/>
                  </a:lnTo>
                  <a:close/>
                </a:path>
                <a:path w="1445895" h="1116964">
                  <a:moveTo>
                    <a:pt x="130124" y="563765"/>
                  </a:moveTo>
                  <a:lnTo>
                    <a:pt x="0" y="563765"/>
                  </a:lnTo>
                  <a:lnTo>
                    <a:pt x="0" y="693864"/>
                  </a:lnTo>
                  <a:lnTo>
                    <a:pt x="130124" y="693864"/>
                  </a:lnTo>
                  <a:lnTo>
                    <a:pt x="130124" y="563765"/>
                  </a:lnTo>
                  <a:close/>
                </a:path>
                <a:path w="1445895" h="1116964">
                  <a:moveTo>
                    <a:pt x="130124" y="422821"/>
                  </a:moveTo>
                  <a:lnTo>
                    <a:pt x="0" y="422821"/>
                  </a:lnTo>
                  <a:lnTo>
                    <a:pt x="0" y="552919"/>
                  </a:lnTo>
                  <a:lnTo>
                    <a:pt x="130124" y="552919"/>
                  </a:lnTo>
                  <a:lnTo>
                    <a:pt x="130124" y="422821"/>
                  </a:lnTo>
                  <a:close/>
                </a:path>
                <a:path w="1445895" h="1116964">
                  <a:moveTo>
                    <a:pt x="130124" y="281876"/>
                  </a:moveTo>
                  <a:lnTo>
                    <a:pt x="0" y="281876"/>
                  </a:lnTo>
                  <a:lnTo>
                    <a:pt x="0" y="411975"/>
                  </a:lnTo>
                  <a:lnTo>
                    <a:pt x="130124" y="411975"/>
                  </a:lnTo>
                  <a:lnTo>
                    <a:pt x="130124" y="281876"/>
                  </a:lnTo>
                  <a:close/>
                </a:path>
                <a:path w="1445895" h="1116964">
                  <a:moveTo>
                    <a:pt x="130124" y="140931"/>
                  </a:moveTo>
                  <a:lnTo>
                    <a:pt x="0" y="140931"/>
                  </a:lnTo>
                  <a:lnTo>
                    <a:pt x="0" y="271030"/>
                  </a:lnTo>
                  <a:lnTo>
                    <a:pt x="130124" y="271030"/>
                  </a:lnTo>
                  <a:lnTo>
                    <a:pt x="130124" y="140931"/>
                  </a:lnTo>
                  <a:close/>
                </a:path>
                <a:path w="1445895" h="1116964">
                  <a:moveTo>
                    <a:pt x="130124" y="0"/>
                  </a:moveTo>
                  <a:lnTo>
                    <a:pt x="0" y="0"/>
                  </a:lnTo>
                  <a:lnTo>
                    <a:pt x="0" y="130098"/>
                  </a:lnTo>
                  <a:lnTo>
                    <a:pt x="130124" y="130098"/>
                  </a:lnTo>
                  <a:lnTo>
                    <a:pt x="130124" y="0"/>
                  </a:lnTo>
                  <a:close/>
                </a:path>
                <a:path w="1445895" h="1116964">
                  <a:moveTo>
                    <a:pt x="276301" y="986586"/>
                  </a:moveTo>
                  <a:lnTo>
                    <a:pt x="146189" y="986586"/>
                  </a:lnTo>
                  <a:lnTo>
                    <a:pt x="146189" y="1116685"/>
                  </a:lnTo>
                  <a:lnTo>
                    <a:pt x="276301" y="1116685"/>
                  </a:lnTo>
                  <a:lnTo>
                    <a:pt x="276301" y="986586"/>
                  </a:lnTo>
                  <a:close/>
                </a:path>
                <a:path w="1445895" h="1116964">
                  <a:moveTo>
                    <a:pt x="276301" y="845642"/>
                  </a:moveTo>
                  <a:lnTo>
                    <a:pt x="146189" y="845642"/>
                  </a:lnTo>
                  <a:lnTo>
                    <a:pt x="146189" y="975741"/>
                  </a:lnTo>
                  <a:lnTo>
                    <a:pt x="276301" y="975741"/>
                  </a:lnTo>
                  <a:lnTo>
                    <a:pt x="276301" y="845642"/>
                  </a:lnTo>
                  <a:close/>
                </a:path>
                <a:path w="1445895" h="1116964">
                  <a:moveTo>
                    <a:pt x="276301" y="704697"/>
                  </a:moveTo>
                  <a:lnTo>
                    <a:pt x="146189" y="704697"/>
                  </a:lnTo>
                  <a:lnTo>
                    <a:pt x="146189" y="834796"/>
                  </a:lnTo>
                  <a:lnTo>
                    <a:pt x="276301" y="834796"/>
                  </a:lnTo>
                  <a:lnTo>
                    <a:pt x="276301" y="704697"/>
                  </a:lnTo>
                  <a:close/>
                </a:path>
                <a:path w="1445895" h="1116964">
                  <a:moveTo>
                    <a:pt x="276301" y="563765"/>
                  </a:moveTo>
                  <a:lnTo>
                    <a:pt x="146189" y="563765"/>
                  </a:lnTo>
                  <a:lnTo>
                    <a:pt x="146189" y="693864"/>
                  </a:lnTo>
                  <a:lnTo>
                    <a:pt x="276301" y="693864"/>
                  </a:lnTo>
                  <a:lnTo>
                    <a:pt x="276301" y="563765"/>
                  </a:lnTo>
                  <a:close/>
                </a:path>
                <a:path w="1445895" h="1116964">
                  <a:moveTo>
                    <a:pt x="276301" y="422821"/>
                  </a:moveTo>
                  <a:lnTo>
                    <a:pt x="146189" y="422821"/>
                  </a:lnTo>
                  <a:lnTo>
                    <a:pt x="146189" y="552919"/>
                  </a:lnTo>
                  <a:lnTo>
                    <a:pt x="276301" y="552919"/>
                  </a:lnTo>
                  <a:lnTo>
                    <a:pt x="276301" y="422821"/>
                  </a:lnTo>
                  <a:close/>
                </a:path>
                <a:path w="1445895" h="1116964">
                  <a:moveTo>
                    <a:pt x="276301" y="281876"/>
                  </a:moveTo>
                  <a:lnTo>
                    <a:pt x="146189" y="281876"/>
                  </a:lnTo>
                  <a:lnTo>
                    <a:pt x="146189" y="411975"/>
                  </a:lnTo>
                  <a:lnTo>
                    <a:pt x="276301" y="411975"/>
                  </a:lnTo>
                  <a:lnTo>
                    <a:pt x="276301" y="281876"/>
                  </a:lnTo>
                  <a:close/>
                </a:path>
                <a:path w="1445895" h="1116964">
                  <a:moveTo>
                    <a:pt x="276301" y="140931"/>
                  </a:moveTo>
                  <a:lnTo>
                    <a:pt x="146189" y="140931"/>
                  </a:lnTo>
                  <a:lnTo>
                    <a:pt x="146189" y="271030"/>
                  </a:lnTo>
                  <a:lnTo>
                    <a:pt x="276301" y="271030"/>
                  </a:lnTo>
                  <a:lnTo>
                    <a:pt x="276301" y="140931"/>
                  </a:lnTo>
                  <a:close/>
                </a:path>
                <a:path w="1445895" h="1116964">
                  <a:moveTo>
                    <a:pt x="422478" y="986586"/>
                  </a:moveTo>
                  <a:lnTo>
                    <a:pt x="292366" y="986586"/>
                  </a:lnTo>
                  <a:lnTo>
                    <a:pt x="292366" y="1116685"/>
                  </a:lnTo>
                  <a:lnTo>
                    <a:pt x="422478" y="1116685"/>
                  </a:lnTo>
                  <a:lnTo>
                    <a:pt x="422478" y="986586"/>
                  </a:lnTo>
                  <a:close/>
                </a:path>
                <a:path w="1445895" h="1116964">
                  <a:moveTo>
                    <a:pt x="422478" y="845642"/>
                  </a:moveTo>
                  <a:lnTo>
                    <a:pt x="292366" y="845642"/>
                  </a:lnTo>
                  <a:lnTo>
                    <a:pt x="292366" y="975741"/>
                  </a:lnTo>
                  <a:lnTo>
                    <a:pt x="422478" y="975741"/>
                  </a:lnTo>
                  <a:lnTo>
                    <a:pt x="422478" y="845642"/>
                  </a:lnTo>
                  <a:close/>
                </a:path>
                <a:path w="1445895" h="1116964">
                  <a:moveTo>
                    <a:pt x="422478" y="704697"/>
                  </a:moveTo>
                  <a:lnTo>
                    <a:pt x="292366" y="704697"/>
                  </a:lnTo>
                  <a:lnTo>
                    <a:pt x="292366" y="834796"/>
                  </a:lnTo>
                  <a:lnTo>
                    <a:pt x="422478" y="834796"/>
                  </a:lnTo>
                  <a:lnTo>
                    <a:pt x="422478" y="704697"/>
                  </a:lnTo>
                  <a:close/>
                </a:path>
                <a:path w="1445895" h="1116964">
                  <a:moveTo>
                    <a:pt x="422478" y="563765"/>
                  </a:moveTo>
                  <a:lnTo>
                    <a:pt x="292366" y="563765"/>
                  </a:lnTo>
                  <a:lnTo>
                    <a:pt x="292366" y="693864"/>
                  </a:lnTo>
                  <a:lnTo>
                    <a:pt x="422478" y="693864"/>
                  </a:lnTo>
                  <a:lnTo>
                    <a:pt x="422478" y="563765"/>
                  </a:lnTo>
                  <a:close/>
                </a:path>
                <a:path w="1445895" h="1116964">
                  <a:moveTo>
                    <a:pt x="422478" y="422821"/>
                  </a:moveTo>
                  <a:lnTo>
                    <a:pt x="292366" y="422821"/>
                  </a:lnTo>
                  <a:lnTo>
                    <a:pt x="292366" y="552919"/>
                  </a:lnTo>
                  <a:lnTo>
                    <a:pt x="422478" y="552919"/>
                  </a:lnTo>
                  <a:lnTo>
                    <a:pt x="422478" y="422821"/>
                  </a:lnTo>
                  <a:close/>
                </a:path>
                <a:path w="1445895" h="1116964">
                  <a:moveTo>
                    <a:pt x="422478" y="281876"/>
                  </a:moveTo>
                  <a:lnTo>
                    <a:pt x="292366" y="281876"/>
                  </a:lnTo>
                  <a:lnTo>
                    <a:pt x="292366" y="411975"/>
                  </a:lnTo>
                  <a:lnTo>
                    <a:pt x="422478" y="411975"/>
                  </a:lnTo>
                  <a:lnTo>
                    <a:pt x="422478" y="281876"/>
                  </a:lnTo>
                  <a:close/>
                </a:path>
                <a:path w="1445895" h="1116964">
                  <a:moveTo>
                    <a:pt x="422478" y="140931"/>
                  </a:moveTo>
                  <a:lnTo>
                    <a:pt x="292366" y="140931"/>
                  </a:lnTo>
                  <a:lnTo>
                    <a:pt x="292366" y="271030"/>
                  </a:lnTo>
                  <a:lnTo>
                    <a:pt x="422478" y="271030"/>
                  </a:lnTo>
                  <a:lnTo>
                    <a:pt x="422478" y="140931"/>
                  </a:lnTo>
                  <a:close/>
                </a:path>
                <a:path w="1445895" h="1116964">
                  <a:moveTo>
                    <a:pt x="568667" y="986586"/>
                  </a:moveTo>
                  <a:lnTo>
                    <a:pt x="438543" y="986586"/>
                  </a:lnTo>
                  <a:lnTo>
                    <a:pt x="438543" y="1116685"/>
                  </a:lnTo>
                  <a:lnTo>
                    <a:pt x="568667" y="1116685"/>
                  </a:lnTo>
                  <a:lnTo>
                    <a:pt x="568667" y="986586"/>
                  </a:lnTo>
                  <a:close/>
                </a:path>
                <a:path w="1445895" h="1116964">
                  <a:moveTo>
                    <a:pt x="568667" y="845642"/>
                  </a:moveTo>
                  <a:lnTo>
                    <a:pt x="438543" y="845642"/>
                  </a:lnTo>
                  <a:lnTo>
                    <a:pt x="438543" y="975741"/>
                  </a:lnTo>
                  <a:lnTo>
                    <a:pt x="568667" y="975741"/>
                  </a:lnTo>
                  <a:lnTo>
                    <a:pt x="568667" y="845642"/>
                  </a:lnTo>
                  <a:close/>
                </a:path>
                <a:path w="1445895" h="1116964">
                  <a:moveTo>
                    <a:pt x="568667" y="704697"/>
                  </a:moveTo>
                  <a:lnTo>
                    <a:pt x="438543" y="704697"/>
                  </a:lnTo>
                  <a:lnTo>
                    <a:pt x="438543" y="834796"/>
                  </a:lnTo>
                  <a:lnTo>
                    <a:pt x="568667" y="834796"/>
                  </a:lnTo>
                  <a:lnTo>
                    <a:pt x="568667" y="704697"/>
                  </a:lnTo>
                  <a:close/>
                </a:path>
                <a:path w="1445895" h="1116964">
                  <a:moveTo>
                    <a:pt x="568667" y="563765"/>
                  </a:moveTo>
                  <a:lnTo>
                    <a:pt x="438543" y="563765"/>
                  </a:lnTo>
                  <a:lnTo>
                    <a:pt x="438543" y="693864"/>
                  </a:lnTo>
                  <a:lnTo>
                    <a:pt x="568667" y="693864"/>
                  </a:lnTo>
                  <a:lnTo>
                    <a:pt x="568667" y="563765"/>
                  </a:lnTo>
                  <a:close/>
                </a:path>
                <a:path w="1445895" h="1116964">
                  <a:moveTo>
                    <a:pt x="568667" y="422821"/>
                  </a:moveTo>
                  <a:lnTo>
                    <a:pt x="438543" y="422821"/>
                  </a:lnTo>
                  <a:lnTo>
                    <a:pt x="438543" y="552919"/>
                  </a:lnTo>
                  <a:lnTo>
                    <a:pt x="568667" y="552919"/>
                  </a:lnTo>
                  <a:lnTo>
                    <a:pt x="568667" y="422821"/>
                  </a:lnTo>
                  <a:close/>
                </a:path>
                <a:path w="1445895" h="1116964">
                  <a:moveTo>
                    <a:pt x="568667" y="281876"/>
                  </a:moveTo>
                  <a:lnTo>
                    <a:pt x="438543" y="281876"/>
                  </a:lnTo>
                  <a:lnTo>
                    <a:pt x="438543" y="411975"/>
                  </a:lnTo>
                  <a:lnTo>
                    <a:pt x="568667" y="411975"/>
                  </a:lnTo>
                  <a:lnTo>
                    <a:pt x="568667" y="281876"/>
                  </a:lnTo>
                  <a:close/>
                </a:path>
                <a:path w="1445895" h="1116964">
                  <a:moveTo>
                    <a:pt x="568667" y="140931"/>
                  </a:moveTo>
                  <a:lnTo>
                    <a:pt x="438543" y="140931"/>
                  </a:lnTo>
                  <a:lnTo>
                    <a:pt x="438543" y="271030"/>
                  </a:lnTo>
                  <a:lnTo>
                    <a:pt x="568667" y="271030"/>
                  </a:lnTo>
                  <a:lnTo>
                    <a:pt x="568667" y="140931"/>
                  </a:lnTo>
                  <a:close/>
                </a:path>
                <a:path w="1445895" h="1116964">
                  <a:moveTo>
                    <a:pt x="714844" y="986586"/>
                  </a:moveTo>
                  <a:lnTo>
                    <a:pt x="584733" y="986586"/>
                  </a:lnTo>
                  <a:lnTo>
                    <a:pt x="584733" y="1116685"/>
                  </a:lnTo>
                  <a:lnTo>
                    <a:pt x="714844" y="1116685"/>
                  </a:lnTo>
                  <a:lnTo>
                    <a:pt x="714844" y="986586"/>
                  </a:lnTo>
                  <a:close/>
                </a:path>
                <a:path w="1445895" h="1116964">
                  <a:moveTo>
                    <a:pt x="714844" y="845642"/>
                  </a:moveTo>
                  <a:lnTo>
                    <a:pt x="584733" y="845642"/>
                  </a:lnTo>
                  <a:lnTo>
                    <a:pt x="584733" y="975741"/>
                  </a:lnTo>
                  <a:lnTo>
                    <a:pt x="714844" y="975741"/>
                  </a:lnTo>
                  <a:lnTo>
                    <a:pt x="714844" y="845642"/>
                  </a:lnTo>
                  <a:close/>
                </a:path>
                <a:path w="1445895" h="1116964">
                  <a:moveTo>
                    <a:pt x="714844" y="704697"/>
                  </a:moveTo>
                  <a:lnTo>
                    <a:pt x="584733" y="704697"/>
                  </a:lnTo>
                  <a:lnTo>
                    <a:pt x="584733" y="834796"/>
                  </a:lnTo>
                  <a:lnTo>
                    <a:pt x="714844" y="834796"/>
                  </a:lnTo>
                  <a:lnTo>
                    <a:pt x="714844" y="704697"/>
                  </a:lnTo>
                  <a:close/>
                </a:path>
                <a:path w="1445895" h="1116964">
                  <a:moveTo>
                    <a:pt x="714844" y="563765"/>
                  </a:moveTo>
                  <a:lnTo>
                    <a:pt x="584733" y="563765"/>
                  </a:lnTo>
                  <a:lnTo>
                    <a:pt x="584733" y="693864"/>
                  </a:lnTo>
                  <a:lnTo>
                    <a:pt x="714844" y="693864"/>
                  </a:lnTo>
                  <a:lnTo>
                    <a:pt x="714844" y="563765"/>
                  </a:lnTo>
                  <a:close/>
                </a:path>
                <a:path w="1445895" h="1116964">
                  <a:moveTo>
                    <a:pt x="714844" y="422821"/>
                  </a:moveTo>
                  <a:lnTo>
                    <a:pt x="584733" y="422821"/>
                  </a:lnTo>
                  <a:lnTo>
                    <a:pt x="584733" y="552919"/>
                  </a:lnTo>
                  <a:lnTo>
                    <a:pt x="714844" y="552919"/>
                  </a:lnTo>
                  <a:lnTo>
                    <a:pt x="714844" y="422821"/>
                  </a:lnTo>
                  <a:close/>
                </a:path>
                <a:path w="1445895" h="1116964">
                  <a:moveTo>
                    <a:pt x="714844" y="281876"/>
                  </a:moveTo>
                  <a:lnTo>
                    <a:pt x="584733" y="281876"/>
                  </a:lnTo>
                  <a:lnTo>
                    <a:pt x="584733" y="411975"/>
                  </a:lnTo>
                  <a:lnTo>
                    <a:pt x="714844" y="411975"/>
                  </a:lnTo>
                  <a:lnTo>
                    <a:pt x="714844" y="281876"/>
                  </a:lnTo>
                  <a:close/>
                </a:path>
                <a:path w="1445895" h="1116964">
                  <a:moveTo>
                    <a:pt x="714844" y="140931"/>
                  </a:moveTo>
                  <a:lnTo>
                    <a:pt x="584733" y="140931"/>
                  </a:lnTo>
                  <a:lnTo>
                    <a:pt x="584733" y="271030"/>
                  </a:lnTo>
                  <a:lnTo>
                    <a:pt x="714844" y="271030"/>
                  </a:lnTo>
                  <a:lnTo>
                    <a:pt x="714844" y="140931"/>
                  </a:lnTo>
                  <a:close/>
                </a:path>
                <a:path w="1445895" h="1116964">
                  <a:moveTo>
                    <a:pt x="861021" y="986586"/>
                  </a:moveTo>
                  <a:lnTo>
                    <a:pt x="730910" y="986586"/>
                  </a:lnTo>
                  <a:lnTo>
                    <a:pt x="730910" y="1116685"/>
                  </a:lnTo>
                  <a:lnTo>
                    <a:pt x="861021" y="1116685"/>
                  </a:lnTo>
                  <a:lnTo>
                    <a:pt x="861021" y="986586"/>
                  </a:lnTo>
                  <a:close/>
                </a:path>
                <a:path w="1445895" h="1116964">
                  <a:moveTo>
                    <a:pt x="861021" y="845642"/>
                  </a:moveTo>
                  <a:lnTo>
                    <a:pt x="730910" y="845642"/>
                  </a:lnTo>
                  <a:lnTo>
                    <a:pt x="730910" y="975741"/>
                  </a:lnTo>
                  <a:lnTo>
                    <a:pt x="861021" y="975741"/>
                  </a:lnTo>
                  <a:lnTo>
                    <a:pt x="861021" y="845642"/>
                  </a:lnTo>
                  <a:close/>
                </a:path>
                <a:path w="1445895" h="1116964">
                  <a:moveTo>
                    <a:pt x="861021" y="704697"/>
                  </a:moveTo>
                  <a:lnTo>
                    <a:pt x="730910" y="704697"/>
                  </a:lnTo>
                  <a:lnTo>
                    <a:pt x="730910" y="834796"/>
                  </a:lnTo>
                  <a:lnTo>
                    <a:pt x="861021" y="834796"/>
                  </a:lnTo>
                  <a:lnTo>
                    <a:pt x="861021" y="704697"/>
                  </a:lnTo>
                  <a:close/>
                </a:path>
                <a:path w="1445895" h="1116964">
                  <a:moveTo>
                    <a:pt x="861021" y="563765"/>
                  </a:moveTo>
                  <a:lnTo>
                    <a:pt x="730910" y="563765"/>
                  </a:lnTo>
                  <a:lnTo>
                    <a:pt x="730910" y="693864"/>
                  </a:lnTo>
                  <a:lnTo>
                    <a:pt x="861021" y="693864"/>
                  </a:lnTo>
                  <a:lnTo>
                    <a:pt x="861021" y="563765"/>
                  </a:lnTo>
                  <a:close/>
                </a:path>
                <a:path w="1445895" h="1116964">
                  <a:moveTo>
                    <a:pt x="861021" y="422821"/>
                  </a:moveTo>
                  <a:lnTo>
                    <a:pt x="730910" y="422821"/>
                  </a:lnTo>
                  <a:lnTo>
                    <a:pt x="730910" y="552919"/>
                  </a:lnTo>
                  <a:lnTo>
                    <a:pt x="861021" y="552919"/>
                  </a:lnTo>
                  <a:lnTo>
                    <a:pt x="861021" y="422821"/>
                  </a:lnTo>
                  <a:close/>
                </a:path>
                <a:path w="1445895" h="1116964">
                  <a:moveTo>
                    <a:pt x="861021" y="281876"/>
                  </a:moveTo>
                  <a:lnTo>
                    <a:pt x="730910" y="281876"/>
                  </a:lnTo>
                  <a:lnTo>
                    <a:pt x="730910" y="411975"/>
                  </a:lnTo>
                  <a:lnTo>
                    <a:pt x="861021" y="411975"/>
                  </a:lnTo>
                  <a:lnTo>
                    <a:pt x="861021" y="281876"/>
                  </a:lnTo>
                  <a:close/>
                </a:path>
                <a:path w="1445895" h="1116964">
                  <a:moveTo>
                    <a:pt x="861021" y="140931"/>
                  </a:moveTo>
                  <a:lnTo>
                    <a:pt x="730910" y="140931"/>
                  </a:lnTo>
                  <a:lnTo>
                    <a:pt x="730910" y="271030"/>
                  </a:lnTo>
                  <a:lnTo>
                    <a:pt x="861021" y="271030"/>
                  </a:lnTo>
                  <a:lnTo>
                    <a:pt x="861021" y="140931"/>
                  </a:lnTo>
                  <a:close/>
                </a:path>
                <a:path w="1445895" h="1116964">
                  <a:moveTo>
                    <a:pt x="1007211" y="986586"/>
                  </a:moveTo>
                  <a:lnTo>
                    <a:pt x="877087" y="986586"/>
                  </a:lnTo>
                  <a:lnTo>
                    <a:pt x="877087" y="1116685"/>
                  </a:lnTo>
                  <a:lnTo>
                    <a:pt x="1007211" y="1116685"/>
                  </a:lnTo>
                  <a:lnTo>
                    <a:pt x="1007211" y="986586"/>
                  </a:lnTo>
                  <a:close/>
                </a:path>
                <a:path w="1445895" h="1116964">
                  <a:moveTo>
                    <a:pt x="1007211" y="845642"/>
                  </a:moveTo>
                  <a:lnTo>
                    <a:pt x="877087" y="845642"/>
                  </a:lnTo>
                  <a:lnTo>
                    <a:pt x="877087" y="975741"/>
                  </a:lnTo>
                  <a:lnTo>
                    <a:pt x="1007211" y="975741"/>
                  </a:lnTo>
                  <a:lnTo>
                    <a:pt x="1007211" y="845642"/>
                  </a:lnTo>
                  <a:close/>
                </a:path>
                <a:path w="1445895" h="1116964">
                  <a:moveTo>
                    <a:pt x="1007211" y="704697"/>
                  </a:moveTo>
                  <a:lnTo>
                    <a:pt x="877087" y="704697"/>
                  </a:lnTo>
                  <a:lnTo>
                    <a:pt x="877087" y="834796"/>
                  </a:lnTo>
                  <a:lnTo>
                    <a:pt x="1007211" y="834796"/>
                  </a:lnTo>
                  <a:lnTo>
                    <a:pt x="1007211" y="704697"/>
                  </a:lnTo>
                  <a:close/>
                </a:path>
                <a:path w="1445895" h="1116964">
                  <a:moveTo>
                    <a:pt x="1007211" y="563765"/>
                  </a:moveTo>
                  <a:lnTo>
                    <a:pt x="877087" y="563765"/>
                  </a:lnTo>
                  <a:lnTo>
                    <a:pt x="877087" y="693864"/>
                  </a:lnTo>
                  <a:lnTo>
                    <a:pt x="1007211" y="693864"/>
                  </a:lnTo>
                  <a:lnTo>
                    <a:pt x="1007211" y="563765"/>
                  </a:lnTo>
                  <a:close/>
                </a:path>
                <a:path w="1445895" h="1116964">
                  <a:moveTo>
                    <a:pt x="1007211" y="422821"/>
                  </a:moveTo>
                  <a:lnTo>
                    <a:pt x="877087" y="422821"/>
                  </a:lnTo>
                  <a:lnTo>
                    <a:pt x="877087" y="552919"/>
                  </a:lnTo>
                  <a:lnTo>
                    <a:pt x="1007211" y="552919"/>
                  </a:lnTo>
                  <a:lnTo>
                    <a:pt x="1007211" y="422821"/>
                  </a:lnTo>
                  <a:close/>
                </a:path>
                <a:path w="1445895" h="1116964">
                  <a:moveTo>
                    <a:pt x="1007211" y="281876"/>
                  </a:moveTo>
                  <a:lnTo>
                    <a:pt x="877087" y="281876"/>
                  </a:lnTo>
                  <a:lnTo>
                    <a:pt x="877087" y="411975"/>
                  </a:lnTo>
                  <a:lnTo>
                    <a:pt x="1007211" y="411975"/>
                  </a:lnTo>
                  <a:lnTo>
                    <a:pt x="1007211" y="281876"/>
                  </a:lnTo>
                  <a:close/>
                </a:path>
                <a:path w="1445895" h="1116964">
                  <a:moveTo>
                    <a:pt x="1007211" y="140931"/>
                  </a:moveTo>
                  <a:lnTo>
                    <a:pt x="877087" y="140931"/>
                  </a:lnTo>
                  <a:lnTo>
                    <a:pt x="877087" y="271030"/>
                  </a:lnTo>
                  <a:lnTo>
                    <a:pt x="1007211" y="271030"/>
                  </a:lnTo>
                  <a:lnTo>
                    <a:pt x="1007211" y="140931"/>
                  </a:lnTo>
                  <a:close/>
                </a:path>
                <a:path w="1445895" h="1116964">
                  <a:moveTo>
                    <a:pt x="1153388" y="986586"/>
                  </a:moveTo>
                  <a:lnTo>
                    <a:pt x="1023277" y="986586"/>
                  </a:lnTo>
                  <a:lnTo>
                    <a:pt x="1023277" y="1116685"/>
                  </a:lnTo>
                  <a:lnTo>
                    <a:pt x="1153388" y="1116685"/>
                  </a:lnTo>
                  <a:lnTo>
                    <a:pt x="1153388" y="986586"/>
                  </a:lnTo>
                  <a:close/>
                </a:path>
                <a:path w="1445895" h="1116964">
                  <a:moveTo>
                    <a:pt x="1153388" y="845642"/>
                  </a:moveTo>
                  <a:lnTo>
                    <a:pt x="1023277" y="845642"/>
                  </a:lnTo>
                  <a:lnTo>
                    <a:pt x="1023277" y="975741"/>
                  </a:lnTo>
                  <a:lnTo>
                    <a:pt x="1153388" y="975741"/>
                  </a:lnTo>
                  <a:lnTo>
                    <a:pt x="1153388" y="845642"/>
                  </a:lnTo>
                  <a:close/>
                </a:path>
                <a:path w="1445895" h="1116964">
                  <a:moveTo>
                    <a:pt x="1153388" y="704697"/>
                  </a:moveTo>
                  <a:lnTo>
                    <a:pt x="1023277" y="704697"/>
                  </a:lnTo>
                  <a:lnTo>
                    <a:pt x="1023277" y="834796"/>
                  </a:lnTo>
                  <a:lnTo>
                    <a:pt x="1153388" y="834796"/>
                  </a:lnTo>
                  <a:lnTo>
                    <a:pt x="1153388" y="704697"/>
                  </a:lnTo>
                  <a:close/>
                </a:path>
                <a:path w="1445895" h="1116964">
                  <a:moveTo>
                    <a:pt x="1153388" y="563765"/>
                  </a:moveTo>
                  <a:lnTo>
                    <a:pt x="1023277" y="563765"/>
                  </a:lnTo>
                  <a:lnTo>
                    <a:pt x="1023277" y="693864"/>
                  </a:lnTo>
                  <a:lnTo>
                    <a:pt x="1153388" y="693864"/>
                  </a:lnTo>
                  <a:lnTo>
                    <a:pt x="1153388" y="563765"/>
                  </a:lnTo>
                  <a:close/>
                </a:path>
                <a:path w="1445895" h="1116964">
                  <a:moveTo>
                    <a:pt x="1153388" y="422821"/>
                  </a:moveTo>
                  <a:lnTo>
                    <a:pt x="1023277" y="422821"/>
                  </a:lnTo>
                  <a:lnTo>
                    <a:pt x="1023277" y="552919"/>
                  </a:lnTo>
                  <a:lnTo>
                    <a:pt x="1153388" y="552919"/>
                  </a:lnTo>
                  <a:lnTo>
                    <a:pt x="1153388" y="422821"/>
                  </a:lnTo>
                  <a:close/>
                </a:path>
                <a:path w="1445895" h="1116964">
                  <a:moveTo>
                    <a:pt x="1153388" y="281876"/>
                  </a:moveTo>
                  <a:lnTo>
                    <a:pt x="1023277" y="281876"/>
                  </a:lnTo>
                  <a:lnTo>
                    <a:pt x="1023277" y="411975"/>
                  </a:lnTo>
                  <a:lnTo>
                    <a:pt x="1153388" y="411975"/>
                  </a:lnTo>
                  <a:lnTo>
                    <a:pt x="1153388" y="281876"/>
                  </a:lnTo>
                  <a:close/>
                </a:path>
                <a:path w="1445895" h="1116964">
                  <a:moveTo>
                    <a:pt x="1153388" y="140931"/>
                  </a:moveTo>
                  <a:lnTo>
                    <a:pt x="1023277" y="140931"/>
                  </a:lnTo>
                  <a:lnTo>
                    <a:pt x="1023277" y="271030"/>
                  </a:lnTo>
                  <a:lnTo>
                    <a:pt x="1153388" y="271030"/>
                  </a:lnTo>
                  <a:lnTo>
                    <a:pt x="1153388" y="140931"/>
                  </a:lnTo>
                  <a:close/>
                </a:path>
                <a:path w="1445895" h="1116964">
                  <a:moveTo>
                    <a:pt x="1299565" y="986586"/>
                  </a:moveTo>
                  <a:lnTo>
                    <a:pt x="1169454" y="986586"/>
                  </a:lnTo>
                  <a:lnTo>
                    <a:pt x="1169454" y="1116685"/>
                  </a:lnTo>
                  <a:lnTo>
                    <a:pt x="1299565" y="1116685"/>
                  </a:lnTo>
                  <a:lnTo>
                    <a:pt x="1299565" y="986586"/>
                  </a:lnTo>
                  <a:close/>
                </a:path>
                <a:path w="1445895" h="1116964">
                  <a:moveTo>
                    <a:pt x="1299565" y="845642"/>
                  </a:moveTo>
                  <a:lnTo>
                    <a:pt x="1169454" y="845642"/>
                  </a:lnTo>
                  <a:lnTo>
                    <a:pt x="1169454" y="975741"/>
                  </a:lnTo>
                  <a:lnTo>
                    <a:pt x="1299565" y="975741"/>
                  </a:lnTo>
                  <a:lnTo>
                    <a:pt x="1299565" y="845642"/>
                  </a:lnTo>
                  <a:close/>
                </a:path>
                <a:path w="1445895" h="1116964">
                  <a:moveTo>
                    <a:pt x="1299565" y="704697"/>
                  </a:moveTo>
                  <a:lnTo>
                    <a:pt x="1169454" y="704697"/>
                  </a:lnTo>
                  <a:lnTo>
                    <a:pt x="1169454" y="834796"/>
                  </a:lnTo>
                  <a:lnTo>
                    <a:pt x="1299565" y="834796"/>
                  </a:lnTo>
                  <a:lnTo>
                    <a:pt x="1299565" y="704697"/>
                  </a:lnTo>
                  <a:close/>
                </a:path>
                <a:path w="1445895" h="1116964">
                  <a:moveTo>
                    <a:pt x="1299565" y="563765"/>
                  </a:moveTo>
                  <a:lnTo>
                    <a:pt x="1169454" y="563765"/>
                  </a:lnTo>
                  <a:lnTo>
                    <a:pt x="1169454" y="693864"/>
                  </a:lnTo>
                  <a:lnTo>
                    <a:pt x="1299565" y="693864"/>
                  </a:lnTo>
                  <a:lnTo>
                    <a:pt x="1299565" y="563765"/>
                  </a:lnTo>
                  <a:close/>
                </a:path>
                <a:path w="1445895" h="1116964">
                  <a:moveTo>
                    <a:pt x="1299565" y="422821"/>
                  </a:moveTo>
                  <a:lnTo>
                    <a:pt x="1169454" y="422821"/>
                  </a:lnTo>
                  <a:lnTo>
                    <a:pt x="1169454" y="552919"/>
                  </a:lnTo>
                  <a:lnTo>
                    <a:pt x="1299565" y="552919"/>
                  </a:lnTo>
                  <a:lnTo>
                    <a:pt x="1299565" y="422821"/>
                  </a:lnTo>
                  <a:close/>
                </a:path>
                <a:path w="1445895" h="1116964">
                  <a:moveTo>
                    <a:pt x="1299565" y="281876"/>
                  </a:moveTo>
                  <a:lnTo>
                    <a:pt x="1169454" y="281876"/>
                  </a:lnTo>
                  <a:lnTo>
                    <a:pt x="1169454" y="411975"/>
                  </a:lnTo>
                  <a:lnTo>
                    <a:pt x="1299565" y="411975"/>
                  </a:lnTo>
                  <a:lnTo>
                    <a:pt x="1299565" y="281876"/>
                  </a:lnTo>
                  <a:close/>
                </a:path>
                <a:path w="1445895" h="1116964">
                  <a:moveTo>
                    <a:pt x="1299565" y="140931"/>
                  </a:moveTo>
                  <a:lnTo>
                    <a:pt x="1169454" y="140931"/>
                  </a:lnTo>
                  <a:lnTo>
                    <a:pt x="1169454" y="271030"/>
                  </a:lnTo>
                  <a:lnTo>
                    <a:pt x="1299565" y="271030"/>
                  </a:lnTo>
                  <a:lnTo>
                    <a:pt x="1299565" y="140931"/>
                  </a:lnTo>
                  <a:close/>
                </a:path>
                <a:path w="1445895" h="1116964">
                  <a:moveTo>
                    <a:pt x="1445755" y="986586"/>
                  </a:moveTo>
                  <a:lnTo>
                    <a:pt x="1315631" y="986586"/>
                  </a:lnTo>
                  <a:lnTo>
                    <a:pt x="1315631" y="1116685"/>
                  </a:lnTo>
                  <a:lnTo>
                    <a:pt x="1445755" y="1116685"/>
                  </a:lnTo>
                  <a:lnTo>
                    <a:pt x="1445755" y="986586"/>
                  </a:lnTo>
                  <a:close/>
                </a:path>
                <a:path w="1445895" h="1116964">
                  <a:moveTo>
                    <a:pt x="1445755" y="845642"/>
                  </a:moveTo>
                  <a:lnTo>
                    <a:pt x="1315631" y="845642"/>
                  </a:lnTo>
                  <a:lnTo>
                    <a:pt x="1315631" y="975741"/>
                  </a:lnTo>
                  <a:lnTo>
                    <a:pt x="1445755" y="975741"/>
                  </a:lnTo>
                  <a:lnTo>
                    <a:pt x="1445755" y="845642"/>
                  </a:lnTo>
                  <a:close/>
                </a:path>
                <a:path w="1445895" h="1116964">
                  <a:moveTo>
                    <a:pt x="1445755" y="704697"/>
                  </a:moveTo>
                  <a:lnTo>
                    <a:pt x="1315631" y="704697"/>
                  </a:lnTo>
                  <a:lnTo>
                    <a:pt x="1315631" y="834796"/>
                  </a:lnTo>
                  <a:lnTo>
                    <a:pt x="1445755" y="834796"/>
                  </a:lnTo>
                  <a:lnTo>
                    <a:pt x="1445755" y="704697"/>
                  </a:lnTo>
                  <a:close/>
                </a:path>
                <a:path w="1445895" h="1116964">
                  <a:moveTo>
                    <a:pt x="1445755" y="563765"/>
                  </a:moveTo>
                  <a:lnTo>
                    <a:pt x="1315631" y="563765"/>
                  </a:lnTo>
                  <a:lnTo>
                    <a:pt x="1315631" y="693864"/>
                  </a:lnTo>
                  <a:lnTo>
                    <a:pt x="1445755" y="693864"/>
                  </a:lnTo>
                  <a:lnTo>
                    <a:pt x="1445755" y="563765"/>
                  </a:lnTo>
                  <a:close/>
                </a:path>
                <a:path w="1445895" h="1116964">
                  <a:moveTo>
                    <a:pt x="1445755" y="422821"/>
                  </a:moveTo>
                  <a:lnTo>
                    <a:pt x="1315631" y="422821"/>
                  </a:lnTo>
                  <a:lnTo>
                    <a:pt x="1315631" y="552919"/>
                  </a:lnTo>
                  <a:lnTo>
                    <a:pt x="1445755" y="552919"/>
                  </a:lnTo>
                  <a:lnTo>
                    <a:pt x="1445755" y="422821"/>
                  </a:lnTo>
                  <a:close/>
                </a:path>
                <a:path w="1445895" h="1116964">
                  <a:moveTo>
                    <a:pt x="1445755" y="281876"/>
                  </a:moveTo>
                  <a:lnTo>
                    <a:pt x="1315631" y="281876"/>
                  </a:lnTo>
                  <a:lnTo>
                    <a:pt x="1315631" y="411975"/>
                  </a:lnTo>
                  <a:lnTo>
                    <a:pt x="1445755" y="411975"/>
                  </a:lnTo>
                  <a:lnTo>
                    <a:pt x="1445755" y="281876"/>
                  </a:lnTo>
                  <a:close/>
                </a:path>
                <a:path w="1445895" h="1116964">
                  <a:moveTo>
                    <a:pt x="1445755" y="140931"/>
                  </a:moveTo>
                  <a:lnTo>
                    <a:pt x="1315631" y="140931"/>
                  </a:lnTo>
                  <a:lnTo>
                    <a:pt x="1315631" y="271030"/>
                  </a:lnTo>
                  <a:lnTo>
                    <a:pt x="1445755" y="271030"/>
                  </a:lnTo>
                  <a:lnTo>
                    <a:pt x="1445755" y="140931"/>
                  </a:lnTo>
                  <a:close/>
                </a:path>
              </a:pathLst>
            </a:custGeom>
            <a:solidFill>
              <a:srgbClr val="2F6897"/>
            </a:solidFill>
          </p:spPr>
          <p:txBody>
            <a:bodyPr wrap="square" lIns="0" tIns="0" rIns="0" bIns="0" rtlCol="0"/>
            <a:lstStyle/>
            <a:p>
              <a:endParaRPr/>
            </a:p>
          </p:txBody>
        </p:sp>
        <p:sp>
          <p:nvSpPr>
            <p:cNvPr id="7" name="object 7"/>
            <p:cNvSpPr/>
            <p:nvPr/>
          </p:nvSpPr>
          <p:spPr>
            <a:xfrm>
              <a:off x="4299966" y="3209645"/>
              <a:ext cx="1445895" cy="412115"/>
            </a:xfrm>
            <a:custGeom>
              <a:avLst/>
              <a:gdLst/>
              <a:ahLst/>
              <a:cxnLst/>
              <a:rect l="l" t="t" r="r" b="b"/>
              <a:pathLst>
                <a:path w="1445895" h="412114">
                  <a:moveTo>
                    <a:pt x="130124" y="281889"/>
                  </a:moveTo>
                  <a:lnTo>
                    <a:pt x="0" y="281889"/>
                  </a:lnTo>
                  <a:lnTo>
                    <a:pt x="0" y="411988"/>
                  </a:lnTo>
                  <a:lnTo>
                    <a:pt x="130124" y="411988"/>
                  </a:lnTo>
                  <a:lnTo>
                    <a:pt x="130124" y="281889"/>
                  </a:lnTo>
                  <a:close/>
                </a:path>
                <a:path w="1445895" h="412114">
                  <a:moveTo>
                    <a:pt x="130124" y="140944"/>
                  </a:moveTo>
                  <a:lnTo>
                    <a:pt x="0" y="140944"/>
                  </a:lnTo>
                  <a:lnTo>
                    <a:pt x="0" y="271043"/>
                  </a:lnTo>
                  <a:lnTo>
                    <a:pt x="130124" y="271043"/>
                  </a:lnTo>
                  <a:lnTo>
                    <a:pt x="130124" y="140944"/>
                  </a:lnTo>
                  <a:close/>
                </a:path>
                <a:path w="1445895" h="412114">
                  <a:moveTo>
                    <a:pt x="130124" y="0"/>
                  </a:moveTo>
                  <a:lnTo>
                    <a:pt x="0" y="0"/>
                  </a:lnTo>
                  <a:lnTo>
                    <a:pt x="0" y="130098"/>
                  </a:lnTo>
                  <a:lnTo>
                    <a:pt x="130124" y="130098"/>
                  </a:lnTo>
                  <a:lnTo>
                    <a:pt x="130124" y="0"/>
                  </a:lnTo>
                  <a:close/>
                </a:path>
                <a:path w="1445895" h="412114">
                  <a:moveTo>
                    <a:pt x="276301" y="281889"/>
                  </a:moveTo>
                  <a:lnTo>
                    <a:pt x="146189" y="281889"/>
                  </a:lnTo>
                  <a:lnTo>
                    <a:pt x="146189" y="411988"/>
                  </a:lnTo>
                  <a:lnTo>
                    <a:pt x="276301" y="411988"/>
                  </a:lnTo>
                  <a:lnTo>
                    <a:pt x="276301" y="281889"/>
                  </a:lnTo>
                  <a:close/>
                </a:path>
                <a:path w="1445895" h="412114">
                  <a:moveTo>
                    <a:pt x="276301" y="140944"/>
                  </a:moveTo>
                  <a:lnTo>
                    <a:pt x="146189" y="140944"/>
                  </a:lnTo>
                  <a:lnTo>
                    <a:pt x="146189" y="271043"/>
                  </a:lnTo>
                  <a:lnTo>
                    <a:pt x="276301" y="271043"/>
                  </a:lnTo>
                  <a:lnTo>
                    <a:pt x="276301" y="140944"/>
                  </a:lnTo>
                  <a:close/>
                </a:path>
                <a:path w="1445895" h="412114">
                  <a:moveTo>
                    <a:pt x="276301" y="0"/>
                  </a:moveTo>
                  <a:lnTo>
                    <a:pt x="146189" y="0"/>
                  </a:lnTo>
                  <a:lnTo>
                    <a:pt x="146189" y="130098"/>
                  </a:lnTo>
                  <a:lnTo>
                    <a:pt x="276301" y="130098"/>
                  </a:lnTo>
                  <a:lnTo>
                    <a:pt x="276301" y="0"/>
                  </a:lnTo>
                  <a:close/>
                </a:path>
                <a:path w="1445895" h="412114">
                  <a:moveTo>
                    <a:pt x="422478" y="281889"/>
                  </a:moveTo>
                  <a:lnTo>
                    <a:pt x="292366" y="281889"/>
                  </a:lnTo>
                  <a:lnTo>
                    <a:pt x="292366" y="411988"/>
                  </a:lnTo>
                  <a:lnTo>
                    <a:pt x="422478" y="411988"/>
                  </a:lnTo>
                  <a:lnTo>
                    <a:pt x="422478" y="281889"/>
                  </a:lnTo>
                  <a:close/>
                </a:path>
                <a:path w="1445895" h="412114">
                  <a:moveTo>
                    <a:pt x="422478" y="140944"/>
                  </a:moveTo>
                  <a:lnTo>
                    <a:pt x="292366" y="140944"/>
                  </a:lnTo>
                  <a:lnTo>
                    <a:pt x="292366" y="271043"/>
                  </a:lnTo>
                  <a:lnTo>
                    <a:pt x="422478" y="271043"/>
                  </a:lnTo>
                  <a:lnTo>
                    <a:pt x="422478" y="140944"/>
                  </a:lnTo>
                  <a:close/>
                </a:path>
                <a:path w="1445895" h="412114">
                  <a:moveTo>
                    <a:pt x="422478" y="0"/>
                  </a:moveTo>
                  <a:lnTo>
                    <a:pt x="292366" y="0"/>
                  </a:lnTo>
                  <a:lnTo>
                    <a:pt x="292366" y="130098"/>
                  </a:lnTo>
                  <a:lnTo>
                    <a:pt x="422478" y="130098"/>
                  </a:lnTo>
                  <a:lnTo>
                    <a:pt x="422478" y="0"/>
                  </a:lnTo>
                  <a:close/>
                </a:path>
                <a:path w="1445895" h="412114">
                  <a:moveTo>
                    <a:pt x="568667" y="281889"/>
                  </a:moveTo>
                  <a:lnTo>
                    <a:pt x="438543" y="281889"/>
                  </a:lnTo>
                  <a:lnTo>
                    <a:pt x="438543" y="411988"/>
                  </a:lnTo>
                  <a:lnTo>
                    <a:pt x="568667" y="411988"/>
                  </a:lnTo>
                  <a:lnTo>
                    <a:pt x="568667" y="281889"/>
                  </a:lnTo>
                  <a:close/>
                </a:path>
                <a:path w="1445895" h="412114">
                  <a:moveTo>
                    <a:pt x="568667" y="140944"/>
                  </a:moveTo>
                  <a:lnTo>
                    <a:pt x="438543" y="140944"/>
                  </a:lnTo>
                  <a:lnTo>
                    <a:pt x="438543" y="271043"/>
                  </a:lnTo>
                  <a:lnTo>
                    <a:pt x="568667" y="271043"/>
                  </a:lnTo>
                  <a:lnTo>
                    <a:pt x="568667" y="140944"/>
                  </a:lnTo>
                  <a:close/>
                </a:path>
                <a:path w="1445895" h="412114">
                  <a:moveTo>
                    <a:pt x="568667" y="0"/>
                  </a:moveTo>
                  <a:lnTo>
                    <a:pt x="438543" y="0"/>
                  </a:lnTo>
                  <a:lnTo>
                    <a:pt x="438543" y="130098"/>
                  </a:lnTo>
                  <a:lnTo>
                    <a:pt x="568667" y="130098"/>
                  </a:lnTo>
                  <a:lnTo>
                    <a:pt x="568667" y="0"/>
                  </a:lnTo>
                  <a:close/>
                </a:path>
                <a:path w="1445895" h="412114">
                  <a:moveTo>
                    <a:pt x="714844" y="281889"/>
                  </a:moveTo>
                  <a:lnTo>
                    <a:pt x="584733" y="281889"/>
                  </a:lnTo>
                  <a:lnTo>
                    <a:pt x="584733" y="411988"/>
                  </a:lnTo>
                  <a:lnTo>
                    <a:pt x="714844" y="411988"/>
                  </a:lnTo>
                  <a:lnTo>
                    <a:pt x="714844" y="281889"/>
                  </a:lnTo>
                  <a:close/>
                </a:path>
                <a:path w="1445895" h="412114">
                  <a:moveTo>
                    <a:pt x="714844" y="140944"/>
                  </a:moveTo>
                  <a:lnTo>
                    <a:pt x="584733" y="140944"/>
                  </a:lnTo>
                  <a:lnTo>
                    <a:pt x="584733" y="271043"/>
                  </a:lnTo>
                  <a:lnTo>
                    <a:pt x="714844" y="271043"/>
                  </a:lnTo>
                  <a:lnTo>
                    <a:pt x="714844" y="140944"/>
                  </a:lnTo>
                  <a:close/>
                </a:path>
                <a:path w="1445895" h="412114">
                  <a:moveTo>
                    <a:pt x="714844" y="0"/>
                  </a:moveTo>
                  <a:lnTo>
                    <a:pt x="584733" y="0"/>
                  </a:lnTo>
                  <a:lnTo>
                    <a:pt x="584733" y="130098"/>
                  </a:lnTo>
                  <a:lnTo>
                    <a:pt x="714844" y="130098"/>
                  </a:lnTo>
                  <a:lnTo>
                    <a:pt x="714844" y="0"/>
                  </a:lnTo>
                  <a:close/>
                </a:path>
                <a:path w="1445895" h="412114">
                  <a:moveTo>
                    <a:pt x="861021" y="281889"/>
                  </a:moveTo>
                  <a:lnTo>
                    <a:pt x="730910" y="281889"/>
                  </a:lnTo>
                  <a:lnTo>
                    <a:pt x="730910" y="411988"/>
                  </a:lnTo>
                  <a:lnTo>
                    <a:pt x="861021" y="411988"/>
                  </a:lnTo>
                  <a:lnTo>
                    <a:pt x="861021" y="281889"/>
                  </a:lnTo>
                  <a:close/>
                </a:path>
                <a:path w="1445895" h="412114">
                  <a:moveTo>
                    <a:pt x="861021" y="140944"/>
                  </a:moveTo>
                  <a:lnTo>
                    <a:pt x="730910" y="140944"/>
                  </a:lnTo>
                  <a:lnTo>
                    <a:pt x="730910" y="271043"/>
                  </a:lnTo>
                  <a:lnTo>
                    <a:pt x="861021" y="271043"/>
                  </a:lnTo>
                  <a:lnTo>
                    <a:pt x="861021" y="140944"/>
                  </a:lnTo>
                  <a:close/>
                </a:path>
                <a:path w="1445895" h="412114">
                  <a:moveTo>
                    <a:pt x="861021" y="0"/>
                  </a:moveTo>
                  <a:lnTo>
                    <a:pt x="730910" y="0"/>
                  </a:lnTo>
                  <a:lnTo>
                    <a:pt x="730910" y="130098"/>
                  </a:lnTo>
                  <a:lnTo>
                    <a:pt x="861021" y="130098"/>
                  </a:lnTo>
                  <a:lnTo>
                    <a:pt x="861021" y="0"/>
                  </a:lnTo>
                  <a:close/>
                </a:path>
                <a:path w="1445895" h="412114">
                  <a:moveTo>
                    <a:pt x="1007211" y="281889"/>
                  </a:moveTo>
                  <a:lnTo>
                    <a:pt x="877087" y="281889"/>
                  </a:lnTo>
                  <a:lnTo>
                    <a:pt x="877087" y="411988"/>
                  </a:lnTo>
                  <a:lnTo>
                    <a:pt x="1007211" y="411988"/>
                  </a:lnTo>
                  <a:lnTo>
                    <a:pt x="1007211" y="281889"/>
                  </a:lnTo>
                  <a:close/>
                </a:path>
                <a:path w="1445895" h="412114">
                  <a:moveTo>
                    <a:pt x="1007211" y="140944"/>
                  </a:moveTo>
                  <a:lnTo>
                    <a:pt x="877087" y="140944"/>
                  </a:lnTo>
                  <a:lnTo>
                    <a:pt x="877087" y="271043"/>
                  </a:lnTo>
                  <a:lnTo>
                    <a:pt x="1007211" y="271043"/>
                  </a:lnTo>
                  <a:lnTo>
                    <a:pt x="1007211" y="140944"/>
                  </a:lnTo>
                  <a:close/>
                </a:path>
                <a:path w="1445895" h="412114">
                  <a:moveTo>
                    <a:pt x="1007211" y="0"/>
                  </a:moveTo>
                  <a:lnTo>
                    <a:pt x="877087" y="0"/>
                  </a:lnTo>
                  <a:lnTo>
                    <a:pt x="877087" y="130098"/>
                  </a:lnTo>
                  <a:lnTo>
                    <a:pt x="1007211" y="130098"/>
                  </a:lnTo>
                  <a:lnTo>
                    <a:pt x="1007211" y="0"/>
                  </a:lnTo>
                  <a:close/>
                </a:path>
                <a:path w="1445895" h="412114">
                  <a:moveTo>
                    <a:pt x="1153388" y="281889"/>
                  </a:moveTo>
                  <a:lnTo>
                    <a:pt x="1023277" y="281889"/>
                  </a:lnTo>
                  <a:lnTo>
                    <a:pt x="1023277" y="411988"/>
                  </a:lnTo>
                  <a:lnTo>
                    <a:pt x="1153388" y="411988"/>
                  </a:lnTo>
                  <a:lnTo>
                    <a:pt x="1153388" y="281889"/>
                  </a:lnTo>
                  <a:close/>
                </a:path>
                <a:path w="1445895" h="412114">
                  <a:moveTo>
                    <a:pt x="1153388" y="140944"/>
                  </a:moveTo>
                  <a:lnTo>
                    <a:pt x="1023277" y="140944"/>
                  </a:lnTo>
                  <a:lnTo>
                    <a:pt x="1023277" y="271043"/>
                  </a:lnTo>
                  <a:lnTo>
                    <a:pt x="1153388" y="271043"/>
                  </a:lnTo>
                  <a:lnTo>
                    <a:pt x="1153388" y="140944"/>
                  </a:lnTo>
                  <a:close/>
                </a:path>
                <a:path w="1445895" h="412114">
                  <a:moveTo>
                    <a:pt x="1153388" y="0"/>
                  </a:moveTo>
                  <a:lnTo>
                    <a:pt x="1023277" y="0"/>
                  </a:lnTo>
                  <a:lnTo>
                    <a:pt x="1023277" y="130098"/>
                  </a:lnTo>
                  <a:lnTo>
                    <a:pt x="1153388" y="130098"/>
                  </a:lnTo>
                  <a:lnTo>
                    <a:pt x="1153388" y="0"/>
                  </a:lnTo>
                  <a:close/>
                </a:path>
                <a:path w="1445895" h="412114">
                  <a:moveTo>
                    <a:pt x="1299565" y="281889"/>
                  </a:moveTo>
                  <a:lnTo>
                    <a:pt x="1169454" y="281889"/>
                  </a:lnTo>
                  <a:lnTo>
                    <a:pt x="1169454" y="411988"/>
                  </a:lnTo>
                  <a:lnTo>
                    <a:pt x="1299565" y="411988"/>
                  </a:lnTo>
                  <a:lnTo>
                    <a:pt x="1299565" y="281889"/>
                  </a:lnTo>
                  <a:close/>
                </a:path>
                <a:path w="1445895" h="412114">
                  <a:moveTo>
                    <a:pt x="1299565" y="140944"/>
                  </a:moveTo>
                  <a:lnTo>
                    <a:pt x="1169454" y="140944"/>
                  </a:lnTo>
                  <a:lnTo>
                    <a:pt x="1169454" y="271043"/>
                  </a:lnTo>
                  <a:lnTo>
                    <a:pt x="1299565" y="271043"/>
                  </a:lnTo>
                  <a:lnTo>
                    <a:pt x="1299565" y="140944"/>
                  </a:lnTo>
                  <a:close/>
                </a:path>
                <a:path w="1445895" h="412114">
                  <a:moveTo>
                    <a:pt x="1299565" y="0"/>
                  </a:moveTo>
                  <a:lnTo>
                    <a:pt x="1169454" y="0"/>
                  </a:lnTo>
                  <a:lnTo>
                    <a:pt x="1169454" y="130098"/>
                  </a:lnTo>
                  <a:lnTo>
                    <a:pt x="1299565" y="130098"/>
                  </a:lnTo>
                  <a:lnTo>
                    <a:pt x="1299565" y="0"/>
                  </a:lnTo>
                  <a:close/>
                </a:path>
                <a:path w="1445895" h="412114">
                  <a:moveTo>
                    <a:pt x="1445755" y="281889"/>
                  </a:moveTo>
                  <a:lnTo>
                    <a:pt x="1315631" y="281889"/>
                  </a:lnTo>
                  <a:lnTo>
                    <a:pt x="1315631" y="411988"/>
                  </a:lnTo>
                  <a:lnTo>
                    <a:pt x="1445755" y="411988"/>
                  </a:lnTo>
                  <a:lnTo>
                    <a:pt x="1445755" y="281889"/>
                  </a:lnTo>
                  <a:close/>
                </a:path>
                <a:path w="1445895" h="412114">
                  <a:moveTo>
                    <a:pt x="1445755" y="140944"/>
                  </a:moveTo>
                  <a:lnTo>
                    <a:pt x="1315631" y="140944"/>
                  </a:lnTo>
                  <a:lnTo>
                    <a:pt x="1315631" y="271043"/>
                  </a:lnTo>
                  <a:lnTo>
                    <a:pt x="1445755" y="271043"/>
                  </a:lnTo>
                  <a:lnTo>
                    <a:pt x="1445755" y="140944"/>
                  </a:lnTo>
                  <a:close/>
                </a:path>
                <a:path w="1445895" h="412114">
                  <a:moveTo>
                    <a:pt x="1445755" y="0"/>
                  </a:moveTo>
                  <a:lnTo>
                    <a:pt x="1315631" y="0"/>
                  </a:lnTo>
                  <a:lnTo>
                    <a:pt x="1315631" y="130098"/>
                  </a:lnTo>
                  <a:lnTo>
                    <a:pt x="1445755" y="130098"/>
                  </a:lnTo>
                  <a:lnTo>
                    <a:pt x="1445755" y="0"/>
                  </a:lnTo>
                  <a:close/>
                </a:path>
              </a:pathLst>
            </a:custGeom>
            <a:solidFill>
              <a:srgbClr val="2F6897"/>
            </a:solidFill>
          </p:spPr>
          <p:txBody>
            <a:bodyPr wrap="square" lIns="0" tIns="0" rIns="0" bIns="0" rtlCol="0"/>
            <a:lstStyle/>
            <a:p>
              <a:endParaRPr/>
            </a:p>
          </p:txBody>
        </p:sp>
      </p:grpSp>
      <p:sp>
        <p:nvSpPr>
          <p:cNvPr id="8" name="object 8"/>
          <p:cNvSpPr txBox="1">
            <a:spLocks noGrp="1"/>
          </p:cNvSpPr>
          <p:nvPr>
            <p:ph type="title"/>
          </p:nvPr>
        </p:nvSpPr>
        <p:spPr>
          <a:xfrm>
            <a:off x="86454" y="1112120"/>
            <a:ext cx="1656714" cy="528955"/>
          </a:xfrm>
          <a:prstGeom prst="rect">
            <a:avLst/>
          </a:prstGeom>
        </p:spPr>
        <p:txBody>
          <a:bodyPr vert="horz" wrap="square" lIns="0" tIns="12700" rIns="0" bIns="0" rtlCol="0">
            <a:spAutoFit/>
          </a:bodyPr>
          <a:lstStyle/>
          <a:p>
            <a:pPr marL="12700">
              <a:lnSpc>
                <a:spcPct val="100000"/>
              </a:lnSpc>
              <a:spcBef>
                <a:spcPts val="100"/>
              </a:spcBef>
            </a:pPr>
            <a:r>
              <a:rPr spc="-35" dirty="0"/>
              <a:t>LATENCY</a:t>
            </a:r>
          </a:p>
        </p:txBody>
      </p:sp>
      <p:sp>
        <p:nvSpPr>
          <p:cNvPr id="9" name="object 9"/>
          <p:cNvSpPr txBox="1"/>
          <p:nvPr/>
        </p:nvSpPr>
        <p:spPr>
          <a:xfrm>
            <a:off x="5844682" y="3602238"/>
            <a:ext cx="2318385" cy="542925"/>
          </a:xfrm>
          <a:prstGeom prst="rect">
            <a:avLst/>
          </a:prstGeom>
        </p:spPr>
        <p:txBody>
          <a:bodyPr vert="horz" wrap="square" lIns="0" tIns="34925" rIns="0" bIns="0" rtlCol="0">
            <a:spAutoFit/>
          </a:bodyPr>
          <a:lstStyle/>
          <a:p>
            <a:pPr marL="12700">
              <a:lnSpc>
                <a:spcPct val="100000"/>
              </a:lnSpc>
              <a:spcBef>
                <a:spcPts val="275"/>
              </a:spcBef>
            </a:pPr>
            <a:r>
              <a:rPr sz="1550" dirty="0">
                <a:latin typeface="Arial"/>
                <a:cs typeface="Arial"/>
              </a:rPr>
              <a:t>1</a:t>
            </a:r>
            <a:r>
              <a:rPr sz="1550" spc="-20" dirty="0">
                <a:latin typeface="Arial"/>
                <a:cs typeface="Arial"/>
              </a:rPr>
              <a:t> </a:t>
            </a:r>
            <a:r>
              <a:rPr sz="1550" dirty="0">
                <a:latin typeface="Arial"/>
                <a:cs typeface="Arial"/>
              </a:rPr>
              <a:t>µs</a:t>
            </a:r>
            <a:r>
              <a:rPr sz="1550" spc="-15" dirty="0">
                <a:latin typeface="Arial"/>
                <a:cs typeface="Arial"/>
              </a:rPr>
              <a:t> </a:t>
            </a:r>
            <a:r>
              <a:rPr sz="1550" dirty="0">
                <a:latin typeface="Arial"/>
                <a:cs typeface="Arial"/>
              </a:rPr>
              <a:t>=</a:t>
            </a:r>
            <a:r>
              <a:rPr sz="1550" spc="-15" dirty="0">
                <a:latin typeface="Arial"/>
                <a:cs typeface="Arial"/>
              </a:rPr>
              <a:t> </a:t>
            </a:r>
            <a:r>
              <a:rPr sz="1550" spc="-10" dirty="0">
                <a:latin typeface="Arial"/>
                <a:cs typeface="Arial"/>
              </a:rPr>
              <a:t>1000ns</a:t>
            </a:r>
            <a:endParaRPr sz="1550">
              <a:latin typeface="Arial"/>
              <a:cs typeface="Arial"/>
            </a:endParaRPr>
          </a:p>
          <a:p>
            <a:pPr marL="19685">
              <a:lnSpc>
                <a:spcPct val="100000"/>
              </a:lnSpc>
              <a:spcBef>
                <a:spcPts val="180"/>
              </a:spcBef>
            </a:pPr>
            <a:r>
              <a:rPr sz="1550" dirty="0">
                <a:latin typeface="Arial"/>
                <a:cs typeface="Arial"/>
              </a:rPr>
              <a:t>Read</a:t>
            </a:r>
            <a:r>
              <a:rPr sz="1550" spc="-45" dirty="0">
                <a:latin typeface="Arial"/>
                <a:cs typeface="Arial"/>
              </a:rPr>
              <a:t> </a:t>
            </a:r>
            <a:r>
              <a:rPr sz="1550" dirty="0">
                <a:latin typeface="Arial"/>
                <a:cs typeface="Arial"/>
              </a:rPr>
              <a:t>500kB</a:t>
            </a:r>
            <a:r>
              <a:rPr sz="1550" spc="-40" dirty="0">
                <a:latin typeface="Arial"/>
                <a:cs typeface="Arial"/>
              </a:rPr>
              <a:t> </a:t>
            </a:r>
            <a:r>
              <a:rPr sz="1550" dirty="0">
                <a:latin typeface="Arial"/>
                <a:cs typeface="Arial"/>
              </a:rPr>
              <a:t>from</a:t>
            </a:r>
            <a:r>
              <a:rPr sz="1550" spc="-45" dirty="0">
                <a:latin typeface="Arial"/>
                <a:cs typeface="Arial"/>
              </a:rPr>
              <a:t> </a:t>
            </a:r>
            <a:r>
              <a:rPr sz="1550" spc="-10" dirty="0">
                <a:latin typeface="Arial"/>
                <a:cs typeface="Arial"/>
              </a:rPr>
              <a:t>memory</a:t>
            </a:r>
            <a:endParaRPr sz="1550">
              <a:latin typeface="Arial"/>
              <a:cs typeface="Arial"/>
            </a:endParaRPr>
          </a:p>
        </p:txBody>
      </p:sp>
      <p:sp>
        <p:nvSpPr>
          <p:cNvPr id="10" name="Rectangle 9">
            <a:extLst>
              <a:ext uri="{FF2B5EF4-FFF2-40B4-BE49-F238E27FC236}">
                <a16:creationId xmlns:a16="http://schemas.microsoft.com/office/drawing/2014/main" id="{BAF33A78-1704-3ED9-41EC-F2F67C219175}"/>
              </a:ext>
            </a:extLst>
          </p:cNvPr>
          <p:cNvSpPr/>
          <p:nvPr/>
        </p:nvSpPr>
        <p:spPr>
          <a:xfrm>
            <a:off x="0" y="6248400"/>
            <a:ext cx="100584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07764" y="5787009"/>
            <a:ext cx="427990" cy="427990"/>
          </a:xfrm>
          <a:custGeom>
            <a:avLst/>
            <a:gdLst/>
            <a:ahLst/>
            <a:cxnLst/>
            <a:rect l="l" t="t" r="r" b="b"/>
            <a:pathLst>
              <a:path w="427990" h="427989">
                <a:moveTo>
                  <a:pt x="427866" y="0"/>
                </a:moveTo>
                <a:lnTo>
                  <a:pt x="0" y="0"/>
                </a:lnTo>
                <a:lnTo>
                  <a:pt x="0" y="427806"/>
                </a:lnTo>
                <a:lnTo>
                  <a:pt x="427866" y="427806"/>
                </a:lnTo>
                <a:lnTo>
                  <a:pt x="427866" y="0"/>
                </a:lnTo>
                <a:close/>
              </a:path>
            </a:pathLst>
          </a:custGeom>
          <a:solidFill>
            <a:srgbClr val="C93D36"/>
          </a:solidFill>
        </p:spPr>
        <p:txBody>
          <a:bodyPr wrap="square" lIns="0" tIns="0" rIns="0" bIns="0" rtlCol="0"/>
          <a:lstStyle/>
          <a:p>
            <a:endParaRPr/>
          </a:p>
        </p:txBody>
      </p:sp>
      <p:sp>
        <p:nvSpPr>
          <p:cNvPr id="3" name="object 3"/>
          <p:cNvSpPr txBox="1">
            <a:spLocks noGrp="1"/>
          </p:cNvSpPr>
          <p:nvPr>
            <p:ph type="title"/>
          </p:nvPr>
        </p:nvSpPr>
        <p:spPr>
          <a:xfrm>
            <a:off x="86454" y="1112120"/>
            <a:ext cx="1656714" cy="528955"/>
          </a:xfrm>
          <a:prstGeom prst="rect">
            <a:avLst/>
          </a:prstGeom>
        </p:spPr>
        <p:txBody>
          <a:bodyPr vert="horz" wrap="square" lIns="0" tIns="12700" rIns="0" bIns="0" rtlCol="0">
            <a:spAutoFit/>
          </a:bodyPr>
          <a:lstStyle/>
          <a:p>
            <a:pPr marL="12700">
              <a:lnSpc>
                <a:spcPct val="100000"/>
              </a:lnSpc>
              <a:spcBef>
                <a:spcPts val="100"/>
              </a:spcBef>
            </a:pPr>
            <a:r>
              <a:rPr spc="-35" dirty="0"/>
              <a:t>LATENCY</a:t>
            </a:r>
          </a:p>
        </p:txBody>
      </p:sp>
      <p:sp>
        <p:nvSpPr>
          <p:cNvPr id="4" name="object 4"/>
          <p:cNvSpPr txBox="1"/>
          <p:nvPr/>
        </p:nvSpPr>
        <p:spPr>
          <a:xfrm>
            <a:off x="5851676" y="3560279"/>
            <a:ext cx="3171825" cy="864869"/>
          </a:xfrm>
          <a:prstGeom prst="rect">
            <a:avLst/>
          </a:prstGeom>
        </p:spPr>
        <p:txBody>
          <a:bodyPr vert="horz" wrap="square" lIns="0" tIns="56515" rIns="0" bIns="0" rtlCol="0">
            <a:spAutoFit/>
          </a:bodyPr>
          <a:lstStyle/>
          <a:p>
            <a:pPr marL="12700">
              <a:lnSpc>
                <a:spcPct val="100000"/>
              </a:lnSpc>
              <a:spcBef>
                <a:spcPts val="445"/>
              </a:spcBef>
            </a:pPr>
            <a:r>
              <a:rPr sz="1550" dirty="0">
                <a:latin typeface="Arial"/>
                <a:cs typeface="Arial"/>
              </a:rPr>
              <a:t>1</a:t>
            </a:r>
            <a:r>
              <a:rPr sz="1550" spc="-25" dirty="0">
                <a:latin typeface="Arial"/>
                <a:cs typeface="Arial"/>
              </a:rPr>
              <a:t> </a:t>
            </a:r>
            <a:r>
              <a:rPr sz="1550" dirty="0">
                <a:latin typeface="Arial"/>
                <a:cs typeface="Arial"/>
              </a:rPr>
              <a:t>ms</a:t>
            </a:r>
            <a:r>
              <a:rPr sz="1550" spc="-25" dirty="0">
                <a:latin typeface="Arial"/>
                <a:cs typeface="Arial"/>
              </a:rPr>
              <a:t> </a:t>
            </a:r>
            <a:r>
              <a:rPr sz="1550" dirty="0">
                <a:latin typeface="Arial"/>
                <a:cs typeface="Arial"/>
              </a:rPr>
              <a:t>=</a:t>
            </a:r>
            <a:r>
              <a:rPr sz="1550" spc="-20" dirty="0">
                <a:latin typeface="Arial"/>
                <a:cs typeface="Arial"/>
              </a:rPr>
              <a:t> </a:t>
            </a:r>
            <a:r>
              <a:rPr sz="1550" dirty="0">
                <a:latin typeface="Arial"/>
                <a:cs typeface="Arial"/>
              </a:rPr>
              <a:t>1000</a:t>
            </a:r>
            <a:r>
              <a:rPr sz="1550" spc="-25" dirty="0">
                <a:latin typeface="Arial"/>
                <a:cs typeface="Arial"/>
              </a:rPr>
              <a:t> µs</a:t>
            </a:r>
            <a:endParaRPr sz="1550">
              <a:latin typeface="Arial"/>
              <a:cs typeface="Arial"/>
            </a:endParaRPr>
          </a:p>
          <a:p>
            <a:pPr marL="12700">
              <a:lnSpc>
                <a:spcPct val="100000"/>
              </a:lnSpc>
              <a:spcBef>
                <a:spcPts val="340"/>
              </a:spcBef>
            </a:pPr>
            <a:r>
              <a:rPr sz="1550" dirty="0">
                <a:latin typeface="Arial"/>
                <a:cs typeface="Arial"/>
              </a:rPr>
              <a:t>2</a:t>
            </a:r>
            <a:r>
              <a:rPr sz="1550" spc="-25" dirty="0">
                <a:latin typeface="Arial"/>
                <a:cs typeface="Arial"/>
              </a:rPr>
              <a:t> </a:t>
            </a:r>
            <a:r>
              <a:rPr sz="1550" dirty="0">
                <a:latin typeface="Arial"/>
                <a:cs typeface="Arial"/>
              </a:rPr>
              <a:t>ms</a:t>
            </a:r>
            <a:r>
              <a:rPr sz="1550" spc="-25" dirty="0">
                <a:latin typeface="Arial"/>
                <a:cs typeface="Arial"/>
              </a:rPr>
              <a:t> </a:t>
            </a:r>
            <a:r>
              <a:rPr sz="1550" dirty="0">
                <a:latin typeface="Arial"/>
                <a:cs typeface="Arial"/>
              </a:rPr>
              <a:t>=~</a:t>
            </a:r>
            <a:r>
              <a:rPr sz="1550" spc="-25" dirty="0">
                <a:latin typeface="Arial"/>
                <a:cs typeface="Arial"/>
              </a:rPr>
              <a:t> </a:t>
            </a:r>
            <a:r>
              <a:rPr sz="1550" dirty="0">
                <a:latin typeface="Arial"/>
                <a:cs typeface="Arial"/>
              </a:rPr>
              <a:t>Disk</a:t>
            </a:r>
            <a:r>
              <a:rPr sz="1550" spc="-25" dirty="0">
                <a:latin typeface="Arial"/>
                <a:cs typeface="Arial"/>
              </a:rPr>
              <a:t> </a:t>
            </a:r>
            <a:r>
              <a:rPr sz="1550" spc="-20" dirty="0">
                <a:latin typeface="Arial"/>
                <a:cs typeface="Arial"/>
              </a:rPr>
              <a:t>seek</a:t>
            </a:r>
            <a:endParaRPr sz="1550">
              <a:latin typeface="Arial"/>
              <a:cs typeface="Arial"/>
            </a:endParaRPr>
          </a:p>
          <a:p>
            <a:pPr marL="12700">
              <a:lnSpc>
                <a:spcPct val="100000"/>
              </a:lnSpc>
              <a:spcBef>
                <a:spcPts val="345"/>
              </a:spcBef>
            </a:pPr>
            <a:r>
              <a:rPr sz="1550" dirty="0">
                <a:latin typeface="Arial"/>
                <a:cs typeface="Arial"/>
              </a:rPr>
              <a:t>150</a:t>
            </a:r>
            <a:r>
              <a:rPr sz="1550" spc="-35" dirty="0">
                <a:latin typeface="Arial"/>
                <a:cs typeface="Arial"/>
              </a:rPr>
              <a:t> </a:t>
            </a:r>
            <a:r>
              <a:rPr sz="1550" dirty="0">
                <a:latin typeface="Arial"/>
                <a:cs typeface="Arial"/>
              </a:rPr>
              <a:t>ms</a:t>
            </a:r>
            <a:r>
              <a:rPr sz="1550" spc="-25" dirty="0">
                <a:latin typeface="Arial"/>
                <a:cs typeface="Arial"/>
              </a:rPr>
              <a:t> </a:t>
            </a:r>
            <a:r>
              <a:rPr sz="1550" dirty="0">
                <a:latin typeface="Arial"/>
                <a:cs typeface="Arial"/>
              </a:rPr>
              <a:t>=~</a:t>
            </a:r>
            <a:r>
              <a:rPr sz="1550" spc="-30" dirty="0">
                <a:latin typeface="Arial"/>
                <a:cs typeface="Arial"/>
              </a:rPr>
              <a:t> </a:t>
            </a:r>
            <a:r>
              <a:rPr sz="1550" dirty="0">
                <a:latin typeface="Arial"/>
                <a:cs typeface="Arial"/>
              </a:rPr>
              <a:t>Ping</a:t>
            </a:r>
            <a:r>
              <a:rPr sz="1550" spc="-25" dirty="0">
                <a:latin typeface="Arial"/>
                <a:cs typeface="Arial"/>
              </a:rPr>
              <a:t> </a:t>
            </a:r>
            <a:r>
              <a:rPr sz="1550" dirty="0">
                <a:latin typeface="Arial"/>
                <a:cs typeface="Arial"/>
              </a:rPr>
              <a:t>time</a:t>
            </a:r>
            <a:r>
              <a:rPr sz="1550" spc="-25" dirty="0">
                <a:latin typeface="Arial"/>
                <a:cs typeface="Arial"/>
              </a:rPr>
              <a:t> </a:t>
            </a:r>
            <a:r>
              <a:rPr sz="1550" spc="-10" dirty="0">
                <a:latin typeface="Arial"/>
                <a:cs typeface="Arial"/>
              </a:rPr>
              <a:t>USA</a:t>
            </a:r>
            <a:r>
              <a:rPr sz="1550" spc="-95" dirty="0">
                <a:latin typeface="Arial"/>
                <a:cs typeface="Arial"/>
              </a:rPr>
              <a:t> </a:t>
            </a:r>
            <a:r>
              <a:rPr sz="1550" dirty="0">
                <a:latin typeface="Arial"/>
                <a:cs typeface="Arial"/>
              </a:rPr>
              <a:t>to</a:t>
            </a:r>
            <a:r>
              <a:rPr sz="1550" spc="-25" dirty="0">
                <a:latin typeface="Arial"/>
                <a:cs typeface="Arial"/>
              </a:rPr>
              <a:t> </a:t>
            </a:r>
            <a:r>
              <a:rPr sz="1550" spc="-10" dirty="0">
                <a:latin typeface="Arial"/>
                <a:cs typeface="Arial"/>
              </a:rPr>
              <a:t>Europe</a:t>
            </a:r>
            <a:endParaRPr sz="1550">
              <a:latin typeface="Arial"/>
              <a:cs typeface="Arial"/>
            </a:endParaRPr>
          </a:p>
        </p:txBody>
      </p:sp>
      <p:sp>
        <p:nvSpPr>
          <p:cNvPr id="5" name="object 5"/>
          <p:cNvSpPr txBox="1"/>
          <p:nvPr/>
        </p:nvSpPr>
        <p:spPr>
          <a:xfrm>
            <a:off x="228645" y="5879974"/>
            <a:ext cx="441325" cy="227329"/>
          </a:xfrm>
          <a:prstGeom prst="rect">
            <a:avLst/>
          </a:prstGeom>
        </p:spPr>
        <p:txBody>
          <a:bodyPr vert="horz" wrap="square" lIns="0" tIns="15240" rIns="0" bIns="0" rtlCol="0">
            <a:spAutoFit/>
          </a:bodyPr>
          <a:lstStyle/>
          <a:p>
            <a:pPr marL="12700">
              <a:lnSpc>
                <a:spcPct val="100000"/>
              </a:lnSpc>
              <a:spcBef>
                <a:spcPts val="120"/>
              </a:spcBef>
            </a:pPr>
            <a:r>
              <a:rPr sz="1300" dirty="0">
                <a:latin typeface="Arial"/>
                <a:cs typeface="Arial"/>
              </a:rPr>
              <a:t>x10</a:t>
            </a:r>
            <a:r>
              <a:rPr sz="1300" spc="25" dirty="0">
                <a:latin typeface="Arial"/>
                <a:cs typeface="Arial"/>
              </a:rPr>
              <a:t> </a:t>
            </a:r>
            <a:r>
              <a:rPr sz="1300" spc="-50" dirty="0">
                <a:latin typeface="Arial"/>
                <a:cs typeface="Arial"/>
              </a:rPr>
              <a:t>=</a:t>
            </a:r>
            <a:endParaRPr sz="1300">
              <a:latin typeface="Arial"/>
              <a:cs typeface="Arial"/>
            </a:endParaRPr>
          </a:p>
        </p:txBody>
      </p:sp>
      <p:sp>
        <p:nvSpPr>
          <p:cNvPr id="6" name="object 6"/>
          <p:cNvSpPr/>
          <p:nvPr/>
        </p:nvSpPr>
        <p:spPr>
          <a:xfrm>
            <a:off x="4323468" y="3186915"/>
            <a:ext cx="1398905" cy="1398905"/>
          </a:xfrm>
          <a:custGeom>
            <a:avLst/>
            <a:gdLst/>
            <a:ahLst/>
            <a:cxnLst/>
            <a:rect l="l" t="t" r="r" b="b"/>
            <a:pathLst>
              <a:path w="1398904" h="1398904">
                <a:moveTo>
                  <a:pt x="1398764" y="0"/>
                </a:moveTo>
                <a:lnTo>
                  <a:pt x="0" y="0"/>
                </a:lnTo>
                <a:lnTo>
                  <a:pt x="0" y="1398568"/>
                </a:lnTo>
                <a:lnTo>
                  <a:pt x="1398764" y="1398568"/>
                </a:lnTo>
                <a:lnTo>
                  <a:pt x="1398764" y="0"/>
                </a:lnTo>
                <a:close/>
              </a:path>
            </a:pathLst>
          </a:custGeom>
          <a:solidFill>
            <a:srgbClr val="60AD63"/>
          </a:solidFill>
        </p:spPr>
        <p:txBody>
          <a:bodyPr wrap="square" lIns="0" tIns="0" rIns="0" bIns="0" rtlCol="0"/>
          <a:lstStyle/>
          <a:p>
            <a:endParaRPr/>
          </a:p>
        </p:txBody>
      </p:sp>
      <p:sp>
        <p:nvSpPr>
          <p:cNvPr id="7" name="Rectangle 6">
            <a:extLst>
              <a:ext uri="{FF2B5EF4-FFF2-40B4-BE49-F238E27FC236}">
                <a16:creationId xmlns:a16="http://schemas.microsoft.com/office/drawing/2014/main" id="{6C537997-51D2-E3E2-4DE7-9F86CF3C42C9}"/>
              </a:ext>
            </a:extLst>
          </p:cNvPr>
          <p:cNvSpPr/>
          <p:nvPr/>
        </p:nvSpPr>
        <p:spPr>
          <a:xfrm>
            <a:off x="0" y="6248400"/>
            <a:ext cx="100584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454" y="1112120"/>
            <a:ext cx="1656714" cy="528955"/>
          </a:xfrm>
          <a:prstGeom prst="rect">
            <a:avLst/>
          </a:prstGeom>
        </p:spPr>
        <p:txBody>
          <a:bodyPr vert="horz" wrap="square" lIns="0" tIns="12700" rIns="0" bIns="0" rtlCol="0">
            <a:spAutoFit/>
          </a:bodyPr>
          <a:lstStyle/>
          <a:p>
            <a:pPr marL="12700">
              <a:lnSpc>
                <a:spcPct val="100000"/>
              </a:lnSpc>
              <a:spcBef>
                <a:spcPts val="100"/>
              </a:spcBef>
            </a:pPr>
            <a:r>
              <a:rPr spc="-35" dirty="0"/>
              <a:t>LATENCY</a:t>
            </a:r>
          </a:p>
        </p:txBody>
      </p:sp>
      <p:sp>
        <p:nvSpPr>
          <p:cNvPr id="3" name="object 3"/>
          <p:cNvSpPr txBox="1"/>
          <p:nvPr/>
        </p:nvSpPr>
        <p:spPr>
          <a:xfrm>
            <a:off x="2102219" y="1628273"/>
            <a:ext cx="1659255" cy="932180"/>
          </a:xfrm>
          <a:prstGeom prst="rect">
            <a:avLst/>
          </a:prstGeom>
        </p:spPr>
        <p:txBody>
          <a:bodyPr vert="horz" wrap="square" lIns="0" tIns="11430" rIns="0" bIns="0" rtlCol="0">
            <a:spAutoFit/>
          </a:bodyPr>
          <a:lstStyle/>
          <a:p>
            <a:pPr marL="12700">
              <a:lnSpc>
                <a:spcPts val="1810"/>
              </a:lnSpc>
              <a:spcBef>
                <a:spcPts val="90"/>
              </a:spcBef>
            </a:pPr>
            <a:r>
              <a:rPr sz="1550" dirty="0">
                <a:latin typeface="Source Sans 3"/>
                <a:cs typeface="Source Sans 3"/>
              </a:rPr>
              <a:t>0.01</a:t>
            </a:r>
            <a:r>
              <a:rPr sz="1550" spc="-35" dirty="0">
                <a:latin typeface="Source Sans 3"/>
                <a:cs typeface="Source Sans 3"/>
              </a:rPr>
              <a:t> ns</a:t>
            </a:r>
            <a:endParaRPr sz="1550">
              <a:latin typeface="Source Sans 3"/>
              <a:cs typeface="Source Sans 3"/>
            </a:endParaRPr>
          </a:p>
          <a:p>
            <a:pPr marL="12700">
              <a:lnSpc>
                <a:spcPts val="1760"/>
              </a:lnSpc>
            </a:pPr>
            <a:r>
              <a:rPr sz="1550" dirty="0">
                <a:latin typeface="Source Sans 3"/>
                <a:cs typeface="Source Sans 3"/>
              </a:rPr>
              <a:t>1</a:t>
            </a:r>
            <a:r>
              <a:rPr sz="1550" spc="-25" dirty="0">
                <a:latin typeface="Source Sans 3"/>
                <a:cs typeface="Source Sans 3"/>
              </a:rPr>
              <a:t> </a:t>
            </a:r>
            <a:r>
              <a:rPr sz="1550" dirty="0">
                <a:latin typeface="Source Sans 3"/>
                <a:cs typeface="Source Sans 3"/>
              </a:rPr>
              <a:t>cpu</a:t>
            </a:r>
            <a:r>
              <a:rPr sz="1550" spc="-20" dirty="0">
                <a:latin typeface="Source Sans 3"/>
                <a:cs typeface="Source Sans 3"/>
              </a:rPr>
              <a:t> </a:t>
            </a:r>
            <a:r>
              <a:rPr sz="1550" spc="-10" dirty="0">
                <a:latin typeface="Source Sans 3"/>
                <a:cs typeface="Source Sans 3"/>
              </a:rPr>
              <a:t>instruction</a:t>
            </a:r>
            <a:endParaRPr sz="1550">
              <a:latin typeface="Source Sans 3"/>
              <a:cs typeface="Source Sans 3"/>
            </a:endParaRPr>
          </a:p>
          <a:p>
            <a:pPr marL="12700" marR="5080">
              <a:lnSpc>
                <a:spcPts val="1760"/>
              </a:lnSpc>
              <a:spcBef>
                <a:spcPts val="95"/>
              </a:spcBef>
            </a:pPr>
            <a:r>
              <a:rPr sz="1550" dirty="0">
                <a:latin typeface="Source Sans 3"/>
                <a:cs typeface="Source Sans 3"/>
              </a:rPr>
              <a:t>1</a:t>
            </a:r>
            <a:r>
              <a:rPr sz="1550" spc="-25" dirty="0">
                <a:latin typeface="Source Sans 3"/>
                <a:cs typeface="Source Sans 3"/>
              </a:rPr>
              <a:t> </a:t>
            </a:r>
            <a:r>
              <a:rPr sz="1550" spc="-10" dirty="0">
                <a:latin typeface="Source Sans 3"/>
                <a:cs typeface="Source Sans 3"/>
              </a:rPr>
              <a:t>metre</a:t>
            </a:r>
            <a:r>
              <a:rPr sz="1550" spc="-20" dirty="0">
                <a:latin typeface="Source Sans 3"/>
                <a:cs typeface="Source Sans 3"/>
              </a:rPr>
              <a:t> </a:t>
            </a:r>
            <a:r>
              <a:rPr sz="1550" dirty="0">
                <a:latin typeface="Source Sans 3"/>
                <a:cs typeface="Source Sans 3"/>
              </a:rPr>
              <a:t>(=~</a:t>
            </a:r>
            <a:r>
              <a:rPr sz="1550" spc="-20" dirty="0">
                <a:latin typeface="Source Sans 3"/>
                <a:cs typeface="Source Sans 3"/>
              </a:rPr>
              <a:t> </a:t>
            </a:r>
            <a:r>
              <a:rPr sz="1550" dirty="0">
                <a:latin typeface="Source Sans 3"/>
                <a:cs typeface="Source Sans 3"/>
              </a:rPr>
              <a:t>1</a:t>
            </a:r>
            <a:r>
              <a:rPr sz="1550" spc="-20" dirty="0">
                <a:latin typeface="Source Sans 3"/>
                <a:cs typeface="Source Sans 3"/>
              </a:rPr>
              <a:t> </a:t>
            </a:r>
            <a:r>
              <a:rPr sz="1550" spc="-10" dirty="0">
                <a:latin typeface="Source Sans 3"/>
                <a:cs typeface="Source Sans 3"/>
              </a:rPr>
              <a:t>yard) </a:t>
            </a:r>
            <a:r>
              <a:rPr sz="1550" dirty="0">
                <a:latin typeface="Source Sans 3"/>
                <a:cs typeface="Source Sans 3"/>
              </a:rPr>
              <a:t>Height</a:t>
            </a:r>
            <a:r>
              <a:rPr sz="1550" spc="-35" dirty="0">
                <a:latin typeface="Source Sans 3"/>
                <a:cs typeface="Source Sans 3"/>
              </a:rPr>
              <a:t> </a:t>
            </a:r>
            <a:r>
              <a:rPr sz="1550" dirty="0">
                <a:latin typeface="Source Sans 3"/>
                <a:cs typeface="Source Sans 3"/>
              </a:rPr>
              <a:t>of</a:t>
            </a:r>
            <a:r>
              <a:rPr sz="1550" spc="-35" dirty="0">
                <a:latin typeface="Source Sans 3"/>
                <a:cs typeface="Source Sans 3"/>
              </a:rPr>
              <a:t> </a:t>
            </a:r>
            <a:r>
              <a:rPr sz="1550" dirty="0">
                <a:latin typeface="Source Sans 3"/>
                <a:cs typeface="Source Sans 3"/>
              </a:rPr>
              <a:t>door</a:t>
            </a:r>
            <a:r>
              <a:rPr sz="1550" spc="-35" dirty="0">
                <a:latin typeface="Source Sans 3"/>
                <a:cs typeface="Source Sans 3"/>
              </a:rPr>
              <a:t> </a:t>
            </a:r>
            <a:r>
              <a:rPr sz="1550" spc="-20" dirty="0">
                <a:latin typeface="Source Sans 3"/>
                <a:cs typeface="Source Sans 3"/>
              </a:rPr>
              <a:t>knob</a:t>
            </a:r>
            <a:endParaRPr sz="1550">
              <a:latin typeface="Source Sans 3"/>
              <a:cs typeface="Source Sans 3"/>
            </a:endParaRPr>
          </a:p>
        </p:txBody>
      </p:sp>
      <p:grpSp>
        <p:nvGrpSpPr>
          <p:cNvPr id="4" name="object 4"/>
          <p:cNvGrpSpPr/>
          <p:nvPr/>
        </p:nvGrpSpPr>
        <p:grpSpPr>
          <a:xfrm>
            <a:off x="801237" y="1603054"/>
            <a:ext cx="507365" cy="1102995"/>
            <a:chOff x="801237" y="1603054"/>
            <a:chExt cx="507365" cy="1102995"/>
          </a:xfrm>
        </p:grpSpPr>
        <p:sp>
          <p:nvSpPr>
            <p:cNvPr id="5" name="object 5"/>
            <p:cNvSpPr/>
            <p:nvPr/>
          </p:nvSpPr>
          <p:spPr>
            <a:xfrm>
              <a:off x="815224" y="1617042"/>
              <a:ext cx="479425" cy="1075055"/>
            </a:xfrm>
            <a:custGeom>
              <a:avLst/>
              <a:gdLst/>
              <a:ahLst/>
              <a:cxnLst/>
              <a:rect l="l" t="t" r="r" b="b"/>
              <a:pathLst>
                <a:path w="479425" h="1075055">
                  <a:moveTo>
                    <a:pt x="478823" y="0"/>
                  </a:moveTo>
                  <a:lnTo>
                    <a:pt x="0" y="0"/>
                  </a:lnTo>
                  <a:lnTo>
                    <a:pt x="0" y="1074441"/>
                  </a:lnTo>
                  <a:lnTo>
                    <a:pt x="478823" y="1074441"/>
                  </a:lnTo>
                  <a:lnTo>
                    <a:pt x="478823" y="0"/>
                  </a:lnTo>
                  <a:close/>
                </a:path>
              </a:pathLst>
            </a:custGeom>
            <a:solidFill>
              <a:srgbClr val="FFFFFF"/>
            </a:solidFill>
          </p:spPr>
          <p:txBody>
            <a:bodyPr wrap="square" lIns="0" tIns="0" rIns="0" bIns="0" rtlCol="0"/>
            <a:lstStyle/>
            <a:p>
              <a:endParaRPr/>
            </a:p>
          </p:txBody>
        </p:sp>
        <p:sp>
          <p:nvSpPr>
            <p:cNvPr id="6" name="object 6"/>
            <p:cNvSpPr/>
            <p:nvPr/>
          </p:nvSpPr>
          <p:spPr>
            <a:xfrm>
              <a:off x="815224" y="1617041"/>
              <a:ext cx="479425" cy="1075055"/>
            </a:xfrm>
            <a:custGeom>
              <a:avLst/>
              <a:gdLst/>
              <a:ahLst/>
              <a:cxnLst/>
              <a:rect l="l" t="t" r="r" b="b"/>
              <a:pathLst>
                <a:path w="479425" h="1075055">
                  <a:moveTo>
                    <a:pt x="0" y="0"/>
                  </a:moveTo>
                  <a:lnTo>
                    <a:pt x="478823" y="0"/>
                  </a:lnTo>
                  <a:lnTo>
                    <a:pt x="478823" y="1074441"/>
                  </a:lnTo>
                  <a:lnTo>
                    <a:pt x="0" y="1074441"/>
                  </a:lnTo>
                  <a:lnTo>
                    <a:pt x="0" y="0"/>
                  </a:lnTo>
                  <a:close/>
                </a:path>
              </a:pathLst>
            </a:custGeom>
            <a:ln w="27974">
              <a:solidFill>
                <a:srgbClr val="666666"/>
              </a:solidFill>
            </a:ln>
          </p:spPr>
          <p:txBody>
            <a:bodyPr wrap="square" lIns="0" tIns="0" rIns="0" bIns="0" rtlCol="0"/>
            <a:lstStyle/>
            <a:p>
              <a:endParaRPr/>
            </a:p>
          </p:txBody>
        </p:sp>
        <p:pic>
          <p:nvPicPr>
            <p:cNvPr id="7" name="object 7"/>
            <p:cNvPicPr/>
            <p:nvPr/>
          </p:nvPicPr>
          <p:blipFill>
            <a:blip r:embed="rId3" cstate="print"/>
            <a:stretch>
              <a:fillRect/>
            </a:stretch>
          </p:blipFill>
          <p:spPr>
            <a:xfrm>
              <a:off x="1183473" y="2113687"/>
              <a:ext cx="75574" cy="81150"/>
            </a:xfrm>
            <a:prstGeom prst="rect">
              <a:avLst/>
            </a:prstGeom>
          </p:spPr>
        </p:pic>
      </p:grpSp>
      <p:sp>
        <p:nvSpPr>
          <p:cNvPr id="8" name="object 8"/>
          <p:cNvSpPr txBox="1"/>
          <p:nvPr/>
        </p:nvSpPr>
        <p:spPr>
          <a:xfrm>
            <a:off x="2102219" y="2815308"/>
            <a:ext cx="1993900" cy="3231515"/>
          </a:xfrm>
          <a:prstGeom prst="rect">
            <a:avLst/>
          </a:prstGeom>
        </p:spPr>
        <p:txBody>
          <a:bodyPr vert="horz" wrap="square" lIns="0" tIns="11430" rIns="0" bIns="0" rtlCol="0">
            <a:spAutoFit/>
          </a:bodyPr>
          <a:lstStyle/>
          <a:p>
            <a:pPr marL="12700">
              <a:lnSpc>
                <a:spcPts val="1810"/>
              </a:lnSpc>
              <a:spcBef>
                <a:spcPts val="90"/>
              </a:spcBef>
            </a:pPr>
            <a:r>
              <a:rPr sz="1550" dirty="0">
                <a:latin typeface="Source Sans 3"/>
                <a:cs typeface="Source Sans 3"/>
              </a:rPr>
              <a:t>1</a:t>
            </a:r>
            <a:r>
              <a:rPr sz="1550" spc="-15" dirty="0">
                <a:latin typeface="Source Sans 3"/>
                <a:cs typeface="Source Sans 3"/>
              </a:rPr>
              <a:t> </a:t>
            </a:r>
            <a:r>
              <a:rPr sz="1550" spc="-25" dirty="0">
                <a:latin typeface="Source Sans 3"/>
                <a:cs typeface="Source Sans 3"/>
              </a:rPr>
              <a:t>ns</a:t>
            </a:r>
            <a:endParaRPr sz="1550">
              <a:latin typeface="Source Sans 3"/>
              <a:cs typeface="Source Sans 3"/>
            </a:endParaRPr>
          </a:p>
          <a:p>
            <a:pPr marL="12700">
              <a:lnSpc>
                <a:spcPts val="1760"/>
              </a:lnSpc>
            </a:pPr>
            <a:r>
              <a:rPr sz="1550" dirty="0">
                <a:latin typeface="Source Sans 3"/>
                <a:cs typeface="Source Sans 3"/>
              </a:rPr>
              <a:t>100</a:t>
            </a:r>
            <a:r>
              <a:rPr sz="1550" spc="-30" dirty="0">
                <a:latin typeface="Source Sans 3"/>
                <a:cs typeface="Source Sans 3"/>
              </a:rPr>
              <a:t> </a:t>
            </a:r>
            <a:r>
              <a:rPr sz="1550" dirty="0">
                <a:latin typeface="Source Sans 3"/>
                <a:cs typeface="Source Sans 3"/>
              </a:rPr>
              <a:t>cpu</a:t>
            </a:r>
            <a:r>
              <a:rPr sz="1550" spc="-30" dirty="0">
                <a:latin typeface="Source Sans 3"/>
                <a:cs typeface="Source Sans 3"/>
              </a:rPr>
              <a:t> </a:t>
            </a:r>
            <a:r>
              <a:rPr sz="1550" spc="-10" dirty="0">
                <a:latin typeface="Source Sans 3"/>
                <a:cs typeface="Source Sans 3"/>
              </a:rPr>
              <a:t>instruction</a:t>
            </a:r>
            <a:endParaRPr sz="1550">
              <a:latin typeface="Source Sans 3"/>
              <a:cs typeface="Source Sans 3"/>
            </a:endParaRPr>
          </a:p>
          <a:p>
            <a:pPr marL="12700">
              <a:lnSpc>
                <a:spcPts val="1760"/>
              </a:lnSpc>
            </a:pPr>
            <a:r>
              <a:rPr sz="1550" dirty="0">
                <a:latin typeface="Source Sans 3"/>
                <a:cs typeface="Source Sans 3"/>
              </a:rPr>
              <a:t>100</a:t>
            </a:r>
            <a:r>
              <a:rPr sz="1550" spc="-30" dirty="0">
                <a:latin typeface="Source Sans 3"/>
                <a:cs typeface="Source Sans 3"/>
              </a:rPr>
              <a:t> </a:t>
            </a:r>
            <a:r>
              <a:rPr sz="1550" spc="-10" dirty="0">
                <a:latin typeface="Source Sans 3"/>
                <a:cs typeface="Source Sans 3"/>
              </a:rPr>
              <a:t>metre</a:t>
            </a:r>
            <a:r>
              <a:rPr sz="1550" spc="-30" dirty="0">
                <a:latin typeface="Source Sans 3"/>
                <a:cs typeface="Source Sans 3"/>
              </a:rPr>
              <a:t> </a:t>
            </a:r>
            <a:r>
              <a:rPr sz="1550" dirty="0">
                <a:latin typeface="Source Sans 3"/>
                <a:cs typeface="Source Sans 3"/>
              </a:rPr>
              <a:t>(=~</a:t>
            </a:r>
            <a:r>
              <a:rPr sz="1550" spc="-30" dirty="0">
                <a:latin typeface="Source Sans 3"/>
                <a:cs typeface="Source Sans 3"/>
              </a:rPr>
              <a:t> </a:t>
            </a:r>
            <a:r>
              <a:rPr sz="1550" dirty="0">
                <a:latin typeface="Source Sans 3"/>
                <a:cs typeface="Source Sans 3"/>
              </a:rPr>
              <a:t>100</a:t>
            </a:r>
            <a:r>
              <a:rPr sz="1550" spc="-30" dirty="0">
                <a:latin typeface="Source Sans 3"/>
                <a:cs typeface="Source Sans 3"/>
              </a:rPr>
              <a:t> </a:t>
            </a:r>
            <a:r>
              <a:rPr sz="1550" spc="-10" dirty="0">
                <a:latin typeface="Source Sans 3"/>
                <a:cs typeface="Source Sans 3"/>
              </a:rPr>
              <a:t>yard)</a:t>
            </a:r>
            <a:endParaRPr sz="1550">
              <a:latin typeface="Source Sans 3"/>
              <a:cs typeface="Source Sans 3"/>
            </a:endParaRPr>
          </a:p>
          <a:p>
            <a:pPr marL="12700">
              <a:lnSpc>
                <a:spcPts val="1810"/>
              </a:lnSpc>
            </a:pPr>
            <a:r>
              <a:rPr sz="1550" dirty="0">
                <a:latin typeface="Source Sans 3"/>
                <a:cs typeface="Source Sans 3"/>
              </a:rPr>
              <a:t>1</a:t>
            </a:r>
            <a:r>
              <a:rPr sz="1550" spc="-35" dirty="0">
                <a:latin typeface="Source Sans 3"/>
                <a:cs typeface="Source Sans 3"/>
              </a:rPr>
              <a:t> </a:t>
            </a:r>
            <a:r>
              <a:rPr sz="1550" spc="-10" dirty="0">
                <a:latin typeface="Source Sans 3"/>
                <a:cs typeface="Source Sans 3"/>
              </a:rPr>
              <a:t>football</a:t>
            </a:r>
            <a:r>
              <a:rPr sz="1550" spc="-30" dirty="0">
                <a:latin typeface="Source Sans 3"/>
                <a:cs typeface="Source Sans 3"/>
              </a:rPr>
              <a:t> </a:t>
            </a:r>
            <a:r>
              <a:rPr sz="1550" spc="-20" dirty="0">
                <a:latin typeface="Source Sans 3"/>
                <a:cs typeface="Source Sans 3"/>
              </a:rPr>
              <a:t>field</a:t>
            </a:r>
            <a:endParaRPr sz="1550">
              <a:latin typeface="Source Sans 3"/>
              <a:cs typeface="Source Sans 3"/>
            </a:endParaRPr>
          </a:p>
          <a:p>
            <a:pPr>
              <a:lnSpc>
                <a:spcPct val="100000"/>
              </a:lnSpc>
              <a:spcBef>
                <a:spcPts val="55"/>
              </a:spcBef>
            </a:pPr>
            <a:endParaRPr sz="1300">
              <a:latin typeface="Source Sans 3"/>
              <a:cs typeface="Source Sans 3"/>
            </a:endParaRPr>
          </a:p>
          <a:p>
            <a:pPr marL="12700">
              <a:lnSpc>
                <a:spcPts val="1810"/>
              </a:lnSpc>
            </a:pPr>
            <a:r>
              <a:rPr sz="1550" dirty="0">
                <a:latin typeface="Source Sans 3"/>
                <a:cs typeface="Source Sans 3"/>
              </a:rPr>
              <a:t>100</a:t>
            </a:r>
            <a:r>
              <a:rPr sz="1550" spc="-30" dirty="0">
                <a:latin typeface="Source Sans 3"/>
                <a:cs typeface="Source Sans 3"/>
              </a:rPr>
              <a:t> </a:t>
            </a:r>
            <a:r>
              <a:rPr sz="1550" spc="-25" dirty="0">
                <a:latin typeface="Source Sans 3"/>
                <a:cs typeface="Source Sans 3"/>
              </a:rPr>
              <a:t>ns</a:t>
            </a:r>
            <a:endParaRPr sz="1550">
              <a:latin typeface="Source Sans 3"/>
              <a:cs typeface="Source Sans 3"/>
            </a:endParaRPr>
          </a:p>
          <a:p>
            <a:pPr marL="12700">
              <a:lnSpc>
                <a:spcPts val="1760"/>
              </a:lnSpc>
            </a:pPr>
            <a:r>
              <a:rPr sz="1550" dirty="0">
                <a:latin typeface="Source Sans 3"/>
                <a:cs typeface="Source Sans 3"/>
              </a:rPr>
              <a:t>1</a:t>
            </a:r>
            <a:r>
              <a:rPr sz="1550" spc="-20" dirty="0">
                <a:latin typeface="Source Sans 3"/>
                <a:cs typeface="Source Sans 3"/>
              </a:rPr>
              <a:t> </a:t>
            </a:r>
            <a:r>
              <a:rPr sz="1550" dirty="0">
                <a:latin typeface="Source Sans 3"/>
                <a:cs typeface="Source Sans 3"/>
              </a:rPr>
              <a:t>memory</a:t>
            </a:r>
            <a:r>
              <a:rPr sz="1550" spc="-20" dirty="0">
                <a:latin typeface="Source Sans 3"/>
                <a:cs typeface="Source Sans 3"/>
              </a:rPr>
              <a:t> </a:t>
            </a:r>
            <a:r>
              <a:rPr sz="1550" spc="-10" dirty="0">
                <a:latin typeface="Source Sans 3"/>
                <a:cs typeface="Source Sans 3"/>
              </a:rPr>
              <a:t>reference</a:t>
            </a:r>
            <a:endParaRPr sz="1550">
              <a:latin typeface="Source Sans 3"/>
              <a:cs typeface="Source Sans 3"/>
            </a:endParaRPr>
          </a:p>
          <a:p>
            <a:pPr marL="12700">
              <a:lnSpc>
                <a:spcPts val="1760"/>
              </a:lnSpc>
            </a:pPr>
            <a:r>
              <a:rPr sz="1550" dirty="0">
                <a:latin typeface="Source Sans 3"/>
                <a:cs typeface="Source Sans 3"/>
              </a:rPr>
              <a:t>10km,</a:t>
            </a:r>
            <a:r>
              <a:rPr sz="1550" spc="-30" dirty="0">
                <a:latin typeface="Source Sans 3"/>
                <a:cs typeface="Source Sans 3"/>
              </a:rPr>
              <a:t> </a:t>
            </a:r>
            <a:r>
              <a:rPr sz="1550" dirty="0">
                <a:latin typeface="Source Sans 3"/>
                <a:cs typeface="Source Sans 3"/>
              </a:rPr>
              <a:t>6</a:t>
            </a:r>
            <a:r>
              <a:rPr sz="1550" spc="-30" dirty="0">
                <a:latin typeface="Source Sans 3"/>
                <a:cs typeface="Source Sans 3"/>
              </a:rPr>
              <a:t> </a:t>
            </a:r>
            <a:r>
              <a:rPr sz="1550" spc="-10" dirty="0">
                <a:latin typeface="Source Sans 3"/>
                <a:cs typeface="Source Sans 3"/>
              </a:rPr>
              <a:t>miles</a:t>
            </a:r>
            <a:endParaRPr sz="1550">
              <a:latin typeface="Source Sans 3"/>
              <a:cs typeface="Source Sans 3"/>
            </a:endParaRPr>
          </a:p>
          <a:p>
            <a:pPr marL="12700">
              <a:lnSpc>
                <a:spcPts val="1810"/>
              </a:lnSpc>
            </a:pPr>
            <a:r>
              <a:rPr sz="1550" dirty="0">
                <a:latin typeface="Source Sans 3"/>
                <a:cs typeface="Source Sans 3"/>
              </a:rPr>
              <a:t>1/4</a:t>
            </a:r>
            <a:r>
              <a:rPr sz="1550" spc="-20" dirty="0">
                <a:latin typeface="Source Sans 3"/>
                <a:cs typeface="Source Sans 3"/>
              </a:rPr>
              <a:t> </a:t>
            </a:r>
            <a:r>
              <a:rPr sz="1550" dirty="0">
                <a:latin typeface="Source Sans 3"/>
                <a:cs typeface="Source Sans 3"/>
              </a:rPr>
              <a:t>of</a:t>
            </a:r>
            <a:r>
              <a:rPr sz="1550" spc="-20" dirty="0">
                <a:latin typeface="Source Sans 3"/>
                <a:cs typeface="Source Sans 3"/>
              </a:rPr>
              <a:t> </a:t>
            </a:r>
            <a:r>
              <a:rPr sz="1550" dirty="0">
                <a:latin typeface="Source Sans 3"/>
                <a:cs typeface="Source Sans 3"/>
              </a:rPr>
              <a:t>a</a:t>
            </a:r>
            <a:r>
              <a:rPr sz="1550" spc="-20" dirty="0">
                <a:latin typeface="Source Sans 3"/>
                <a:cs typeface="Source Sans 3"/>
              </a:rPr>
              <a:t> </a:t>
            </a:r>
            <a:r>
              <a:rPr sz="1550" spc="-10" dirty="0">
                <a:latin typeface="Source Sans 3"/>
                <a:cs typeface="Source Sans 3"/>
              </a:rPr>
              <a:t>Marathon</a:t>
            </a:r>
            <a:endParaRPr sz="1550">
              <a:latin typeface="Source Sans 3"/>
              <a:cs typeface="Source Sans 3"/>
            </a:endParaRPr>
          </a:p>
          <a:p>
            <a:pPr>
              <a:lnSpc>
                <a:spcPct val="100000"/>
              </a:lnSpc>
              <a:spcBef>
                <a:spcPts val="55"/>
              </a:spcBef>
            </a:pPr>
            <a:endParaRPr sz="1300">
              <a:latin typeface="Source Sans 3"/>
              <a:cs typeface="Source Sans 3"/>
            </a:endParaRPr>
          </a:p>
          <a:p>
            <a:pPr marL="12700">
              <a:lnSpc>
                <a:spcPts val="1810"/>
              </a:lnSpc>
            </a:pPr>
            <a:r>
              <a:rPr sz="1550" dirty="0">
                <a:latin typeface="Source Sans 3"/>
                <a:cs typeface="Source Sans 3"/>
              </a:rPr>
              <a:t>3</a:t>
            </a:r>
            <a:r>
              <a:rPr sz="1550" spc="-15" dirty="0">
                <a:latin typeface="Source Sans 3"/>
                <a:cs typeface="Source Sans 3"/>
              </a:rPr>
              <a:t> </a:t>
            </a:r>
            <a:r>
              <a:rPr sz="1550" spc="-25" dirty="0">
                <a:latin typeface="Source Sans 3"/>
                <a:cs typeface="Source Sans 3"/>
              </a:rPr>
              <a:t>µs</a:t>
            </a:r>
            <a:endParaRPr sz="1550">
              <a:latin typeface="Source Sans 3"/>
              <a:cs typeface="Source Sans 3"/>
            </a:endParaRPr>
          </a:p>
          <a:p>
            <a:pPr marL="12700" marR="5080">
              <a:lnSpc>
                <a:spcPts val="1760"/>
              </a:lnSpc>
              <a:spcBef>
                <a:spcPts val="95"/>
              </a:spcBef>
            </a:pPr>
            <a:r>
              <a:rPr sz="1550" spc="-10" dirty="0">
                <a:latin typeface="Source Sans 3"/>
                <a:cs typeface="Source Sans 3"/>
              </a:rPr>
              <a:t>Read</a:t>
            </a:r>
            <a:r>
              <a:rPr sz="1550" spc="-45" dirty="0">
                <a:latin typeface="Source Sans 3"/>
                <a:cs typeface="Source Sans 3"/>
              </a:rPr>
              <a:t> </a:t>
            </a:r>
            <a:r>
              <a:rPr sz="1550" dirty="0">
                <a:latin typeface="Source Sans 3"/>
                <a:cs typeface="Source Sans 3"/>
              </a:rPr>
              <a:t>1MB</a:t>
            </a:r>
            <a:r>
              <a:rPr sz="1550" spc="-45" dirty="0">
                <a:latin typeface="Source Sans 3"/>
                <a:cs typeface="Source Sans 3"/>
              </a:rPr>
              <a:t> </a:t>
            </a:r>
            <a:r>
              <a:rPr sz="1550" dirty="0">
                <a:latin typeface="Source Sans 3"/>
                <a:cs typeface="Source Sans 3"/>
              </a:rPr>
              <a:t>from</a:t>
            </a:r>
            <a:r>
              <a:rPr sz="1550" spc="-45" dirty="0">
                <a:latin typeface="Source Sans 3"/>
                <a:cs typeface="Source Sans 3"/>
              </a:rPr>
              <a:t> </a:t>
            </a:r>
            <a:r>
              <a:rPr sz="1550" spc="-10" dirty="0">
                <a:latin typeface="Source Sans 3"/>
                <a:cs typeface="Source Sans 3"/>
              </a:rPr>
              <a:t>memory </a:t>
            </a:r>
            <a:r>
              <a:rPr sz="1550" dirty="0">
                <a:latin typeface="Source Sans 3"/>
                <a:cs typeface="Source Sans 3"/>
              </a:rPr>
              <a:t>300km,</a:t>
            </a:r>
            <a:r>
              <a:rPr sz="1550" spc="-45" dirty="0">
                <a:latin typeface="Source Sans 3"/>
                <a:cs typeface="Source Sans 3"/>
              </a:rPr>
              <a:t> </a:t>
            </a:r>
            <a:r>
              <a:rPr sz="1550" dirty="0">
                <a:latin typeface="Source Sans 3"/>
                <a:cs typeface="Source Sans 3"/>
              </a:rPr>
              <a:t>186</a:t>
            </a:r>
            <a:r>
              <a:rPr sz="1550" spc="-40" dirty="0">
                <a:latin typeface="Source Sans 3"/>
                <a:cs typeface="Source Sans 3"/>
              </a:rPr>
              <a:t> </a:t>
            </a:r>
            <a:r>
              <a:rPr sz="1550" spc="-10" dirty="0">
                <a:latin typeface="Source Sans 3"/>
                <a:cs typeface="Source Sans 3"/>
              </a:rPr>
              <a:t>miles</a:t>
            </a:r>
            <a:endParaRPr sz="1550">
              <a:latin typeface="Source Sans 3"/>
              <a:cs typeface="Source Sans 3"/>
            </a:endParaRPr>
          </a:p>
          <a:p>
            <a:pPr marL="12700">
              <a:lnSpc>
                <a:spcPts val="1720"/>
              </a:lnSpc>
            </a:pPr>
            <a:r>
              <a:rPr sz="1550" dirty="0">
                <a:latin typeface="Source Sans 3"/>
                <a:cs typeface="Source Sans 3"/>
              </a:rPr>
              <a:t>3x</a:t>
            </a:r>
            <a:r>
              <a:rPr sz="1550" spc="-35" dirty="0">
                <a:latin typeface="Source Sans 3"/>
                <a:cs typeface="Source Sans 3"/>
              </a:rPr>
              <a:t> </a:t>
            </a:r>
            <a:r>
              <a:rPr sz="1550" dirty="0">
                <a:latin typeface="Source Sans 3"/>
                <a:cs typeface="Source Sans 3"/>
              </a:rPr>
              <a:t>length</a:t>
            </a:r>
            <a:r>
              <a:rPr sz="1550" spc="-35" dirty="0">
                <a:latin typeface="Source Sans 3"/>
                <a:cs typeface="Source Sans 3"/>
              </a:rPr>
              <a:t> </a:t>
            </a:r>
            <a:r>
              <a:rPr sz="1550" dirty="0">
                <a:latin typeface="Source Sans 3"/>
                <a:cs typeface="Source Sans 3"/>
              </a:rPr>
              <a:t>Suez</a:t>
            </a:r>
            <a:r>
              <a:rPr sz="1550" spc="-35" dirty="0">
                <a:latin typeface="Source Sans 3"/>
                <a:cs typeface="Source Sans 3"/>
              </a:rPr>
              <a:t> </a:t>
            </a:r>
            <a:r>
              <a:rPr sz="1550" spc="-10" dirty="0">
                <a:latin typeface="Source Sans 3"/>
                <a:cs typeface="Source Sans 3"/>
              </a:rPr>
              <a:t>Canal</a:t>
            </a:r>
            <a:endParaRPr sz="1550">
              <a:latin typeface="Source Sans 3"/>
              <a:cs typeface="Source Sans 3"/>
            </a:endParaRPr>
          </a:p>
        </p:txBody>
      </p:sp>
      <p:grpSp>
        <p:nvGrpSpPr>
          <p:cNvPr id="9" name="object 9"/>
          <p:cNvGrpSpPr/>
          <p:nvPr/>
        </p:nvGrpSpPr>
        <p:grpSpPr>
          <a:xfrm>
            <a:off x="294524" y="2856193"/>
            <a:ext cx="1511300" cy="3235325"/>
            <a:chOff x="294524" y="2856193"/>
            <a:chExt cx="1511300" cy="3235325"/>
          </a:xfrm>
        </p:grpSpPr>
        <p:sp>
          <p:nvSpPr>
            <p:cNvPr id="10" name="object 10"/>
            <p:cNvSpPr/>
            <p:nvPr/>
          </p:nvSpPr>
          <p:spPr>
            <a:xfrm>
              <a:off x="493494" y="2870179"/>
              <a:ext cx="1112520" cy="1026794"/>
            </a:xfrm>
            <a:custGeom>
              <a:avLst/>
              <a:gdLst/>
              <a:ahLst/>
              <a:cxnLst/>
              <a:rect l="l" t="t" r="r" b="b"/>
              <a:pathLst>
                <a:path w="1112520" h="1026795">
                  <a:moveTo>
                    <a:pt x="600471" y="0"/>
                  </a:moveTo>
                  <a:lnTo>
                    <a:pt x="532022" y="7491"/>
                  </a:lnTo>
                  <a:lnTo>
                    <a:pt x="461291" y="25855"/>
                  </a:lnTo>
                  <a:lnTo>
                    <a:pt x="425798" y="39941"/>
                  </a:lnTo>
                  <a:lnTo>
                    <a:pt x="390607" y="57739"/>
                  </a:lnTo>
                  <a:lnTo>
                    <a:pt x="356010" y="79579"/>
                  </a:lnTo>
                  <a:lnTo>
                    <a:pt x="322298" y="105793"/>
                  </a:lnTo>
                  <a:lnTo>
                    <a:pt x="289763" y="136711"/>
                  </a:lnTo>
                  <a:lnTo>
                    <a:pt x="258696" y="172665"/>
                  </a:lnTo>
                  <a:lnTo>
                    <a:pt x="229387" y="213986"/>
                  </a:lnTo>
                  <a:lnTo>
                    <a:pt x="202128" y="261005"/>
                  </a:lnTo>
                  <a:lnTo>
                    <a:pt x="177210" y="314053"/>
                  </a:lnTo>
                  <a:lnTo>
                    <a:pt x="154924" y="373461"/>
                  </a:lnTo>
                  <a:lnTo>
                    <a:pt x="135562" y="439560"/>
                  </a:lnTo>
                  <a:lnTo>
                    <a:pt x="136617" y="441126"/>
                  </a:lnTo>
                  <a:lnTo>
                    <a:pt x="141302" y="444475"/>
                  </a:lnTo>
                  <a:lnTo>
                    <a:pt x="151893" y="447582"/>
                  </a:lnTo>
                  <a:lnTo>
                    <a:pt x="170669" y="448422"/>
                  </a:lnTo>
                  <a:lnTo>
                    <a:pt x="176723" y="447597"/>
                  </a:lnTo>
                  <a:lnTo>
                    <a:pt x="200089" y="446439"/>
                  </a:lnTo>
                  <a:lnTo>
                    <a:pt x="273297" y="449639"/>
                  </a:lnTo>
                  <a:lnTo>
                    <a:pt x="284420" y="452071"/>
                  </a:lnTo>
                  <a:lnTo>
                    <a:pt x="280225" y="479404"/>
                  </a:lnTo>
                  <a:lnTo>
                    <a:pt x="274854" y="520072"/>
                  </a:lnTo>
                  <a:lnTo>
                    <a:pt x="267966" y="577068"/>
                  </a:lnTo>
                  <a:lnTo>
                    <a:pt x="259219" y="653388"/>
                  </a:lnTo>
                  <a:lnTo>
                    <a:pt x="0" y="669375"/>
                  </a:lnTo>
                  <a:lnTo>
                    <a:pt x="34498" y="1026480"/>
                  </a:lnTo>
                  <a:lnTo>
                    <a:pt x="65174" y="1022744"/>
                  </a:lnTo>
                  <a:lnTo>
                    <a:pt x="136558" y="1009599"/>
                  </a:lnTo>
                  <a:lnTo>
                    <a:pt x="192218" y="990421"/>
                  </a:lnTo>
                  <a:lnTo>
                    <a:pt x="233964" y="966569"/>
                  </a:lnTo>
                  <a:lnTo>
                    <a:pt x="263604" y="939400"/>
                  </a:lnTo>
                  <a:lnTo>
                    <a:pt x="293801" y="880546"/>
                  </a:lnTo>
                  <a:lnTo>
                    <a:pt x="298063" y="849839"/>
                  </a:lnTo>
                  <a:lnTo>
                    <a:pt x="298455" y="847337"/>
                  </a:lnTo>
                  <a:lnTo>
                    <a:pt x="298990" y="842684"/>
                  </a:lnTo>
                  <a:lnTo>
                    <a:pt x="300235" y="831680"/>
                  </a:lnTo>
                  <a:lnTo>
                    <a:pt x="429019" y="824816"/>
                  </a:lnTo>
                  <a:lnTo>
                    <a:pt x="455700" y="856993"/>
                  </a:lnTo>
                  <a:lnTo>
                    <a:pt x="490375" y="881288"/>
                  </a:lnTo>
                  <a:lnTo>
                    <a:pt x="533476" y="896049"/>
                  </a:lnTo>
                  <a:lnTo>
                    <a:pt x="585438" y="899625"/>
                  </a:lnTo>
                  <a:lnTo>
                    <a:pt x="601643" y="898615"/>
                  </a:lnTo>
                  <a:lnTo>
                    <a:pt x="647624" y="889141"/>
                  </a:lnTo>
                  <a:lnTo>
                    <a:pt x="719431" y="861536"/>
                  </a:lnTo>
                  <a:lnTo>
                    <a:pt x="813113" y="806135"/>
                  </a:lnTo>
                  <a:lnTo>
                    <a:pt x="831719" y="798004"/>
                  </a:lnTo>
                  <a:lnTo>
                    <a:pt x="881361" y="783331"/>
                  </a:lnTo>
                  <a:lnTo>
                    <a:pt x="952777" y="776693"/>
                  </a:lnTo>
                  <a:lnTo>
                    <a:pt x="1036704" y="792667"/>
                  </a:lnTo>
                  <a:lnTo>
                    <a:pt x="1048435" y="792667"/>
                  </a:lnTo>
                  <a:lnTo>
                    <a:pt x="1066754" y="741994"/>
                  </a:lnTo>
                  <a:lnTo>
                    <a:pt x="1083295" y="685061"/>
                  </a:lnTo>
                  <a:lnTo>
                    <a:pt x="1099102" y="612761"/>
                  </a:lnTo>
                  <a:lnTo>
                    <a:pt x="1105406" y="572184"/>
                  </a:lnTo>
                  <a:lnTo>
                    <a:pt x="1109936" y="529367"/>
                  </a:lnTo>
                  <a:lnTo>
                    <a:pt x="1112162" y="484845"/>
                  </a:lnTo>
                  <a:lnTo>
                    <a:pt x="1111555" y="439151"/>
                  </a:lnTo>
                  <a:lnTo>
                    <a:pt x="1107584" y="392820"/>
                  </a:lnTo>
                  <a:lnTo>
                    <a:pt x="1099719" y="346385"/>
                  </a:lnTo>
                  <a:lnTo>
                    <a:pt x="1087430" y="300381"/>
                  </a:lnTo>
                  <a:lnTo>
                    <a:pt x="1070187" y="255342"/>
                  </a:lnTo>
                  <a:lnTo>
                    <a:pt x="1047460" y="211802"/>
                  </a:lnTo>
                  <a:lnTo>
                    <a:pt x="1018719" y="170295"/>
                  </a:lnTo>
                  <a:lnTo>
                    <a:pt x="983434" y="131354"/>
                  </a:lnTo>
                  <a:lnTo>
                    <a:pt x="941074" y="95515"/>
                  </a:lnTo>
                  <a:lnTo>
                    <a:pt x="891111" y="63311"/>
                  </a:lnTo>
                  <a:lnTo>
                    <a:pt x="833013" y="35276"/>
                  </a:lnTo>
                  <a:lnTo>
                    <a:pt x="765254" y="15495"/>
                  </a:lnTo>
                  <a:lnTo>
                    <a:pt x="691382" y="3101"/>
                  </a:lnTo>
                  <a:lnTo>
                    <a:pt x="600471" y="0"/>
                  </a:lnTo>
                  <a:close/>
                </a:path>
              </a:pathLst>
            </a:custGeom>
            <a:ln w="27973">
              <a:solidFill>
                <a:srgbClr val="666666"/>
              </a:solidFill>
            </a:ln>
          </p:spPr>
          <p:txBody>
            <a:bodyPr wrap="square" lIns="0" tIns="0" rIns="0" bIns="0" rtlCol="0"/>
            <a:lstStyle/>
            <a:p>
              <a:endParaRPr/>
            </a:p>
          </p:txBody>
        </p:sp>
        <p:pic>
          <p:nvPicPr>
            <p:cNvPr id="11" name="object 11"/>
            <p:cNvPicPr/>
            <p:nvPr/>
          </p:nvPicPr>
          <p:blipFill>
            <a:blip r:embed="rId4" cstate="print"/>
            <a:stretch>
              <a:fillRect/>
            </a:stretch>
          </p:blipFill>
          <p:spPr>
            <a:xfrm>
              <a:off x="997946" y="3544857"/>
              <a:ext cx="133468" cy="133453"/>
            </a:xfrm>
            <a:prstGeom prst="rect">
              <a:avLst/>
            </a:prstGeom>
          </p:spPr>
        </p:pic>
        <p:pic>
          <p:nvPicPr>
            <p:cNvPr id="12" name="object 12"/>
            <p:cNvPicPr/>
            <p:nvPr/>
          </p:nvPicPr>
          <p:blipFill>
            <a:blip r:embed="rId5" cstate="print"/>
            <a:stretch>
              <a:fillRect/>
            </a:stretch>
          </p:blipFill>
          <p:spPr>
            <a:xfrm>
              <a:off x="799903" y="3338848"/>
              <a:ext cx="104256" cy="194970"/>
            </a:xfrm>
            <a:prstGeom prst="rect">
              <a:avLst/>
            </a:prstGeom>
          </p:spPr>
        </p:pic>
        <p:pic>
          <p:nvPicPr>
            <p:cNvPr id="13" name="object 13"/>
            <p:cNvPicPr/>
            <p:nvPr/>
          </p:nvPicPr>
          <p:blipFill>
            <a:blip r:embed="rId6" cstate="print"/>
            <a:stretch>
              <a:fillRect/>
            </a:stretch>
          </p:blipFill>
          <p:spPr>
            <a:xfrm>
              <a:off x="786521" y="3561801"/>
              <a:ext cx="124169" cy="93224"/>
            </a:xfrm>
            <a:prstGeom prst="rect">
              <a:avLst/>
            </a:prstGeom>
          </p:spPr>
        </p:pic>
        <p:pic>
          <p:nvPicPr>
            <p:cNvPr id="14" name="object 14"/>
            <p:cNvPicPr/>
            <p:nvPr/>
          </p:nvPicPr>
          <p:blipFill>
            <a:blip r:embed="rId7" cstate="print"/>
            <a:stretch>
              <a:fillRect/>
            </a:stretch>
          </p:blipFill>
          <p:spPr>
            <a:xfrm>
              <a:off x="545638" y="3570490"/>
              <a:ext cx="214283" cy="96960"/>
            </a:xfrm>
            <a:prstGeom prst="rect">
              <a:avLst/>
            </a:prstGeom>
          </p:spPr>
        </p:pic>
        <p:pic>
          <p:nvPicPr>
            <p:cNvPr id="15" name="object 15"/>
            <p:cNvPicPr/>
            <p:nvPr/>
          </p:nvPicPr>
          <p:blipFill>
            <a:blip r:embed="rId8" cstate="print"/>
            <a:stretch>
              <a:fillRect/>
            </a:stretch>
          </p:blipFill>
          <p:spPr>
            <a:xfrm>
              <a:off x="557021" y="3691088"/>
              <a:ext cx="189604" cy="151352"/>
            </a:xfrm>
            <a:prstGeom prst="rect">
              <a:avLst/>
            </a:prstGeom>
          </p:spPr>
        </p:pic>
        <p:pic>
          <p:nvPicPr>
            <p:cNvPr id="16" name="object 16"/>
            <p:cNvPicPr/>
            <p:nvPr/>
          </p:nvPicPr>
          <p:blipFill>
            <a:blip r:embed="rId9" cstate="print"/>
            <a:stretch>
              <a:fillRect/>
            </a:stretch>
          </p:blipFill>
          <p:spPr>
            <a:xfrm>
              <a:off x="294524" y="3938546"/>
              <a:ext cx="1510964" cy="2152383"/>
            </a:xfrm>
            <a:prstGeom prst="rect">
              <a:avLst/>
            </a:prstGeom>
          </p:spPr>
        </p:pic>
        <p:pic>
          <p:nvPicPr>
            <p:cNvPr id="17" name="object 17"/>
            <p:cNvPicPr/>
            <p:nvPr/>
          </p:nvPicPr>
          <p:blipFill>
            <a:blip r:embed="rId10" cstate="print"/>
            <a:stretch>
              <a:fillRect/>
            </a:stretch>
          </p:blipFill>
          <p:spPr>
            <a:xfrm>
              <a:off x="1138792" y="5169911"/>
              <a:ext cx="293147" cy="324827"/>
            </a:xfrm>
            <a:prstGeom prst="rect">
              <a:avLst/>
            </a:prstGeom>
          </p:spPr>
        </p:pic>
        <p:sp>
          <p:nvSpPr>
            <p:cNvPr id="18" name="object 18"/>
            <p:cNvSpPr/>
            <p:nvPr/>
          </p:nvSpPr>
          <p:spPr>
            <a:xfrm>
              <a:off x="1197316" y="5206403"/>
              <a:ext cx="176530" cy="208279"/>
            </a:xfrm>
            <a:custGeom>
              <a:avLst/>
              <a:gdLst/>
              <a:ahLst/>
              <a:cxnLst/>
              <a:rect l="l" t="t" r="r" b="b"/>
              <a:pathLst>
                <a:path w="176530" h="208279">
                  <a:moveTo>
                    <a:pt x="56963" y="0"/>
                  </a:moveTo>
                  <a:lnTo>
                    <a:pt x="176098" y="167224"/>
                  </a:lnTo>
                  <a:lnTo>
                    <a:pt x="119134" y="207795"/>
                  </a:lnTo>
                  <a:lnTo>
                    <a:pt x="0" y="40571"/>
                  </a:lnTo>
                  <a:lnTo>
                    <a:pt x="56963" y="0"/>
                  </a:lnTo>
                  <a:close/>
                </a:path>
              </a:pathLst>
            </a:custGeom>
            <a:solidFill>
              <a:srgbClr val="C93D36">
                <a:alpha val="37998"/>
              </a:srgbClr>
            </a:solidFill>
          </p:spPr>
          <p:txBody>
            <a:bodyPr wrap="square" lIns="0" tIns="0" rIns="0" bIns="0" rtlCol="0"/>
            <a:lstStyle/>
            <a:p>
              <a:endParaRPr/>
            </a:p>
          </p:txBody>
        </p:sp>
      </p:grpSp>
      <p:sp>
        <p:nvSpPr>
          <p:cNvPr id="19" name="object 19"/>
          <p:cNvSpPr txBox="1"/>
          <p:nvPr/>
        </p:nvSpPr>
        <p:spPr>
          <a:xfrm>
            <a:off x="7639352" y="4524654"/>
            <a:ext cx="1662430" cy="932180"/>
          </a:xfrm>
          <a:prstGeom prst="rect">
            <a:avLst/>
          </a:prstGeom>
        </p:spPr>
        <p:txBody>
          <a:bodyPr vert="horz" wrap="square" lIns="0" tIns="11430" rIns="0" bIns="0" rtlCol="0">
            <a:spAutoFit/>
          </a:bodyPr>
          <a:lstStyle/>
          <a:p>
            <a:pPr marL="12700">
              <a:lnSpc>
                <a:spcPts val="1810"/>
              </a:lnSpc>
              <a:spcBef>
                <a:spcPts val="90"/>
              </a:spcBef>
            </a:pPr>
            <a:r>
              <a:rPr sz="1550" dirty="0">
                <a:latin typeface="Source Sans 3"/>
                <a:cs typeface="Source Sans 3"/>
              </a:rPr>
              <a:t>150</a:t>
            </a:r>
            <a:r>
              <a:rPr sz="1550" spc="-30" dirty="0">
                <a:latin typeface="Source Sans 3"/>
                <a:cs typeface="Source Sans 3"/>
              </a:rPr>
              <a:t> </a:t>
            </a:r>
            <a:r>
              <a:rPr sz="1550" spc="-25" dirty="0">
                <a:latin typeface="Source Sans 3"/>
                <a:cs typeface="Source Sans 3"/>
              </a:rPr>
              <a:t>ms</a:t>
            </a:r>
            <a:endParaRPr sz="1550">
              <a:latin typeface="Source Sans 3"/>
              <a:cs typeface="Source Sans 3"/>
            </a:endParaRPr>
          </a:p>
          <a:p>
            <a:pPr marL="12700" marR="5080">
              <a:lnSpc>
                <a:spcPts val="1760"/>
              </a:lnSpc>
              <a:spcBef>
                <a:spcPts val="95"/>
              </a:spcBef>
            </a:pPr>
            <a:r>
              <a:rPr sz="1550" dirty="0">
                <a:latin typeface="Source Sans 3"/>
                <a:cs typeface="Source Sans 3"/>
              </a:rPr>
              <a:t>Ping</a:t>
            </a:r>
            <a:r>
              <a:rPr sz="1550" spc="-45" dirty="0">
                <a:latin typeface="Source Sans 3"/>
                <a:cs typeface="Source Sans 3"/>
              </a:rPr>
              <a:t> </a:t>
            </a:r>
            <a:r>
              <a:rPr sz="1550" dirty="0">
                <a:latin typeface="Source Sans 3"/>
                <a:cs typeface="Source Sans 3"/>
              </a:rPr>
              <a:t>USA</a:t>
            </a:r>
            <a:r>
              <a:rPr sz="1550" spc="-45" dirty="0">
                <a:latin typeface="Source Sans 3"/>
                <a:cs typeface="Source Sans 3"/>
              </a:rPr>
              <a:t> </a:t>
            </a:r>
            <a:r>
              <a:rPr sz="1550" dirty="0">
                <a:latin typeface="Source Sans 3"/>
                <a:cs typeface="Source Sans 3"/>
              </a:rPr>
              <a:t>to</a:t>
            </a:r>
            <a:r>
              <a:rPr sz="1550" spc="-40" dirty="0">
                <a:latin typeface="Source Sans 3"/>
                <a:cs typeface="Source Sans 3"/>
              </a:rPr>
              <a:t> </a:t>
            </a:r>
            <a:r>
              <a:rPr sz="1550" spc="-10" dirty="0">
                <a:latin typeface="Source Sans 3"/>
                <a:cs typeface="Source Sans 3"/>
              </a:rPr>
              <a:t>Europe </a:t>
            </a:r>
            <a:r>
              <a:rPr sz="1550" dirty="0">
                <a:latin typeface="Source Sans 3"/>
                <a:cs typeface="Source Sans 3"/>
              </a:rPr>
              <a:t>15M</a:t>
            </a:r>
            <a:r>
              <a:rPr sz="1550" spc="-35" dirty="0">
                <a:latin typeface="Source Sans 3"/>
                <a:cs typeface="Source Sans 3"/>
              </a:rPr>
              <a:t> </a:t>
            </a:r>
            <a:r>
              <a:rPr sz="1550" dirty="0">
                <a:latin typeface="Source Sans 3"/>
                <a:cs typeface="Source Sans 3"/>
              </a:rPr>
              <a:t>km,</a:t>
            </a:r>
            <a:r>
              <a:rPr sz="1550" spc="-35" dirty="0">
                <a:latin typeface="Source Sans 3"/>
                <a:cs typeface="Source Sans 3"/>
              </a:rPr>
              <a:t> </a:t>
            </a:r>
            <a:r>
              <a:rPr sz="1550" dirty="0">
                <a:latin typeface="Source Sans 3"/>
                <a:cs typeface="Source Sans 3"/>
              </a:rPr>
              <a:t>~10M</a:t>
            </a:r>
            <a:r>
              <a:rPr sz="1550" spc="-35" dirty="0">
                <a:latin typeface="Source Sans 3"/>
                <a:cs typeface="Source Sans 3"/>
              </a:rPr>
              <a:t> </a:t>
            </a:r>
            <a:r>
              <a:rPr sz="1550" spc="-10" dirty="0">
                <a:latin typeface="Source Sans 3"/>
                <a:cs typeface="Source Sans 3"/>
              </a:rPr>
              <a:t>miles </a:t>
            </a:r>
            <a:r>
              <a:rPr sz="1550" dirty="0">
                <a:latin typeface="Source Sans 3"/>
                <a:cs typeface="Source Sans 3"/>
              </a:rPr>
              <a:t>1/10</a:t>
            </a:r>
            <a:r>
              <a:rPr sz="1550" spc="-30" dirty="0">
                <a:latin typeface="Source Sans 3"/>
                <a:cs typeface="Source Sans 3"/>
              </a:rPr>
              <a:t> </a:t>
            </a:r>
            <a:r>
              <a:rPr sz="1550" spc="-20" dirty="0">
                <a:latin typeface="Source Sans 3"/>
                <a:cs typeface="Source Sans 3"/>
              </a:rPr>
              <a:t>distance</a:t>
            </a:r>
            <a:r>
              <a:rPr sz="1550" spc="-25" dirty="0">
                <a:latin typeface="Source Sans 3"/>
                <a:cs typeface="Source Sans 3"/>
              </a:rPr>
              <a:t> </a:t>
            </a:r>
            <a:r>
              <a:rPr sz="1550" dirty="0">
                <a:latin typeface="Source Sans 3"/>
                <a:cs typeface="Source Sans 3"/>
              </a:rPr>
              <a:t>to</a:t>
            </a:r>
            <a:r>
              <a:rPr sz="1550" spc="-30" dirty="0">
                <a:latin typeface="Source Sans 3"/>
                <a:cs typeface="Source Sans 3"/>
              </a:rPr>
              <a:t> </a:t>
            </a:r>
            <a:r>
              <a:rPr sz="1550" spc="-25" dirty="0">
                <a:latin typeface="Source Sans 3"/>
                <a:cs typeface="Source Sans 3"/>
              </a:rPr>
              <a:t>sun</a:t>
            </a:r>
            <a:endParaRPr sz="1550">
              <a:latin typeface="Source Sans 3"/>
              <a:cs typeface="Source Sans 3"/>
            </a:endParaRPr>
          </a:p>
        </p:txBody>
      </p:sp>
      <p:pic>
        <p:nvPicPr>
          <p:cNvPr id="20" name="object 20"/>
          <p:cNvPicPr/>
          <p:nvPr/>
        </p:nvPicPr>
        <p:blipFill>
          <a:blip r:embed="rId11" cstate="print"/>
          <a:stretch>
            <a:fillRect/>
          </a:stretch>
        </p:blipFill>
        <p:spPr>
          <a:xfrm>
            <a:off x="7041019" y="4825204"/>
            <a:ext cx="340494" cy="340451"/>
          </a:xfrm>
          <a:prstGeom prst="rect">
            <a:avLst/>
          </a:prstGeom>
        </p:spPr>
      </p:pic>
      <p:grpSp>
        <p:nvGrpSpPr>
          <p:cNvPr id="21" name="object 21"/>
          <p:cNvGrpSpPr/>
          <p:nvPr/>
        </p:nvGrpSpPr>
        <p:grpSpPr>
          <a:xfrm>
            <a:off x="5798442" y="4409288"/>
            <a:ext cx="774700" cy="1224915"/>
            <a:chOff x="5798442" y="4409288"/>
            <a:chExt cx="774700" cy="1224915"/>
          </a:xfrm>
        </p:grpSpPr>
        <p:pic>
          <p:nvPicPr>
            <p:cNvPr id="22" name="object 22"/>
            <p:cNvPicPr/>
            <p:nvPr/>
          </p:nvPicPr>
          <p:blipFill>
            <a:blip r:embed="rId12" cstate="print"/>
            <a:stretch>
              <a:fillRect/>
            </a:stretch>
          </p:blipFill>
          <p:spPr>
            <a:xfrm>
              <a:off x="5798442" y="4438179"/>
              <a:ext cx="316872" cy="1195480"/>
            </a:xfrm>
            <a:prstGeom prst="rect">
              <a:avLst/>
            </a:prstGeom>
          </p:spPr>
        </p:pic>
        <p:sp>
          <p:nvSpPr>
            <p:cNvPr id="23" name="object 23"/>
            <p:cNvSpPr/>
            <p:nvPr/>
          </p:nvSpPr>
          <p:spPr>
            <a:xfrm>
              <a:off x="5851722" y="4464634"/>
              <a:ext cx="207645" cy="1097280"/>
            </a:xfrm>
            <a:custGeom>
              <a:avLst/>
              <a:gdLst/>
              <a:ahLst/>
              <a:cxnLst/>
              <a:rect l="l" t="t" r="r" b="b"/>
              <a:pathLst>
                <a:path w="207645" h="1097279">
                  <a:moveTo>
                    <a:pt x="0" y="1096824"/>
                  </a:moveTo>
                  <a:lnTo>
                    <a:pt x="30167" y="1053576"/>
                  </a:lnTo>
                  <a:lnTo>
                    <a:pt x="57967" y="1010114"/>
                  </a:lnTo>
                  <a:lnTo>
                    <a:pt x="83401" y="966439"/>
                  </a:lnTo>
                  <a:lnTo>
                    <a:pt x="106468" y="922551"/>
                  </a:lnTo>
                  <a:lnTo>
                    <a:pt x="127169" y="878450"/>
                  </a:lnTo>
                  <a:lnTo>
                    <a:pt x="145502" y="834135"/>
                  </a:lnTo>
                  <a:lnTo>
                    <a:pt x="161469" y="789607"/>
                  </a:lnTo>
                  <a:lnTo>
                    <a:pt x="175070" y="744866"/>
                  </a:lnTo>
                  <a:lnTo>
                    <a:pt x="186303" y="699911"/>
                  </a:lnTo>
                  <a:lnTo>
                    <a:pt x="195170" y="654744"/>
                  </a:lnTo>
                  <a:lnTo>
                    <a:pt x="201670" y="609363"/>
                  </a:lnTo>
                  <a:lnTo>
                    <a:pt x="205803" y="563768"/>
                  </a:lnTo>
                  <a:lnTo>
                    <a:pt x="207570" y="517960"/>
                  </a:lnTo>
                  <a:lnTo>
                    <a:pt x="206970" y="471940"/>
                  </a:lnTo>
                  <a:lnTo>
                    <a:pt x="204003" y="425705"/>
                  </a:lnTo>
                  <a:lnTo>
                    <a:pt x="198669" y="379258"/>
                  </a:lnTo>
                  <a:lnTo>
                    <a:pt x="190969" y="332597"/>
                  </a:lnTo>
                  <a:lnTo>
                    <a:pt x="180902" y="285723"/>
                  </a:lnTo>
                  <a:lnTo>
                    <a:pt x="168468" y="238636"/>
                  </a:lnTo>
                  <a:lnTo>
                    <a:pt x="153668" y="191335"/>
                  </a:lnTo>
                  <a:lnTo>
                    <a:pt x="136500" y="143821"/>
                  </a:lnTo>
                  <a:lnTo>
                    <a:pt x="116966" y="96094"/>
                  </a:lnTo>
                  <a:lnTo>
                    <a:pt x="95066" y="48153"/>
                  </a:lnTo>
                  <a:lnTo>
                    <a:pt x="70798" y="0"/>
                  </a:lnTo>
                </a:path>
              </a:pathLst>
            </a:custGeom>
            <a:ln w="27975">
              <a:solidFill>
                <a:srgbClr val="666666"/>
              </a:solidFill>
            </a:ln>
          </p:spPr>
          <p:txBody>
            <a:bodyPr wrap="square" lIns="0" tIns="0" rIns="0" bIns="0" rtlCol="0"/>
            <a:lstStyle/>
            <a:p>
              <a:endParaRPr/>
            </a:p>
          </p:txBody>
        </p:sp>
        <p:pic>
          <p:nvPicPr>
            <p:cNvPr id="24" name="object 24"/>
            <p:cNvPicPr/>
            <p:nvPr/>
          </p:nvPicPr>
          <p:blipFill>
            <a:blip r:embed="rId13" cstate="print"/>
            <a:stretch>
              <a:fillRect/>
            </a:stretch>
          </p:blipFill>
          <p:spPr>
            <a:xfrm>
              <a:off x="6090554" y="4617652"/>
              <a:ext cx="452620" cy="198886"/>
            </a:xfrm>
            <a:prstGeom prst="rect">
              <a:avLst/>
            </a:prstGeom>
          </p:spPr>
        </p:pic>
        <p:sp>
          <p:nvSpPr>
            <p:cNvPr id="25" name="object 25"/>
            <p:cNvSpPr/>
            <p:nvPr/>
          </p:nvSpPr>
          <p:spPr>
            <a:xfrm>
              <a:off x="6140180" y="4645246"/>
              <a:ext cx="353695" cy="99695"/>
            </a:xfrm>
            <a:custGeom>
              <a:avLst/>
              <a:gdLst/>
              <a:ahLst/>
              <a:cxnLst/>
              <a:rect l="l" t="t" r="r" b="b"/>
              <a:pathLst>
                <a:path w="353695" h="99695">
                  <a:moveTo>
                    <a:pt x="353370" y="27385"/>
                  </a:moveTo>
                  <a:lnTo>
                    <a:pt x="5693" y="99649"/>
                  </a:lnTo>
                  <a:lnTo>
                    <a:pt x="0" y="72263"/>
                  </a:lnTo>
                  <a:lnTo>
                    <a:pt x="347676" y="0"/>
                  </a:lnTo>
                  <a:lnTo>
                    <a:pt x="353370" y="27385"/>
                  </a:lnTo>
                  <a:close/>
                </a:path>
              </a:pathLst>
            </a:custGeom>
            <a:solidFill>
              <a:srgbClr val="666666">
                <a:alpha val="37998"/>
              </a:srgbClr>
            </a:solidFill>
          </p:spPr>
          <p:txBody>
            <a:bodyPr wrap="square" lIns="0" tIns="0" rIns="0" bIns="0" rtlCol="0"/>
            <a:lstStyle/>
            <a:p>
              <a:endParaRPr/>
            </a:p>
          </p:txBody>
        </p:sp>
        <p:pic>
          <p:nvPicPr>
            <p:cNvPr id="26" name="object 26"/>
            <p:cNvPicPr/>
            <p:nvPr/>
          </p:nvPicPr>
          <p:blipFill>
            <a:blip r:embed="rId14" cstate="print"/>
            <a:stretch>
              <a:fillRect/>
            </a:stretch>
          </p:blipFill>
          <p:spPr>
            <a:xfrm>
              <a:off x="6143405" y="4943791"/>
              <a:ext cx="429411" cy="136851"/>
            </a:xfrm>
            <a:prstGeom prst="rect">
              <a:avLst/>
            </a:prstGeom>
          </p:spPr>
        </p:pic>
        <p:sp>
          <p:nvSpPr>
            <p:cNvPr id="27" name="object 27"/>
            <p:cNvSpPr/>
            <p:nvPr/>
          </p:nvSpPr>
          <p:spPr>
            <a:xfrm>
              <a:off x="6187787" y="4966142"/>
              <a:ext cx="340995" cy="48260"/>
            </a:xfrm>
            <a:custGeom>
              <a:avLst/>
              <a:gdLst/>
              <a:ahLst/>
              <a:cxnLst/>
              <a:rect l="l" t="t" r="r" b="b"/>
              <a:pathLst>
                <a:path w="340995" h="48260">
                  <a:moveTo>
                    <a:pt x="338983" y="48098"/>
                  </a:moveTo>
                  <a:lnTo>
                    <a:pt x="0" y="27921"/>
                  </a:lnTo>
                  <a:lnTo>
                    <a:pt x="1662" y="0"/>
                  </a:lnTo>
                  <a:lnTo>
                    <a:pt x="340646" y="20176"/>
                  </a:lnTo>
                  <a:lnTo>
                    <a:pt x="338983" y="48098"/>
                  </a:lnTo>
                  <a:close/>
                </a:path>
              </a:pathLst>
            </a:custGeom>
            <a:solidFill>
              <a:srgbClr val="666666">
                <a:alpha val="37998"/>
              </a:srgbClr>
            </a:solidFill>
          </p:spPr>
          <p:txBody>
            <a:bodyPr wrap="square" lIns="0" tIns="0" rIns="0" bIns="0" rtlCol="0"/>
            <a:lstStyle/>
            <a:p>
              <a:endParaRPr/>
            </a:p>
          </p:txBody>
        </p:sp>
        <p:pic>
          <p:nvPicPr>
            <p:cNvPr id="28" name="object 28"/>
            <p:cNvPicPr/>
            <p:nvPr/>
          </p:nvPicPr>
          <p:blipFill>
            <a:blip r:embed="rId15" cstate="print"/>
            <a:stretch>
              <a:fillRect/>
            </a:stretch>
          </p:blipFill>
          <p:spPr>
            <a:xfrm>
              <a:off x="6092240" y="5162130"/>
              <a:ext cx="431335" cy="186928"/>
            </a:xfrm>
            <a:prstGeom prst="rect">
              <a:avLst/>
            </a:prstGeom>
          </p:spPr>
        </p:pic>
        <p:sp>
          <p:nvSpPr>
            <p:cNvPr id="29" name="object 29"/>
            <p:cNvSpPr/>
            <p:nvPr/>
          </p:nvSpPr>
          <p:spPr>
            <a:xfrm>
              <a:off x="6141215" y="5189072"/>
              <a:ext cx="334010" cy="89535"/>
            </a:xfrm>
            <a:custGeom>
              <a:avLst/>
              <a:gdLst/>
              <a:ahLst/>
              <a:cxnLst/>
              <a:rect l="l" t="t" r="r" b="b"/>
              <a:pathLst>
                <a:path w="334010" h="89535">
                  <a:moveTo>
                    <a:pt x="328234" y="88994"/>
                  </a:moveTo>
                  <a:lnTo>
                    <a:pt x="0" y="27492"/>
                  </a:lnTo>
                  <a:lnTo>
                    <a:pt x="5152" y="0"/>
                  </a:lnTo>
                  <a:lnTo>
                    <a:pt x="333387" y="61501"/>
                  </a:lnTo>
                  <a:lnTo>
                    <a:pt x="328234" y="88994"/>
                  </a:lnTo>
                  <a:close/>
                </a:path>
              </a:pathLst>
            </a:custGeom>
            <a:solidFill>
              <a:srgbClr val="666666">
                <a:alpha val="37998"/>
              </a:srgbClr>
            </a:solidFill>
          </p:spPr>
          <p:txBody>
            <a:bodyPr wrap="square" lIns="0" tIns="0" rIns="0" bIns="0" rtlCol="0"/>
            <a:lstStyle/>
            <a:p>
              <a:endParaRPr/>
            </a:p>
          </p:txBody>
        </p:sp>
        <p:pic>
          <p:nvPicPr>
            <p:cNvPr id="30" name="object 30"/>
            <p:cNvPicPr/>
            <p:nvPr/>
          </p:nvPicPr>
          <p:blipFill>
            <a:blip r:embed="rId16" cstate="print"/>
            <a:stretch>
              <a:fillRect/>
            </a:stretch>
          </p:blipFill>
          <p:spPr>
            <a:xfrm>
              <a:off x="6012944" y="5368713"/>
              <a:ext cx="391302" cy="227446"/>
            </a:xfrm>
            <a:prstGeom prst="rect">
              <a:avLst/>
            </a:prstGeom>
          </p:spPr>
        </p:pic>
        <p:sp>
          <p:nvSpPr>
            <p:cNvPr id="31" name="object 31"/>
            <p:cNvSpPr/>
            <p:nvPr/>
          </p:nvSpPr>
          <p:spPr>
            <a:xfrm>
              <a:off x="6066242" y="5399977"/>
              <a:ext cx="285115" cy="121285"/>
            </a:xfrm>
            <a:custGeom>
              <a:avLst/>
              <a:gdLst/>
              <a:ahLst/>
              <a:cxnLst/>
              <a:rect l="l" t="t" r="r" b="b"/>
              <a:pathLst>
                <a:path w="285114" h="121285">
                  <a:moveTo>
                    <a:pt x="275643" y="120867"/>
                  </a:moveTo>
                  <a:lnTo>
                    <a:pt x="0" y="26461"/>
                  </a:lnTo>
                  <a:lnTo>
                    <a:pt x="9065" y="0"/>
                  </a:lnTo>
                  <a:lnTo>
                    <a:pt x="284709" y="94405"/>
                  </a:lnTo>
                  <a:lnTo>
                    <a:pt x="275643" y="120867"/>
                  </a:lnTo>
                  <a:close/>
                </a:path>
              </a:pathLst>
            </a:custGeom>
            <a:solidFill>
              <a:srgbClr val="666666">
                <a:alpha val="37998"/>
              </a:srgbClr>
            </a:solidFill>
          </p:spPr>
          <p:txBody>
            <a:bodyPr wrap="square" lIns="0" tIns="0" rIns="0" bIns="0" rtlCol="0"/>
            <a:lstStyle/>
            <a:p>
              <a:endParaRPr/>
            </a:p>
          </p:txBody>
        </p:sp>
        <p:pic>
          <p:nvPicPr>
            <p:cNvPr id="32" name="object 32"/>
            <p:cNvPicPr/>
            <p:nvPr/>
          </p:nvPicPr>
          <p:blipFill>
            <a:blip r:embed="rId17" cstate="print"/>
            <a:stretch>
              <a:fillRect/>
            </a:stretch>
          </p:blipFill>
          <p:spPr>
            <a:xfrm>
              <a:off x="6022788" y="4409288"/>
              <a:ext cx="428236" cy="228843"/>
            </a:xfrm>
            <a:prstGeom prst="rect">
              <a:avLst/>
            </a:prstGeom>
          </p:spPr>
        </p:pic>
        <p:sp>
          <p:nvSpPr>
            <p:cNvPr id="33" name="object 33"/>
            <p:cNvSpPr/>
            <p:nvPr/>
          </p:nvSpPr>
          <p:spPr>
            <a:xfrm>
              <a:off x="6075257" y="4439725"/>
              <a:ext cx="323850" cy="124460"/>
            </a:xfrm>
            <a:custGeom>
              <a:avLst/>
              <a:gdLst/>
              <a:ahLst/>
              <a:cxnLst/>
              <a:rect l="l" t="t" r="r" b="b"/>
              <a:pathLst>
                <a:path w="323850" h="124460">
                  <a:moveTo>
                    <a:pt x="323297" y="26728"/>
                  </a:moveTo>
                  <a:lnTo>
                    <a:pt x="8247" y="123918"/>
                  </a:lnTo>
                  <a:lnTo>
                    <a:pt x="0" y="97190"/>
                  </a:lnTo>
                  <a:lnTo>
                    <a:pt x="315049" y="0"/>
                  </a:lnTo>
                  <a:lnTo>
                    <a:pt x="323297" y="26728"/>
                  </a:lnTo>
                  <a:close/>
                </a:path>
              </a:pathLst>
            </a:custGeom>
            <a:solidFill>
              <a:srgbClr val="666666">
                <a:alpha val="37998"/>
              </a:srgbClr>
            </a:solidFill>
          </p:spPr>
          <p:txBody>
            <a:bodyPr wrap="square" lIns="0" tIns="0" rIns="0" bIns="0" rtlCol="0"/>
            <a:lstStyle/>
            <a:p>
              <a:endParaRPr/>
            </a:p>
          </p:txBody>
        </p:sp>
      </p:grpSp>
      <p:sp>
        <p:nvSpPr>
          <p:cNvPr id="34" name="object 34"/>
          <p:cNvSpPr/>
          <p:nvPr/>
        </p:nvSpPr>
        <p:spPr>
          <a:xfrm>
            <a:off x="6012053" y="1640748"/>
            <a:ext cx="835025" cy="1027430"/>
          </a:xfrm>
          <a:custGeom>
            <a:avLst/>
            <a:gdLst/>
            <a:ahLst/>
            <a:cxnLst/>
            <a:rect l="l" t="t" r="r" b="b"/>
            <a:pathLst>
              <a:path w="835025" h="1027430">
                <a:moveTo>
                  <a:pt x="254434" y="0"/>
                </a:moveTo>
                <a:lnTo>
                  <a:pt x="242377" y="6307"/>
                </a:lnTo>
                <a:lnTo>
                  <a:pt x="230441" y="12939"/>
                </a:lnTo>
                <a:lnTo>
                  <a:pt x="218648" y="19908"/>
                </a:lnTo>
                <a:lnTo>
                  <a:pt x="207024" y="27225"/>
                </a:lnTo>
                <a:lnTo>
                  <a:pt x="191888" y="5685"/>
                </a:lnTo>
                <a:lnTo>
                  <a:pt x="166261" y="23861"/>
                </a:lnTo>
                <a:lnTo>
                  <a:pt x="181637" y="45401"/>
                </a:lnTo>
                <a:lnTo>
                  <a:pt x="144410" y="76908"/>
                </a:lnTo>
                <a:lnTo>
                  <a:pt x="111293" y="111530"/>
                </a:lnTo>
                <a:lnTo>
                  <a:pt x="82351" y="148899"/>
                </a:lnTo>
                <a:lnTo>
                  <a:pt x="57649" y="188645"/>
                </a:lnTo>
                <a:lnTo>
                  <a:pt x="37251" y="230400"/>
                </a:lnTo>
                <a:lnTo>
                  <a:pt x="21223" y="273794"/>
                </a:lnTo>
                <a:lnTo>
                  <a:pt x="9628" y="318460"/>
                </a:lnTo>
                <a:lnTo>
                  <a:pt x="2532" y="364027"/>
                </a:lnTo>
                <a:lnTo>
                  <a:pt x="0" y="410128"/>
                </a:lnTo>
                <a:lnTo>
                  <a:pt x="2095" y="456392"/>
                </a:lnTo>
                <a:lnTo>
                  <a:pt x="8882" y="502452"/>
                </a:lnTo>
                <a:lnTo>
                  <a:pt x="20427" y="547938"/>
                </a:lnTo>
                <a:lnTo>
                  <a:pt x="36795" y="592481"/>
                </a:lnTo>
                <a:lnTo>
                  <a:pt x="58048" y="635713"/>
                </a:lnTo>
                <a:lnTo>
                  <a:pt x="84254" y="677264"/>
                </a:lnTo>
                <a:lnTo>
                  <a:pt x="115143" y="716327"/>
                </a:lnTo>
                <a:lnTo>
                  <a:pt x="149620" y="751468"/>
                </a:lnTo>
                <a:lnTo>
                  <a:pt x="187386" y="782498"/>
                </a:lnTo>
                <a:lnTo>
                  <a:pt x="228141" y="809231"/>
                </a:lnTo>
                <a:lnTo>
                  <a:pt x="271587" y="831476"/>
                </a:lnTo>
                <a:lnTo>
                  <a:pt x="317423" y="849047"/>
                </a:lnTo>
                <a:lnTo>
                  <a:pt x="365352" y="861754"/>
                </a:lnTo>
                <a:lnTo>
                  <a:pt x="370998" y="876000"/>
                </a:lnTo>
                <a:lnTo>
                  <a:pt x="379575" y="888450"/>
                </a:lnTo>
                <a:lnTo>
                  <a:pt x="390651" y="898643"/>
                </a:lnTo>
                <a:lnTo>
                  <a:pt x="403793" y="906115"/>
                </a:lnTo>
                <a:lnTo>
                  <a:pt x="403793" y="949675"/>
                </a:lnTo>
                <a:lnTo>
                  <a:pt x="194931" y="949675"/>
                </a:lnTo>
                <a:lnTo>
                  <a:pt x="177545" y="953186"/>
                </a:lnTo>
                <a:lnTo>
                  <a:pt x="163281" y="962775"/>
                </a:lnTo>
                <a:lnTo>
                  <a:pt x="153631" y="977024"/>
                </a:lnTo>
                <a:lnTo>
                  <a:pt x="150083" y="994516"/>
                </a:lnTo>
                <a:lnTo>
                  <a:pt x="150083" y="1027026"/>
                </a:lnTo>
                <a:lnTo>
                  <a:pt x="709557" y="1027026"/>
                </a:lnTo>
                <a:lnTo>
                  <a:pt x="709557" y="994756"/>
                </a:lnTo>
                <a:lnTo>
                  <a:pt x="682204" y="953462"/>
                </a:lnTo>
                <a:lnTo>
                  <a:pt x="456088" y="949915"/>
                </a:lnTo>
                <a:lnTo>
                  <a:pt x="456088" y="906355"/>
                </a:lnTo>
                <a:lnTo>
                  <a:pt x="467385" y="900247"/>
                </a:lnTo>
                <a:lnTo>
                  <a:pt x="477247" y="892094"/>
                </a:lnTo>
                <a:lnTo>
                  <a:pt x="485378" y="882163"/>
                </a:lnTo>
                <a:lnTo>
                  <a:pt x="491486" y="870722"/>
                </a:lnTo>
                <a:lnTo>
                  <a:pt x="538050" y="865134"/>
                </a:lnTo>
                <a:lnTo>
                  <a:pt x="583736" y="854849"/>
                </a:lnTo>
                <a:lnTo>
                  <a:pt x="628228" y="839904"/>
                </a:lnTo>
                <a:lnTo>
                  <a:pt x="671208" y="820334"/>
                </a:lnTo>
                <a:lnTo>
                  <a:pt x="712360" y="796173"/>
                </a:lnTo>
                <a:lnTo>
                  <a:pt x="727496" y="817713"/>
                </a:lnTo>
                <a:lnTo>
                  <a:pt x="753123" y="799456"/>
                </a:lnTo>
                <a:lnTo>
                  <a:pt x="737987" y="777997"/>
                </a:lnTo>
                <a:lnTo>
                  <a:pt x="748794" y="769546"/>
                </a:lnTo>
                <a:lnTo>
                  <a:pt x="759306" y="760757"/>
                </a:lnTo>
                <a:lnTo>
                  <a:pt x="769530" y="751679"/>
                </a:lnTo>
                <a:lnTo>
                  <a:pt x="779471" y="742364"/>
                </a:lnTo>
                <a:lnTo>
                  <a:pt x="743113" y="705209"/>
                </a:lnTo>
                <a:lnTo>
                  <a:pt x="734555" y="713183"/>
                </a:lnTo>
                <a:lnTo>
                  <a:pt x="725798" y="720944"/>
                </a:lnTo>
                <a:lnTo>
                  <a:pt x="716850" y="728464"/>
                </a:lnTo>
                <a:lnTo>
                  <a:pt x="707715" y="735718"/>
                </a:lnTo>
                <a:lnTo>
                  <a:pt x="689055" y="709053"/>
                </a:lnTo>
                <a:lnTo>
                  <a:pt x="726123" y="676415"/>
                </a:lnTo>
                <a:lnTo>
                  <a:pt x="757946" y="640000"/>
                </a:lnTo>
                <a:lnTo>
                  <a:pt x="784426" y="600385"/>
                </a:lnTo>
                <a:lnTo>
                  <a:pt x="805465" y="558149"/>
                </a:lnTo>
                <a:lnTo>
                  <a:pt x="820966" y="513870"/>
                </a:lnTo>
                <a:lnTo>
                  <a:pt x="830830" y="468127"/>
                </a:lnTo>
                <a:lnTo>
                  <a:pt x="834960" y="421498"/>
                </a:lnTo>
                <a:lnTo>
                  <a:pt x="833258" y="374560"/>
                </a:lnTo>
                <a:lnTo>
                  <a:pt x="825627" y="327894"/>
                </a:lnTo>
                <a:lnTo>
                  <a:pt x="811968" y="282076"/>
                </a:lnTo>
                <a:lnTo>
                  <a:pt x="792184" y="237685"/>
                </a:lnTo>
                <a:lnTo>
                  <a:pt x="766177" y="195300"/>
                </a:lnTo>
                <a:lnTo>
                  <a:pt x="734854" y="156619"/>
                </a:lnTo>
                <a:lnTo>
                  <a:pt x="699570" y="123150"/>
                </a:lnTo>
                <a:lnTo>
                  <a:pt x="660904" y="94991"/>
                </a:lnTo>
                <a:lnTo>
                  <a:pt x="619433" y="72240"/>
                </a:lnTo>
                <a:lnTo>
                  <a:pt x="575733" y="54994"/>
                </a:lnTo>
                <a:lnTo>
                  <a:pt x="530383" y="43351"/>
                </a:lnTo>
                <a:lnTo>
                  <a:pt x="483960" y="37410"/>
                </a:lnTo>
                <a:lnTo>
                  <a:pt x="437041" y="37268"/>
                </a:lnTo>
                <a:lnTo>
                  <a:pt x="390204" y="43023"/>
                </a:lnTo>
                <a:lnTo>
                  <a:pt x="344026" y="54773"/>
                </a:lnTo>
                <a:lnTo>
                  <a:pt x="299084" y="72615"/>
                </a:lnTo>
                <a:lnTo>
                  <a:pt x="255956" y="96649"/>
                </a:lnTo>
                <a:lnTo>
                  <a:pt x="237216" y="69984"/>
                </a:lnTo>
                <a:lnTo>
                  <a:pt x="247115" y="63749"/>
                </a:lnTo>
                <a:lnTo>
                  <a:pt x="257189" y="57757"/>
                </a:lnTo>
                <a:lnTo>
                  <a:pt x="267407" y="52053"/>
                </a:lnTo>
                <a:lnTo>
                  <a:pt x="277739" y="46683"/>
                </a:lnTo>
                <a:lnTo>
                  <a:pt x="254434" y="0"/>
                </a:lnTo>
                <a:close/>
              </a:path>
              <a:path w="835025" h="1027430">
                <a:moveTo>
                  <a:pt x="211589" y="88401"/>
                </a:moveTo>
                <a:lnTo>
                  <a:pt x="230329" y="114825"/>
                </a:lnTo>
                <a:lnTo>
                  <a:pt x="193260" y="147458"/>
                </a:lnTo>
                <a:lnTo>
                  <a:pt x="161438" y="183861"/>
                </a:lnTo>
                <a:lnTo>
                  <a:pt x="134958" y="223457"/>
                </a:lnTo>
                <a:lnTo>
                  <a:pt x="113919" y="265673"/>
                </a:lnTo>
                <a:lnTo>
                  <a:pt x="98418" y="309930"/>
                </a:lnTo>
                <a:lnTo>
                  <a:pt x="88554" y="355655"/>
                </a:lnTo>
                <a:lnTo>
                  <a:pt x="84424" y="402272"/>
                </a:lnTo>
                <a:lnTo>
                  <a:pt x="86126" y="449204"/>
                </a:lnTo>
                <a:lnTo>
                  <a:pt x="93757" y="495877"/>
                </a:lnTo>
                <a:lnTo>
                  <a:pt x="107416" y="541714"/>
                </a:lnTo>
                <a:lnTo>
                  <a:pt x="127200" y="586140"/>
                </a:lnTo>
                <a:lnTo>
                  <a:pt x="153207" y="628579"/>
                </a:lnTo>
                <a:lnTo>
                  <a:pt x="184530" y="667260"/>
                </a:lnTo>
                <a:lnTo>
                  <a:pt x="219814" y="700728"/>
                </a:lnTo>
                <a:lnTo>
                  <a:pt x="258480" y="728887"/>
                </a:lnTo>
                <a:lnTo>
                  <a:pt x="299952" y="751639"/>
                </a:lnTo>
                <a:lnTo>
                  <a:pt x="343651" y="768884"/>
                </a:lnTo>
                <a:lnTo>
                  <a:pt x="389001" y="780527"/>
                </a:lnTo>
                <a:lnTo>
                  <a:pt x="435424" y="786468"/>
                </a:lnTo>
                <a:lnTo>
                  <a:pt x="482343" y="786610"/>
                </a:lnTo>
                <a:lnTo>
                  <a:pt x="529180" y="780855"/>
                </a:lnTo>
                <a:lnTo>
                  <a:pt x="575358" y="769105"/>
                </a:lnTo>
                <a:lnTo>
                  <a:pt x="620300" y="751263"/>
                </a:lnTo>
                <a:lnTo>
                  <a:pt x="663428" y="727230"/>
                </a:lnTo>
                <a:lnTo>
                  <a:pt x="682088" y="753654"/>
                </a:lnTo>
                <a:lnTo>
                  <a:pt x="637620" y="778898"/>
                </a:lnTo>
                <a:lnTo>
                  <a:pt x="590892" y="798192"/>
                </a:lnTo>
                <a:lnTo>
                  <a:pt x="542372" y="811435"/>
                </a:lnTo>
                <a:lnTo>
                  <a:pt x="492527" y="818529"/>
                </a:lnTo>
                <a:lnTo>
                  <a:pt x="441827" y="819374"/>
                </a:lnTo>
                <a:lnTo>
                  <a:pt x="390739" y="813870"/>
                </a:lnTo>
                <a:lnTo>
                  <a:pt x="338262" y="801301"/>
                </a:lnTo>
                <a:lnTo>
                  <a:pt x="288534" y="782248"/>
                </a:lnTo>
                <a:lnTo>
                  <a:pt x="242037" y="757017"/>
                </a:lnTo>
                <a:lnTo>
                  <a:pt x="199256" y="725914"/>
                </a:lnTo>
                <a:lnTo>
                  <a:pt x="160675" y="689245"/>
                </a:lnTo>
                <a:lnTo>
                  <a:pt x="126779" y="647316"/>
                </a:lnTo>
                <a:lnTo>
                  <a:pt x="102121" y="607907"/>
                </a:lnTo>
                <a:lnTo>
                  <a:pt x="82470" y="566818"/>
                </a:lnTo>
                <a:lnTo>
                  <a:pt x="67753" y="524449"/>
                </a:lnTo>
                <a:lnTo>
                  <a:pt x="57902" y="481200"/>
                </a:lnTo>
                <a:lnTo>
                  <a:pt x="52846" y="437471"/>
                </a:lnTo>
                <a:lnTo>
                  <a:pt x="52515" y="393664"/>
                </a:lnTo>
                <a:lnTo>
                  <a:pt x="56840" y="350178"/>
                </a:lnTo>
                <a:lnTo>
                  <a:pt x="65751" y="307414"/>
                </a:lnTo>
                <a:lnTo>
                  <a:pt x="79177" y="265772"/>
                </a:lnTo>
                <a:lnTo>
                  <a:pt x="97048" y="225652"/>
                </a:lnTo>
                <a:lnTo>
                  <a:pt x="119295" y="187454"/>
                </a:lnTo>
                <a:lnTo>
                  <a:pt x="145847" y="151580"/>
                </a:lnTo>
                <a:lnTo>
                  <a:pt x="176635" y="118429"/>
                </a:lnTo>
                <a:lnTo>
                  <a:pt x="211589" y="88401"/>
                </a:lnTo>
                <a:close/>
              </a:path>
            </a:pathLst>
          </a:custGeom>
          <a:ln w="27973">
            <a:solidFill>
              <a:srgbClr val="666666"/>
            </a:solidFill>
          </a:ln>
        </p:spPr>
        <p:txBody>
          <a:bodyPr wrap="square" lIns="0" tIns="0" rIns="0" bIns="0" rtlCol="0"/>
          <a:lstStyle/>
          <a:p>
            <a:endParaRPr/>
          </a:p>
        </p:txBody>
      </p:sp>
      <p:sp>
        <p:nvSpPr>
          <p:cNvPr id="35" name="object 35"/>
          <p:cNvSpPr txBox="1"/>
          <p:nvPr/>
        </p:nvSpPr>
        <p:spPr>
          <a:xfrm>
            <a:off x="7639352" y="1628273"/>
            <a:ext cx="1921510" cy="932180"/>
          </a:xfrm>
          <a:prstGeom prst="rect">
            <a:avLst/>
          </a:prstGeom>
        </p:spPr>
        <p:txBody>
          <a:bodyPr vert="horz" wrap="square" lIns="0" tIns="11430" rIns="0" bIns="0" rtlCol="0">
            <a:spAutoFit/>
          </a:bodyPr>
          <a:lstStyle/>
          <a:p>
            <a:pPr marL="12700">
              <a:lnSpc>
                <a:spcPts val="1810"/>
              </a:lnSpc>
              <a:spcBef>
                <a:spcPts val="90"/>
              </a:spcBef>
            </a:pPr>
            <a:r>
              <a:rPr sz="1550" dirty="0">
                <a:latin typeface="Source Sans 3"/>
                <a:cs typeface="Source Sans 3"/>
              </a:rPr>
              <a:t>825</a:t>
            </a:r>
            <a:r>
              <a:rPr sz="1550" spc="-30" dirty="0">
                <a:latin typeface="Source Sans 3"/>
                <a:cs typeface="Source Sans 3"/>
              </a:rPr>
              <a:t> </a:t>
            </a:r>
            <a:r>
              <a:rPr sz="1550" spc="-25" dirty="0">
                <a:latin typeface="Source Sans 3"/>
                <a:cs typeface="Source Sans 3"/>
              </a:rPr>
              <a:t>µs</a:t>
            </a:r>
            <a:endParaRPr sz="1550">
              <a:latin typeface="Source Sans 3"/>
              <a:cs typeface="Source Sans 3"/>
            </a:endParaRPr>
          </a:p>
          <a:p>
            <a:pPr marL="12700" marR="5080">
              <a:lnSpc>
                <a:spcPts val="1760"/>
              </a:lnSpc>
              <a:spcBef>
                <a:spcPts val="95"/>
              </a:spcBef>
            </a:pPr>
            <a:r>
              <a:rPr sz="1550" spc="-10" dirty="0">
                <a:latin typeface="Source Sans 3"/>
                <a:cs typeface="Source Sans 3"/>
              </a:rPr>
              <a:t>Read</a:t>
            </a:r>
            <a:r>
              <a:rPr sz="1550" spc="-45" dirty="0">
                <a:latin typeface="Source Sans 3"/>
                <a:cs typeface="Source Sans 3"/>
              </a:rPr>
              <a:t> </a:t>
            </a:r>
            <a:r>
              <a:rPr sz="1550" dirty="0">
                <a:latin typeface="Source Sans 3"/>
                <a:cs typeface="Source Sans 3"/>
              </a:rPr>
              <a:t>1MB</a:t>
            </a:r>
            <a:r>
              <a:rPr sz="1550" spc="-45" dirty="0">
                <a:latin typeface="Source Sans 3"/>
                <a:cs typeface="Source Sans 3"/>
              </a:rPr>
              <a:t> </a:t>
            </a:r>
            <a:r>
              <a:rPr sz="1550" dirty="0">
                <a:latin typeface="Source Sans 3"/>
                <a:cs typeface="Source Sans 3"/>
              </a:rPr>
              <a:t>from</a:t>
            </a:r>
            <a:r>
              <a:rPr sz="1550" spc="-45" dirty="0">
                <a:latin typeface="Source Sans 3"/>
                <a:cs typeface="Source Sans 3"/>
              </a:rPr>
              <a:t> </a:t>
            </a:r>
            <a:r>
              <a:rPr sz="1550" spc="-20" dirty="0">
                <a:latin typeface="Source Sans 3"/>
                <a:cs typeface="Source Sans 3"/>
              </a:rPr>
              <a:t>disk </a:t>
            </a:r>
            <a:r>
              <a:rPr sz="1550" dirty="0">
                <a:latin typeface="Source Sans 3"/>
                <a:cs typeface="Source Sans 3"/>
              </a:rPr>
              <a:t>82,500</a:t>
            </a:r>
            <a:r>
              <a:rPr sz="1550" spc="-30" dirty="0">
                <a:latin typeface="Source Sans 3"/>
                <a:cs typeface="Source Sans 3"/>
              </a:rPr>
              <a:t> </a:t>
            </a:r>
            <a:r>
              <a:rPr sz="1550" dirty="0">
                <a:latin typeface="Source Sans 3"/>
                <a:cs typeface="Source Sans 3"/>
              </a:rPr>
              <a:t>km,</a:t>
            </a:r>
            <a:r>
              <a:rPr sz="1550" spc="-30" dirty="0">
                <a:latin typeface="Source Sans 3"/>
                <a:cs typeface="Source Sans 3"/>
              </a:rPr>
              <a:t> </a:t>
            </a:r>
            <a:r>
              <a:rPr sz="1550" dirty="0">
                <a:latin typeface="Source Sans 3"/>
                <a:cs typeface="Source Sans 3"/>
              </a:rPr>
              <a:t>~</a:t>
            </a:r>
            <a:r>
              <a:rPr sz="1550" spc="-30" dirty="0">
                <a:latin typeface="Source Sans 3"/>
                <a:cs typeface="Source Sans 3"/>
              </a:rPr>
              <a:t> </a:t>
            </a:r>
            <a:r>
              <a:rPr sz="1550" dirty="0">
                <a:latin typeface="Source Sans 3"/>
                <a:cs typeface="Source Sans 3"/>
              </a:rPr>
              <a:t>51k</a:t>
            </a:r>
            <a:r>
              <a:rPr sz="1550" spc="-30" dirty="0">
                <a:latin typeface="Source Sans 3"/>
                <a:cs typeface="Source Sans 3"/>
              </a:rPr>
              <a:t> </a:t>
            </a:r>
            <a:r>
              <a:rPr sz="1550" spc="-10" dirty="0">
                <a:latin typeface="Source Sans 3"/>
                <a:cs typeface="Source Sans 3"/>
              </a:rPr>
              <a:t>miles </a:t>
            </a:r>
            <a:r>
              <a:rPr sz="1550" dirty="0">
                <a:latin typeface="Source Sans 3"/>
                <a:cs typeface="Source Sans 3"/>
              </a:rPr>
              <a:t>2x</a:t>
            </a:r>
            <a:r>
              <a:rPr sz="1550" spc="-30" dirty="0">
                <a:latin typeface="Source Sans 3"/>
                <a:cs typeface="Source Sans 3"/>
              </a:rPr>
              <a:t> </a:t>
            </a:r>
            <a:r>
              <a:rPr sz="1550" dirty="0">
                <a:latin typeface="Source Sans 3"/>
                <a:cs typeface="Source Sans 3"/>
              </a:rPr>
              <a:t>Earth</a:t>
            </a:r>
            <a:r>
              <a:rPr sz="1550" spc="-30" dirty="0">
                <a:latin typeface="Source Sans 3"/>
                <a:cs typeface="Source Sans 3"/>
              </a:rPr>
              <a:t> </a:t>
            </a:r>
            <a:r>
              <a:rPr sz="1550" spc="-10" dirty="0">
                <a:latin typeface="Source Sans 3"/>
                <a:cs typeface="Source Sans 3"/>
              </a:rPr>
              <a:t>Circumference</a:t>
            </a:r>
            <a:endParaRPr sz="1550">
              <a:latin typeface="Source Sans 3"/>
              <a:cs typeface="Source Sans 3"/>
            </a:endParaRPr>
          </a:p>
        </p:txBody>
      </p:sp>
      <p:sp>
        <p:nvSpPr>
          <p:cNvPr id="36" name="object 36"/>
          <p:cNvSpPr txBox="1"/>
          <p:nvPr/>
        </p:nvSpPr>
        <p:spPr>
          <a:xfrm>
            <a:off x="7639352" y="3076464"/>
            <a:ext cx="1668780" cy="932180"/>
          </a:xfrm>
          <a:prstGeom prst="rect">
            <a:avLst/>
          </a:prstGeom>
        </p:spPr>
        <p:txBody>
          <a:bodyPr vert="horz" wrap="square" lIns="0" tIns="29209" rIns="0" bIns="0" rtlCol="0">
            <a:spAutoFit/>
          </a:bodyPr>
          <a:lstStyle/>
          <a:p>
            <a:pPr marL="12700" marR="887730">
              <a:lnSpc>
                <a:spcPts val="1760"/>
              </a:lnSpc>
              <a:spcBef>
                <a:spcPts val="229"/>
              </a:spcBef>
            </a:pPr>
            <a:r>
              <a:rPr sz="1550" dirty="0">
                <a:latin typeface="Source Sans 3"/>
                <a:cs typeface="Source Sans 3"/>
              </a:rPr>
              <a:t>2</a:t>
            </a:r>
            <a:r>
              <a:rPr sz="1550" spc="-15" dirty="0">
                <a:latin typeface="Source Sans 3"/>
                <a:cs typeface="Source Sans 3"/>
              </a:rPr>
              <a:t> </a:t>
            </a:r>
            <a:r>
              <a:rPr sz="1550" spc="-35" dirty="0">
                <a:latin typeface="Source Sans 3"/>
                <a:cs typeface="Source Sans 3"/>
              </a:rPr>
              <a:t>ms</a:t>
            </a:r>
            <a:r>
              <a:rPr sz="1550" spc="500" dirty="0">
                <a:latin typeface="Source Sans 3"/>
                <a:cs typeface="Source Sans 3"/>
              </a:rPr>
              <a:t> </a:t>
            </a:r>
            <a:r>
              <a:rPr sz="1550" dirty="0">
                <a:latin typeface="Source Sans 3"/>
                <a:cs typeface="Source Sans 3"/>
              </a:rPr>
              <a:t>Disk</a:t>
            </a:r>
            <a:r>
              <a:rPr sz="1550" spc="-35" dirty="0">
                <a:latin typeface="Source Sans 3"/>
                <a:cs typeface="Source Sans 3"/>
              </a:rPr>
              <a:t> </a:t>
            </a:r>
            <a:r>
              <a:rPr sz="1550" spc="-20" dirty="0">
                <a:latin typeface="Source Sans 3"/>
                <a:cs typeface="Source Sans 3"/>
              </a:rPr>
              <a:t>seek</a:t>
            </a:r>
            <a:endParaRPr sz="1550">
              <a:latin typeface="Source Sans 3"/>
              <a:cs typeface="Source Sans 3"/>
            </a:endParaRPr>
          </a:p>
          <a:p>
            <a:pPr marL="12700">
              <a:lnSpc>
                <a:spcPts val="1675"/>
              </a:lnSpc>
            </a:pPr>
            <a:r>
              <a:rPr sz="1550" dirty="0">
                <a:latin typeface="Source Sans 3"/>
                <a:cs typeface="Source Sans 3"/>
              </a:rPr>
              <a:t>200k</a:t>
            </a:r>
            <a:r>
              <a:rPr sz="1550" spc="-35" dirty="0">
                <a:latin typeface="Source Sans 3"/>
                <a:cs typeface="Source Sans 3"/>
              </a:rPr>
              <a:t> </a:t>
            </a:r>
            <a:r>
              <a:rPr sz="1550" dirty="0">
                <a:latin typeface="Source Sans 3"/>
                <a:cs typeface="Source Sans 3"/>
              </a:rPr>
              <a:t>km,</a:t>
            </a:r>
            <a:r>
              <a:rPr sz="1550" spc="-35" dirty="0">
                <a:latin typeface="Source Sans 3"/>
                <a:cs typeface="Source Sans 3"/>
              </a:rPr>
              <a:t> </a:t>
            </a:r>
            <a:r>
              <a:rPr sz="1550" dirty="0">
                <a:latin typeface="Source Sans 3"/>
                <a:cs typeface="Source Sans 3"/>
              </a:rPr>
              <a:t>125k</a:t>
            </a:r>
            <a:r>
              <a:rPr sz="1550" spc="-35" dirty="0">
                <a:latin typeface="Source Sans 3"/>
                <a:cs typeface="Source Sans 3"/>
              </a:rPr>
              <a:t> </a:t>
            </a:r>
            <a:r>
              <a:rPr sz="1550" spc="-10" dirty="0">
                <a:latin typeface="Source Sans 3"/>
                <a:cs typeface="Source Sans 3"/>
              </a:rPr>
              <a:t>miles</a:t>
            </a:r>
            <a:endParaRPr sz="1550">
              <a:latin typeface="Source Sans 3"/>
              <a:cs typeface="Source Sans 3"/>
            </a:endParaRPr>
          </a:p>
          <a:p>
            <a:pPr marL="12700">
              <a:lnSpc>
                <a:spcPts val="1810"/>
              </a:lnSpc>
            </a:pPr>
            <a:r>
              <a:rPr sz="1550" spc="-310" dirty="0">
                <a:latin typeface="Tahoma"/>
                <a:cs typeface="Tahoma"/>
              </a:rPr>
              <a:t>½</a:t>
            </a:r>
            <a:r>
              <a:rPr sz="1550" spc="-180" dirty="0">
                <a:latin typeface="Tahoma"/>
                <a:cs typeface="Tahoma"/>
              </a:rPr>
              <a:t> </a:t>
            </a:r>
            <a:r>
              <a:rPr sz="1550" spc="-20" dirty="0">
                <a:latin typeface="Source Sans 3"/>
                <a:cs typeface="Source Sans 3"/>
              </a:rPr>
              <a:t>Distance</a:t>
            </a:r>
            <a:r>
              <a:rPr sz="1550" spc="-35" dirty="0">
                <a:latin typeface="Source Sans 3"/>
                <a:cs typeface="Source Sans 3"/>
              </a:rPr>
              <a:t> </a:t>
            </a:r>
            <a:r>
              <a:rPr sz="1550" dirty="0">
                <a:latin typeface="Source Sans 3"/>
                <a:cs typeface="Source Sans 3"/>
              </a:rPr>
              <a:t>to</a:t>
            </a:r>
            <a:r>
              <a:rPr sz="1550" spc="-15" dirty="0">
                <a:latin typeface="Source Sans 3"/>
                <a:cs typeface="Source Sans 3"/>
              </a:rPr>
              <a:t> </a:t>
            </a:r>
            <a:r>
              <a:rPr sz="1550" spc="-20" dirty="0">
                <a:latin typeface="Source Sans 3"/>
                <a:cs typeface="Source Sans 3"/>
              </a:rPr>
              <a:t>Moon</a:t>
            </a:r>
            <a:endParaRPr sz="1550">
              <a:latin typeface="Source Sans 3"/>
              <a:cs typeface="Source Sans 3"/>
            </a:endParaRPr>
          </a:p>
        </p:txBody>
      </p:sp>
      <p:sp>
        <p:nvSpPr>
          <p:cNvPr id="37" name="object 37"/>
          <p:cNvSpPr/>
          <p:nvPr/>
        </p:nvSpPr>
        <p:spPr>
          <a:xfrm>
            <a:off x="5916183" y="2955199"/>
            <a:ext cx="1027430" cy="1027430"/>
          </a:xfrm>
          <a:custGeom>
            <a:avLst/>
            <a:gdLst/>
            <a:ahLst/>
            <a:cxnLst/>
            <a:rect l="l" t="t" r="r" b="b"/>
            <a:pathLst>
              <a:path w="1027429" h="1027429">
                <a:moveTo>
                  <a:pt x="839214" y="320"/>
                </a:moveTo>
                <a:lnTo>
                  <a:pt x="837545" y="641"/>
                </a:lnTo>
                <a:lnTo>
                  <a:pt x="836069" y="1588"/>
                </a:lnTo>
                <a:lnTo>
                  <a:pt x="835042" y="3128"/>
                </a:lnTo>
                <a:lnTo>
                  <a:pt x="754884" y="119217"/>
                </a:lnTo>
                <a:lnTo>
                  <a:pt x="752573" y="122555"/>
                </a:lnTo>
                <a:lnTo>
                  <a:pt x="753856" y="127128"/>
                </a:lnTo>
                <a:lnTo>
                  <a:pt x="757451" y="128925"/>
                </a:lnTo>
                <a:lnTo>
                  <a:pt x="791277" y="148346"/>
                </a:lnTo>
                <a:lnTo>
                  <a:pt x="822942" y="170298"/>
                </a:lnTo>
                <a:lnTo>
                  <a:pt x="852874" y="194608"/>
                </a:lnTo>
                <a:lnTo>
                  <a:pt x="881500" y="221106"/>
                </a:lnTo>
                <a:lnTo>
                  <a:pt x="884325" y="223930"/>
                </a:lnTo>
                <a:lnTo>
                  <a:pt x="888962" y="223641"/>
                </a:lnTo>
                <a:lnTo>
                  <a:pt x="891530" y="220304"/>
                </a:lnTo>
                <a:lnTo>
                  <a:pt x="977546" y="101968"/>
                </a:lnTo>
                <a:lnTo>
                  <a:pt x="979857" y="98888"/>
                </a:lnTo>
                <a:lnTo>
                  <a:pt x="844269" y="1363"/>
                </a:lnTo>
                <a:lnTo>
                  <a:pt x="840884" y="0"/>
                </a:lnTo>
                <a:lnTo>
                  <a:pt x="839214" y="320"/>
                </a:lnTo>
                <a:close/>
              </a:path>
              <a:path w="1027429" h="1027429">
                <a:moveTo>
                  <a:pt x="513526" y="89373"/>
                </a:moveTo>
                <a:lnTo>
                  <a:pt x="458003" y="92350"/>
                </a:lnTo>
                <a:lnTo>
                  <a:pt x="403656" y="101230"/>
                </a:lnTo>
                <a:lnTo>
                  <a:pt x="350705" y="115935"/>
                </a:lnTo>
                <a:lnTo>
                  <a:pt x="299370" y="136386"/>
                </a:lnTo>
                <a:lnTo>
                  <a:pt x="289661" y="141039"/>
                </a:lnTo>
                <a:lnTo>
                  <a:pt x="315096" y="195915"/>
                </a:lnTo>
                <a:lnTo>
                  <a:pt x="361448" y="176239"/>
                </a:lnTo>
                <a:lnTo>
                  <a:pt x="410195" y="161738"/>
                </a:lnTo>
                <a:lnTo>
                  <a:pt x="461060" y="152772"/>
                </a:lnTo>
                <a:lnTo>
                  <a:pt x="513767" y="149704"/>
                </a:lnTo>
                <a:lnTo>
                  <a:pt x="561814" y="152246"/>
                </a:lnTo>
                <a:lnTo>
                  <a:pt x="608419" y="159698"/>
                </a:lnTo>
                <a:lnTo>
                  <a:pt x="653321" y="171801"/>
                </a:lnTo>
                <a:lnTo>
                  <a:pt x="696261" y="188295"/>
                </a:lnTo>
                <a:lnTo>
                  <a:pt x="736977" y="208920"/>
                </a:lnTo>
                <a:lnTo>
                  <a:pt x="775212" y="233415"/>
                </a:lnTo>
                <a:lnTo>
                  <a:pt x="810703" y="261522"/>
                </a:lnTo>
                <a:lnTo>
                  <a:pt x="843192" y="292979"/>
                </a:lnTo>
                <a:lnTo>
                  <a:pt x="872419" y="327528"/>
                </a:lnTo>
                <a:lnTo>
                  <a:pt x="898123" y="364908"/>
                </a:lnTo>
                <a:lnTo>
                  <a:pt x="920044" y="404859"/>
                </a:lnTo>
                <a:lnTo>
                  <a:pt x="937924" y="447121"/>
                </a:lnTo>
                <a:lnTo>
                  <a:pt x="951500" y="491435"/>
                </a:lnTo>
                <a:lnTo>
                  <a:pt x="960515" y="537541"/>
                </a:lnTo>
                <a:lnTo>
                  <a:pt x="964707" y="585178"/>
                </a:lnTo>
                <a:lnTo>
                  <a:pt x="964707" y="589542"/>
                </a:lnTo>
                <a:lnTo>
                  <a:pt x="968045" y="592879"/>
                </a:lnTo>
                <a:lnTo>
                  <a:pt x="972410" y="592879"/>
                </a:lnTo>
                <a:lnTo>
                  <a:pt x="1017344" y="592879"/>
                </a:lnTo>
                <a:lnTo>
                  <a:pt x="1021709" y="592879"/>
                </a:lnTo>
                <a:lnTo>
                  <a:pt x="1025303" y="589221"/>
                </a:lnTo>
                <a:lnTo>
                  <a:pt x="1021282" y="536974"/>
                </a:lnTo>
                <a:lnTo>
                  <a:pt x="1013206" y="490415"/>
                </a:lnTo>
                <a:lnTo>
                  <a:pt x="1001022" y="445382"/>
                </a:lnTo>
                <a:lnTo>
                  <a:pt x="984934" y="402080"/>
                </a:lnTo>
                <a:lnTo>
                  <a:pt x="965148" y="360713"/>
                </a:lnTo>
                <a:lnTo>
                  <a:pt x="941866" y="321483"/>
                </a:lnTo>
                <a:lnTo>
                  <a:pt x="915294" y="284596"/>
                </a:lnTo>
                <a:lnTo>
                  <a:pt x="885636" y="250255"/>
                </a:lnTo>
                <a:lnTo>
                  <a:pt x="853095" y="218663"/>
                </a:lnTo>
                <a:lnTo>
                  <a:pt x="817877" y="190025"/>
                </a:lnTo>
                <a:lnTo>
                  <a:pt x="780185" y="164544"/>
                </a:lnTo>
                <a:lnTo>
                  <a:pt x="740224" y="142424"/>
                </a:lnTo>
                <a:lnTo>
                  <a:pt x="698197" y="123869"/>
                </a:lnTo>
                <a:lnTo>
                  <a:pt x="654310" y="109083"/>
                </a:lnTo>
                <a:lnTo>
                  <a:pt x="608766" y="98269"/>
                </a:lnTo>
                <a:lnTo>
                  <a:pt x="561770" y="91631"/>
                </a:lnTo>
                <a:lnTo>
                  <a:pt x="513526" y="89373"/>
                </a:lnTo>
                <a:close/>
              </a:path>
              <a:path w="1027429" h="1027429">
                <a:moveTo>
                  <a:pt x="513526" y="167434"/>
                </a:moveTo>
                <a:lnTo>
                  <a:pt x="464161" y="170228"/>
                </a:lnTo>
                <a:lnTo>
                  <a:pt x="416408" y="178404"/>
                </a:lnTo>
                <a:lnTo>
                  <a:pt x="370571" y="191657"/>
                </a:lnTo>
                <a:lnTo>
                  <a:pt x="326956" y="209681"/>
                </a:lnTo>
                <a:lnTo>
                  <a:pt x="285869" y="232168"/>
                </a:lnTo>
                <a:lnTo>
                  <a:pt x="247613" y="258812"/>
                </a:lnTo>
                <a:lnTo>
                  <a:pt x="212495" y="289307"/>
                </a:lnTo>
                <a:lnTo>
                  <a:pt x="180820" y="323347"/>
                </a:lnTo>
                <a:lnTo>
                  <a:pt x="152893" y="360624"/>
                </a:lnTo>
                <a:lnTo>
                  <a:pt x="129019" y="400833"/>
                </a:lnTo>
                <a:lnTo>
                  <a:pt x="109503" y="443668"/>
                </a:lnTo>
                <a:lnTo>
                  <a:pt x="94651" y="488821"/>
                </a:lnTo>
                <a:lnTo>
                  <a:pt x="84767" y="535986"/>
                </a:lnTo>
                <a:lnTo>
                  <a:pt x="80158" y="584857"/>
                </a:lnTo>
                <a:lnTo>
                  <a:pt x="79901" y="589221"/>
                </a:lnTo>
                <a:lnTo>
                  <a:pt x="83496" y="592879"/>
                </a:lnTo>
                <a:lnTo>
                  <a:pt x="87861" y="592879"/>
                </a:lnTo>
                <a:lnTo>
                  <a:pt x="939272" y="592879"/>
                </a:lnTo>
                <a:lnTo>
                  <a:pt x="943637" y="592879"/>
                </a:lnTo>
                <a:lnTo>
                  <a:pt x="947231" y="589221"/>
                </a:lnTo>
                <a:lnTo>
                  <a:pt x="942364" y="535986"/>
                </a:lnTo>
                <a:lnTo>
                  <a:pt x="932477" y="488821"/>
                </a:lnTo>
                <a:lnTo>
                  <a:pt x="917620" y="443668"/>
                </a:lnTo>
                <a:lnTo>
                  <a:pt x="898098" y="400833"/>
                </a:lnTo>
                <a:lnTo>
                  <a:pt x="874216" y="360624"/>
                </a:lnTo>
                <a:lnTo>
                  <a:pt x="846281" y="323347"/>
                </a:lnTo>
                <a:lnTo>
                  <a:pt x="814597" y="289307"/>
                </a:lnTo>
                <a:lnTo>
                  <a:pt x="779471" y="258812"/>
                </a:lnTo>
                <a:lnTo>
                  <a:pt x="741207" y="232168"/>
                </a:lnTo>
                <a:lnTo>
                  <a:pt x="700112" y="209681"/>
                </a:lnTo>
                <a:lnTo>
                  <a:pt x="656491" y="191657"/>
                </a:lnTo>
                <a:lnTo>
                  <a:pt x="610649" y="178404"/>
                </a:lnTo>
                <a:lnTo>
                  <a:pt x="562892" y="170228"/>
                </a:lnTo>
                <a:lnTo>
                  <a:pt x="513526" y="167434"/>
                </a:lnTo>
                <a:close/>
              </a:path>
              <a:path w="1027429" h="1027429">
                <a:moveTo>
                  <a:pt x="7702" y="609567"/>
                </a:moveTo>
                <a:lnTo>
                  <a:pt x="3338" y="609567"/>
                </a:lnTo>
                <a:lnTo>
                  <a:pt x="0" y="613161"/>
                </a:lnTo>
                <a:lnTo>
                  <a:pt x="0" y="617268"/>
                </a:lnTo>
                <a:lnTo>
                  <a:pt x="0" y="691399"/>
                </a:lnTo>
                <a:lnTo>
                  <a:pt x="0" y="695763"/>
                </a:lnTo>
                <a:lnTo>
                  <a:pt x="3594" y="699100"/>
                </a:lnTo>
                <a:lnTo>
                  <a:pt x="7702" y="699100"/>
                </a:lnTo>
                <a:lnTo>
                  <a:pt x="62184" y="699100"/>
                </a:lnTo>
                <a:lnTo>
                  <a:pt x="66549" y="699100"/>
                </a:lnTo>
                <a:lnTo>
                  <a:pt x="69887" y="702694"/>
                </a:lnTo>
                <a:lnTo>
                  <a:pt x="69887" y="706802"/>
                </a:lnTo>
                <a:lnTo>
                  <a:pt x="69887" y="1019528"/>
                </a:lnTo>
                <a:lnTo>
                  <a:pt x="69887" y="1023893"/>
                </a:lnTo>
                <a:lnTo>
                  <a:pt x="73482" y="1027230"/>
                </a:lnTo>
                <a:lnTo>
                  <a:pt x="77590" y="1027230"/>
                </a:lnTo>
                <a:lnTo>
                  <a:pt x="947216" y="1027230"/>
                </a:lnTo>
                <a:lnTo>
                  <a:pt x="951580" y="1027230"/>
                </a:lnTo>
                <a:lnTo>
                  <a:pt x="954918" y="1023636"/>
                </a:lnTo>
                <a:lnTo>
                  <a:pt x="954918" y="1019528"/>
                </a:lnTo>
                <a:lnTo>
                  <a:pt x="954918" y="707364"/>
                </a:lnTo>
                <a:lnTo>
                  <a:pt x="954918" y="702999"/>
                </a:lnTo>
                <a:lnTo>
                  <a:pt x="958513" y="699662"/>
                </a:lnTo>
                <a:lnTo>
                  <a:pt x="962621" y="699662"/>
                </a:lnTo>
                <a:lnTo>
                  <a:pt x="1019109" y="699662"/>
                </a:lnTo>
                <a:lnTo>
                  <a:pt x="1023474" y="699662"/>
                </a:lnTo>
                <a:lnTo>
                  <a:pt x="1026812" y="696068"/>
                </a:lnTo>
                <a:lnTo>
                  <a:pt x="1026812" y="691960"/>
                </a:lnTo>
                <a:lnTo>
                  <a:pt x="1026812" y="617750"/>
                </a:lnTo>
                <a:lnTo>
                  <a:pt x="1027069" y="613129"/>
                </a:lnTo>
                <a:lnTo>
                  <a:pt x="1023458" y="609567"/>
                </a:lnTo>
                <a:lnTo>
                  <a:pt x="1019350" y="609567"/>
                </a:lnTo>
                <a:lnTo>
                  <a:pt x="7702" y="609567"/>
                </a:lnTo>
                <a:close/>
              </a:path>
            </a:pathLst>
          </a:custGeom>
          <a:ln w="27973">
            <a:solidFill>
              <a:srgbClr val="666666"/>
            </a:solidFill>
          </a:ln>
        </p:spPr>
        <p:txBody>
          <a:bodyPr wrap="square" lIns="0" tIns="0" rIns="0" bIns="0" rtlCol="0"/>
          <a:lstStyle/>
          <a:p>
            <a:endParaRPr/>
          </a:p>
        </p:txBody>
      </p:sp>
      <p:sp>
        <p:nvSpPr>
          <p:cNvPr id="38" name="Rectangle 37">
            <a:extLst>
              <a:ext uri="{FF2B5EF4-FFF2-40B4-BE49-F238E27FC236}">
                <a16:creationId xmlns:a16="http://schemas.microsoft.com/office/drawing/2014/main" id="{AC3ADAC8-443D-42F4-8D4D-83D6601980D4}"/>
              </a:ext>
            </a:extLst>
          </p:cNvPr>
          <p:cNvSpPr/>
          <p:nvPr/>
        </p:nvSpPr>
        <p:spPr>
          <a:xfrm>
            <a:off x="0" y="6248400"/>
            <a:ext cx="100584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454" y="1112120"/>
            <a:ext cx="1656714" cy="528955"/>
          </a:xfrm>
          <a:prstGeom prst="rect">
            <a:avLst/>
          </a:prstGeom>
        </p:spPr>
        <p:txBody>
          <a:bodyPr vert="horz" wrap="square" lIns="0" tIns="12700" rIns="0" bIns="0" rtlCol="0">
            <a:spAutoFit/>
          </a:bodyPr>
          <a:lstStyle/>
          <a:p>
            <a:pPr marL="12700">
              <a:lnSpc>
                <a:spcPct val="100000"/>
              </a:lnSpc>
              <a:spcBef>
                <a:spcPts val="100"/>
              </a:spcBef>
            </a:pPr>
            <a:r>
              <a:rPr spc="-35" dirty="0"/>
              <a:t>LATENCY</a:t>
            </a:r>
          </a:p>
        </p:txBody>
      </p:sp>
      <p:sp>
        <p:nvSpPr>
          <p:cNvPr id="3" name="object 3"/>
          <p:cNvSpPr txBox="1"/>
          <p:nvPr/>
        </p:nvSpPr>
        <p:spPr>
          <a:xfrm>
            <a:off x="530498" y="2083505"/>
            <a:ext cx="5297805" cy="361315"/>
          </a:xfrm>
          <a:prstGeom prst="rect">
            <a:avLst/>
          </a:prstGeom>
        </p:spPr>
        <p:txBody>
          <a:bodyPr vert="horz" wrap="square" lIns="0" tIns="12700" rIns="0" bIns="0" rtlCol="0">
            <a:spAutoFit/>
          </a:bodyPr>
          <a:lstStyle/>
          <a:p>
            <a:pPr marL="403860" indent="-391795">
              <a:lnSpc>
                <a:spcPct val="100000"/>
              </a:lnSpc>
              <a:spcBef>
                <a:spcPts val="100"/>
              </a:spcBef>
              <a:buFont typeface="Tahoma"/>
              <a:buChar char="●"/>
              <a:tabLst>
                <a:tab pos="403860" algn="l"/>
                <a:tab pos="404495" algn="l"/>
              </a:tabLst>
            </a:pPr>
            <a:r>
              <a:rPr sz="2200" dirty="0">
                <a:solidFill>
                  <a:srgbClr val="666666"/>
                </a:solidFill>
                <a:latin typeface="Source Sans 3"/>
                <a:cs typeface="Source Sans 3"/>
              </a:rPr>
              <a:t>If</a:t>
            </a:r>
            <a:r>
              <a:rPr sz="2200" spc="-20" dirty="0">
                <a:solidFill>
                  <a:srgbClr val="666666"/>
                </a:solidFill>
                <a:latin typeface="Source Sans 3"/>
                <a:cs typeface="Source Sans 3"/>
              </a:rPr>
              <a:t> </a:t>
            </a:r>
            <a:r>
              <a:rPr sz="2200" dirty="0">
                <a:solidFill>
                  <a:srgbClr val="666666"/>
                </a:solidFill>
                <a:latin typeface="Source Sans 3"/>
                <a:cs typeface="Source Sans 3"/>
              </a:rPr>
              <a:t>it</a:t>
            </a:r>
            <a:r>
              <a:rPr sz="2200" spc="-20" dirty="0">
                <a:solidFill>
                  <a:srgbClr val="666666"/>
                </a:solidFill>
                <a:latin typeface="Source Sans 3"/>
                <a:cs typeface="Source Sans 3"/>
              </a:rPr>
              <a:t> </a:t>
            </a:r>
            <a:r>
              <a:rPr sz="2200" dirty="0">
                <a:solidFill>
                  <a:srgbClr val="666666"/>
                </a:solidFill>
                <a:latin typeface="Source Sans 3"/>
                <a:cs typeface="Source Sans 3"/>
              </a:rPr>
              <a:t>took</a:t>
            </a:r>
            <a:r>
              <a:rPr sz="2200" spc="-15" dirty="0">
                <a:solidFill>
                  <a:srgbClr val="666666"/>
                </a:solidFill>
                <a:latin typeface="Source Sans 3"/>
                <a:cs typeface="Source Sans 3"/>
              </a:rPr>
              <a:t> </a:t>
            </a:r>
            <a:r>
              <a:rPr sz="2200" dirty="0">
                <a:solidFill>
                  <a:srgbClr val="666666"/>
                </a:solidFill>
                <a:latin typeface="Source Sans 3"/>
                <a:cs typeface="Source Sans 3"/>
              </a:rPr>
              <a:t>1</a:t>
            </a:r>
            <a:r>
              <a:rPr sz="2200" spc="-20" dirty="0">
                <a:solidFill>
                  <a:srgbClr val="666666"/>
                </a:solidFill>
                <a:latin typeface="Source Sans 3"/>
                <a:cs typeface="Source Sans 3"/>
              </a:rPr>
              <a:t> </a:t>
            </a:r>
            <a:r>
              <a:rPr sz="2200" dirty="0">
                <a:solidFill>
                  <a:srgbClr val="666666"/>
                </a:solidFill>
                <a:latin typeface="Source Sans 3"/>
                <a:cs typeface="Source Sans 3"/>
              </a:rPr>
              <a:t>second</a:t>
            </a:r>
            <a:r>
              <a:rPr sz="2200" spc="-20" dirty="0">
                <a:solidFill>
                  <a:srgbClr val="666666"/>
                </a:solidFill>
                <a:latin typeface="Source Sans 3"/>
                <a:cs typeface="Source Sans 3"/>
              </a:rPr>
              <a:t> </a:t>
            </a:r>
            <a:r>
              <a:rPr sz="2200" dirty="0">
                <a:solidFill>
                  <a:srgbClr val="666666"/>
                </a:solidFill>
                <a:latin typeface="Source Sans 3"/>
                <a:cs typeface="Source Sans 3"/>
              </a:rPr>
              <a:t>to</a:t>
            </a:r>
            <a:r>
              <a:rPr sz="2200" spc="-15" dirty="0">
                <a:solidFill>
                  <a:srgbClr val="666666"/>
                </a:solidFill>
                <a:latin typeface="Source Sans 3"/>
                <a:cs typeface="Source Sans 3"/>
              </a:rPr>
              <a:t> </a:t>
            </a:r>
            <a:r>
              <a:rPr sz="2200" dirty="0">
                <a:solidFill>
                  <a:srgbClr val="666666"/>
                </a:solidFill>
                <a:latin typeface="Source Sans 3"/>
                <a:cs typeface="Source Sans 3"/>
              </a:rPr>
              <a:t>perform</a:t>
            </a:r>
            <a:r>
              <a:rPr sz="2200" spc="-20" dirty="0">
                <a:solidFill>
                  <a:srgbClr val="666666"/>
                </a:solidFill>
                <a:latin typeface="Source Sans 3"/>
                <a:cs typeface="Source Sans 3"/>
              </a:rPr>
              <a:t> </a:t>
            </a:r>
            <a:r>
              <a:rPr sz="2200" dirty="0">
                <a:solidFill>
                  <a:srgbClr val="666666"/>
                </a:solidFill>
                <a:latin typeface="Source Sans 3"/>
                <a:cs typeface="Source Sans 3"/>
              </a:rPr>
              <a:t>1</a:t>
            </a:r>
            <a:r>
              <a:rPr sz="2200" spc="-15" dirty="0">
                <a:solidFill>
                  <a:srgbClr val="666666"/>
                </a:solidFill>
                <a:latin typeface="Source Sans 3"/>
                <a:cs typeface="Source Sans 3"/>
              </a:rPr>
              <a:t> </a:t>
            </a:r>
            <a:r>
              <a:rPr sz="2200" spc="-10" dirty="0">
                <a:solidFill>
                  <a:srgbClr val="666666"/>
                </a:solidFill>
                <a:latin typeface="Source Sans 3"/>
                <a:cs typeface="Source Sans 3"/>
              </a:rPr>
              <a:t>instruction</a:t>
            </a:r>
            <a:endParaRPr sz="2200">
              <a:latin typeface="Source Sans 3"/>
              <a:cs typeface="Source Sans 3"/>
            </a:endParaRPr>
          </a:p>
        </p:txBody>
      </p:sp>
      <p:graphicFrame>
        <p:nvGraphicFramePr>
          <p:cNvPr id="4" name="object 4"/>
          <p:cNvGraphicFramePr>
            <a:graphicFrameLocks noGrp="1"/>
          </p:cNvGraphicFramePr>
          <p:nvPr/>
        </p:nvGraphicFramePr>
        <p:xfrm>
          <a:off x="470445" y="2683182"/>
          <a:ext cx="9243059" cy="2012950"/>
        </p:xfrm>
        <a:graphic>
          <a:graphicData uri="http://schemas.openxmlformats.org/drawingml/2006/table">
            <a:tbl>
              <a:tblPr firstRow="1" bandRow="1">
                <a:tableStyleId>{2D5ABB26-0587-4C30-8999-92F81FD0307C}</a:tableStyleId>
              </a:tblPr>
              <a:tblGrid>
                <a:gridCol w="2944495">
                  <a:extLst>
                    <a:ext uri="{9D8B030D-6E8A-4147-A177-3AD203B41FA5}">
                      <a16:colId xmlns:a16="http://schemas.microsoft.com/office/drawing/2014/main" val="20000"/>
                    </a:ext>
                  </a:extLst>
                </a:gridCol>
                <a:gridCol w="2738120">
                  <a:extLst>
                    <a:ext uri="{9D8B030D-6E8A-4147-A177-3AD203B41FA5}">
                      <a16:colId xmlns:a16="http://schemas.microsoft.com/office/drawing/2014/main" val="20001"/>
                    </a:ext>
                  </a:extLst>
                </a:gridCol>
                <a:gridCol w="3560444">
                  <a:extLst>
                    <a:ext uri="{9D8B030D-6E8A-4147-A177-3AD203B41FA5}">
                      <a16:colId xmlns:a16="http://schemas.microsoft.com/office/drawing/2014/main" val="20002"/>
                    </a:ext>
                  </a:extLst>
                </a:gridCol>
              </a:tblGrid>
              <a:tr h="573405">
                <a:tc>
                  <a:txBody>
                    <a:bodyPr/>
                    <a:lstStyle/>
                    <a:p>
                      <a:pPr algn="ctr">
                        <a:lnSpc>
                          <a:spcPct val="100000"/>
                        </a:lnSpc>
                        <a:spcBef>
                          <a:spcPts val="1390"/>
                        </a:spcBef>
                      </a:pPr>
                      <a:r>
                        <a:rPr sz="1550" dirty="0">
                          <a:solidFill>
                            <a:srgbClr val="2F6897"/>
                          </a:solidFill>
                          <a:latin typeface="Courier New"/>
                          <a:cs typeface="Courier New"/>
                        </a:rPr>
                        <a:t>Referencing</a:t>
                      </a:r>
                      <a:r>
                        <a:rPr sz="1550" spc="-150" dirty="0">
                          <a:solidFill>
                            <a:srgbClr val="2F6897"/>
                          </a:solidFill>
                          <a:latin typeface="Courier New"/>
                          <a:cs typeface="Courier New"/>
                        </a:rPr>
                        <a:t> </a:t>
                      </a:r>
                      <a:r>
                        <a:rPr sz="1550" spc="-10" dirty="0">
                          <a:solidFill>
                            <a:srgbClr val="2F6897"/>
                          </a:solidFill>
                          <a:latin typeface="Courier New"/>
                          <a:cs typeface="Courier New"/>
                        </a:rPr>
                        <a:t>Memory</a:t>
                      </a:r>
                      <a:endParaRPr sz="1550">
                        <a:latin typeface="Courier New"/>
                        <a:cs typeface="Courier New"/>
                      </a:endParaRPr>
                    </a:p>
                  </a:txBody>
                  <a:tcPr marL="0" marR="0" marT="17653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D5DBDE"/>
                    </a:solidFill>
                  </a:tcPr>
                </a:tc>
                <a:tc>
                  <a:txBody>
                    <a:bodyPr/>
                    <a:lstStyle/>
                    <a:p>
                      <a:pPr marL="34925">
                        <a:lnSpc>
                          <a:spcPct val="100000"/>
                        </a:lnSpc>
                        <a:spcBef>
                          <a:spcPts val="1190"/>
                        </a:spcBef>
                      </a:pPr>
                      <a:r>
                        <a:rPr sz="1550" dirty="0">
                          <a:latin typeface="Source Sans 3"/>
                          <a:cs typeface="Source Sans 3"/>
                        </a:rPr>
                        <a:t>2</a:t>
                      </a:r>
                      <a:r>
                        <a:rPr sz="1550" spc="-30" dirty="0">
                          <a:latin typeface="Source Sans 3"/>
                          <a:cs typeface="Source Sans 3"/>
                        </a:rPr>
                        <a:t> </a:t>
                      </a:r>
                      <a:r>
                        <a:rPr sz="1550" dirty="0">
                          <a:latin typeface="Source Sans 3"/>
                          <a:cs typeface="Source Sans 3"/>
                        </a:rPr>
                        <a:t>hours</a:t>
                      </a:r>
                      <a:r>
                        <a:rPr sz="1550" spc="-30" dirty="0">
                          <a:latin typeface="Source Sans 3"/>
                          <a:cs typeface="Source Sans 3"/>
                        </a:rPr>
                        <a:t> </a:t>
                      </a:r>
                      <a:r>
                        <a:rPr sz="1550" dirty="0">
                          <a:latin typeface="Source Sans 3"/>
                          <a:cs typeface="Source Sans 3"/>
                        </a:rPr>
                        <a:t>47</a:t>
                      </a:r>
                      <a:r>
                        <a:rPr sz="1550" spc="-30" dirty="0">
                          <a:latin typeface="Source Sans 3"/>
                          <a:cs typeface="Source Sans 3"/>
                        </a:rPr>
                        <a:t> </a:t>
                      </a:r>
                      <a:r>
                        <a:rPr sz="1550" spc="-10" dirty="0">
                          <a:latin typeface="Source Sans 3"/>
                          <a:cs typeface="Source Sans 3"/>
                        </a:rPr>
                        <a:t>minutes</a:t>
                      </a:r>
                      <a:endParaRPr sz="1550">
                        <a:latin typeface="Source Sans 3"/>
                        <a:cs typeface="Source Sans 3"/>
                      </a:endParaRPr>
                    </a:p>
                  </a:txBody>
                  <a:tcPr marL="0" marR="0" marT="15113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D5DBDE"/>
                    </a:solidFill>
                  </a:tcPr>
                </a:tc>
                <a:tc>
                  <a:txBody>
                    <a:bodyPr/>
                    <a:lstStyle/>
                    <a:p>
                      <a:pPr marL="34925">
                        <a:lnSpc>
                          <a:spcPct val="100000"/>
                        </a:lnSpc>
                        <a:spcBef>
                          <a:spcPts val="1190"/>
                        </a:spcBef>
                      </a:pPr>
                      <a:r>
                        <a:rPr sz="1550" dirty="0">
                          <a:latin typeface="Source Sans 3"/>
                          <a:cs typeface="Source Sans 3"/>
                        </a:rPr>
                        <a:t>10k</a:t>
                      </a:r>
                      <a:r>
                        <a:rPr sz="1550" spc="-30" dirty="0">
                          <a:latin typeface="Source Sans 3"/>
                          <a:cs typeface="Source Sans 3"/>
                        </a:rPr>
                        <a:t> </a:t>
                      </a:r>
                      <a:r>
                        <a:rPr sz="1550" spc="-10" dirty="0">
                          <a:latin typeface="Source Sans 3"/>
                          <a:cs typeface="Source Sans 3"/>
                        </a:rPr>
                        <a:t>instructions</a:t>
                      </a:r>
                      <a:endParaRPr sz="1550">
                        <a:latin typeface="Source Sans 3"/>
                        <a:cs typeface="Source Sans 3"/>
                      </a:endParaRPr>
                    </a:p>
                  </a:txBody>
                  <a:tcPr marL="0" marR="0" marT="15113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D5DBDE"/>
                    </a:solidFill>
                  </a:tcPr>
                </a:tc>
                <a:extLst>
                  <a:ext uri="{0D108BD9-81ED-4DB2-BD59-A6C34878D82A}">
                    <a16:rowId xmlns:a16="http://schemas.microsoft.com/office/drawing/2014/main" val="10000"/>
                  </a:ext>
                </a:extLst>
              </a:tr>
              <a:tr h="321310">
                <a:tc>
                  <a:txBody>
                    <a:bodyPr/>
                    <a:lstStyle/>
                    <a:p>
                      <a:pPr algn="ctr">
                        <a:lnSpc>
                          <a:spcPct val="100000"/>
                        </a:lnSpc>
                        <a:spcBef>
                          <a:spcPts val="400"/>
                        </a:spcBef>
                      </a:pPr>
                      <a:r>
                        <a:rPr sz="1550" dirty="0">
                          <a:solidFill>
                            <a:srgbClr val="2F6897"/>
                          </a:solidFill>
                          <a:latin typeface="Courier New"/>
                          <a:cs typeface="Courier New"/>
                        </a:rPr>
                        <a:t>Disk</a:t>
                      </a:r>
                      <a:r>
                        <a:rPr sz="1550" spc="-60" dirty="0">
                          <a:solidFill>
                            <a:srgbClr val="2F6897"/>
                          </a:solidFill>
                          <a:latin typeface="Courier New"/>
                          <a:cs typeface="Courier New"/>
                        </a:rPr>
                        <a:t> </a:t>
                      </a:r>
                      <a:r>
                        <a:rPr sz="1550" spc="-20" dirty="0">
                          <a:solidFill>
                            <a:srgbClr val="2F6897"/>
                          </a:solidFill>
                          <a:latin typeface="Courier New"/>
                          <a:cs typeface="Courier New"/>
                        </a:rPr>
                        <a:t>Seek</a:t>
                      </a:r>
                      <a:endParaRPr sz="1550">
                        <a:latin typeface="Courier New"/>
                        <a:cs typeface="Courier New"/>
                      </a:endParaRPr>
                    </a:p>
                  </a:txBody>
                  <a:tcPr marL="0" marR="0" marT="5080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BEEEF"/>
                    </a:solidFill>
                  </a:tcPr>
                </a:tc>
                <a:tc>
                  <a:txBody>
                    <a:bodyPr/>
                    <a:lstStyle/>
                    <a:p>
                      <a:pPr marL="34925">
                        <a:lnSpc>
                          <a:spcPct val="100000"/>
                        </a:lnSpc>
                        <a:spcBef>
                          <a:spcPts val="200"/>
                        </a:spcBef>
                      </a:pPr>
                      <a:r>
                        <a:rPr sz="1550" dirty="0">
                          <a:latin typeface="Source Sans 3"/>
                          <a:cs typeface="Source Sans 3"/>
                        </a:rPr>
                        <a:t>6</a:t>
                      </a:r>
                      <a:r>
                        <a:rPr sz="1550" spc="-20" dirty="0">
                          <a:latin typeface="Source Sans 3"/>
                          <a:cs typeface="Source Sans 3"/>
                        </a:rPr>
                        <a:t> </a:t>
                      </a:r>
                      <a:r>
                        <a:rPr sz="1550" spc="-10" dirty="0">
                          <a:latin typeface="Source Sans 3"/>
                          <a:cs typeface="Source Sans 3"/>
                        </a:rPr>
                        <a:t>years,</a:t>
                      </a:r>
                      <a:r>
                        <a:rPr sz="1550" spc="-20" dirty="0">
                          <a:latin typeface="Source Sans 3"/>
                          <a:cs typeface="Source Sans 3"/>
                        </a:rPr>
                        <a:t> </a:t>
                      </a:r>
                      <a:r>
                        <a:rPr sz="1550" dirty="0">
                          <a:latin typeface="Source Sans 3"/>
                          <a:cs typeface="Source Sans 3"/>
                        </a:rPr>
                        <a:t>4</a:t>
                      </a:r>
                      <a:r>
                        <a:rPr sz="1550" spc="-15" dirty="0">
                          <a:latin typeface="Source Sans 3"/>
                          <a:cs typeface="Source Sans 3"/>
                        </a:rPr>
                        <a:t> </a:t>
                      </a:r>
                      <a:r>
                        <a:rPr sz="1550" spc="-10" dirty="0">
                          <a:latin typeface="Source Sans 3"/>
                          <a:cs typeface="Source Sans 3"/>
                        </a:rPr>
                        <a:t>months</a:t>
                      </a:r>
                      <a:endParaRPr sz="1550">
                        <a:latin typeface="Source Sans 3"/>
                        <a:cs typeface="Source Sans 3"/>
                      </a:endParaRPr>
                    </a:p>
                  </a:txBody>
                  <a:tcPr marL="0" marR="0" marT="2540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BEEEF"/>
                    </a:solidFill>
                  </a:tcPr>
                </a:tc>
                <a:tc>
                  <a:txBody>
                    <a:bodyPr/>
                    <a:lstStyle/>
                    <a:p>
                      <a:pPr marL="34925">
                        <a:lnSpc>
                          <a:spcPct val="100000"/>
                        </a:lnSpc>
                        <a:spcBef>
                          <a:spcPts val="200"/>
                        </a:spcBef>
                      </a:pPr>
                      <a:r>
                        <a:rPr sz="1550" dirty="0">
                          <a:latin typeface="Source Sans 3"/>
                          <a:cs typeface="Source Sans 3"/>
                        </a:rPr>
                        <a:t>200M</a:t>
                      </a:r>
                      <a:r>
                        <a:rPr sz="1550" spc="-40" dirty="0">
                          <a:latin typeface="Source Sans 3"/>
                          <a:cs typeface="Source Sans 3"/>
                        </a:rPr>
                        <a:t> </a:t>
                      </a:r>
                      <a:r>
                        <a:rPr sz="1550" spc="-10" dirty="0">
                          <a:latin typeface="Source Sans 3"/>
                          <a:cs typeface="Source Sans 3"/>
                        </a:rPr>
                        <a:t>instructions</a:t>
                      </a:r>
                      <a:endParaRPr sz="1550">
                        <a:latin typeface="Source Sans 3"/>
                        <a:cs typeface="Source Sans 3"/>
                      </a:endParaRPr>
                    </a:p>
                  </a:txBody>
                  <a:tcPr marL="0" marR="0" marT="2540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BEEEF"/>
                    </a:solidFill>
                  </a:tcPr>
                </a:tc>
                <a:extLst>
                  <a:ext uri="{0D108BD9-81ED-4DB2-BD59-A6C34878D82A}">
                    <a16:rowId xmlns:a16="http://schemas.microsoft.com/office/drawing/2014/main" val="10001"/>
                  </a:ext>
                </a:extLst>
              </a:tr>
              <a:tr h="544830">
                <a:tc>
                  <a:txBody>
                    <a:bodyPr/>
                    <a:lstStyle/>
                    <a:p>
                      <a:pPr algn="ctr">
                        <a:lnSpc>
                          <a:spcPct val="100000"/>
                        </a:lnSpc>
                        <a:spcBef>
                          <a:spcPts val="1280"/>
                        </a:spcBef>
                      </a:pPr>
                      <a:r>
                        <a:rPr sz="1550" dirty="0">
                          <a:solidFill>
                            <a:srgbClr val="2F6897"/>
                          </a:solidFill>
                          <a:latin typeface="Courier New"/>
                          <a:cs typeface="Courier New"/>
                        </a:rPr>
                        <a:t>Seek</a:t>
                      </a:r>
                      <a:r>
                        <a:rPr sz="1550" spc="-45" dirty="0">
                          <a:solidFill>
                            <a:srgbClr val="2F6897"/>
                          </a:solidFill>
                          <a:latin typeface="Courier New"/>
                          <a:cs typeface="Courier New"/>
                        </a:rPr>
                        <a:t> </a:t>
                      </a:r>
                      <a:r>
                        <a:rPr sz="1550" dirty="0">
                          <a:solidFill>
                            <a:srgbClr val="2F6897"/>
                          </a:solidFill>
                          <a:latin typeface="Courier New"/>
                          <a:cs typeface="Courier New"/>
                        </a:rPr>
                        <a:t>+</a:t>
                      </a:r>
                      <a:r>
                        <a:rPr sz="1550" spc="-45" dirty="0">
                          <a:solidFill>
                            <a:srgbClr val="2F6897"/>
                          </a:solidFill>
                          <a:latin typeface="Courier New"/>
                          <a:cs typeface="Courier New"/>
                        </a:rPr>
                        <a:t> </a:t>
                      </a:r>
                      <a:r>
                        <a:rPr sz="1550" dirty="0">
                          <a:solidFill>
                            <a:srgbClr val="2F6897"/>
                          </a:solidFill>
                          <a:latin typeface="Courier New"/>
                          <a:cs typeface="Courier New"/>
                        </a:rPr>
                        <a:t>Read</a:t>
                      </a:r>
                      <a:r>
                        <a:rPr sz="1550" spc="-40" dirty="0">
                          <a:solidFill>
                            <a:srgbClr val="2F6897"/>
                          </a:solidFill>
                          <a:latin typeface="Courier New"/>
                          <a:cs typeface="Courier New"/>
                        </a:rPr>
                        <a:t> </a:t>
                      </a:r>
                      <a:r>
                        <a:rPr sz="1550" spc="-25" dirty="0">
                          <a:solidFill>
                            <a:srgbClr val="2F6897"/>
                          </a:solidFill>
                          <a:latin typeface="Courier New"/>
                          <a:cs typeface="Courier New"/>
                        </a:rPr>
                        <a:t>1MB</a:t>
                      </a:r>
                      <a:endParaRPr sz="1550">
                        <a:latin typeface="Courier New"/>
                        <a:cs typeface="Courier New"/>
                      </a:endParaRPr>
                    </a:p>
                  </a:txBody>
                  <a:tcPr marL="0" marR="0" marT="16256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D5DBDE"/>
                    </a:solidFill>
                  </a:tcPr>
                </a:tc>
                <a:tc>
                  <a:txBody>
                    <a:bodyPr/>
                    <a:lstStyle/>
                    <a:p>
                      <a:pPr marL="34925">
                        <a:lnSpc>
                          <a:spcPct val="100000"/>
                        </a:lnSpc>
                        <a:spcBef>
                          <a:spcPts val="1080"/>
                        </a:spcBef>
                      </a:pPr>
                      <a:r>
                        <a:rPr sz="1550" dirty="0">
                          <a:latin typeface="Source Sans 3"/>
                          <a:cs typeface="Source Sans 3"/>
                        </a:rPr>
                        <a:t>8</a:t>
                      </a:r>
                      <a:r>
                        <a:rPr sz="1550" spc="-25" dirty="0">
                          <a:latin typeface="Source Sans 3"/>
                          <a:cs typeface="Source Sans 3"/>
                        </a:rPr>
                        <a:t> </a:t>
                      </a:r>
                      <a:r>
                        <a:rPr sz="1550" spc="-10" dirty="0">
                          <a:latin typeface="Source Sans 3"/>
                          <a:cs typeface="Source Sans 3"/>
                        </a:rPr>
                        <a:t>years,</a:t>
                      </a:r>
                      <a:r>
                        <a:rPr sz="1550" spc="-20" dirty="0">
                          <a:latin typeface="Source Sans 3"/>
                          <a:cs typeface="Source Sans 3"/>
                        </a:rPr>
                        <a:t> </a:t>
                      </a:r>
                      <a:r>
                        <a:rPr sz="1550" dirty="0">
                          <a:latin typeface="Source Sans 3"/>
                          <a:cs typeface="Source Sans 3"/>
                        </a:rPr>
                        <a:t>11</a:t>
                      </a:r>
                      <a:r>
                        <a:rPr sz="1550" spc="-20" dirty="0">
                          <a:latin typeface="Source Sans 3"/>
                          <a:cs typeface="Source Sans 3"/>
                        </a:rPr>
                        <a:t> </a:t>
                      </a:r>
                      <a:r>
                        <a:rPr sz="1550" spc="-10" dirty="0">
                          <a:latin typeface="Source Sans 3"/>
                          <a:cs typeface="Source Sans 3"/>
                        </a:rPr>
                        <a:t>months</a:t>
                      </a:r>
                      <a:endParaRPr sz="1550">
                        <a:latin typeface="Source Sans 3"/>
                        <a:cs typeface="Source Sans 3"/>
                      </a:endParaRPr>
                    </a:p>
                  </a:txBody>
                  <a:tcPr marL="0" marR="0" marT="13716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D5DBDE"/>
                    </a:solidFill>
                  </a:tcPr>
                </a:tc>
                <a:tc>
                  <a:txBody>
                    <a:bodyPr/>
                    <a:lstStyle/>
                    <a:p>
                      <a:pPr marL="34925">
                        <a:lnSpc>
                          <a:spcPct val="100000"/>
                        </a:lnSpc>
                        <a:spcBef>
                          <a:spcPts val="1080"/>
                        </a:spcBef>
                      </a:pPr>
                      <a:r>
                        <a:rPr sz="1550" dirty="0">
                          <a:latin typeface="Source Sans 3"/>
                          <a:cs typeface="Source Sans 3"/>
                        </a:rPr>
                        <a:t>285M</a:t>
                      </a:r>
                      <a:r>
                        <a:rPr sz="1550" spc="-40" dirty="0">
                          <a:latin typeface="Source Sans 3"/>
                          <a:cs typeface="Source Sans 3"/>
                        </a:rPr>
                        <a:t> </a:t>
                      </a:r>
                      <a:r>
                        <a:rPr sz="1550" spc="-10" dirty="0">
                          <a:latin typeface="Source Sans 3"/>
                          <a:cs typeface="Source Sans 3"/>
                        </a:rPr>
                        <a:t>instructions</a:t>
                      </a:r>
                      <a:endParaRPr sz="1550">
                        <a:latin typeface="Source Sans 3"/>
                        <a:cs typeface="Source Sans 3"/>
                      </a:endParaRPr>
                    </a:p>
                  </a:txBody>
                  <a:tcPr marL="0" marR="0" marT="13716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D5DBDE"/>
                    </a:solidFill>
                  </a:tcPr>
                </a:tc>
                <a:extLst>
                  <a:ext uri="{0D108BD9-81ED-4DB2-BD59-A6C34878D82A}">
                    <a16:rowId xmlns:a16="http://schemas.microsoft.com/office/drawing/2014/main" val="10002"/>
                  </a:ext>
                </a:extLst>
              </a:tr>
              <a:tr h="573405">
                <a:tc>
                  <a:txBody>
                    <a:bodyPr/>
                    <a:lstStyle/>
                    <a:p>
                      <a:pPr algn="ctr">
                        <a:lnSpc>
                          <a:spcPct val="100000"/>
                        </a:lnSpc>
                        <a:spcBef>
                          <a:spcPts val="1390"/>
                        </a:spcBef>
                      </a:pPr>
                      <a:r>
                        <a:rPr sz="1550" dirty="0">
                          <a:solidFill>
                            <a:srgbClr val="2F6897"/>
                          </a:solidFill>
                          <a:latin typeface="Courier New"/>
                          <a:cs typeface="Courier New"/>
                        </a:rPr>
                        <a:t>Ping</a:t>
                      </a:r>
                      <a:r>
                        <a:rPr sz="1550" spc="-60" dirty="0">
                          <a:solidFill>
                            <a:srgbClr val="2F6897"/>
                          </a:solidFill>
                          <a:latin typeface="Courier New"/>
                          <a:cs typeface="Courier New"/>
                        </a:rPr>
                        <a:t> </a:t>
                      </a:r>
                      <a:r>
                        <a:rPr sz="1550" spc="-10" dirty="0">
                          <a:solidFill>
                            <a:srgbClr val="2F6897"/>
                          </a:solidFill>
                          <a:latin typeface="Courier New"/>
                          <a:cs typeface="Courier New"/>
                        </a:rPr>
                        <a:t>Europe</a:t>
                      </a:r>
                      <a:endParaRPr sz="1550">
                        <a:latin typeface="Courier New"/>
                        <a:cs typeface="Courier New"/>
                      </a:endParaRPr>
                    </a:p>
                  </a:txBody>
                  <a:tcPr marL="0" marR="0" marT="17653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BEEEF"/>
                    </a:solidFill>
                  </a:tcPr>
                </a:tc>
                <a:tc>
                  <a:txBody>
                    <a:bodyPr/>
                    <a:lstStyle/>
                    <a:p>
                      <a:pPr marL="34925">
                        <a:lnSpc>
                          <a:spcPct val="100000"/>
                        </a:lnSpc>
                        <a:spcBef>
                          <a:spcPts val="1190"/>
                        </a:spcBef>
                      </a:pPr>
                      <a:r>
                        <a:rPr sz="1550" dirty="0">
                          <a:latin typeface="Source Sans 3"/>
                          <a:cs typeface="Source Sans 3"/>
                        </a:rPr>
                        <a:t>475</a:t>
                      </a:r>
                      <a:r>
                        <a:rPr sz="1550" spc="-25" dirty="0">
                          <a:latin typeface="Source Sans 3"/>
                          <a:cs typeface="Source Sans 3"/>
                        </a:rPr>
                        <a:t> </a:t>
                      </a:r>
                      <a:r>
                        <a:rPr sz="1550" spc="-10" dirty="0">
                          <a:latin typeface="Source Sans 3"/>
                          <a:cs typeface="Source Sans 3"/>
                        </a:rPr>
                        <a:t>years,</a:t>
                      </a:r>
                      <a:r>
                        <a:rPr sz="1550" spc="-25" dirty="0">
                          <a:latin typeface="Source Sans 3"/>
                          <a:cs typeface="Source Sans 3"/>
                        </a:rPr>
                        <a:t> </a:t>
                      </a:r>
                      <a:r>
                        <a:rPr sz="1550" dirty="0">
                          <a:latin typeface="Source Sans 3"/>
                          <a:cs typeface="Source Sans 3"/>
                        </a:rPr>
                        <a:t>8</a:t>
                      </a:r>
                      <a:r>
                        <a:rPr sz="1550" spc="-20" dirty="0">
                          <a:latin typeface="Source Sans 3"/>
                          <a:cs typeface="Source Sans 3"/>
                        </a:rPr>
                        <a:t> </a:t>
                      </a:r>
                      <a:r>
                        <a:rPr sz="1550" spc="-10" dirty="0">
                          <a:latin typeface="Source Sans 3"/>
                          <a:cs typeface="Source Sans 3"/>
                        </a:rPr>
                        <a:t>months</a:t>
                      </a:r>
                      <a:endParaRPr sz="1550">
                        <a:latin typeface="Source Sans 3"/>
                        <a:cs typeface="Source Sans 3"/>
                      </a:endParaRPr>
                    </a:p>
                  </a:txBody>
                  <a:tcPr marL="0" marR="0" marT="15113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BEEEF"/>
                    </a:solidFill>
                  </a:tcPr>
                </a:tc>
                <a:tc>
                  <a:txBody>
                    <a:bodyPr/>
                    <a:lstStyle/>
                    <a:p>
                      <a:pPr marL="34925">
                        <a:lnSpc>
                          <a:spcPct val="100000"/>
                        </a:lnSpc>
                        <a:spcBef>
                          <a:spcPts val="1190"/>
                        </a:spcBef>
                      </a:pPr>
                      <a:r>
                        <a:rPr sz="1550" dirty="0">
                          <a:latin typeface="Source Sans 3"/>
                          <a:cs typeface="Source Sans 3"/>
                        </a:rPr>
                        <a:t>15B</a:t>
                      </a:r>
                      <a:r>
                        <a:rPr sz="1550" spc="-30" dirty="0">
                          <a:latin typeface="Source Sans 3"/>
                          <a:cs typeface="Source Sans 3"/>
                        </a:rPr>
                        <a:t> </a:t>
                      </a:r>
                      <a:r>
                        <a:rPr sz="1550" spc="-10" dirty="0">
                          <a:latin typeface="Source Sans 3"/>
                          <a:cs typeface="Source Sans 3"/>
                        </a:rPr>
                        <a:t>instructions</a:t>
                      </a:r>
                      <a:endParaRPr sz="1550">
                        <a:latin typeface="Source Sans 3"/>
                        <a:cs typeface="Source Sans 3"/>
                      </a:endParaRPr>
                    </a:p>
                  </a:txBody>
                  <a:tcPr marL="0" marR="0" marT="15113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BEEEF"/>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DF79F8AE-2E90-A915-C1C4-9FBC55C0EBE0}"/>
              </a:ext>
            </a:extLst>
          </p:cNvPr>
          <p:cNvSpPr/>
          <p:nvPr/>
        </p:nvSpPr>
        <p:spPr>
          <a:xfrm>
            <a:off x="0" y="6248400"/>
            <a:ext cx="100584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40640">
              <a:lnSpc>
                <a:spcPct val="100000"/>
              </a:lnSpc>
              <a:spcBef>
                <a:spcPts val="100"/>
              </a:spcBef>
            </a:pPr>
            <a:r>
              <a:rPr dirty="0"/>
              <a:t>HURRY</a:t>
            </a:r>
            <a:r>
              <a:rPr spc="-15" dirty="0"/>
              <a:t> </a:t>
            </a:r>
            <a:r>
              <a:rPr dirty="0"/>
              <a:t>UP</a:t>
            </a:r>
            <a:r>
              <a:rPr spc="-15" dirty="0"/>
              <a:t> </a:t>
            </a:r>
            <a:r>
              <a:rPr dirty="0"/>
              <a:t>AND</a:t>
            </a:r>
            <a:r>
              <a:rPr spc="-10" dirty="0"/>
              <a:t> </a:t>
            </a:r>
            <a:r>
              <a:rPr spc="-20" dirty="0"/>
              <a:t>WAIT</a:t>
            </a:r>
          </a:p>
        </p:txBody>
      </p:sp>
      <p:grpSp>
        <p:nvGrpSpPr>
          <p:cNvPr id="3" name="object 3"/>
          <p:cNvGrpSpPr/>
          <p:nvPr/>
        </p:nvGrpSpPr>
        <p:grpSpPr>
          <a:xfrm>
            <a:off x="133785" y="3224180"/>
            <a:ext cx="4232275" cy="1989455"/>
            <a:chOff x="133785" y="3224180"/>
            <a:chExt cx="4232275" cy="1989455"/>
          </a:xfrm>
        </p:grpSpPr>
        <p:pic>
          <p:nvPicPr>
            <p:cNvPr id="4" name="object 4"/>
            <p:cNvPicPr/>
            <p:nvPr/>
          </p:nvPicPr>
          <p:blipFill>
            <a:blip r:embed="rId3" cstate="print"/>
            <a:stretch>
              <a:fillRect/>
            </a:stretch>
          </p:blipFill>
          <p:spPr>
            <a:xfrm>
              <a:off x="858185" y="4077695"/>
              <a:ext cx="1167595" cy="326343"/>
            </a:xfrm>
            <a:prstGeom prst="rect">
              <a:avLst/>
            </a:prstGeom>
          </p:spPr>
        </p:pic>
        <p:sp>
          <p:nvSpPr>
            <p:cNvPr id="5" name="object 5"/>
            <p:cNvSpPr/>
            <p:nvPr/>
          </p:nvSpPr>
          <p:spPr>
            <a:xfrm>
              <a:off x="900229" y="4111613"/>
              <a:ext cx="963294" cy="214629"/>
            </a:xfrm>
            <a:custGeom>
              <a:avLst/>
              <a:gdLst/>
              <a:ahLst/>
              <a:cxnLst/>
              <a:rect l="l" t="t" r="r" b="b"/>
              <a:pathLst>
                <a:path w="963294" h="214629">
                  <a:moveTo>
                    <a:pt x="0" y="104864"/>
                  </a:moveTo>
                  <a:lnTo>
                    <a:pt x="458774" y="107514"/>
                  </a:lnTo>
                  <a:lnTo>
                    <a:pt x="525588" y="214458"/>
                  </a:lnTo>
                  <a:lnTo>
                    <a:pt x="543210" y="0"/>
                  </a:lnTo>
                  <a:lnTo>
                    <a:pt x="616294" y="104890"/>
                  </a:lnTo>
                  <a:lnTo>
                    <a:pt x="812691" y="104864"/>
                  </a:lnTo>
                  <a:lnTo>
                    <a:pt x="949307" y="104864"/>
                  </a:lnTo>
                  <a:lnTo>
                    <a:pt x="963295" y="104864"/>
                  </a:lnTo>
                </a:path>
              </a:pathLst>
            </a:custGeom>
            <a:ln w="27971">
              <a:solidFill>
                <a:srgbClr val="C93D36"/>
              </a:solidFill>
            </a:ln>
          </p:spPr>
          <p:txBody>
            <a:bodyPr wrap="square" lIns="0" tIns="0" rIns="0" bIns="0" rtlCol="0"/>
            <a:lstStyle/>
            <a:p>
              <a:endParaRPr/>
            </a:p>
          </p:txBody>
        </p:sp>
        <p:sp>
          <p:nvSpPr>
            <p:cNvPr id="6" name="object 6"/>
            <p:cNvSpPr/>
            <p:nvPr/>
          </p:nvSpPr>
          <p:spPr>
            <a:xfrm>
              <a:off x="1849536" y="4149346"/>
              <a:ext cx="134620" cy="134620"/>
            </a:xfrm>
            <a:custGeom>
              <a:avLst/>
              <a:gdLst/>
              <a:ahLst/>
              <a:cxnLst/>
              <a:rect l="l" t="t" r="r" b="b"/>
              <a:pathLst>
                <a:path w="134619" h="134620">
                  <a:moveTo>
                    <a:pt x="0" y="0"/>
                  </a:moveTo>
                  <a:lnTo>
                    <a:pt x="0" y="134261"/>
                  </a:lnTo>
                  <a:lnTo>
                    <a:pt x="134280" y="67130"/>
                  </a:lnTo>
                  <a:lnTo>
                    <a:pt x="0" y="0"/>
                  </a:lnTo>
                  <a:close/>
                </a:path>
              </a:pathLst>
            </a:custGeom>
            <a:solidFill>
              <a:srgbClr val="C93D36"/>
            </a:solidFill>
          </p:spPr>
          <p:txBody>
            <a:bodyPr wrap="square" lIns="0" tIns="0" rIns="0" bIns="0" rtlCol="0"/>
            <a:lstStyle/>
            <a:p>
              <a:endParaRPr/>
            </a:p>
          </p:txBody>
        </p:sp>
        <p:sp>
          <p:nvSpPr>
            <p:cNvPr id="7" name="object 7"/>
            <p:cNvSpPr/>
            <p:nvPr/>
          </p:nvSpPr>
          <p:spPr>
            <a:xfrm>
              <a:off x="133785" y="3224180"/>
              <a:ext cx="719455" cy="1989455"/>
            </a:xfrm>
            <a:custGeom>
              <a:avLst/>
              <a:gdLst/>
              <a:ahLst/>
              <a:cxnLst/>
              <a:rect l="l" t="t" r="r" b="b"/>
              <a:pathLst>
                <a:path w="719455" h="1989454">
                  <a:moveTo>
                    <a:pt x="719413" y="0"/>
                  </a:moveTo>
                  <a:lnTo>
                    <a:pt x="0" y="0"/>
                  </a:lnTo>
                  <a:lnTo>
                    <a:pt x="0" y="1989322"/>
                  </a:lnTo>
                  <a:lnTo>
                    <a:pt x="719413" y="1989322"/>
                  </a:lnTo>
                  <a:lnTo>
                    <a:pt x="719413" y="0"/>
                  </a:lnTo>
                  <a:close/>
                </a:path>
              </a:pathLst>
            </a:custGeom>
            <a:solidFill>
              <a:srgbClr val="2F6897"/>
            </a:solidFill>
          </p:spPr>
          <p:txBody>
            <a:bodyPr wrap="square" lIns="0" tIns="0" rIns="0" bIns="0" rtlCol="0"/>
            <a:lstStyle/>
            <a:p>
              <a:endParaRPr/>
            </a:p>
          </p:txBody>
        </p:sp>
        <p:pic>
          <p:nvPicPr>
            <p:cNvPr id="8" name="object 8"/>
            <p:cNvPicPr/>
            <p:nvPr/>
          </p:nvPicPr>
          <p:blipFill>
            <a:blip r:embed="rId4" cstate="print"/>
            <a:stretch>
              <a:fillRect/>
            </a:stretch>
          </p:blipFill>
          <p:spPr>
            <a:xfrm>
              <a:off x="2755145" y="4077695"/>
              <a:ext cx="758328" cy="326343"/>
            </a:xfrm>
            <a:prstGeom prst="rect">
              <a:avLst/>
            </a:prstGeom>
          </p:spPr>
        </p:pic>
        <p:sp>
          <p:nvSpPr>
            <p:cNvPr id="9" name="object 9"/>
            <p:cNvSpPr/>
            <p:nvPr/>
          </p:nvSpPr>
          <p:spPr>
            <a:xfrm>
              <a:off x="2797238" y="4111613"/>
              <a:ext cx="674370" cy="214629"/>
            </a:xfrm>
            <a:custGeom>
              <a:avLst/>
              <a:gdLst/>
              <a:ahLst/>
              <a:cxnLst/>
              <a:rect l="l" t="t" r="r" b="b"/>
              <a:pathLst>
                <a:path w="674370" h="214629">
                  <a:moveTo>
                    <a:pt x="0" y="104864"/>
                  </a:moveTo>
                  <a:lnTo>
                    <a:pt x="285476" y="107514"/>
                  </a:lnTo>
                  <a:lnTo>
                    <a:pt x="327051" y="214458"/>
                  </a:lnTo>
                  <a:lnTo>
                    <a:pt x="338017" y="0"/>
                  </a:lnTo>
                  <a:lnTo>
                    <a:pt x="383494" y="104890"/>
                  </a:lnTo>
                  <a:lnTo>
                    <a:pt x="505704" y="104864"/>
                  </a:lnTo>
                  <a:lnTo>
                    <a:pt x="674272" y="104864"/>
                  </a:lnTo>
                </a:path>
              </a:pathLst>
            </a:custGeom>
            <a:ln w="27971">
              <a:solidFill>
                <a:srgbClr val="C93D36"/>
              </a:solidFill>
            </a:ln>
          </p:spPr>
          <p:txBody>
            <a:bodyPr wrap="square" lIns="0" tIns="0" rIns="0" bIns="0" rtlCol="0"/>
            <a:lstStyle/>
            <a:p>
              <a:endParaRPr/>
            </a:p>
          </p:txBody>
        </p:sp>
        <p:pic>
          <p:nvPicPr>
            <p:cNvPr id="10" name="object 10"/>
            <p:cNvPicPr/>
            <p:nvPr/>
          </p:nvPicPr>
          <p:blipFill>
            <a:blip r:embed="rId5" cstate="print"/>
            <a:stretch>
              <a:fillRect/>
            </a:stretch>
          </p:blipFill>
          <p:spPr>
            <a:xfrm>
              <a:off x="3607189" y="4077695"/>
              <a:ext cx="758328" cy="326343"/>
            </a:xfrm>
            <a:prstGeom prst="rect">
              <a:avLst/>
            </a:prstGeom>
          </p:spPr>
        </p:pic>
        <p:sp>
          <p:nvSpPr>
            <p:cNvPr id="11" name="object 11"/>
            <p:cNvSpPr/>
            <p:nvPr/>
          </p:nvSpPr>
          <p:spPr>
            <a:xfrm>
              <a:off x="3649282" y="4111613"/>
              <a:ext cx="554355" cy="214629"/>
            </a:xfrm>
            <a:custGeom>
              <a:avLst/>
              <a:gdLst/>
              <a:ahLst/>
              <a:cxnLst/>
              <a:rect l="l" t="t" r="r" b="b"/>
              <a:pathLst>
                <a:path w="554354" h="214629">
                  <a:moveTo>
                    <a:pt x="0" y="104864"/>
                  </a:moveTo>
                  <a:lnTo>
                    <a:pt x="285476" y="107514"/>
                  </a:lnTo>
                  <a:lnTo>
                    <a:pt x="327051" y="214458"/>
                  </a:lnTo>
                  <a:lnTo>
                    <a:pt x="338017" y="0"/>
                  </a:lnTo>
                  <a:lnTo>
                    <a:pt x="383494" y="104890"/>
                  </a:lnTo>
                  <a:lnTo>
                    <a:pt x="505704" y="104864"/>
                  </a:lnTo>
                  <a:lnTo>
                    <a:pt x="539991" y="104864"/>
                  </a:lnTo>
                  <a:lnTo>
                    <a:pt x="553978" y="104864"/>
                  </a:lnTo>
                </a:path>
              </a:pathLst>
            </a:custGeom>
            <a:ln w="27971">
              <a:solidFill>
                <a:srgbClr val="C93D36"/>
              </a:solidFill>
            </a:ln>
          </p:spPr>
          <p:txBody>
            <a:bodyPr wrap="square" lIns="0" tIns="0" rIns="0" bIns="0" rtlCol="0"/>
            <a:lstStyle/>
            <a:p>
              <a:endParaRPr/>
            </a:p>
          </p:txBody>
        </p:sp>
        <p:sp>
          <p:nvSpPr>
            <p:cNvPr id="12" name="object 12"/>
            <p:cNvSpPr/>
            <p:nvPr/>
          </p:nvSpPr>
          <p:spPr>
            <a:xfrm>
              <a:off x="4189274" y="4149346"/>
              <a:ext cx="134620" cy="134620"/>
            </a:xfrm>
            <a:custGeom>
              <a:avLst/>
              <a:gdLst/>
              <a:ahLst/>
              <a:cxnLst/>
              <a:rect l="l" t="t" r="r" b="b"/>
              <a:pathLst>
                <a:path w="134620" h="134620">
                  <a:moveTo>
                    <a:pt x="0" y="0"/>
                  </a:moveTo>
                  <a:lnTo>
                    <a:pt x="0" y="134261"/>
                  </a:lnTo>
                  <a:lnTo>
                    <a:pt x="134280" y="67130"/>
                  </a:lnTo>
                  <a:lnTo>
                    <a:pt x="0" y="0"/>
                  </a:lnTo>
                  <a:close/>
                </a:path>
              </a:pathLst>
            </a:custGeom>
            <a:solidFill>
              <a:srgbClr val="C93D36"/>
            </a:solidFill>
          </p:spPr>
          <p:txBody>
            <a:bodyPr wrap="square" lIns="0" tIns="0" rIns="0" bIns="0" rtlCol="0"/>
            <a:lstStyle/>
            <a:p>
              <a:endParaRPr/>
            </a:p>
          </p:txBody>
        </p:sp>
        <p:pic>
          <p:nvPicPr>
            <p:cNvPr id="13" name="object 13"/>
            <p:cNvPicPr/>
            <p:nvPr/>
          </p:nvPicPr>
          <p:blipFill>
            <a:blip r:embed="rId4" cstate="print"/>
            <a:stretch>
              <a:fillRect/>
            </a:stretch>
          </p:blipFill>
          <p:spPr>
            <a:xfrm>
              <a:off x="3145951" y="4077695"/>
              <a:ext cx="758328" cy="326343"/>
            </a:xfrm>
            <a:prstGeom prst="rect">
              <a:avLst/>
            </a:prstGeom>
          </p:spPr>
        </p:pic>
        <p:sp>
          <p:nvSpPr>
            <p:cNvPr id="14" name="object 14"/>
            <p:cNvSpPr/>
            <p:nvPr/>
          </p:nvSpPr>
          <p:spPr>
            <a:xfrm>
              <a:off x="3188044" y="4111613"/>
              <a:ext cx="674370" cy="214629"/>
            </a:xfrm>
            <a:custGeom>
              <a:avLst/>
              <a:gdLst/>
              <a:ahLst/>
              <a:cxnLst/>
              <a:rect l="l" t="t" r="r" b="b"/>
              <a:pathLst>
                <a:path w="674370" h="214629">
                  <a:moveTo>
                    <a:pt x="0" y="104864"/>
                  </a:moveTo>
                  <a:lnTo>
                    <a:pt x="285476" y="107514"/>
                  </a:lnTo>
                  <a:lnTo>
                    <a:pt x="327051" y="214458"/>
                  </a:lnTo>
                  <a:lnTo>
                    <a:pt x="338017" y="0"/>
                  </a:lnTo>
                  <a:lnTo>
                    <a:pt x="383494" y="104890"/>
                  </a:lnTo>
                  <a:lnTo>
                    <a:pt x="505704" y="104864"/>
                  </a:lnTo>
                  <a:lnTo>
                    <a:pt x="674272" y="104864"/>
                  </a:lnTo>
                </a:path>
              </a:pathLst>
            </a:custGeom>
            <a:ln w="27971">
              <a:solidFill>
                <a:srgbClr val="C93D36"/>
              </a:solidFill>
            </a:ln>
          </p:spPr>
          <p:txBody>
            <a:bodyPr wrap="square" lIns="0" tIns="0" rIns="0" bIns="0" rtlCol="0"/>
            <a:lstStyle/>
            <a:p>
              <a:endParaRPr/>
            </a:p>
          </p:txBody>
        </p:sp>
      </p:grpSp>
      <p:sp>
        <p:nvSpPr>
          <p:cNvPr id="15" name="object 15"/>
          <p:cNvSpPr txBox="1"/>
          <p:nvPr/>
        </p:nvSpPr>
        <p:spPr>
          <a:xfrm>
            <a:off x="1025658" y="4466853"/>
            <a:ext cx="833119" cy="671830"/>
          </a:xfrm>
          <a:prstGeom prst="rect">
            <a:avLst/>
          </a:prstGeom>
        </p:spPr>
        <p:txBody>
          <a:bodyPr vert="horz" wrap="square" lIns="0" tIns="71755" rIns="0" bIns="0" rtlCol="0">
            <a:spAutoFit/>
          </a:bodyPr>
          <a:lstStyle/>
          <a:p>
            <a:pPr marL="146050" marR="5080" indent="-133985">
              <a:lnSpc>
                <a:spcPts val="2310"/>
              </a:lnSpc>
              <a:spcBef>
                <a:spcPts val="565"/>
              </a:spcBef>
            </a:pPr>
            <a:r>
              <a:rPr sz="2300" spc="-25" dirty="0">
                <a:solidFill>
                  <a:srgbClr val="666666"/>
                </a:solidFill>
                <a:latin typeface="Source Sans 3"/>
                <a:cs typeface="Source Sans 3"/>
              </a:rPr>
              <a:t>Access RAM</a:t>
            </a:r>
            <a:endParaRPr sz="2300">
              <a:latin typeface="Source Sans 3"/>
              <a:cs typeface="Source Sans 3"/>
            </a:endParaRPr>
          </a:p>
        </p:txBody>
      </p:sp>
      <p:sp>
        <p:nvSpPr>
          <p:cNvPr id="16" name="object 16"/>
          <p:cNvSpPr txBox="1"/>
          <p:nvPr/>
        </p:nvSpPr>
        <p:spPr>
          <a:xfrm>
            <a:off x="272229" y="3527498"/>
            <a:ext cx="440690" cy="1373505"/>
          </a:xfrm>
          <a:prstGeom prst="rect">
            <a:avLst/>
          </a:prstGeom>
        </p:spPr>
        <p:txBody>
          <a:bodyPr vert="vert270" wrap="square" lIns="0" tIns="17780" rIns="0" bIns="0" rtlCol="0">
            <a:spAutoFit/>
          </a:bodyPr>
          <a:lstStyle/>
          <a:p>
            <a:pPr marL="12700">
              <a:lnSpc>
                <a:spcPct val="100000"/>
              </a:lnSpc>
              <a:spcBef>
                <a:spcPts val="140"/>
              </a:spcBef>
            </a:pPr>
            <a:r>
              <a:rPr sz="2300" b="1" dirty="0">
                <a:solidFill>
                  <a:srgbClr val="FFFFFF"/>
                </a:solidFill>
                <a:latin typeface="Source Sans 3"/>
                <a:cs typeface="Source Sans 3"/>
              </a:rPr>
              <a:t>Program</a:t>
            </a:r>
            <a:r>
              <a:rPr sz="2300" b="1" spc="-10" dirty="0">
                <a:solidFill>
                  <a:srgbClr val="FFFFFF"/>
                </a:solidFill>
                <a:latin typeface="Source Sans 3"/>
                <a:cs typeface="Source Sans 3"/>
              </a:rPr>
              <a:t> </a:t>
            </a:r>
            <a:r>
              <a:rPr sz="2300" b="1" spc="-50" dirty="0">
                <a:solidFill>
                  <a:srgbClr val="FFFFFF"/>
                </a:solidFill>
                <a:latin typeface="Source Sans 3"/>
                <a:cs typeface="Source Sans 3"/>
              </a:rPr>
              <a:t>1</a:t>
            </a:r>
            <a:endParaRPr sz="2300">
              <a:latin typeface="Source Sans 3"/>
              <a:cs typeface="Source Sans 3"/>
            </a:endParaRPr>
          </a:p>
        </p:txBody>
      </p:sp>
      <p:sp>
        <p:nvSpPr>
          <p:cNvPr id="17" name="object 17"/>
          <p:cNvSpPr/>
          <p:nvPr/>
        </p:nvSpPr>
        <p:spPr>
          <a:xfrm>
            <a:off x="2030714" y="3224180"/>
            <a:ext cx="719455" cy="1989455"/>
          </a:xfrm>
          <a:custGeom>
            <a:avLst/>
            <a:gdLst/>
            <a:ahLst/>
            <a:cxnLst/>
            <a:rect l="l" t="t" r="r" b="b"/>
            <a:pathLst>
              <a:path w="719455" h="1989454">
                <a:moveTo>
                  <a:pt x="719413" y="0"/>
                </a:moveTo>
                <a:lnTo>
                  <a:pt x="0" y="0"/>
                </a:lnTo>
                <a:lnTo>
                  <a:pt x="0" y="1989322"/>
                </a:lnTo>
                <a:lnTo>
                  <a:pt x="719413" y="1989322"/>
                </a:lnTo>
                <a:lnTo>
                  <a:pt x="719413" y="0"/>
                </a:lnTo>
                <a:close/>
              </a:path>
            </a:pathLst>
          </a:custGeom>
          <a:solidFill>
            <a:srgbClr val="2F6897"/>
          </a:solidFill>
        </p:spPr>
        <p:txBody>
          <a:bodyPr wrap="square" lIns="0" tIns="0" rIns="0" bIns="0" rtlCol="0"/>
          <a:lstStyle/>
          <a:p>
            <a:endParaRPr/>
          </a:p>
        </p:txBody>
      </p:sp>
      <p:sp>
        <p:nvSpPr>
          <p:cNvPr id="18" name="object 18"/>
          <p:cNvSpPr txBox="1"/>
          <p:nvPr/>
        </p:nvSpPr>
        <p:spPr>
          <a:xfrm>
            <a:off x="2169158" y="3527498"/>
            <a:ext cx="440690" cy="1373505"/>
          </a:xfrm>
          <a:prstGeom prst="rect">
            <a:avLst/>
          </a:prstGeom>
        </p:spPr>
        <p:txBody>
          <a:bodyPr vert="vert270" wrap="square" lIns="0" tIns="17780" rIns="0" bIns="0" rtlCol="0">
            <a:spAutoFit/>
          </a:bodyPr>
          <a:lstStyle/>
          <a:p>
            <a:pPr marL="12700">
              <a:lnSpc>
                <a:spcPct val="100000"/>
              </a:lnSpc>
              <a:spcBef>
                <a:spcPts val="140"/>
              </a:spcBef>
            </a:pPr>
            <a:r>
              <a:rPr sz="2300" b="1" dirty="0">
                <a:solidFill>
                  <a:srgbClr val="FFFFFF"/>
                </a:solidFill>
                <a:latin typeface="Source Sans 3"/>
                <a:cs typeface="Source Sans 3"/>
              </a:rPr>
              <a:t>Program</a:t>
            </a:r>
            <a:r>
              <a:rPr sz="2300" b="1" spc="-10" dirty="0">
                <a:solidFill>
                  <a:srgbClr val="FFFFFF"/>
                </a:solidFill>
                <a:latin typeface="Source Sans 3"/>
                <a:cs typeface="Source Sans 3"/>
              </a:rPr>
              <a:t> </a:t>
            </a:r>
            <a:r>
              <a:rPr sz="2300" b="1" spc="-50" dirty="0">
                <a:solidFill>
                  <a:srgbClr val="FFFFFF"/>
                </a:solidFill>
                <a:latin typeface="Source Sans 3"/>
                <a:cs typeface="Source Sans 3"/>
              </a:rPr>
              <a:t>1</a:t>
            </a:r>
            <a:endParaRPr sz="2300">
              <a:latin typeface="Source Sans 3"/>
              <a:cs typeface="Source Sans 3"/>
            </a:endParaRPr>
          </a:p>
        </p:txBody>
      </p:sp>
      <p:sp>
        <p:nvSpPr>
          <p:cNvPr id="19" name="object 19"/>
          <p:cNvSpPr txBox="1"/>
          <p:nvPr/>
        </p:nvSpPr>
        <p:spPr>
          <a:xfrm>
            <a:off x="3172901" y="4466853"/>
            <a:ext cx="833119" cy="671830"/>
          </a:xfrm>
          <a:prstGeom prst="rect">
            <a:avLst/>
          </a:prstGeom>
        </p:spPr>
        <p:txBody>
          <a:bodyPr vert="horz" wrap="square" lIns="0" tIns="71755" rIns="0" bIns="0" rtlCol="0">
            <a:spAutoFit/>
          </a:bodyPr>
          <a:lstStyle/>
          <a:p>
            <a:pPr marL="154940" marR="5080" indent="-142875">
              <a:lnSpc>
                <a:spcPts val="2310"/>
              </a:lnSpc>
              <a:spcBef>
                <a:spcPts val="565"/>
              </a:spcBef>
            </a:pPr>
            <a:r>
              <a:rPr sz="2300" spc="-25" dirty="0">
                <a:solidFill>
                  <a:srgbClr val="666666"/>
                </a:solidFill>
                <a:latin typeface="Source Sans 3"/>
                <a:cs typeface="Source Sans 3"/>
              </a:rPr>
              <a:t>Access </a:t>
            </a:r>
            <a:r>
              <a:rPr sz="2300" spc="-20" dirty="0">
                <a:solidFill>
                  <a:srgbClr val="666666"/>
                </a:solidFill>
                <a:latin typeface="Source Sans 3"/>
                <a:cs typeface="Source Sans 3"/>
              </a:rPr>
              <a:t>Disk</a:t>
            </a:r>
            <a:endParaRPr sz="2300">
              <a:latin typeface="Source Sans 3"/>
              <a:cs typeface="Source Sans 3"/>
            </a:endParaRPr>
          </a:p>
        </p:txBody>
      </p:sp>
      <p:sp>
        <p:nvSpPr>
          <p:cNvPr id="20" name="object 20"/>
          <p:cNvSpPr/>
          <p:nvPr/>
        </p:nvSpPr>
        <p:spPr>
          <a:xfrm>
            <a:off x="4425934" y="3224053"/>
            <a:ext cx="719455" cy="1989455"/>
          </a:xfrm>
          <a:custGeom>
            <a:avLst/>
            <a:gdLst/>
            <a:ahLst/>
            <a:cxnLst/>
            <a:rect l="l" t="t" r="r" b="b"/>
            <a:pathLst>
              <a:path w="719454" h="1989454">
                <a:moveTo>
                  <a:pt x="719413" y="0"/>
                </a:moveTo>
                <a:lnTo>
                  <a:pt x="0" y="0"/>
                </a:lnTo>
                <a:lnTo>
                  <a:pt x="0" y="1989322"/>
                </a:lnTo>
                <a:lnTo>
                  <a:pt x="719413" y="1989322"/>
                </a:lnTo>
                <a:lnTo>
                  <a:pt x="719413" y="0"/>
                </a:lnTo>
                <a:close/>
              </a:path>
            </a:pathLst>
          </a:custGeom>
          <a:solidFill>
            <a:srgbClr val="2F6897"/>
          </a:solidFill>
        </p:spPr>
        <p:txBody>
          <a:bodyPr wrap="square" lIns="0" tIns="0" rIns="0" bIns="0" rtlCol="0"/>
          <a:lstStyle/>
          <a:p>
            <a:endParaRPr/>
          </a:p>
        </p:txBody>
      </p:sp>
      <p:sp>
        <p:nvSpPr>
          <p:cNvPr id="21" name="object 21"/>
          <p:cNvSpPr txBox="1"/>
          <p:nvPr/>
        </p:nvSpPr>
        <p:spPr>
          <a:xfrm>
            <a:off x="4564378" y="3527369"/>
            <a:ext cx="440690" cy="1373505"/>
          </a:xfrm>
          <a:prstGeom prst="rect">
            <a:avLst/>
          </a:prstGeom>
        </p:spPr>
        <p:txBody>
          <a:bodyPr vert="vert270" wrap="square" lIns="0" tIns="17780" rIns="0" bIns="0" rtlCol="0">
            <a:spAutoFit/>
          </a:bodyPr>
          <a:lstStyle/>
          <a:p>
            <a:pPr marL="12700">
              <a:lnSpc>
                <a:spcPct val="100000"/>
              </a:lnSpc>
              <a:spcBef>
                <a:spcPts val="140"/>
              </a:spcBef>
            </a:pPr>
            <a:r>
              <a:rPr sz="2300" b="1" dirty="0">
                <a:solidFill>
                  <a:srgbClr val="FFFFFF"/>
                </a:solidFill>
                <a:latin typeface="Source Sans 3"/>
                <a:cs typeface="Source Sans 3"/>
              </a:rPr>
              <a:t>Program</a:t>
            </a:r>
            <a:r>
              <a:rPr sz="2300" b="1" spc="-10" dirty="0">
                <a:solidFill>
                  <a:srgbClr val="FFFFFF"/>
                </a:solidFill>
                <a:latin typeface="Source Sans 3"/>
                <a:cs typeface="Source Sans 3"/>
              </a:rPr>
              <a:t> </a:t>
            </a:r>
            <a:r>
              <a:rPr sz="2300" b="1" spc="-50" dirty="0">
                <a:solidFill>
                  <a:srgbClr val="FFFFFF"/>
                </a:solidFill>
                <a:latin typeface="Source Sans 3"/>
                <a:cs typeface="Source Sans 3"/>
              </a:rPr>
              <a:t>1</a:t>
            </a:r>
            <a:endParaRPr sz="2300">
              <a:latin typeface="Source Sans 3"/>
              <a:cs typeface="Source Sans 3"/>
            </a:endParaRPr>
          </a:p>
        </p:txBody>
      </p:sp>
      <p:grpSp>
        <p:nvGrpSpPr>
          <p:cNvPr id="22" name="object 22"/>
          <p:cNvGrpSpPr/>
          <p:nvPr/>
        </p:nvGrpSpPr>
        <p:grpSpPr>
          <a:xfrm>
            <a:off x="5196228" y="3224053"/>
            <a:ext cx="4862195" cy="1989455"/>
            <a:chOff x="5196228" y="3224053"/>
            <a:chExt cx="4862195" cy="1989455"/>
          </a:xfrm>
        </p:grpSpPr>
        <p:pic>
          <p:nvPicPr>
            <p:cNvPr id="23" name="object 23"/>
            <p:cNvPicPr/>
            <p:nvPr/>
          </p:nvPicPr>
          <p:blipFill>
            <a:blip r:embed="rId6" cstate="print"/>
            <a:stretch>
              <a:fillRect/>
            </a:stretch>
          </p:blipFill>
          <p:spPr>
            <a:xfrm>
              <a:off x="5196228" y="4077695"/>
              <a:ext cx="1818774" cy="326343"/>
            </a:xfrm>
            <a:prstGeom prst="rect">
              <a:avLst/>
            </a:prstGeom>
          </p:spPr>
        </p:pic>
        <p:sp>
          <p:nvSpPr>
            <p:cNvPr id="24" name="object 24"/>
            <p:cNvSpPr/>
            <p:nvPr/>
          </p:nvSpPr>
          <p:spPr>
            <a:xfrm>
              <a:off x="5238206" y="4111613"/>
              <a:ext cx="1735455" cy="214629"/>
            </a:xfrm>
            <a:custGeom>
              <a:avLst/>
              <a:gdLst/>
              <a:ahLst/>
              <a:cxnLst/>
              <a:rect l="l" t="t" r="r" b="b"/>
              <a:pathLst>
                <a:path w="1735454" h="214629">
                  <a:moveTo>
                    <a:pt x="0" y="106098"/>
                  </a:moveTo>
                  <a:lnTo>
                    <a:pt x="1346037" y="107514"/>
                  </a:lnTo>
                  <a:lnTo>
                    <a:pt x="1387613" y="214458"/>
                  </a:lnTo>
                  <a:lnTo>
                    <a:pt x="1398578" y="0"/>
                  </a:lnTo>
                  <a:lnTo>
                    <a:pt x="1444056" y="104890"/>
                  </a:lnTo>
                  <a:lnTo>
                    <a:pt x="1566266" y="104864"/>
                  </a:lnTo>
                  <a:lnTo>
                    <a:pt x="1734833" y="104864"/>
                  </a:lnTo>
                </a:path>
              </a:pathLst>
            </a:custGeom>
            <a:ln w="27971">
              <a:solidFill>
                <a:srgbClr val="C93D36"/>
              </a:solidFill>
            </a:ln>
          </p:spPr>
          <p:txBody>
            <a:bodyPr wrap="square" lIns="0" tIns="0" rIns="0" bIns="0" rtlCol="0"/>
            <a:lstStyle/>
            <a:p>
              <a:endParaRPr/>
            </a:p>
          </p:txBody>
        </p:sp>
        <p:pic>
          <p:nvPicPr>
            <p:cNvPr id="25" name="object 25"/>
            <p:cNvPicPr/>
            <p:nvPr/>
          </p:nvPicPr>
          <p:blipFill>
            <a:blip r:embed="rId4" cstate="print"/>
            <a:stretch>
              <a:fillRect/>
            </a:stretch>
          </p:blipFill>
          <p:spPr>
            <a:xfrm>
              <a:off x="7071480" y="4077695"/>
              <a:ext cx="758328" cy="326343"/>
            </a:xfrm>
            <a:prstGeom prst="rect">
              <a:avLst/>
            </a:prstGeom>
          </p:spPr>
        </p:pic>
        <p:sp>
          <p:nvSpPr>
            <p:cNvPr id="26" name="object 26"/>
            <p:cNvSpPr/>
            <p:nvPr/>
          </p:nvSpPr>
          <p:spPr>
            <a:xfrm>
              <a:off x="7113573" y="4111613"/>
              <a:ext cx="674370" cy="214629"/>
            </a:xfrm>
            <a:custGeom>
              <a:avLst/>
              <a:gdLst/>
              <a:ahLst/>
              <a:cxnLst/>
              <a:rect l="l" t="t" r="r" b="b"/>
              <a:pathLst>
                <a:path w="674370" h="214629">
                  <a:moveTo>
                    <a:pt x="0" y="104864"/>
                  </a:moveTo>
                  <a:lnTo>
                    <a:pt x="285476" y="107514"/>
                  </a:lnTo>
                  <a:lnTo>
                    <a:pt x="327051" y="214458"/>
                  </a:lnTo>
                  <a:lnTo>
                    <a:pt x="338017" y="0"/>
                  </a:lnTo>
                  <a:lnTo>
                    <a:pt x="383494" y="104890"/>
                  </a:lnTo>
                  <a:lnTo>
                    <a:pt x="505704" y="104864"/>
                  </a:lnTo>
                  <a:lnTo>
                    <a:pt x="674272" y="104864"/>
                  </a:lnTo>
                </a:path>
              </a:pathLst>
            </a:custGeom>
            <a:ln w="27971">
              <a:solidFill>
                <a:srgbClr val="C93D36"/>
              </a:solidFill>
            </a:ln>
          </p:spPr>
          <p:txBody>
            <a:bodyPr wrap="square" lIns="0" tIns="0" rIns="0" bIns="0" rtlCol="0"/>
            <a:lstStyle/>
            <a:p>
              <a:endParaRPr/>
            </a:p>
          </p:txBody>
        </p:sp>
        <p:pic>
          <p:nvPicPr>
            <p:cNvPr id="27" name="object 27"/>
            <p:cNvPicPr/>
            <p:nvPr/>
          </p:nvPicPr>
          <p:blipFill>
            <a:blip r:embed="rId4" cstate="print"/>
            <a:stretch>
              <a:fillRect/>
            </a:stretch>
          </p:blipFill>
          <p:spPr>
            <a:xfrm>
              <a:off x="6647482" y="4077695"/>
              <a:ext cx="758328" cy="326343"/>
            </a:xfrm>
            <a:prstGeom prst="rect">
              <a:avLst/>
            </a:prstGeom>
          </p:spPr>
        </p:pic>
        <p:sp>
          <p:nvSpPr>
            <p:cNvPr id="28" name="object 28"/>
            <p:cNvSpPr/>
            <p:nvPr/>
          </p:nvSpPr>
          <p:spPr>
            <a:xfrm>
              <a:off x="6689575" y="4111613"/>
              <a:ext cx="674370" cy="214629"/>
            </a:xfrm>
            <a:custGeom>
              <a:avLst/>
              <a:gdLst/>
              <a:ahLst/>
              <a:cxnLst/>
              <a:rect l="l" t="t" r="r" b="b"/>
              <a:pathLst>
                <a:path w="674370" h="214629">
                  <a:moveTo>
                    <a:pt x="0" y="104864"/>
                  </a:moveTo>
                  <a:lnTo>
                    <a:pt x="285476" y="107514"/>
                  </a:lnTo>
                  <a:lnTo>
                    <a:pt x="327051" y="214458"/>
                  </a:lnTo>
                  <a:lnTo>
                    <a:pt x="338017" y="0"/>
                  </a:lnTo>
                  <a:lnTo>
                    <a:pt x="383494" y="104890"/>
                  </a:lnTo>
                  <a:lnTo>
                    <a:pt x="505704" y="104864"/>
                  </a:lnTo>
                  <a:lnTo>
                    <a:pt x="674272" y="104864"/>
                  </a:lnTo>
                </a:path>
              </a:pathLst>
            </a:custGeom>
            <a:ln w="27971">
              <a:solidFill>
                <a:srgbClr val="C93D36"/>
              </a:solidFill>
            </a:ln>
          </p:spPr>
          <p:txBody>
            <a:bodyPr wrap="square" lIns="0" tIns="0" rIns="0" bIns="0" rtlCol="0"/>
            <a:lstStyle/>
            <a:p>
              <a:endParaRPr/>
            </a:p>
          </p:txBody>
        </p:sp>
        <p:pic>
          <p:nvPicPr>
            <p:cNvPr id="29" name="object 29"/>
            <p:cNvPicPr/>
            <p:nvPr/>
          </p:nvPicPr>
          <p:blipFill>
            <a:blip r:embed="rId7" cstate="print"/>
            <a:stretch>
              <a:fillRect/>
            </a:stretch>
          </p:blipFill>
          <p:spPr>
            <a:xfrm>
              <a:off x="7994571" y="4077695"/>
              <a:ext cx="1574510" cy="326343"/>
            </a:xfrm>
            <a:prstGeom prst="rect">
              <a:avLst/>
            </a:prstGeom>
          </p:spPr>
        </p:pic>
        <p:sp>
          <p:nvSpPr>
            <p:cNvPr id="30" name="object 30"/>
            <p:cNvSpPr/>
            <p:nvPr/>
          </p:nvSpPr>
          <p:spPr>
            <a:xfrm>
              <a:off x="8036663" y="4111613"/>
              <a:ext cx="1403985" cy="214629"/>
            </a:xfrm>
            <a:custGeom>
              <a:avLst/>
              <a:gdLst/>
              <a:ahLst/>
              <a:cxnLst/>
              <a:rect l="l" t="t" r="r" b="b"/>
              <a:pathLst>
                <a:path w="1403984" h="214629">
                  <a:moveTo>
                    <a:pt x="0" y="104864"/>
                  </a:moveTo>
                  <a:lnTo>
                    <a:pt x="285476" y="107514"/>
                  </a:lnTo>
                  <a:lnTo>
                    <a:pt x="327051" y="214458"/>
                  </a:lnTo>
                  <a:lnTo>
                    <a:pt x="338017" y="0"/>
                  </a:lnTo>
                  <a:lnTo>
                    <a:pt x="383494" y="104890"/>
                  </a:lnTo>
                  <a:lnTo>
                    <a:pt x="505704" y="104864"/>
                  </a:lnTo>
                  <a:lnTo>
                    <a:pt x="1389731" y="105668"/>
                  </a:lnTo>
                  <a:lnTo>
                    <a:pt x="1403718" y="105681"/>
                  </a:lnTo>
                </a:path>
              </a:pathLst>
            </a:custGeom>
            <a:ln w="27971">
              <a:solidFill>
                <a:srgbClr val="C93D36"/>
              </a:solidFill>
            </a:ln>
          </p:spPr>
          <p:txBody>
            <a:bodyPr wrap="square" lIns="0" tIns="0" rIns="0" bIns="0" rtlCol="0"/>
            <a:lstStyle/>
            <a:p>
              <a:endParaRPr/>
            </a:p>
          </p:txBody>
        </p:sp>
        <p:sp>
          <p:nvSpPr>
            <p:cNvPr id="31" name="object 31"/>
            <p:cNvSpPr/>
            <p:nvPr/>
          </p:nvSpPr>
          <p:spPr>
            <a:xfrm>
              <a:off x="9392763" y="4150121"/>
              <a:ext cx="134620" cy="134620"/>
            </a:xfrm>
            <a:custGeom>
              <a:avLst/>
              <a:gdLst/>
              <a:ahLst/>
              <a:cxnLst/>
              <a:rect l="l" t="t" r="r" b="b"/>
              <a:pathLst>
                <a:path w="134620" h="134620">
                  <a:moveTo>
                    <a:pt x="121" y="0"/>
                  </a:moveTo>
                  <a:lnTo>
                    <a:pt x="33632" y="67161"/>
                  </a:lnTo>
                  <a:lnTo>
                    <a:pt x="0" y="134261"/>
                  </a:lnTo>
                  <a:lnTo>
                    <a:pt x="134343" y="67252"/>
                  </a:lnTo>
                  <a:lnTo>
                    <a:pt x="121" y="0"/>
                  </a:lnTo>
                  <a:close/>
                </a:path>
              </a:pathLst>
            </a:custGeom>
            <a:solidFill>
              <a:srgbClr val="C93D36"/>
            </a:solidFill>
          </p:spPr>
          <p:txBody>
            <a:bodyPr wrap="square" lIns="0" tIns="0" rIns="0" bIns="0" rtlCol="0"/>
            <a:lstStyle/>
            <a:p>
              <a:endParaRPr/>
            </a:p>
          </p:txBody>
        </p:sp>
        <p:pic>
          <p:nvPicPr>
            <p:cNvPr id="32" name="object 32"/>
            <p:cNvPicPr/>
            <p:nvPr/>
          </p:nvPicPr>
          <p:blipFill>
            <a:blip r:embed="rId4" cstate="print"/>
            <a:stretch>
              <a:fillRect/>
            </a:stretch>
          </p:blipFill>
          <p:spPr>
            <a:xfrm>
              <a:off x="7541760" y="4077695"/>
              <a:ext cx="758328" cy="326343"/>
            </a:xfrm>
            <a:prstGeom prst="rect">
              <a:avLst/>
            </a:prstGeom>
          </p:spPr>
        </p:pic>
        <p:sp>
          <p:nvSpPr>
            <p:cNvPr id="33" name="object 33"/>
            <p:cNvSpPr/>
            <p:nvPr/>
          </p:nvSpPr>
          <p:spPr>
            <a:xfrm>
              <a:off x="7583853" y="4111613"/>
              <a:ext cx="674370" cy="214629"/>
            </a:xfrm>
            <a:custGeom>
              <a:avLst/>
              <a:gdLst/>
              <a:ahLst/>
              <a:cxnLst/>
              <a:rect l="l" t="t" r="r" b="b"/>
              <a:pathLst>
                <a:path w="674370" h="214629">
                  <a:moveTo>
                    <a:pt x="0" y="104864"/>
                  </a:moveTo>
                  <a:lnTo>
                    <a:pt x="285476" y="107514"/>
                  </a:lnTo>
                  <a:lnTo>
                    <a:pt x="327051" y="214458"/>
                  </a:lnTo>
                  <a:lnTo>
                    <a:pt x="338017" y="0"/>
                  </a:lnTo>
                  <a:lnTo>
                    <a:pt x="383494" y="104890"/>
                  </a:lnTo>
                  <a:lnTo>
                    <a:pt x="505704" y="104864"/>
                  </a:lnTo>
                  <a:lnTo>
                    <a:pt x="674272" y="104864"/>
                  </a:lnTo>
                </a:path>
              </a:pathLst>
            </a:custGeom>
            <a:ln w="27971">
              <a:solidFill>
                <a:srgbClr val="C93D36"/>
              </a:solidFill>
            </a:ln>
          </p:spPr>
          <p:txBody>
            <a:bodyPr wrap="square" lIns="0" tIns="0" rIns="0" bIns="0" rtlCol="0"/>
            <a:lstStyle/>
            <a:p>
              <a:endParaRPr/>
            </a:p>
          </p:txBody>
        </p:sp>
        <p:sp>
          <p:nvSpPr>
            <p:cNvPr id="34" name="object 34"/>
            <p:cNvSpPr/>
            <p:nvPr/>
          </p:nvSpPr>
          <p:spPr>
            <a:xfrm>
              <a:off x="9597326" y="3224053"/>
              <a:ext cx="461645" cy="1989455"/>
            </a:xfrm>
            <a:custGeom>
              <a:avLst/>
              <a:gdLst/>
              <a:ahLst/>
              <a:cxnLst/>
              <a:rect l="l" t="t" r="r" b="b"/>
              <a:pathLst>
                <a:path w="461645" h="1989454">
                  <a:moveTo>
                    <a:pt x="0" y="1989322"/>
                  </a:moveTo>
                  <a:lnTo>
                    <a:pt x="461073" y="1989322"/>
                  </a:lnTo>
                  <a:lnTo>
                    <a:pt x="461073" y="0"/>
                  </a:lnTo>
                  <a:lnTo>
                    <a:pt x="0" y="0"/>
                  </a:lnTo>
                  <a:lnTo>
                    <a:pt x="0" y="1989322"/>
                  </a:lnTo>
                  <a:close/>
                </a:path>
              </a:pathLst>
            </a:custGeom>
            <a:solidFill>
              <a:srgbClr val="2F6897"/>
            </a:solidFill>
          </p:spPr>
          <p:txBody>
            <a:bodyPr wrap="square" lIns="0" tIns="0" rIns="0" bIns="0" rtlCol="0"/>
            <a:lstStyle/>
            <a:p>
              <a:endParaRPr/>
            </a:p>
          </p:txBody>
        </p:sp>
      </p:grpSp>
      <p:sp>
        <p:nvSpPr>
          <p:cNvPr id="35" name="object 35"/>
          <p:cNvSpPr txBox="1"/>
          <p:nvPr/>
        </p:nvSpPr>
        <p:spPr>
          <a:xfrm>
            <a:off x="9735770" y="3527369"/>
            <a:ext cx="440690" cy="1373505"/>
          </a:xfrm>
          <a:prstGeom prst="rect">
            <a:avLst/>
          </a:prstGeom>
        </p:spPr>
        <p:txBody>
          <a:bodyPr vert="vert270" wrap="square" lIns="0" tIns="17780" rIns="0" bIns="0" rtlCol="0">
            <a:spAutoFit/>
          </a:bodyPr>
          <a:lstStyle/>
          <a:p>
            <a:pPr marL="12700">
              <a:lnSpc>
                <a:spcPct val="100000"/>
              </a:lnSpc>
              <a:spcBef>
                <a:spcPts val="140"/>
              </a:spcBef>
            </a:pPr>
            <a:r>
              <a:rPr sz="2300" b="1" dirty="0">
                <a:solidFill>
                  <a:srgbClr val="FFFFFF"/>
                </a:solidFill>
                <a:latin typeface="Source Sans 3"/>
                <a:cs typeface="Source Sans 3"/>
              </a:rPr>
              <a:t>Program</a:t>
            </a:r>
            <a:r>
              <a:rPr sz="2300" b="1" spc="-10" dirty="0">
                <a:solidFill>
                  <a:srgbClr val="FFFFFF"/>
                </a:solidFill>
                <a:latin typeface="Source Sans 3"/>
                <a:cs typeface="Source Sans 3"/>
              </a:rPr>
              <a:t> </a:t>
            </a:r>
            <a:r>
              <a:rPr sz="2300" b="1" spc="-50" dirty="0">
                <a:solidFill>
                  <a:srgbClr val="FFFFFF"/>
                </a:solidFill>
                <a:latin typeface="Source Sans 3"/>
                <a:cs typeface="Source Sans 3"/>
              </a:rPr>
              <a:t>1</a:t>
            </a:r>
            <a:endParaRPr sz="2300">
              <a:latin typeface="Source Sans 3"/>
              <a:cs typeface="Source Sans 3"/>
            </a:endParaRPr>
          </a:p>
        </p:txBody>
      </p:sp>
      <p:sp>
        <p:nvSpPr>
          <p:cNvPr id="36" name="object 36"/>
          <p:cNvSpPr txBox="1"/>
          <p:nvPr/>
        </p:nvSpPr>
        <p:spPr>
          <a:xfrm>
            <a:off x="6841373" y="4466853"/>
            <a:ext cx="1074420" cy="671830"/>
          </a:xfrm>
          <a:prstGeom prst="rect">
            <a:avLst/>
          </a:prstGeom>
        </p:spPr>
        <p:txBody>
          <a:bodyPr vert="horz" wrap="square" lIns="0" tIns="71755" rIns="0" bIns="0" rtlCol="0">
            <a:spAutoFit/>
          </a:bodyPr>
          <a:lstStyle/>
          <a:p>
            <a:pPr marL="12700" marR="5080" indent="120650">
              <a:lnSpc>
                <a:spcPts val="2310"/>
              </a:lnSpc>
              <a:spcBef>
                <a:spcPts val="565"/>
              </a:spcBef>
            </a:pPr>
            <a:r>
              <a:rPr sz="2300" spc="-10" dirty="0">
                <a:solidFill>
                  <a:srgbClr val="666666"/>
                </a:solidFill>
                <a:latin typeface="Source Sans 3"/>
                <a:cs typeface="Source Sans 3"/>
              </a:rPr>
              <a:t>Access Network</a:t>
            </a:r>
            <a:endParaRPr sz="2300">
              <a:latin typeface="Source Sans 3"/>
              <a:cs typeface="Source Sans 3"/>
            </a:endParaRPr>
          </a:p>
        </p:txBody>
      </p:sp>
      <p:sp>
        <p:nvSpPr>
          <p:cNvPr id="37" name="object 37"/>
          <p:cNvSpPr txBox="1"/>
          <p:nvPr/>
        </p:nvSpPr>
        <p:spPr>
          <a:xfrm>
            <a:off x="4508861" y="5639484"/>
            <a:ext cx="677545" cy="378460"/>
          </a:xfrm>
          <a:prstGeom prst="rect">
            <a:avLst/>
          </a:prstGeom>
        </p:spPr>
        <p:txBody>
          <a:bodyPr vert="horz" wrap="square" lIns="0" tIns="13970" rIns="0" bIns="0" rtlCol="0">
            <a:spAutoFit/>
          </a:bodyPr>
          <a:lstStyle/>
          <a:p>
            <a:pPr marL="12700">
              <a:lnSpc>
                <a:spcPct val="100000"/>
              </a:lnSpc>
              <a:spcBef>
                <a:spcPts val="110"/>
              </a:spcBef>
            </a:pPr>
            <a:r>
              <a:rPr sz="2300" b="1" spc="-20" dirty="0">
                <a:latin typeface="Source Sans 3"/>
                <a:cs typeface="Source Sans 3"/>
              </a:rPr>
              <a:t>Time</a:t>
            </a:r>
            <a:endParaRPr sz="2300">
              <a:latin typeface="Source Sans 3"/>
              <a:cs typeface="Source Sans 3"/>
            </a:endParaRPr>
          </a:p>
        </p:txBody>
      </p:sp>
      <p:grpSp>
        <p:nvGrpSpPr>
          <p:cNvPr id="38" name="object 38"/>
          <p:cNvGrpSpPr/>
          <p:nvPr/>
        </p:nvGrpSpPr>
        <p:grpSpPr>
          <a:xfrm>
            <a:off x="5269491" y="5766514"/>
            <a:ext cx="840105" cy="218440"/>
            <a:chOff x="5269491" y="5766514"/>
            <a:chExt cx="840105" cy="218440"/>
          </a:xfrm>
        </p:grpSpPr>
        <p:pic>
          <p:nvPicPr>
            <p:cNvPr id="39" name="object 39"/>
            <p:cNvPicPr/>
            <p:nvPr/>
          </p:nvPicPr>
          <p:blipFill>
            <a:blip r:embed="rId8" cstate="print"/>
            <a:stretch>
              <a:fillRect/>
            </a:stretch>
          </p:blipFill>
          <p:spPr>
            <a:xfrm>
              <a:off x="5269491" y="5766514"/>
              <a:ext cx="840077" cy="218176"/>
            </a:xfrm>
            <a:prstGeom prst="rect">
              <a:avLst/>
            </a:prstGeom>
          </p:spPr>
        </p:pic>
        <p:sp>
          <p:nvSpPr>
            <p:cNvPr id="40" name="object 40"/>
            <p:cNvSpPr/>
            <p:nvPr/>
          </p:nvSpPr>
          <p:spPr>
            <a:xfrm>
              <a:off x="5311454" y="5853578"/>
              <a:ext cx="636270" cy="0"/>
            </a:xfrm>
            <a:custGeom>
              <a:avLst/>
              <a:gdLst/>
              <a:ahLst/>
              <a:cxnLst/>
              <a:rect l="l" t="t" r="r" b="b"/>
              <a:pathLst>
                <a:path w="636270">
                  <a:moveTo>
                    <a:pt x="0" y="0"/>
                  </a:moveTo>
                  <a:lnTo>
                    <a:pt x="621870" y="0"/>
                  </a:lnTo>
                  <a:lnTo>
                    <a:pt x="635858" y="0"/>
                  </a:lnTo>
                </a:path>
              </a:pathLst>
            </a:custGeom>
            <a:ln w="27971">
              <a:solidFill>
                <a:srgbClr val="000000"/>
              </a:solidFill>
            </a:ln>
          </p:spPr>
          <p:txBody>
            <a:bodyPr wrap="square" lIns="0" tIns="0" rIns="0" bIns="0" rtlCol="0"/>
            <a:lstStyle/>
            <a:p>
              <a:endParaRPr/>
            </a:p>
          </p:txBody>
        </p:sp>
        <p:sp>
          <p:nvSpPr>
            <p:cNvPr id="41" name="object 41"/>
            <p:cNvSpPr/>
            <p:nvPr/>
          </p:nvSpPr>
          <p:spPr>
            <a:xfrm>
              <a:off x="5933325" y="5786447"/>
              <a:ext cx="134620" cy="134620"/>
            </a:xfrm>
            <a:custGeom>
              <a:avLst/>
              <a:gdLst/>
              <a:ahLst/>
              <a:cxnLst/>
              <a:rect l="l" t="t" r="r" b="b"/>
              <a:pathLst>
                <a:path w="134620" h="134620">
                  <a:moveTo>
                    <a:pt x="0" y="0"/>
                  </a:moveTo>
                  <a:lnTo>
                    <a:pt x="0" y="134261"/>
                  </a:lnTo>
                  <a:lnTo>
                    <a:pt x="134280" y="67130"/>
                  </a:lnTo>
                  <a:lnTo>
                    <a:pt x="0" y="0"/>
                  </a:lnTo>
                  <a:close/>
                </a:path>
              </a:pathLst>
            </a:custGeom>
            <a:solidFill>
              <a:srgbClr val="000000"/>
            </a:solidFill>
          </p:spPr>
          <p:txBody>
            <a:bodyPr wrap="square" lIns="0" tIns="0" rIns="0" bIns="0" rtlCol="0"/>
            <a:lstStyle/>
            <a:p>
              <a:endParaRPr/>
            </a:p>
          </p:txBody>
        </p:sp>
      </p:grpSp>
      <p:sp>
        <p:nvSpPr>
          <p:cNvPr id="42" name="Rectangle 41">
            <a:extLst>
              <a:ext uri="{FF2B5EF4-FFF2-40B4-BE49-F238E27FC236}">
                <a16:creationId xmlns:a16="http://schemas.microsoft.com/office/drawing/2014/main" id="{71915A3A-BA95-7A51-3AE7-0DFD635338E8}"/>
              </a:ext>
            </a:extLst>
          </p:cNvPr>
          <p:cNvSpPr/>
          <p:nvPr/>
        </p:nvSpPr>
        <p:spPr>
          <a:xfrm>
            <a:off x="0" y="6248400"/>
            <a:ext cx="100584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pPr>
            <a:r>
              <a:rPr dirty="0"/>
              <a:t>NEXT</a:t>
            </a:r>
            <a:r>
              <a:rPr spc="-70" dirty="0"/>
              <a:t> </a:t>
            </a:r>
            <a:r>
              <a:rPr spc="-55" dirty="0"/>
              <a:t>UP...</a:t>
            </a:r>
          </a:p>
        </p:txBody>
      </p:sp>
      <p:sp>
        <p:nvSpPr>
          <p:cNvPr id="3" name="object 3"/>
          <p:cNvSpPr txBox="1"/>
          <p:nvPr/>
        </p:nvSpPr>
        <p:spPr>
          <a:xfrm>
            <a:off x="2869023" y="3428219"/>
            <a:ext cx="2875280" cy="411480"/>
          </a:xfrm>
          <a:prstGeom prst="rect">
            <a:avLst/>
          </a:prstGeom>
        </p:spPr>
        <p:txBody>
          <a:bodyPr vert="horz" wrap="square" lIns="0" tIns="16510" rIns="0" bIns="0" rtlCol="0">
            <a:spAutoFit/>
          </a:bodyPr>
          <a:lstStyle/>
          <a:p>
            <a:pPr marL="12700">
              <a:lnSpc>
                <a:spcPct val="100000"/>
              </a:lnSpc>
              <a:spcBef>
                <a:spcPts val="130"/>
              </a:spcBef>
            </a:pPr>
            <a:r>
              <a:rPr sz="2500" dirty="0">
                <a:solidFill>
                  <a:srgbClr val="666666"/>
                </a:solidFill>
                <a:latin typeface="Source Sans 3"/>
                <a:cs typeface="Source Sans 3"/>
              </a:rPr>
              <a:t>Types of</a:t>
            </a:r>
            <a:r>
              <a:rPr sz="2500" spc="5" dirty="0">
                <a:solidFill>
                  <a:srgbClr val="666666"/>
                </a:solidFill>
                <a:latin typeface="Source Sans 3"/>
                <a:cs typeface="Source Sans 3"/>
              </a:rPr>
              <a:t> </a:t>
            </a:r>
            <a:r>
              <a:rPr sz="2500" spc="-10" dirty="0">
                <a:solidFill>
                  <a:srgbClr val="666666"/>
                </a:solidFill>
                <a:latin typeface="Source Sans 3"/>
                <a:cs typeface="Source Sans 3"/>
              </a:rPr>
              <a:t>concurrency</a:t>
            </a:r>
            <a:endParaRPr sz="2500">
              <a:latin typeface="Source Sans 3"/>
              <a:cs typeface="Source Sans 3"/>
            </a:endParaRPr>
          </a:p>
        </p:txBody>
      </p:sp>
      <p:grpSp>
        <p:nvGrpSpPr>
          <p:cNvPr id="4" name="object 4"/>
          <p:cNvGrpSpPr/>
          <p:nvPr/>
        </p:nvGrpSpPr>
        <p:grpSpPr>
          <a:xfrm>
            <a:off x="1830760" y="3208464"/>
            <a:ext cx="904240" cy="904240"/>
            <a:chOff x="1830760" y="3208464"/>
            <a:chExt cx="904240" cy="904240"/>
          </a:xfrm>
        </p:grpSpPr>
        <p:sp>
          <p:nvSpPr>
            <p:cNvPr id="5" name="object 5"/>
            <p:cNvSpPr/>
            <p:nvPr/>
          </p:nvSpPr>
          <p:spPr>
            <a:xfrm>
              <a:off x="1830760" y="3208464"/>
              <a:ext cx="904240" cy="904240"/>
            </a:xfrm>
            <a:custGeom>
              <a:avLst/>
              <a:gdLst/>
              <a:ahLst/>
              <a:cxnLst/>
              <a:rect l="l" t="t" r="r" b="b"/>
              <a:pathLst>
                <a:path w="904239" h="904239">
                  <a:moveTo>
                    <a:pt x="475256" y="0"/>
                  </a:moveTo>
                  <a:lnTo>
                    <a:pt x="428931" y="0"/>
                  </a:lnTo>
                  <a:lnTo>
                    <a:pt x="382802" y="4713"/>
                  </a:lnTo>
                  <a:lnTo>
                    <a:pt x="337259" y="14140"/>
                  </a:lnTo>
                  <a:lnTo>
                    <a:pt x="292692" y="28281"/>
                  </a:lnTo>
                  <a:lnTo>
                    <a:pt x="249492" y="47135"/>
                  </a:lnTo>
                  <a:lnTo>
                    <a:pt x="208049" y="70703"/>
                  </a:lnTo>
                  <a:lnTo>
                    <a:pt x="168754" y="98984"/>
                  </a:lnTo>
                  <a:lnTo>
                    <a:pt x="131998" y="131979"/>
                  </a:lnTo>
                  <a:lnTo>
                    <a:pt x="98999" y="168730"/>
                  </a:lnTo>
                  <a:lnTo>
                    <a:pt x="70713" y="208019"/>
                  </a:lnTo>
                  <a:lnTo>
                    <a:pt x="47142" y="249456"/>
                  </a:lnTo>
                  <a:lnTo>
                    <a:pt x="28285" y="292650"/>
                  </a:lnTo>
                  <a:lnTo>
                    <a:pt x="14142" y="337211"/>
                  </a:lnTo>
                  <a:lnTo>
                    <a:pt x="4714" y="382748"/>
                  </a:lnTo>
                  <a:lnTo>
                    <a:pt x="0" y="428871"/>
                  </a:lnTo>
                  <a:lnTo>
                    <a:pt x="0" y="475189"/>
                  </a:lnTo>
                  <a:lnTo>
                    <a:pt x="4714" y="521311"/>
                  </a:lnTo>
                  <a:lnTo>
                    <a:pt x="14142" y="566848"/>
                  </a:lnTo>
                  <a:lnTo>
                    <a:pt x="28285" y="611409"/>
                  </a:lnTo>
                  <a:lnTo>
                    <a:pt x="47142" y="654603"/>
                  </a:lnTo>
                  <a:lnTo>
                    <a:pt x="70713" y="696040"/>
                  </a:lnTo>
                  <a:lnTo>
                    <a:pt x="98999" y="735330"/>
                  </a:lnTo>
                  <a:lnTo>
                    <a:pt x="131998" y="772081"/>
                  </a:lnTo>
                  <a:lnTo>
                    <a:pt x="168754" y="805076"/>
                  </a:lnTo>
                  <a:lnTo>
                    <a:pt x="208049" y="833357"/>
                  </a:lnTo>
                  <a:lnTo>
                    <a:pt x="249492" y="856925"/>
                  </a:lnTo>
                  <a:lnTo>
                    <a:pt x="292692" y="875779"/>
                  </a:lnTo>
                  <a:lnTo>
                    <a:pt x="337259" y="889920"/>
                  </a:lnTo>
                  <a:lnTo>
                    <a:pt x="382802" y="899347"/>
                  </a:lnTo>
                  <a:lnTo>
                    <a:pt x="428931" y="904061"/>
                  </a:lnTo>
                  <a:lnTo>
                    <a:pt x="475256" y="904061"/>
                  </a:lnTo>
                  <a:lnTo>
                    <a:pt x="521385" y="899347"/>
                  </a:lnTo>
                  <a:lnTo>
                    <a:pt x="566928" y="889920"/>
                  </a:lnTo>
                  <a:lnTo>
                    <a:pt x="611495" y="875779"/>
                  </a:lnTo>
                  <a:lnTo>
                    <a:pt x="654695" y="856925"/>
                  </a:lnTo>
                  <a:lnTo>
                    <a:pt x="696138" y="833357"/>
                  </a:lnTo>
                  <a:lnTo>
                    <a:pt x="735432" y="805076"/>
                  </a:lnTo>
                  <a:lnTo>
                    <a:pt x="772189" y="772081"/>
                  </a:lnTo>
                  <a:lnTo>
                    <a:pt x="805188" y="735330"/>
                  </a:lnTo>
                  <a:lnTo>
                    <a:pt x="833474" y="696040"/>
                  </a:lnTo>
                  <a:lnTo>
                    <a:pt x="857045" y="654603"/>
                  </a:lnTo>
                  <a:lnTo>
                    <a:pt x="875902" y="611409"/>
                  </a:lnTo>
                  <a:lnTo>
                    <a:pt x="890045" y="566848"/>
                  </a:lnTo>
                  <a:lnTo>
                    <a:pt x="899473" y="521311"/>
                  </a:lnTo>
                  <a:lnTo>
                    <a:pt x="904187" y="475189"/>
                  </a:lnTo>
                  <a:lnTo>
                    <a:pt x="904187" y="428871"/>
                  </a:lnTo>
                  <a:lnTo>
                    <a:pt x="899473" y="382748"/>
                  </a:lnTo>
                  <a:lnTo>
                    <a:pt x="890045" y="337211"/>
                  </a:lnTo>
                  <a:lnTo>
                    <a:pt x="875902" y="292650"/>
                  </a:lnTo>
                  <a:lnTo>
                    <a:pt x="857045" y="249456"/>
                  </a:lnTo>
                  <a:lnTo>
                    <a:pt x="833474" y="208019"/>
                  </a:lnTo>
                  <a:lnTo>
                    <a:pt x="805188" y="168730"/>
                  </a:lnTo>
                  <a:lnTo>
                    <a:pt x="772189" y="131979"/>
                  </a:lnTo>
                  <a:lnTo>
                    <a:pt x="735432" y="98984"/>
                  </a:lnTo>
                  <a:lnTo>
                    <a:pt x="696138" y="70703"/>
                  </a:lnTo>
                  <a:lnTo>
                    <a:pt x="654695" y="47135"/>
                  </a:lnTo>
                  <a:lnTo>
                    <a:pt x="611495" y="28281"/>
                  </a:lnTo>
                  <a:lnTo>
                    <a:pt x="566928" y="14140"/>
                  </a:lnTo>
                  <a:lnTo>
                    <a:pt x="521385" y="4713"/>
                  </a:lnTo>
                  <a:lnTo>
                    <a:pt x="475256" y="0"/>
                  </a:lnTo>
                  <a:close/>
                </a:path>
              </a:pathLst>
            </a:custGeom>
            <a:solidFill>
              <a:srgbClr val="60AD63"/>
            </a:solidFill>
          </p:spPr>
          <p:txBody>
            <a:bodyPr wrap="square" lIns="0" tIns="0" rIns="0" bIns="0" rtlCol="0"/>
            <a:lstStyle/>
            <a:p>
              <a:endParaRPr/>
            </a:p>
          </p:txBody>
        </p:sp>
        <p:sp>
          <p:nvSpPr>
            <p:cNvPr id="6" name="object 6"/>
            <p:cNvSpPr/>
            <p:nvPr/>
          </p:nvSpPr>
          <p:spPr>
            <a:xfrm>
              <a:off x="2029094" y="3529337"/>
              <a:ext cx="508000" cy="262890"/>
            </a:xfrm>
            <a:custGeom>
              <a:avLst/>
              <a:gdLst/>
              <a:ahLst/>
              <a:cxnLst/>
              <a:rect l="l" t="t" r="r" b="b"/>
              <a:pathLst>
                <a:path w="508000" h="262889">
                  <a:moveTo>
                    <a:pt x="376345" y="0"/>
                  </a:moveTo>
                  <a:lnTo>
                    <a:pt x="376345" y="90851"/>
                  </a:lnTo>
                  <a:lnTo>
                    <a:pt x="0" y="90851"/>
                  </a:lnTo>
                  <a:lnTo>
                    <a:pt x="0" y="171461"/>
                  </a:lnTo>
                  <a:lnTo>
                    <a:pt x="376345" y="171461"/>
                  </a:lnTo>
                  <a:lnTo>
                    <a:pt x="376345" y="262314"/>
                  </a:lnTo>
                  <a:lnTo>
                    <a:pt x="507521" y="131156"/>
                  </a:lnTo>
                  <a:lnTo>
                    <a:pt x="376345" y="0"/>
                  </a:lnTo>
                  <a:close/>
                </a:path>
              </a:pathLst>
            </a:custGeom>
            <a:solidFill>
              <a:srgbClr val="FFFFFF"/>
            </a:solidFill>
          </p:spPr>
          <p:txBody>
            <a:bodyPr wrap="square" lIns="0" tIns="0" rIns="0" bIns="0" rtlCol="0"/>
            <a:lstStyle/>
            <a:p>
              <a:endParaRPr/>
            </a:p>
          </p:txBody>
        </p:sp>
      </p:grpSp>
      <p:sp>
        <p:nvSpPr>
          <p:cNvPr id="7" name="Rectangle 6">
            <a:extLst>
              <a:ext uri="{FF2B5EF4-FFF2-40B4-BE49-F238E27FC236}">
                <a16:creationId xmlns:a16="http://schemas.microsoft.com/office/drawing/2014/main" id="{9EB876A9-9567-5469-099D-C7AB125C9AAB}"/>
              </a:ext>
            </a:extLst>
          </p:cNvPr>
          <p:cNvSpPr/>
          <p:nvPr/>
        </p:nvSpPr>
        <p:spPr>
          <a:xfrm>
            <a:off x="0" y="6248400"/>
            <a:ext cx="100584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29479" rIns="0" bIns="0" rtlCol="0">
            <a:spAutoFit/>
          </a:bodyPr>
          <a:lstStyle/>
          <a:p>
            <a:pPr marL="243204">
              <a:lnSpc>
                <a:spcPct val="100000"/>
              </a:lnSpc>
              <a:spcBef>
                <a:spcPts val="100"/>
              </a:spcBef>
            </a:pPr>
            <a:r>
              <a:rPr dirty="0"/>
              <a:t>TABLE</a:t>
            </a:r>
            <a:r>
              <a:rPr spc="-70" dirty="0"/>
              <a:t> </a:t>
            </a:r>
            <a:r>
              <a:rPr dirty="0"/>
              <a:t>OF</a:t>
            </a:r>
            <a:r>
              <a:rPr spc="-65" dirty="0"/>
              <a:t> </a:t>
            </a:r>
            <a:r>
              <a:rPr spc="-10" dirty="0"/>
              <a:t>CONTENTS</a:t>
            </a:r>
          </a:p>
        </p:txBody>
      </p:sp>
      <p:pic>
        <p:nvPicPr>
          <p:cNvPr id="3" name="object 3"/>
          <p:cNvPicPr/>
          <p:nvPr/>
        </p:nvPicPr>
        <p:blipFill>
          <a:blip r:embed="rId2" cstate="print"/>
          <a:stretch>
            <a:fillRect/>
          </a:stretch>
        </p:blipFill>
        <p:spPr>
          <a:xfrm>
            <a:off x="127127" y="2862754"/>
            <a:ext cx="243872" cy="224899"/>
          </a:xfrm>
          <a:prstGeom prst="rect">
            <a:avLst/>
          </a:prstGeom>
        </p:spPr>
      </p:pic>
      <p:sp>
        <p:nvSpPr>
          <p:cNvPr id="4" name="object 4"/>
          <p:cNvSpPr txBox="1"/>
          <p:nvPr/>
        </p:nvSpPr>
        <p:spPr>
          <a:xfrm>
            <a:off x="451336" y="1930517"/>
            <a:ext cx="3244215" cy="3494404"/>
          </a:xfrm>
          <a:prstGeom prst="rect">
            <a:avLst/>
          </a:prstGeom>
        </p:spPr>
        <p:txBody>
          <a:bodyPr vert="horz" wrap="square" lIns="0" tIns="68580" rIns="0" bIns="0" rtlCol="0">
            <a:spAutoFit/>
          </a:bodyPr>
          <a:lstStyle/>
          <a:p>
            <a:pPr marL="306705" indent="-294640">
              <a:lnSpc>
                <a:spcPct val="100000"/>
              </a:lnSpc>
              <a:spcBef>
                <a:spcPts val="540"/>
              </a:spcBef>
              <a:buAutoNum type="arabicPeriod"/>
              <a:tabLst>
                <a:tab pos="307340" algn="l"/>
              </a:tabLst>
            </a:pPr>
            <a:r>
              <a:rPr sz="2200" b="1" spc="-10" dirty="0">
                <a:solidFill>
                  <a:srgbClr val="2F6897"/>
                </a:solidFill>
                <a:latin typeface="Source Sans 3"/>
                <a:cs typeface="Source Sans 3"/>
              </a:rPr>
              <a:t>Overview</a:t>
            </a:r>
            <a:endParaRPr sz="2200">
              <a:latin typeface="Source Sans 3"/>
              <a:cs typeface="Source Sans 3"/>
            </a:endParaRPr>
          </a:p>
          <a:p>
            <a:pPr marL="306705" indent="-294640">
              <a:lnSpc>
                <a:spcPct val="100000"/>
              </a:lnSpc>
              <a:spcBef>
                <a:spcPts val="445"/>
              </a:spcBef>
              <a:buAutoNum type="arabicPeriod"/>
              <a:tabLst>
                <a:tab pos="307340" algn="l"/>
              </a:tabLst>
            </a:pPr>
            <a:r>
              <a:rPr sz="2200" b="1" dirty="0">
                <a:solidFill>
                  <a:srgbClr val="2F6897"/>
                </a:solidFill>
                <a:latin typeface="Source Sans 3"/>
                <a:cs typeface="Source Sans 3"/>
              </a:rPr>
              <a:t>Computers</a:t>
            </a:r>
            <a:r>
              <a:rPr sz="2200" b="1" spc="-25" dirty="0">
                <a:solidFill>
                  <a:srgbClr val="2F6897"/>
                </a:solidFill>
                <a:latin typeface="Source Sans 3"/>
                <a:cs typeface="Source Sans 3"/>
              </a:rPr>
              <a:t> </a:t>
            </a:r>
            <a:r>
              <a:rPr sz="2200" b="1" dirty="0">
                <a:solidFill>
                  <a:srgbClr val="2F6897"/>
                </a:solidFill>
                <a:latin typeface="Source Sans 3"/>
                <a:cs typeface="Source Sans 3"/>
              </a:rPr>
              <a:t>and</a:t>
            </a:r>
            <a:r>
              <a:rPr sz="2200" b="1" spc="-20" dirty="0">
                <a:solidFill>
                  <a:srgbClr val="2F6897"/>
                </a:solidFill>
                <a:latin typeface="Source Sans 3"/>
                <a:cs typeface="Source Sans 3"/>
              </a:rPr>
              <a:t> </a:t>
            </a:r>
            <a:r>
              <a:rPr sz="2200" b="1" spc="-10" dirty="0">
                <a:solidFill>
                  <a:srgbClr val="2F6897"/>
                </a:solidFill>
                <a:latin typeface="Source Sans 3"/>
                <a:cs typeface="Source Sans 3"/>
              </a:rPr>
              <a:t>Latency</a:t>
            </a:r>
            <a:endParaRPr sz="2200">
              <a:latin typeface="Source Sans 3"/>
              <a:cs typeface="Source Sans 3"/>
            </a:endParaRPr>
          </a:p>
          <a:p>
            <a:pPr marL="306705" indent="-294640">
              <a:lnSpc>
                <a:spcPct val="100000"/>
              </a:lnSpc>
              <a:spcBef>
                <a:spcPts val="445"/>
              </a:spcBef>
              <a:buAutoNum type="arabicPeriod"/>
              <a:tabLst>
                <a:tab pos="307340" algn="l"/>
              </a:tabLst>
            </a:pPr>
            <a:r>
              <a:rPr sz="2200" b="1" spc="-10" dirty="0">
                <a:solidFill>
                  <a:srgbClr val="2F6897"/>
                </a:solidFill>
                <a:latin typeface="Source Sans 3"/>
                <a:cs typeface="Source Sans 3"/>
              </a:rPr>
              <a:t>Concurrency</a:t>
            </a:r>
            <a:endParaRPr sz="2200">
              <a:latin typeface="Source Sans 3"/>
              <a:cs typeface="Source Sans 3"/>
            </a:endParaRPr>
          </a:p>
          <a:p>
            <a:pPr marL="306705" indent="-294640">
              <a:lnSpc>
                <a:spcPct val="100000"/>
              </a:lnSpc>
              <a:spcBef>
                <a:spcPts val="440"/>
              </a:spcBef>
              <a:buAutoNum type="arabicPeriod"/>
              <a:tabLst>
                <a:tab pos="307340" algn="l"/>
              </a:tabLst>
            </a:pPr>
            <a:r>
              <a:rPr sz="2200" dirty="0">
                <a:solidFill>
                  <a:srgbClr val="666666"/>
                </a:solidFill>
                <a:latin typeface="Source Sans 3"/>
                <a:cs typeface="Source Sans 3"/>
              </a:rPr>
              <a:t>Threads</a:t>
            </a:r>
            <a:r>
              <a:rPr sz="2200" spc="-30" dirty="0">
                <a:solidFill>
                  <a:srgbClr val="666666"/>
                </a:solidFill>
                <a:latin typeface="Source Sans 3"/>
                <a:cs typeface="Source Sans 3"/>
              </a:rPr>
              <a:t> </a:t>
            </a:r>
            <a:r>
              <a:rPr sz="2200" dirty="0">
                <a:solidFill>
                  <a:srgbClr val="666666"/>
                </a:solidFill>
                <a:latin typeface="Source Sans 3"/>
                <a:cs typeface="Source Sans 3"/>
              </a:rPr>
              <a:t>in</a:t>
            </a:r>
            <a:r>
              <a:rPr sz="2200" spc="-30" dirty="0">
                <a:solidFill>
                  <a:srgbClr val="666666"/>
                </a:solidFill>
                <a:latin typeface="Source Sans 3"/>
                <a:cs typeface="Source Sans 3"/>
              </a:rPr>
              <a:t> </a:t>
            </a:r>
            <a:r>
              <a:rPr sz="2200" spc="-10" dirty="0">
                <a:solidFill>
                  <a:srgbClr val="666666"/>
                </a:solidFill>
                <a:latin typeface="Source Sans 3"/>
                <a:cs typeface="Source Sans 3"/>
              </a:rPr>
              <a:t>Python</a:t>
            </a:r>
            <a:endParaRPr sz="2200">
              <a:latin typeface="Source Sans 3"/>
              <a:cs typeface="Source Sans 3"/>
            </a:endParaRPr>
          </a:p>
          <a:p>
            <a:pPr marL="306705" indent="-294640">
              <a:lnSpc>
                <a:spcPct val="100000"/>
              </a:lnSpc>
              <a:spcBef>
                <a:spcPts val="445"/>
              </a:spcBef>
              <a:buAutoNum type="arabicPeriod"/>
              <a:tabLst>
                <a:tab pos="307340" algn="l"/>
              </a:tabLst>
            </a:pPr>
            <a:r>
              <a:rPr sz="2200" dirty="0">
                <a:solidFill>
                  <a:srgbClr val="666666"/>
                </a:solidFill>
                <a:latin typeface="Source Sans 3"/>
                <a:cs typeface="Source Sans 3"/>
              </a:rPr>
              <a:t>Race</a:t>
            </a:r>
            <a:r>
              <a:rPr sz="2200" spc="-60" dirty="0">
                <a:solidFill>
                  <a:srgbClr val="666666"/>
                </a:solidFill>
                <a:latin typeface="Source Sans 3"/>
                <a:cs typeface="Source Sans 3"/>
              </a:rPr>
              <a:t> </a:t>
            </a:r>
            <a:r>
              <a:rPr sz="2200" spc="-10" dirty="0">
                <a:solidFill>
                  <a:srgbClr val="666666"/>
                </a:solidFill>
                <a:latin typeface="Source Sans 3"/>
                <a:cs typeface="Source Sans 3"/>
              </a:rPr>
              <a:t>Conditions</a:t>
            </a:r>
            <a:endParaRPr sz="2200">
              <a:latin typeface="Source Sans 3"/>
              <a:cs typeface="Source Sans 3"/>
            </a:endParaRPr>
          </a:p>
          <a:p>
            <a:pPr marL="306705" indent="-294640">
              <a:lnSpc>
                <a:spcPct val="100000"/>
              </a:lnSpc>
              <a:spcBef>
                <a:spcPts val="595"/>
              </a:spcBef>
              <a:buClr>
                <a:srgbClr val="666666"/>
              </a:buClr>
              <a:buFont typeface="Source Sans 3"/>
              <a:buAutoNum type="arabicPeriod"/>
              <a:tabLst>
                <a:tab pos="307340" algn="l"/>
              </a:tabLst>
            </a:pPr>
            <a:r>
              <a:rPr sz="1950" spc="-10" dirty="0">
                <a:solidFill>
                  <a:srgbClr val="2F6897"/>
                </a:solidFill>
                <a:latin typeface="Courier New"/>
                <a:cs typeface="Courier New"/>
              </a:rPr>
              <a:t>asyncio</a:t>
            </a:r>
            <a:endParaRPr sz="1950">
              <a:latin typeface="Courier New"/>
              <a:cs typeface="Courier New"/>
            </a:endParaRPr>
          </a:p>
          <a:p>
            <a:pPr marL="306705" indent="-294640">
              <a:lnSpc>
                <a:spcPct val="100000"/>
              </a:lnSpc>
              <a:spcBef>
                <a:spcPts val="150"/>
              </a:spcBef>
              <a:buAutoNum type="arabicPeriod"/>
              <a:tabLst>
                <a:tab pos="307340" algn="l"/>
              </a:tabLst>
            </a:pPr>
            <a:r>
              <a:rPr sz="2200" dirty="0">
                <a:solidFill>
                  <a:srgbClr val="666666"/>
                </a:solidFill>
                <a:latin typeface="Source Sans 3"/>
                <a:cs typeface="Source Sans 3"/>
              </a:rPr>
              <a:t>Multi-</a:t>
            </a:r>
            <a:r>
              <a:rPr sz="2200" spc="-10" dirty="0">
                <a:solidFill>
                  <a:srgbClr val="666666"/>
                </a:solidFill>
                <a:latin typeface="Source Sans 3"/>
                <a:cs typeface="Source Sans 3"/>
              </a:rPr>
              <a:t>processing</a:t>
            </a:r>
            <a:endParaRPr sz="2200">
              <a:latin typeface="Source Sans 3"/>
              <a:cs typeface="Source Sans 3"/>
            </a:endParaRPr>
          </a:p>
          <a:p>
            <a:pPr marL="306705" indent="-294640">
              <a:lnSpc>
                <a:spcPct val="100000"/>
              </a:lnSpc>
              <a:spcBef>
                <a:spcPts val="445"/>
              </a:spcBef>
              <a:buAutoNum type="arabicPeriod"/>
              <a:tabLst>
                <a:tab pos="307340" algn="l"/>
              </a:tabLst>
            </a:pPr>
            <a:r>
              <a:rPr sz="2200" dirty="0">
                <a:solidFill>
                  <a:srgbClr val="666666"/>
                </a:solidFill>
                <a:latin typeface="Source Sans 3"/>
                <a:cs typeface="Source Sans 3"/>
              </a:rPr>
              <a:t>CPU Bound </a:t>
            </a:r>
            <a:r>
              <a:rPr sz="2200" spc="-10" dirty="0">
                <a:solidFill>
                  <a:srgbClr val="666666"/>
                </a:solidFill>
                <a:latin typeface="Source Sans 3"/>
                <a:cs typeface="Source Sans 3"/>
              </a:rPr>
              <a:t>Workloads</a:t>
            </a:r>
            <a:endParaRPr sz="2200">
              <a:latin typeface="Source Sans 3"/>
              <a:cs typeface="Source Sans 3"/>
            </a:endParaRPr>
          </a:p>
          <a:p>
            <a:pPr marL="306705" indent="-294640">
              <a:lnSpc>
                <a:spcPct val="100000"/>
              </a:lnSpc>
              <a:spcBef>
                <a:spcPts val="445"/>
              </a:spcBef>
              <a:buAutoNum type="arabicPeriod"/>
              <a:tabLst>
                <a:tab pos="307340" algn="l"/>
              </a:tabLst>
            </a:pPr>
            <a:r>
              <a:rPr sz="2200" spc="-10" dirty="0">
                <a:solidFill>
                  <a:srgbClr val="666666"/>
                </a:solidFill>
                <a:latin typeface="Source Sans 3"/>
                <a:cs typeface="Source Sans 3"/>
              </a:rPr>
              <a:t>Summary</a:t>
            </a:r>
            <a:endParaRPr sz="2200">
              <a:latin typeface="Source Sans 3"/>
              <a:cs typeface="Source Sans 3"/>
            </a:endParaRPr>
          </a:p>
        </p:txBody>
      </p:sp>
      <p:sp>
        <p:nvSpPr>
          <p:cNvPr id="5" name="Rectangle 4">
            <a:extLst>
              <a:ext uri="{FF2B5EF4-FFF2-40B4-BE49-F238E27FC236}">
                <a16:creationId xmlns:a16="http://schemas.microsoft.com/office/drawing/2014/main" id="{EBD98343-115C-6165-0ABA-2D2F2CE4CB32}"/>
              </a:ext>
            </a:extLst>
          </p:cNvPr>
          <p:cNvSpPr/>
          <p:nvPr/>
        </p:nvSpPr>
        <p:spPr>
          <a:xfrm>
            <a:off x="0" y="6248400"/>
            <a:ext cx="100584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40640">
              <a:lnSpc>
                <a:spcPct val="100000"/>
              </a:lnSpc>
              <a:spcBef>
                <a:spcPts val="100"/>
              </a:spcBef>
            </a:pPr>
            <a:r>
              <a:rPr dirty="0"/>
              <a:t>TIME </a:t>
            </a:r>
            <a:r>
              <a:rPr spc="-10" dirty="0"/>
              <a:t>SLICING</a:t>
            </a:r>
          </a:p>
        </p:txBody>
      </p:sp>
      <p:grpSp>
        <p:nvGrpSpPr>
          <p:cNvPr id="3" name="object 3"/>
          <p:cNvGrpSpPr/>
          <p:nvPr/>
        </p:nvGrpSpPr>
        <p:grpSpPr>
          <a:xfrm>
            <a:off x="133785" y="3224180"/>
            <a:ext cx="4232275" cy="1989455"/>
            <a:chOff x="133785" y="3224180"/>
            <a:chExt cx="4232275" cy="1989455"/>
          </a:xfrm>
        </p:grpSpPr>
        <p:pic>
          <p:nvPicPr>
            <p:cNvPr id="4" name="object 4"/>
            <p:cNvPicPr/>
            <p:nvPr/>
          </p:nvPicPr>
          <p:blipFill>
            <a:blip r:embed="rId3" cstate="print"/>
            <a:stretch>
              <a:fillRect/>
            </a:stretch>
          </p:blipFill>
          <p:spPr>
            <a:xfrm>
              <a:off x="858185" y="4077695"/>
              <a:ext cx="1167595" cy="326343"/>
            </a:xfrm>
            <a:prstGeom prst="rect">
              <a:avLst/>
            </a:prstGeom>
          </p:spPr>
        </p:pic>
        <p:sp>
          <p:nvSpPr>
            <p:cNvPr id="5" name="object 5"/>
            <p:cNvSpPr/>
            <p:nvPr/>
          </p:nvSpPr>
          <p:spPr>
            <a:xfrm>
              <a:off x="900229" y="4111613"/>
              <a:ext cx="963294" cy="214629"/>
            </a:xfrm>
            <a:custGeom>
              <a:avLst/>
              <a:gdLst/>
              <a:ahLst/>
              <a:cxnLst/>
              <a:rect l="l" t="t" r="r" b="b"/>
              <a:pathLst>
                <a:path w="963294" h="214629">
                  <a:moveTo>
                    <a:pt x="0" y="104864"/>
                  </a:moveTo>
                  <a:lnTo>
                    <a:pt x="458774" y="107514"/>
                  </a:lnTo>
                  <a:lnTo>
                    <a:pt x="525588" y="214458"/>
                  </a:lnTo>
                  <a:lnTo>
                    <a:pt x="543210" y="0"/>
                  </a:lnTo>
                  <a:lnTo>
                    <a:pt x="616294" y="104890"/>
                  </a:lnTo>
                  <a:lnTo>
                    <a:pt x="812691" y="104864"/>
                  </a:lnTo>
                  <a:lnTo>
                    <a:pt x="949307" y="104864"/>
                  </a:lnTo>
                  <a:lnTo>
                    <a:pt x="963295" y="104864"/>
                  </a:lnTo>
                </a:path>
              </a:pathLst>
            </a:custGeom>
            <a:ln w="27971">
              <a:solidFill>
                <a:srgbClr val="C93D36"/>
              </a:solidFill>
            </a:ln>
          </p:spPr>
          <p:txBody>
            <a:bodyPr wrap="square" lIns="0" tIns="0" rIns="0" bIns="0" rtlCol="0"/>
            <a:lstStyle/>
            <a:p>
              <a:endParaRPr/>
            </a:p>
          </p:txBody>
        </p:sp>
        <p:sp>
          <p:nvSpPr>
            <p:cNvPr id="6" name="object 6"/>
            <p:cNvSpPr/>
            <p:nvPr/>
          </p:nvSpPr>
          <p:spPr>
            <a:xfrm>
              <a:off x="1849536" y="4149346"/>
              <a:ext cx="134620" cy="134620"/>
            </a:xfrm>
            <a:custGeom>
              <a:avLst/>
              <a:gdLst/>
              <a:ahLst/>
              <a:cxnLst/>
              <a:rect l="l" t="t" r="r" b="b"/>
              <a:pathLst>
                <a:path w="134619" h="134620">
                  <a:moveTo>
                    <a:pt x="0" y="0"/>
                  </a:moveTo>
                  <a:lnTo>
                    <a:pt x="0" y="134261"/>
                  </a:lnTo>
                  <a:lnTo>
                    <a:pt x="134280" y="67130"/>
                  </a:lnTo>
                  <a:lnTo>
                    <a:pt x="0" y="0"/>
                  </a:lnTo>
                  <a:close/>
                </a:path>
              </a:pathLst>
            </a:custGeom>
            <a:solidFill>
              <a:srgbClr val="C93D36"/>
            </a:solidFill>
          </p:spPr>
          <p:txBody>
            <a:bodyPr wrap="square" lIns="0" tIns="0" rIns="0" bIns="0" rtlCol="0"/>
            <a:lstStyle/>
            <a:p>
              <a:endParaRPr/>
            </a:p>
          </p:txBody>
        </p:sp>
        <p:sp>
          <p:nvSpPr>
            <p:cNvPr id="7" name="object 7"/>
            <p:cNvSpPr/>
            <p:nvPr/>
          </p:nvSpPr>
          <p:spPr>
            <a:xfrm>
              <a:off x="133785" y="3224180"/>
              <a:ext cx="719455" cy="1989455"/>
            </a:xfrm>
            <a:custGeom>
              <a:avLst/>
              <a:gdLst/>
              <a:ahLst/>
              <a:cxnLst/>
              <a:rect l="l" t="t" r="r" b="b"/>
              <a:pathLst>
                <a:path w="719455" h="1989454">
                  <a:moveTo>
                    <a:pt x="719413" y="0"/>
                  </a:moveTo>
                  <a:lnTo>
                    <a:pt x="0" y="0"/>
                  </a:lnTo>
                  <a:lnTo>
                    <a:pt x="0" y="1989322"/>
                  </a:lnTo>
                  <a:lnTo>
                    <a:pt x="719413" y="1989322"/>
                  </a:lnTo>
                  <a:lnTo>
                    <a:pt x="719413" y="0"/>
                  </a:lnTo>
                  <a:close/>
                </a:path>
              </a:pathLst>
            </a:custGeom>
            <a:solidFill>
              <a:srgbClr val="2F6897"/>
            </a:solidFill>
          </p:spPr>
          <p:txBody>
            <a:bodyPr wrap="square" lIns="0" tIns="0" rIns="0" bIns="0" rtlCol="0"/>
            <a:lstStyle/>
            <a:p>
              <a:endParaRPr/>
            </a:p>
          </p:txBody>
        </p:sp>
        <p:pic>
          <p:nvPicPr>
            <p:cNvPr id="8" name="object 8"/>
            <p:cNvPicPr/>
            <p:nvPr/>
          </p:nvPicPr>
          <p:blipFill>
            <a:blip r:embed="rId4" cstate="print"/>
            <a:stretch>
              <a:fillRect/>
            </a:stretch>
          </p:blipFill>
          <p:spPr>
            <a:xfrm>
              <a:off x="2755145" y="4077695"/>
              <a:ext cx="758328" cy="326343"/>
            </a:xfrm>
            <a:prstGeom prst="rect">
              <a:avLst/>
            </a:prstGeom>
          </p:spPr>
        </p:pic>
        <p:sp>
          <p:nvSpPr>
            <p:cNvPr id="9" name="object 9"/>
            <p:cNvSpPr/>
            <p:nvPr/>
          </p:nvSpPr>
          <p:spPr>
            <a:xfrm>
              <a:off x="2797238" y="4111613"/>
              <a:ext cx="674370" cy="214629"/>
            </a:xfrm>
            <a:custGeom>
              <a:avLst/>
              <a:gdLst/>
              <a:ahLst/>
              <a:cxnLst/>
              <a:rect l="l" t="t" r="r" b="b"/>
              <a:pathLst>
                <a:path w="674370" h="214629">
                  <a:moveTo>
                    <a:pt x="0" y="104864"/>
                  </a:moveTo>
                  <a:lnTo>
                    <a:pt x="285476" y="107514"/>
                  </a:lnTo>
                  <a:lnTo>
                    <a:pt x="327051" y="214458"/>
                  </a:lnTo>
                  <a:lnTo>
                    <a:pt x="338017" y="0"/>
                  </a:lnTo>
                  <a:lnTo>
                    <a:pt x="383494" y="104890"/>
                  </a:lnTo>
                  <a:lnTo>
                    <a:pt x="505704" y="104864"/>
                  </a:lnTo>
                  <a:lnTo>
                    <a:pt x="674272" y="104864"/>
                  </a:lnTo>
                </a:path>
              </a:pathLst>
            </a:custGeom>
            <a:ln w="27971">
              <a:solidFill>
                <a:srgbClr val="C93D36"/>
              </a:solidFill>
            </a:ln>
          </p:spPr>
          <p:txBody>
            <a:bodyPr wrap="square" lIns="0" tIns="0" rIns="0" bIns="0" rtlCol="0"/>
            <a:lstStyle/>
            <a:p>
              <a:endParaRPr/>
            </a:p>
          </p:txBody>
        </p:sp>
        <p:pic>
          <p:nvPicPr>
            <p:cNvPr id="10" name="object 10"/>
            <p:cNvPicPr/>
            <p:nvPr/>
          </p:nvPicPr>
          <p:blipFill>
            <a:blip r:embed="rId5" cstate="print"/>
            <a:stretch>
              <a:fillRect/>
            </a:stretch>
          </p:blipFill>
          <p:spPr>
            <a:xfrm>
              <a:off x="3607189" y="4077695"/>
              <a:ext cx="758328" cy="326343"/>
            </a:xfrm>
            <a:prstGeom prst="rect">
              <a:avLst/>
            </a:prstGeom>
          </p:spPr>
        </p:pic>
        <p:sp>
          <p:nvSpPr>
            <p:cNvPr id="11" name="object 11"/>
            <p:cNvSpPr/>
            <p:nvPr/>
          </p:nvSpPr>
          <p:spPr>
            <a:xfrm>
              <a:off x="3649282" y="4111613"/>
              <a:ext cx="554355" cy="214629"/>
            </a:xfrm>
            <a:custGeom>
              <a:avLst/>
              <a:gdLst/>
              <a:ahLst/>
              <a:cxnLst/>
              <a:rect l="l" t="t" r="r" b="b"/>
              <a:pathLst>
                <a:path w="554354" h="214629">
                  <a:moveTo>
                    <a:pt x="0" y="104864"/>
                  </a:moveTo>
                  <a:lnTo>
                    <a:pt x="285476" y="107514"/>
                  </a:lnTo>
                  <a:lnTo>
                    <a:pt x="327051" y="214458"/>
                  </a:lnTo>
                  <a:lnTo>
                    <a:pt x="338017" y="0"/>
                  </a:lnTo>
                  <a:lnTo>
                    <a:pt x="383494" y="104890"/>
                  </a:lnTo>
                  <a:lnTo>
                    <a:pt x="505704" y="104864"/>
                  </a:lnTo>
                  <a:lnTo>
                    <a:pt x="539991" y="104864"/>
                  </a:lnTo>
                  <a:lnTo>
                    <a:pt x="553978" y="104864"/>
                  </a:lnTo>
                </a:path>
              </a:pathLst>
            </a:custGeom>
            <a:ln w="27971">
              <a:solidFill>
                <a:srgbClr val="C93D36"/>
              </a:solidFill>
            </a:ln>
          </p:spPr>
          <p:txBody>
            <a:bodyPr wrap="square" lIns="0" tIns="0" rIns="0" bIns="0" rtlCol="0"/>
            <a:lstStyle/>
            <a:p>
              <a:endParaRPr/>
            </a:p>
          </p:txBody>
        </p:sp>
        <p:sp>
          <p:nvSpPr>
            <p:cNvPr id="12" name="object 12"/>
            <p:cNvSpPr/>
            <p:nvPr/>
          </p:nvSpPr>
          <p:spPr>
            <a:xfrm>
              <a:off x="4189274" y="4149346"/>
              <a:ext cx="134620" cy="134620"/>
            </a:xfrm>
            <a:custGeom>
              <a:avLst/>
              <a:gdLst/>
              <a:ahLst/>
              <a:cxnLst/>
              <a:rect l="l" t="t" r="r" b="b"/>
              <a:pathLst>
                <a:path w="134620" h="134620">
                  <a:moveTo>
                    <a:pt x="0" y="0"/>
                  </a:moveTo>
                  <a:lnTo>
                    <a:pt x="0" y="134261"/>
                  </a:lnTo>
                  <a:lnTo>
                    <a:pt x="134280" y="67130"/>
                  </a:lnTo>
                  <a:lnTo>
                    <a:pt x="0" y="0"/>
                  </a:lnTo>
                  <a:close/>
                </a:path>
              </a:pathLst>
            </a:custGeom>
            <a:solidFill>
              <a:srgbClr val="C93D36"/>
            </a:solidFill>
          </p:spPr>
          <p:txBody>
            <a:bodyPr wrap="square" lIns="0" tIns="0" rIns="0" bIns="0" rtlCol="0"/>
            <a:lstStyle/>
            <a:p>
              <a:endParaRPr/>
            </a:p>
          </p:txBody>
        </p:sp>
        <p:pic>
          <p:nvPicPr>
            <p:cNvPr id="13" name="object 13"/>
            <p:cNvPicPr/>
            <p:nvPr/>
          </p:nvPicPr>
          <p:blipFill>
            <a:blip r:embed="rId4" cstate="print"/>
            <a:stretch>
              <a:fillRect/>
            </a:stretch>
          </p:blipFill>
          <p:spPr>
            <a:xfrm>
              <a:off x="3145951" y="4077695"/>
              <a:ext cx="758328" cy="326343"/>
            </a:xfrm>
            <a:prstGeom prst="rect">
              <a:avLst/>
            </a:prstGeom>
          </p:spPr>
        </p:pic>
        <p:sp>
          <p:nvSpPr>
            <p:cNvPr id="14" name="object 14"/>
            <p:cNvSpPr/>
            <p:nvPr/>
          </p:nvSpPr>
          <p:spPr>
            <a:xfrm>
              <a:off x="3188044" y="4111613"/>
              <a:ext cx="674370" cy="214629"/>
            </a:xfrm>
            <a:custGeom>
              <a:avLst/>
              <a:gdLst/>
              <a:ahLst/>
              <a:cxnLst/>
              <a:rect l="l" t="t" r="r" b="b"/>
              <a:pathLst>
                <a:path w="674370" h="214629">
                  <a:moveTo>
                    <a:pt x="0" y="104864"/>
                  </a:moveTo>
                  <a:lnTo>
                    <a:pt x="285476" y="107514"/>
                  </a:lnTo>
                  <a:lnTo>
                    <a:pt x="327051" y="214458"/>
                  </a:lnTo>
                  <a:lnTo>
                    <a:pt x="338017" y="0"/>
                  </a:lnTo>
                  <a:lnTo>
                    <a:pt x="383494" y="104890"/>
                  </a:lnTo>
                  <a:lnTo>
                    <a:pt x="505704" y="104864"/>
                  </a:lnTo>
                  <a:lnTo>
                    <a:pt x="674272" y="104864"/>
                  </a:lnTo>
                </a:path>
              </a:pathLst>
            </a:custGeom>
            <a:ln w="27971">
              <a:solidFill>
                <a:srgbClr val="C93D36"/>
              </a:solidFill>
            </a:ln>
          </p:spPr>
          <p:txBody>
            <a:bodyPr wrap="square" lIns="0" tIns="0" rIns="0" bIns="0" rtlCol="0"/>
            <a:lstStyle/>
            <a:p>
              <a:endParaRPr/>
            </a:p>
          </p:txBody>
        </p:sp>
      </p:grpSp>
      <p:sp>
        <p:nvSpPr>
          <p:cNvPr id="15" name="object 15"/>
          <p:cNvSpPr txBox="1"/>
          <p:nvPr/>
        </p:nvSpPr>
        <p:spPr>
          <a:xfrm>
            <a:off x="1025658" y="4466853"/>
            <a:ext cx="833119" cy="671830"/>
          </a:xfrm>
          <a:prstGeom prst="rect">
            <a:avLst/>
          </a:prstGeom>
        </p:spPr>
        <p:txBody>
          <a:bodyPr vert="horz" wrap="square" lIns="0" tIns="71755" rIns="0" bIns="0" rtlCol="0">
            <a:spAutoFit/>
          </a:bodyPr>
          <a:lstStyle/>
          <a:p>
            <a:pPr marL="146050" marR="5080" indent="-133985">
              <a:lnSpc>
                <a:spcPts val="2310"/>
              </a:lnSpc>
              <a:spcBef>
                <a:spcPts val="565"/>
              </a:spcBef>
            </a:pPr>
            <a:r>
              <a:rPr sz="2300" spc="-25" dirty="0">
                <a:solidFill>
                  <a:srgbClr val="666666"/>
                </a:solidFill>
                <a:latin typeface="Source Sans 3"/>
                <a:cs typeface="Source Sans 3"/>
              </a:rPr>
              <a:t>Access RAM</a:t>
            </a:r>
            <a:endParaRPr sz="2300">
              <a:latin typeface="Source Sans 3"/>
              <a:cs typeface="Source Sans 3"/>
            </a:endParaRPr>
          </a:p>
        </p:txBody>
      </p:sp>
      <p:sp>
        <p:nvSpPr>
          <p:cNvPr id="16" name="object 16"/>
          <p:cNvSpPr txBox="1"/>
          <p:nvPr/>
        </p:nvSpPr>
        <p:spPr>
          <a:xfrm>
            <a:off x="272229" y="3527498"/>
            <a:ext cx="440690" cy="1373505"/>
          </a:xfrm>
          <a:prstGeom prst="rect">
            <a:avLst/>
          </a:prstGeom>
        </p:spPr>
        <p:txBody>
          <a:bodyPr vert="vert270" wrap="square" lIns="0" tIns="17780" rIns="0" bIns="0" rtlCol="0">
            <a:spAutoFit/>
          </a:bodyPr>
          <a:lstStyle/>
          <a:p>
            <a:pPr marL="12700">
              <a:lnSpc>
                <a:spcPct val="100000"/>
              </a:lnSpc>
              <a:spcBef>
                <a:spcPts val="140"/>
              </a:spcBef>
            </a:pPr>
            <a:r>
              <a:rPr sz="2300" b="1" dirty="0">
                <a:solidFill>
                  <a:srgbClr val="FFFFFF"/>
                </a:solidFill>
                <a:latin typeface="Source Sans 3"/>
                <a:cs typeface="Source Sans 3"/>
              </a:rPr>
              <a:t>Program</a:t>
            </a:r>
            <a:r>
              <a:rPr sz="2300" b="1" spc="-10" dirty="0">
                <a:solidFill>
                  <a:srgbClr val="FFFFFF"/>
                </a:solidFill>
                <a:latin typeface="Source Sans 3"/>
                <a:cs typeface="Source Sans 3"/>
              </a:rPr>
              <a:t> </a:t>
            </a:r>
            <a:r>
              <a:rPr sz="2300" b="1" spc="-50" dirty="0">
                <a:solidFill>
                  <a:srgbClr val="FFFFFF"/>
                </a:solidFill>
                <a:latin typeface="Source Sans 3"/>
                <a:cs typeface="Source Sans 3"/>
              </a:rPr>
              <a:t>1</a:t>
            </a:r>
            <a:endParaRPr sz="2300">
              <a:latin typeface="Source Sans 3"/>
              <a:cs typeface="Source Sans 3"/>
            </a:endParaRPr>
          </a:p>
        </p:txBody>
      </p:sp>
      <p:sp>
        <p:nvSpPr>
          <p:cNvPr id="17" name="object 17"/>
          <p:cNvSpPr/>
          <p:nvPr/>
        </p:nvSpPr>
        <p:spPr>
          <a:xfrm>
            <a:off x="2030714" y="3224180"/>
            <a:ext cx="719455" cy="1989455"/>
          </a:xfrm>
          <a:custGeom>
            <a:avLst/>
            <a:gdLst/>
            <a:ahLst/>
            <a:cxnLst/>
            <a:rect l="l" t="t" r="r" b="b"/>
            <a:pathLst>
              <a:path w="719455" h="1989454">
                <a:moveTo>
                  <a:pt x="719413" y="0"/>
                </a:moveTo>
                <a:lnTo>
                  <a:pt x="0" y="0"/>
                </a:lnTo>
                <a:lnTo>
                  <a:pt x="0" y="1989322"/>
                </a:lnTo>
                <a:lnTo>
                  <a:pt x="719413" y="1989322"/>
                </a:lnTo>
                <a:lnTo>
                  <a:pt x="719413" y="0"/>
                </a:lnTo>
                <a:close/>
              </a:path>
            </a:pathLst>
          </a:custGeom>
          <a:solidFill>
            <a:srgbClr val="2F6897"/>
          </a:solidFill>
        </p:spPr>
        <p:txBody>
          <a:bodyPr wrap="square" lIns="0" tIns="0" rIns="0" bIns="0" rtlCol="0"/>
          <a:lstStyle/>
          <a:p>
            <a:endParaRPr/>
          </a:p>
        </p:txBody>
      </p:sp>
      <p:sp>
        <p:nvSpPr>
          <p:cNvPr id="18" name="object 18"/>
          <p:cNvSpPr txBox="1"/>
          <p:nvPr/>
        </p:nvSpPr>
        <p:spPr>
          <a:xfrm>
            <a:off x="2169158" y="3527498"/>
            <a:ext cx="440690" cy="1373505"/>
          </a:xfrm>
          <a:prstGeom prst="rect">
            <a:avLst/>
          </a:prstGeom>
        </p:spPr>
        <p:txBody>
          <a:bodyPr vert="vert270" wrap="square" lIns="0" tIns="17780" rIns="0" bIns="0" rtlCol="0">
            <a:spAutoFit/>
          </a:bodyPr>
          <a:lstStyle/>
          <a:p>
            <a:pPr marL="12700">
              <a:lnSpc>
                <a:spcPct val="100000"/>
              </a:lnSpc>
              <a:spcBef>
                <a:spcPts val="140"/>
              </a:spcBef>
            </a:pPr>
            <a:r>
              <a:rPr sz="2300" b="1" dirty="0">
                <a:solidFill>
                  <a:srgbClr val="FFFFFF"/>
                </a:solidFill>
                <a:latin typeface="Source Sans 3"/>
                <a:cs typeface="Source Sans 3"/>
              </a:rPr>
              <a:t>Program</a:t>
            </a:r>
            <a:r>
              <a:rPr sz="2300" b="1" spc="-10" dirty="0">
                <a:solidFill>
                  <a:srgbClr val="FFFFFF"/>
                </a:solidFill>
                <a:latin typeface="Source Sans 3"/>
                <a:cs typeface="Source Sans 3"/>
              </a:rPr>
              <a:t> </a:t>
            </a:r>
            <a:r>
              <a:rPr sz="2300" b="1" spc="-50" dirty="0">
                <a:solidFill>
                  <a:srgbClr val="FFFFFF"/>
                </a:solidFill>
                <a:latin typeface="Source Sans 3"/>
                <a:cs typeface="Source Sans 3"/>
              </a:rPr>
              <a:t>1</a:t>
            </a:r>
            <a:endParaRPr sz="2300">
              <a:latin typeface="Source Sans 3"/>
              <a:cs typeface="Source Sans 3"/>
            </a:endParaRPr>
          </a:p>
        </p:txBody>
      </p:sp>
      <p:sp>
        <p:nvSpPr>
          <p:cNvPr id="19" name="object 19"/>
          <p:cNvSpPr txBox="1"/>
          <p:nvPr/>
        </p:nvSpPr>
        <p:spPr>
          <a:xfrm>
            <a:off x="3172901" y="4466853"/>
            <a:ext cx="833119" cy="671830"/>
          </a:xfrm>
          <a:prstGeom prst="rect">
            <a:avLst/>
          </a:prstGeom>
        </p:spPr>
        <p:txBody>
          <a:bodyPr vert="horz" wrap="square" lIns="0" tIns="71755" rIns="0" bIns="0" rtlCol="0">
            <a:spAutoFit/>
          </a:bodyPr>
          <a:lstStyle/>
          <a:p>
            <a:pPr marL="154940" marR="5080" indent="-142875">
              <a:lnSpc>
                <a:spcPts val="2310"/>
              </a:lnSpc>
              <a:spcBef>
                <a:spcPts val="565"/>
              </a:spcBef>
            </a:pPr>
            <a:r>
              <a:rPr sz="2300" spc="-25" dirty="0">
                <a:solidFill>
                  <a:srgbClr val="666666"/>
                </a:solidFill>
                <a:latin typeface="Source Sans 3"/>
                <a:cs typeface="Source Sans 3"/>
              </a:rPr>
              <a:t>Access </a:t>
            </a:r>
            <a:r>
              <a:rPr sz="2300" spc="-20" dirty="0">
                <a:solidFill>
                  <a:srgbClr val="666666"/>
                </a:solidFill>
                <a:latin typeface="Source Sans 3"/>
                <a:cs typeface="Source Sans 3"/>
              </a:rPr>
              <a:t>Disk</a:t>
            </a:r>
            <a:endParaRPr sz="2300">
              <a:latin typeface="Source Sans 3"/>
              <a:cs typeface="Source Sans 3"/>
            </a:endParaRPr>
          </a:p>
        </p:txBody>
      </p:sp>
      <p:sp>
        <p:nvSpPr>
          <p:cNvPr id="20" name="object 20"/>
          <p:cNvSpPr/>
          <p:nvPr/>
        </p:nvSpPr>
        <p:spPr>
          <a:xfrm>
            <a:off x="4425934" y="3224053"/>
            <a:ext cx="719455" cy="1989455"/>
          </a:xfrm>
          <a:custGeom>
            <a:avLst/>
            <a:gdLst/>
            <a:ahLst/>
            <a:cxnLst/>
            <a:rect l="l" t="t" r="r" b="b"/>
            <a:pathLst>
              <a:path w="719454" h="1989454">
                <a:moveTo>
                  <a:pt x="719413" y="0"/>
                </a:moveTo>
                <a:lnTo>
                  <a:pt x="0" y="0"/>
                </a:lnTo>
                <a:lnTo>
                  <a:pt x="0" y="1989322"/>
                </a:lnTo>
                <a:lnTo>
                  <a:pt x="719413" y="1989322"/>
                </a:lnTo>
                <a:lnTo>
                  <a:pt x="719413" y="0"/>
                </a:lnTo>
                <a:close/>
              </a:path>
            </a:pathLst>
          </a:custGeom>
          <a:solidFill>
            <a:srgbClr val="2F6897"/>
          </a:solidFill>
        </p:spPr>
        <p:txBody>
          <a:bodyPr wrap="square" lIns="0" tIns="0" rIns="0" bIns="0" rtlCol="0"/>
          <a:lstStyle/>
          <a:p>
            <a:endParaRPr/>
          </a:p>
        </p:txBody>
      </p:sp>
      <p:sp>
        <p:nvSpPr>
          <p:cNvPr id="21" name="object 21"/>
          <p:cNvSpPr txBox="1"/>
          <p:nvPr/>
        </p:nvSpPr>
        <p:spPr>
          <a:xfrm>
            <a:off x="4564378" y="3527371"/>
            <a:ext cx="440690" cy="1373505"/>
          </a:xfrm>
          <a:prstGeom prst="rect">
            <a:avLst/>
          </a:prstGeom>
        </p:spPr>
        <p:txBody>
          <a:bodyPr vert="vert270" wrap="square" lIns="0" tIns="17780" rIns="0" bIns="0" rtlCol="0">
            <a:spAutoFit/>
          </a:bodyPr>
          <a:lstStyle/>
          <a:p>
            <a:pPr marL="12700">
              <a:lnSpc>
                <a:spcPct val="100000"/>
              </a:lnSpc>
              <a:spcBef>
                <a:spcPts val="140"/>
              </a:spcBef>
            </a:pPr>
            <a:r>
              <a:rPr sz="2300" b="1" dirty="0">
                <a:solidFill>
                  <a:srgbClr val="FFFFFF"/>
                </a:solidFill>
                <a:latin typeface="Source Sans 3"/>
                <a:cs typeface="Source Sans 3"/>
              </a:rPr>
              <a:t>Program</a:t>
            </a:r>
            <a:r>
              <a:rPr sz="2300" b="1" spc="-10" dirty="0">
                <a:solidFill>
                  <a:srgbClr val="FFFFFF"/>
                </a:solidFill>
                <a:latin typeface="Source Sans 3"/>
                <a:cs typeface="Source Sans 3"/>
              </a:rPr>
              <a:t> </a:t>
            </a:r>
            <a:r>
              <a:rPr sz="2300" b="1" spc="-50" dirty="0">
                <a:solidFill>
                  <a:srgbClr val="FFFFFF"/>
                </a:solidFill>
                <a:latin typeface="Source Sans 3"/>
                <a:cs typeface="Source Sans 3"/>
              </a:rPr>
              <a:t>1</a:t>
            </a:r>
            <a:endParaRPr sz="2300">
              <a:latin typeface="Source Sans 3"/>
              <a:cs typeface="Source Sans 3"/>
            </a:endParaRPr>
          </a:p>
        </p:txBody>
      </p:sp>
      <p:grpSp>
        <p:nvGrpSpPr>
          <p:cNvPr id="22" name="object 22"/>
          <p:cNvGrpSpPr/>
          <p:nvPr/>
        </p:nvGrpSpPr>
        <p:grpSpPr>
          <a:xfrm>
            <a:off x="5196228" y="3224053"/>
            <a:ext cx="4862195" cy="1989455"/>
            <a:chOff x="5196228" y="3224053"/>
            <a:chExt cx="4862195" cy="1989455"/>
          </a:xfrm>
        </p:grpSpPr>
        <p:pic>
          <p:nvPicPr>
            <p:cNvPr id="23" name="object 23"/>
            <p:cNvPicPr/>
            <p:nvPr/>
          </p:nvPicPr>
          <p:blipFill>
            <a:blip r:embed="rId6" cstate="print"/>
            <a:stretch>
              <a:fillRect/>
            </a:stretch>
          </p:blipFill>
          <p:spPr>
            <a:xfrm>
              <a:off x="5196228" y="4077695"/>
              <a:ext cx="1818774" cy="326343"/>
            </a:xfrm>
            <a:prstGeom prst="rect">
              <a:avLst/>
            </a:prstGeom>
          </p:spPr>
        </p:pic>
        <p:sp>
          <p:nvSpPr>
            <p:cNvPr id="24" name="object 24"/>
            <p:cNvSpPr/>
            <p:nvPr/>
          </p:nvSpPr>
          <p:spPr>
            <a:xfrm>
              <a:off x="5238206" y="4111613"/>
              <a:ext cx="1735455" cy="214629"/>
            </a:xfrm>
            <a:custGeom>
              <a:avLst/>
              <a:gdLst/>
              <a:ahLst/>
              <a:cxnLst/>
              <a:rect l="l" t="t" r="r" b="b"/>
              <a:pathLst>
                <a:path w="1735454" h="214629">
                  <a:moveTo>
                    <a:pt x="0" y="106098"/>
                  </a:moveTo>
                  <a:lnTo>
                    <a:pt x="1346037" y="107514"/>
                  </a:lnTo>
                  <a:lnTo>
                    <a:pt x="1387613" y="214458"/>
                  </a:lnTo>
                  <a:lnTo>
                    <a:pt x="1398578" y="0"/>
                  </a:lnTo>
                  <a:lnTo>
                    <a:pt x="1444056" y="104890"/>
                  </a:lnTo>
                  <a:lnTo>
                    <a:pt x="1566266" y="104864"/>
                  </a:lnTo>
                  <a:lnTo>
                    <a:pt x="1734833" y="104864"/>
                  </a:lnTo>
                </a:path>
              </a:pathLst>
            </a:custGeom>
            <a:ln w="27971">
              <a:solidFill>
                <a:srgbClr val="C93D36"/>
              </a:solidFill>
            </a:ln>
          </p:spPr>
          <p:txBody>
            <a:bodyPr wrap="square" lIns="0" tIns="0" rIns="0" bIns="0" rtlCol="0"/>
            <a:lstStyle/>
            <a:p>
              <a:endParaRPr/>
            </a:p>
          </p:txBody>
        </p:sp>
        <p:pic>
          <p:nvPicPr>
            <p:cNvPr id="25" name="object 25"/>
            <p:cNvPicPr/>
            <p:nvPr/>
          </p:nvPicPr>
          <p:blipFill>
            <a:blip r:embed="rId4" cstate="print"/>
            <a:stretch>
              <a:fillRect/>
            </a:stretch>
          </p:blipFill>
          <p:spPr>
            <a:xfrm>
              <a:off x="7071480" y="4077695"/>
              <a:ext cx="758328" cy="326343"/>
            </a:xfrm>
            <a:prstGeom prst="rect">
              <a:avLst/>
            </a:prstGeom>
          </p:spPr>
        </p:pic>
        <p:sp>
          <p:nvSpPr>
            <p:cNvPr id="26" name="object 26"/>
            <p:cNvSpPr/>
            <p:nvPr/>
          </p:nvSpPr>
          <p:spPr>
            <a:xfrm>
              <a:off x="7113573" y="4111613"/>
              <a:ext cx="674370" cy="214629"/>
            </a:xfrm>
            <a:custGeom>
              <a:avLst/>
              <a:gdLst/>
              <a:ahLst/>
              <a:cxnLst/>
              <a:rect l="l" t="t" r="r" b="b"/>
              <a:pathLst>
                <a:path w="674370" h="214629">
                  <a:moveTo>
                    <a:pt x="0" y="104864"/>
                  </a:moveTo>
                  <a:lnTo>
                    <a:pt x="285476" y="107514"/>
                  </a:lnTo>
                  <a:lnTo>
                    <a:pt x="327051" y="214458"/>
                  </a:lnTo>
                  <a:lnTo>
                    <a:pt x="338017" y="0"/>
                  </a:lnTo>
                  <a:lnTo>
                    <a:pt x="383494" y="104890"/>
                  </a:lnTo>
                  <a:lnTo>
                    <a:pt x="505704" y="104864"/>
                  </a:lnTo>
                  <a:lnTo>
                    <a:pt x="674272" y="104864"/>
                  </a:lnTo>
                </a:path>
              </a:pathLst>
            </a:custGeom>
            <a:ln w="27971">
              <a:solidFill>
                <a:srgbClr val="C93D36"/>
              </a:solidFill>
            </a:ln>
          </p:spPr>
          <p:txBody>
            <a:bodyPr wrap="square" lIns="0" tIns="0" rIns="0" bIns="0" rtlCol="0"/>
            <a:lstStyle/>
            <a:p>
              <a:endParaRPr/>
            </a:p>
          </p:txBody>
        </p:sp>
        <p:pic>
          <p:nvPicPr>
            <p:cNvPr id="27" name="object 27"/>
            <p:cNvPicPr/>
            <p:nvPr/>
          </p:nvPicPr>
          <p:blipFill>
            <a:blip r:embed="rId4" cstate="print"/>
            <a:stretch>
              <a:fillRect/>
            </a:stretch>
          </p:blipFill>
          <p:spPr>
            <a:xfrm>
              <a:off x="6647482" y="4077695"/>
              <a:ext cx="758328" cy="326343"/>
            </a:xfrm>
            <a:prstGeom prst="rect">
              <a:avLst/>
            </a:prstGeom>
          </p:spPr>
        </p:pic>
        <p:sp>
          <p:nvSpPr>
            <p:cNvPr id="28" name="object 28"/>
            <p:cNvSpPr/>
            <p:nvPr/>
          </p:nvSpPr>
          <p:spPr>
            <a:xfrm>
              <a:off x="6689575" y="4111613"/>
              <a:ext cx="674370" cy="214629"/>
            </a:xfrm>
            <a:custGeom>
              <a:avLst/>
              <a:gdLst/>
              <a:ahLst/>
              <a:cxnLst/>
              <a:rect l="l" t="t" r="r" b="b"/>
              <a:pathLst>
                <a:path w="674370" h="214629">
                  <a:moveTo>
                    <a:pt x="0" y="104864"/>
                  </a:moveTo>
                  <a:lnTo>
                    <a:pt x="285476" y="107514"/>
                  </a:lnTo>
                  <a:lnTo>
                    <a:pt x="327051" y="214458"/>
                  </a:lnTo>
                  <a:lnTo>
                    <a:pt x="338017" y="0"/>
                  </a:lnTo>
                  <a:lnTo>
                    <a:pt x="383494" y="104890"/>
                  </a:lnTo>
                  <a:lnTo>
                    <a:pt x="505704" y="104864"/>
                  </a:lnTo>
                  <a:lnTo>
                    <a:pt x="674272" y="104864"/>
                  </a:lnTo>
                </a:path>
              </a:pathLst>
            </a:custGeom>
            <a:ln w="27971">
              <a:solidFill>
                <a:srgbClr val="C93D36"/>
              </a:solidFill>
            </a:ln>
          </p:spPr>
          <p:txBody>
            <a:bodyPr wrap="square" lIns="0" tIns="0" rIns="0" bIns="0" rtlCol="0"/>
            <a:lstStyle/>
            <a:p>
              <a:endParaRPr/>
            </a:p>
          </p:txBody>
        </p:sp>
        <p:pic>
          <p:nvPicPr>
            <p:cNvPr id="29" name="object 29"/>
            <p:cNvPicPr/>
            <p:nvPr/>
          </p:nvPicPr>
          <p:blipFill>
            <a:blip r:embed="rId7" cstate="print"/>
            <a:stretch>
              <a:fillRect/>
            </a:stretch>
          </p:blipFill>
          <p:spPr>
            <a:xfrm>
              <a:off x="7994571" y="4077695"/>
              <a:ext cx="1574510" cy="326343"/>
            </a:xfrm>
            <a:prstGeom prst="rect">
              <a:avLst/>
            </a:prstGeom>
          </p:spPr>
        </p:pic>
        <p:sp>
          <p:nvSpPr>
            <p:cNvPr id="30" name="object 30"/>
            <p:cNvSpPr/>
            <p:nvPr/>
          </p:nvSpPr>
          <p:spPr>
            <a:xfrm>
              <a:off x="8036663" y="4111613"/>
              <a:ext cx="1403985" cy="214629"/>
            </a:xfrm>
            <a:custGeom>
              <a:avLst/>
              <a:gdLst/>
              <a:ahLst/>
              <a:cxnLst/>
              <a:rect l="l" t="t" r="r" b="b"/>
              <a:pathLst>
                <a:path w="1403984" h="214629">
                  <a:moveTo>
                    <a:pt x="0" y="104864"/>
                  </a:moveTo>
                  <a:lnTo>
                    <a:pt x="285476" y="107514"/>
                  </a:lnTo>
                  <a:lnTo>
                    <a:pt x="327051" y="214458"/>
                  </a:lnTo>
                  <a:lnTo>
                    <a:pt x="338017" y="0"/>
                  </a:lnTo>
                  <a:lnTo>
                    <a:pt x="383494" y="104890"/>
                  </a:lnTo>
                  <a:lnTo>
                    <a:pt x="505704" y="104864"/>
                  </a:lnTo>
                  <a:lnTo>
                    <a:pt x="1389731" y="105668"/>
                  </a:lnTo>
                  <a:lnTo>
                    <a:pt x="1403718" y="105681"/>
                  </a:lnTo>
                </a:path>
              </a:pathLst>
            </a:custGeom>
            <a:ln w="27971">
              <a:solidFill>
                <a:srgbClr val="C93D36"/>
              </a:solidFill>
            </a:ln>
          </p:spPr>
          <p:txBody>
            <a:bodyPr wrap="square" lIns="0" tIns="0" rIns="0" bIns="0" rtlCol="0"/>
            <a:lstStyle/>
            <a:p>
              <a:endParaRPr/>
            </a:p>
          </p:txBody>
        </p:sp>
        <p:sp>
          <p:nvSpPr>
            <p:cNvPr id="31" name="object 31"/>
            <p:cNvSpPr/>
            <p:nvPr/>
          </p:nvSpPr>
          <p:spPr>
            <a:xfrm>
              <a:off x="9392763" y="4150121"/>
              <a:ext cx="134620" cy="134620"/>
            </a:xfrm>
            <a:custGeom>
              <a:avLst/>
              <a:gdLst/>
              <a:ahLst/>
              <a:cxnLst/>
              <a:rect l="l" t="t" r="r" b="b"/>
              <a:pathLst>
                <a:path w="134620" h="134620">
                  <a:moveTo>
                    <a:pt x="121" y="0"/>
                  </a:moveTo>
                  <a:lnTo>
                    <a:pt x="33632" y="67161"/>
                  </a:lnTo>
                  <a:lnTo>
                    <a:pt x="0" y="134261"/>
                  </a:lnTo>
                  <a:lnTo>
                    <a:pt x="134343" y="67252"/>
                  </a:lnTo>
                  <a:lnTo>
                    <a:pt x="121" y="0"/>
                  </a:lnTo>
                  <a:close/>
                </a:path>
              </a:pathLst>
            </a:custGeom>
            <a:solidFill>
              <a:srgbClr val="C93D36"/>
            </a:solidFill>
          </p:spPr>
          <p:txBody>
            <a:bodyPr wrap="square" lIns="0" tIns="0" rIns="0" bIns="0" rtlCol="0"/>
            <a:lstStyle/>
            <a:p>
              <a:endParaRPr/>
            </a:p>
          </p:txBody>
        </p:sp>
        <p:pic>
          <p:nvPicPr>
            <p:cNvPr id="32" name="object 32"/>
            <p:cNvPicPr/>
            <p:nvPr/>
          </p:nvPicPr>
          <p:blipFill>
            <a:blip r:embed="rId4" cstate="print"/>
            <a:stretch>
              <a:fillRect/>
            </a:stretch>
          </p:blipFill>
          <p:spPr>
            <a:xfrm>
              <a:off x="7541760" y="4077695"/>
              <a:ext cx="758328" cy="326343"/>
            </a:xfrm>
            <a:prstGeom prst="rect">
              <a:avLst/>
            </a:prstGeom>
          </p:spPr>
        </p:pic>
        <p:sp>
          <p:nvSpPr>
            <p:cNvPr id="33" name="object 33"/>
            <p:cNvSpPr/>
            <p:nvPr/>
          </p:nvSpPr>
          <p:spPr>
            <a:xfrm>
              <a:off x="7583853" y="4111613"/>
              <a:ext cx="674370" cy="214629"/>
            </a:xfrm>
            <a:custGeom>
              <a:avLst/>
              <a:gdLst/>
              <a:ahLst/>
              <a:cxnLst/>
              <a:rect l="l" t="t" r="r" b="b"/>
              <a:pathLst>
                <a:path w="674370" h="214629">
                  <a:moveTo>
                    <a:pt x="0" y="104864"/>
                  </a:moveTo>
                  <a:lnTo>
                    <a:pt x="285476" y="107514"/>
                  </a:lnTo>
                  <a:lnTo>
                    <a:pt x="327051" y="214458"/>
                  </a:lnTo>
                  <a:lnTo>
                    <a:pt x="338017" y="0"/>
                  </a:lnTo>
                  <a:lnTo>
                    <a:pt x="383494" y="104890"/>
                  </a:lnTo>
                  <a:lnTo>
                    <a:pt x="505704" y="104864"/>
                  </a:lnTo>
                  <a:lnTo>
                    <a:pt x="674272" y="104864"/>
                  </a:lnTo>
                </a:path>
              </a:pathLst>
            </a:custGeom>
            <a:ln w="27971">
              <a:solidFill>
                <a:srgbClr val="C93D36"/>
              </a:solidFill>
            </a:ln>
          </p:spPr>
          <p:txBody>
            <a:bodyPr wrap="square" lIns="0" tIns="0" rIns="0" bIns="0" rtlCol="0"/>
            <a:lstStyle/>
            <a:p>
              <a:endParaRPr/>
            </a:p>
          </p:txBody>
        </p:sp>
        <p:sp>
          <p:nvSpPr>
            <p:cNvPr id="34" name="object 34"/>
            <p:cNvSpPr/>
            <p:nvPr/>
          </p:nvSpPr>
          <p:spPr>
            <a:xfrm>
              <a:off x="9597326" y="3224053"/>
              <a:ext cx="461645" cy="1989455"/>
            </a:xfrm>
            <a:custGeom>
              <a:avLst/>
              <a:gdLst/>
              <a:ahLst/>
              <a:cxnLst/>
              <a:rect l="l" t="t" r="r" b="b"/>
              <a:pathLst>
                <a:path w="461645" h="1989454">
                  <a:moveTo>
                    <a:pt x="0" y="1989322"/>
                  </a:moveTo>
                  <a:lnTo>
                    <a:pt x="461073" y="1989322"/>
                  </a:lnTo>
                  <a:lnTo>
                    <a:pt x="461073" y="0"/>
                  </a:lnTo>
                  <a:lnTo>
                    <a:pt x="0" y="0"/>
                  </a:lnTo>
                  <a:lnTo>
                    <a:pt x="0" y="1989322"/>
                  </a:lnTo>
                  <a:close/>
                </a:path>
              </a:pathLst>
            </a:custGeom>
            <a:solidFill>
              <a:srgbClr val="2F6897"/>
            </a:solidFill>
          </p:spPr>
          <p:txBody>
            <a:bodyPr wrap="square" lIns="0" tIns="0" rIns="0" bIns="0" rtlCol="0"/>
            <a:lstStyle/>
            <a:p>
              <a:endParaRPr/>
            </a:p>
          </p:txBody>
        </p:sp>
      </p:grpSp>
      <p:sp>
        <p:nvSpPr>
          <p:cNvPr id="35" name="object 35"/>
          <p:cNvSpPr txBox="1"/>
          <p:nvPr/>
        </p:nvSpPr>
        <p:spPr>
          <a:xfrm>
            <a:off x="9735770" y="3527371"/>
            <a:ext cx="440690" cy="1373505"/>
          </a:xfrm>
          <a:prstGeom prst="rect">
            <a:avLst/>
          </a:prstGeom>
        </p:spPr>
        <p:txBody>
          <a:bodyPr vert="vert270" wrap="square" lIns="0" tIns="17780" rIns="0" bIns="0" rtlCol="0">
            <a:spAutoFit/>
          </a:bodyPr>
          <a:lstStyle/>
          <a:p>
            <a:pPr marL="12700">
              <a:lnSpc>
                <a:spcPct val="100000"/>
              </a:lnSpc>
              <a:spcBef>
                <a:spcPts val="140"/>
              </a:spcBef>
            </a:pPr>
            <a:r>
              <a:rPr sz="2300" b="1" dirty="0">
                <a:solidFill>
                  <a:srgbClr val="FFFFFF"/>
                </a:solidFill>
                <a:latin typeface="Source Sans 3"/>
                <a:cs typeface="Source Sans 3"/>
              </a:rPr>
              <a:t>Program</a:t>
            </a:r>
            <a:r>
              <a:rPr sz="2300" b="1" spc="-10" dirty="0">
                <a:solidFill>
                  <a:srgbClr val="FFFFFF"/>
                </a:solidFill>
                <a:latin typeface="Source Sans 3"/>
                <a:cs typeface="Source Sans 3"/>
              </a:rPr>
              <a:t> </a:t>
            </a:r>
            <a:r>
              <a:rPr sz="2300" b="1" spc="-50" dirty="0">
                <a:solidFill>
                  <a:srgbClr val="FFFFFF"/>
                </a:solidFill>
                <a:latin typeface="Source Sans 3"/>
                <a:cs typeface="Source Sans 3"/>
              </a:rPr>
              <a:t>1</a:t>
            </a:r>
            <a:endParaRPr sz="2300">
              <a:latin typeface="Source Sans 3"/>
              <a:cs typeface="Source Sans 3"/>
            </a:endParaRPr>
          </a:p>
        </p:txBody>
      </p:sp>
      <p:sp>
        <p:nvSpPr>
          <p:cNvPr id="36" name="object 36"/>
          <p:cNvSpPr txBox="1"/>
          <p:nvPr/>
        </p:nvSpPr>
        <p:spPr>
          <a:xfrm>
            <a:off x="6841373" y="4466853"/>
            <a:ext cx="1074420" cy="671830"/>
          </a:xfrm>
          <a:prstGeom prst="rect">
            <a:avLst/>
          </a:prstGeom>
        </p:spPr>
        <p:txBody>
          <a:bodyPr vert="horz" wrap="square" lIns="0" tIns="71755" rIns="0" bIns="0" rtlCol="0">
            <a:spAutoFit/>
          </a:bodyPr>
          <a:lstStyle/>
          <a:p>
            <a:pPr marL="12700" marR="5080" indent="120650">
              <a:lnSpc>
                <a:spcPts val="2310"/>
              </a:lnSpc>
              <a:spcBef>
                <a:spcPts val="565"/>
              </a:spcBef>
            </a:pPr>
            <a:r>
              <a:rPr sz="2300" spc="-10" dirty="0">
                <a:solidFill>
                  <a:srgbClr val="666666"/>
                </a:solidFill>
                <a:latin typeface="Source Sans 3"/>
                <a:cs typeface="Source Sans 3"/>
              </a:rPr>
              <a:t>Access Network</a:t>
            </a:r>
            <a:endParaRPr sz="2300">
              <a:latin typeface="Source Sans 3"/>
              <a:cs typeface="Source Sans 3"/>
            </a:endParaRPr>
          </a:p>
        </p:txBody>
      </p:sp>
      <p:sp>
        <p:nvSpPr>
          <p:cNvPr id="37" name="object 37"/>
          <p:cNvSpPr/>
          <p:nvPr/>
        </p:nvSpPr>
        <p:spPr>
          <a:xfrm>
            <a:off x="1082251" y="1863355"/>
            <a:ext cx="719455" cy="1989455"/>
          </a:xfrm>
          <a:custGeom>
            <a:avLst/>
            <a:gdLst/>
            <a:ahLst/>
            <a:cxnLst/>
            <a:rect l="l" t="t" r="r" b="b"/>
            <a:pathLst>
              <a:path w="719455" h="1989454">
                <a:moveTo>
                  <a:pt x="719413" y="0"/>
                </a:moveTo>
                <a:lnTo>
                  <a:pt x="0" y="0"/>
                </a:lnTo>
                <a:lnTo>
                  <a:pt x="0" y="1989322"/>
                </a:lnTo>
                <a:lnTo>
                  <a:pt x="719413" y="1989322"/>
                </a:lnTo>
                <a:lnTo>
                  <a:pt x="719413" y="0"/>
                </a:lnTo>
                <a:close/>
              </a:path>
            </a:pathLst>
          </a:custGeom>
          <a:solidFill>
            <a:srgbClr val="60AD63"/>
          </a:solidFill>
        </p:spPr>
        <p:txBody>
          <a:bodyPr wrap="square" lIns="0" tIns="0" rIns="0" bIns="0" rtlCol="0"/>
          <a:lstStyle/>
          <a:p>
            <a:endParaRPr/>
          </a:p>
        </p:txBody>
      </p:sp>
      <p:sp>
        <p:nvSpPr>
          <p:cNvPr id="38" name="object 38"/>
          <p:cNvSpPr txBox="1"/>
          <p:nvPr/>
        </p:nvSpPr>
        <p:spPr>
          <a:xfrm>
            <a:off x="1220695" y="2166671"/>
            <a:ext cx="440690" cy="1373505"/>
          </a:xfrm>
          <a:prstGeom prst="rect">
            <a:avLst/>
          </a:prstGeom>
        </p:spPr>
        <p:txBody>
          <a:bodyPr vert="vert270" wrap="square" lIns="0" tIns="17780" rIns="0" bIns="0" rtlCol="0">
            <a:spAutoFit/>
          </a:bodyPr>
          <a:lstStyle/>
          <a:p>
            <a:pPr marL="12700">
              <a:lnSpc>
                <a:spcPct val="100000"/>
              </a:lnSpc>
              <a:spcBef>
                <a:spcPts val="140"/>
              </a:spcBef>
            </a:pPr>
            <a:r>
              <a:rPr sz="2300" b="1" dirty="0">
                <a:solidFill>
                  <a:srgbClr val="FFFFFF"/>
                </a:solidFill>
                <a:latin typeface="Source Sans 3"/>
                <a:cs typeface="Source Sans 3"/>
              </a:rPr>
              <a:t>Program</a:t>
            </a:r>
            <a:r>
              <a:rPr sz="2300" b="1" spc="-10" dirty="0">
                <a:solidFill>
                  <a:srgbClr val="FFFFFF"/>
                </a:solidFill>
                <a:latin typeface="Source Sans 3"/>
                <a:cs typeface="Source Sans 3"/>
              </a:rPr>
              <a:t> </a:t>
            </a:r>
            <a:r>
              <a:rPr sz="2300" b="1" spc="-50" dirty="0">
                <a:solidFill>
                  <a:srgbClr val="FFFFFF"/>
                </a:solidFill>
                <a:latin typeface="Source Sans 3"/>
                <a:cs typeface="Source Sans 3"/>
              </a:rPr>
              <a:t>2</a:t>
            </a:r>
            <a:endParaRPr sz="2300">
              <a:latin typeface="Source Sans 3"/>
              <a:cs typeface="Source Sans 3"/>
            </a:endParaRPr>
          </a:p>
        </p:txBody>
      </p:sp>
      <p:sp>
        <p:nvSpPr>
          <p:cNvPr id="39" name="object 39"/>
          <p:cNvSpPr/>
          <p:nvPr/>
        </p:nvSpPr>
        <p:spPr>
          <a:xfrm>
            <a:off x="3024811" y="1863355"/>
            <a:ext cx="1205865" cy="1989455"/>
          </a:xfrm>
          <a:custGeom>
            <a:avLst/>
            <a:gdLst/>
            <a:ahLst/>
            <a:cxnLst/>
            <a:rect l="l" t="t" r="r" b="b"/>
            <a:pathLst>
              <a:path w="1205864" h="1989454">
                <a:moveTo>
                  <a:pt x="1205534" y="0"/>
                </a:moveTo>
                <a:lnTo>
                  <a:pt x="0" y="0"/>
                </a:lnTo>
                <a:lnTo>
                  <a:pt x="0" y="1989322"/>
                </a:lnTo>
                <a:lnTo>
                  <a:pt x="1205534" y="1989322"/>
                </a:lnTo>
                <a:lnTo>
                  <a:pt x="1205534" y="0"/>
                </a:lnTo>
                <a:close/>
              </a:path>
            </a:pathLst>
          </a:custGeom>
          <a:solidFill>
            <a:srgbClr val="60AD63"/>
          </a:solidFill>
        </p:spPr>
        <p:txBody>
          <a:bodyPr wrap="square" lIns="0" tIns="0" rIns="0" bIns="0" rtlCol="0"/>
          <a:lstStyle/>
          <a:p>
            <a:endParaRPr/>
          </a:p>
        </p:txBody>
      </p:sp>
      <p:sp>
        <p:nvSpPr>
          <p:cNvPr id="40" name="object 40"/>
          <p:cNvSpPr txBox="1"/>
          <p:nvPr/>
        </p:nvSpPr>
        <p:spPr>
          <a:xfrm>
            <a:off x="3407394" y="2171422"/>
            <a:ext cx="440690" cy="1373505"/>
          </a:xfrm>
          <a:prstGeom prst="rect">
            <a:avLst/>
          </a:prstGeom>
        </p:spPr>
        <p:txBody>
          <a:bodyPr vert="vert270" wrap="square" lIns="0" tIns="17780" rIns="0" bIns="0" rtlCol="0">
            <a:spAutoFit/>
          </a:bodyPr>
          <a:lstStyle/>
          <a:p>
            <a:pPr marL="12700">
              <a:lnSpc>
                <a:spcPct val="100000"/>
              </a:lnSpc>
              <a:spcBef>
                <a:spcPts val="140"/>
              </a:spcBef>
            </a:pPr>
            <a:r>
              <a:rPr sz="2300" b="1" dirty="0">
                <a:solidFill>
                  <a:srgbClr val="FFFFFF"/>
                </a:solidFill>
                <a:latin typeface="Source Sans 3"/>
                <a:cs typeface="Source Sans 3"/>
              </a:rPr>
              <a:t>Program</a:t>
            </a:r>
            <a:r>
              <a:rPr sz="2300" b="1" spc="-10" dirty="0">
                <a:solidFill>
                  <a:srgbClr val="FFFFFF"/>
                </a:solidFill>
                <a:latin typeface="Source Sans 3"/>
                <a:cs typeface="Source Sans 3"/>
              </a:rPr>
              <a:t> </a:t>
            </a:r>
            <a:r>
              <a:rPr sz="2300" b="1" spc="-50" dirty="0">
                <a:solidFill>
                  <a:srgbClr val="FFFFFF"/>
                </a:solidFill>
                <a:latin typeface="Source Sans 3"/>
                <a:cs typeface="Source Sans 3"/>
              </a:rPr>
              <a:t>2</a:t>
            </a:r>
            <a:endParaRPr sz="2300">
              <a:latin typeface="Source Sans 3"/>
              <a:cs typeface="Source Sans 3"/>
            </a:endParaRPr>
          </a:p>
        </p:txBody>
      </p:sp>
      <p:sp>
        <p:nvSpPr>
          <p:cNvPr id="41" name="object 41"/>
          <p:cNvSpPr/>
          <p:nvPr/>
        </p:nvSpPr>
        <p:spPr>
          <a:xfrm>
            <a:off x="7473745" y="1863355"/>
            <a:ext cx="1205865" cy="1989455"/>
          </a:xfrm>
          <a:custGeom>
            <a:avLst/>
            <a:gdLst/>
            <a:ahLst/>
            <a:cxnLst/>
            <a:rect l="l" t="t" r="r" b="b"/>
            <a:pathLst>
              <a:path w="1205865" h="1989454">
                <a:moveTo>
                  <a:pt x="1205534" y="0"/>
                </a:moveTo>
                <a:lnTo>
                  <a:pt x="0" y="0"/>
                </a:lnTo>
                <a:lnTo>
                  <a:pt x="0" y="1989322"/>
                </a:lnTo>
                <a:lnTo>
                  <a:pt x="1205534" y="1989322"/>
                </a:lnTo>
                <a:lnTo>
                  <a:pt x="1205534" y="0"/>
                </a:lnTo>
                <a:close/>
              </a:path>
            </a:pathLst>
          </a:custGeom>
          <a:solidFill>
            <a:srgbClr val="60AD63"/>
          </a:solidFill>
        </p:spPr>
        <p:txBody>
          <a:bodyPr wrap="square" lIns="0" tIns="0" rIns="0" bIns="0" rtlCol="0"/>
          <a:lstStyle/>
          <a:p>
            <a:endParaRPr/>
          </a:p>
        </p:txBody>
      </p:sp>
      <p:sp>
        <p:nvSpPr>
          <p:cNvPr id="42" name="object 42"/>
          <p:cNvSpPr txBox="1"/>
          <p:nvPr/>
        </p:nvSpPr>
        <p:spPr>
          <a:xfrm>
            <a:off x="7856327" y="2171422"/>
            <a:ext cx="440690" cy="1373505"/>
          </a:xfrm>
          <a:prstGeom prst="rect">
            <a:avLst/>
          </a:prstGeom>
        </p:spPr>
        <p:txBody>
          <a:bodyPr vert="vert270" wrap="square" lIns="0" tIns="17780" rIns="0" bIns="0" rtlCol="0">
            <a:spAutoFit/>
          </a:bodyPr>
          <a:lstStyle/>
          <a:p>
            <a:pPr marL="12700">
              <a:lnSpc>
                <a:spcPct val="100000"/>
              </a:lnSpc>
              <a:spcBef>
                <a:spcPts val="140"/>
              </a:spcBef>
            </a:pPr>
            <a:r>
              <a:rPr sz="2300" b="1" dirty="0">
                <a:solidFill>
                  <a:srgbClr val="FFFFFF"/>
                </a:solidFill>
                <a:latin typeface="Source Sans 3"/>
                <a:cs typeface="Source Sans 3"/>
              </a:rPr>
              <a:t>Program</a:t>
            </a:r>
            <a:r>
              <a:rPr sz="2300" b="1" spc="-10" dirty="0">
                <a:solidFill>
                  <a:srgbClr val="FFFFFF"/>
                </a:solidFill>
                <a:latin typeface="Source Sans 3"/>
                <a:cs typeface="Source Sans 3"/>
              </a:rPr>
              <a:t> </a:t>
            </a:r>
            <a:r>
              <a:rPr sz="2300" b="1" spc="-50" dirty="0">
                <a:solidFill>
                  <a:srgbClr val="FFFFFF"/>
                </a:solidFill>
                <a:latin typeface="Source Sans 3"/>
                <a:cs typeface="Source Sans 3"/>
              </a:rPr>
              <a:t>2</a:t>
            </a:r>
            <a:endParaRPr sz="2300">
              <a:latin typeface="Source Sans 3"/>
              <a:cs typeface="Source Sans 3"/>
            </a:endParaRPr>
          </a:p>
        </p:txBody>
      </p:sp>
      <p:sp>
        <p:nvSpPr>
          <p:cNvPr id="43" name="object 43"/>
          <p:cNvSpPr/>
          <p:nvPr/>
        </p:nvSpPr>
        <p:spPr>
          <a:xfrm>
            <a:off x="5339788" y="1863355"/>
            <a:ext cx="719455" cy="1989455"/>
          </a:xfrm>
          <a:custGeom>
            <a:avLst/>
            <a:gdLst/>
            <a:ahLst/>
            <a:cxnLst/>
            <a:rect l="l" t="t" r="r" b="b"/>
            <a:pathLst>
              <a:path w="719454" h="1989454">
                <a:moveTo>
                  <a:pt x="719413" y="0"/>
                </a:moveTo>
                <a:lnTo>
                  <a:pt x="0" y="0"/>
                </a:lnTo>
                <a:lnTo>
                  <a:pt x="0" y="1989322"/>
                </a:lnTo>
                <a:lnTo>
                  <a:pt x="719413" y="1989322"/>
                </a:lnTo>
                <a:lnTo>
                  <a:pt x="719413" y="0"/>
                </a:lnTo>
                <a:close/>
              </a:path>
            </a:pathLst>
          </a:custGeom>
          <a:solidFill>
            <a:srgbClr val="60AD63"/>
          </a:solidFill>
        </p:spPr>
        <p:txBody>
          <a:bodyPr wrap="square" lIns="0" tIns="0" rIns="0" bIns="0" rtlCol="0"/>
          <a:lstStyle/>
          <a:p>
            <a:endParaRPr/>
          </a:p>
        </p:txBody>
      </p:sp>
      <p:sp>
        <p:nvSpPr>
          <p:cNvPr id="44" name="object 44"/>
          <p:cNvSpPr txBox="1"/>
          <p:nvPr/>
        </p:nvSpPr>
        <p:spPr>
          <a:xfrm>
            <a:off x="5478233" y="2166671"/>
            <a:ext cx="440690" cy="1373505"/>
          </a:xfrm>
          <a:prstGeom prst="rect">
            <a:avLst/>
          </a:prstGeom>
        </p:spPr>
        <p:txBody>
          <a:bodyPr vert="vert270" wrap="square" lIns="0" tIns="17780" rIns="0" bIns="0" rtlCol="0">
            <a:spAutoFit/>
          </a:bodyPr>
          <a:lstStyle/>
          <a:p>
            <a:pPr marL="12700">
              <a:lnSpc>
                <a:spcPct val="100000"/>
              </a:lnSpc>
              <a:spcBef>
                <a:spcPts val="140"/>
              </a:spcBef>
            </a:pPr>
            <a:r>
              <a:rPr sz="2300" b="1" dirty="0">
                <a:solidFill>
                  <a:srgbClr val="FFFFFF"/>
                </a:solidFill>
                <a:latin typeface="Source Sans 3"/>
                <a:cs typeface="Source Sans 3"/>
              </a:rPr>
              <a:t>Program</a:t>
            </a:r>
            <a:r>
              <a:rPr sz="2300" b="1" spc="-10" dirty="0">
                <a:solidFill>
                  <a:srgbClr val="FFFFFF"/>
                </a:solidFill>
                <a:latin typeface="Source Sans 3"/>
                <a:cs typeface="Source Sans 3"/>
              </a:rPr>
              <a:t> </a:t>
            </a:r>
            <a:r>
              <a:rPr sz="2300" b="1" spc="-50" dirty="0">
                <a:solidFill>
                  <a:srgbClr val="FFFFFF"/>
                </a:solidFill>
                <a:latin typeface="Source Sans 3"/>
                <a:cs typeface="Source Sans 3"/>
              </a:rPr>
              <a:t>2</a:t>
            </a:r>
            <a:endParaRPr sz="2300">
              <a:latin typeface="Source Sans 3"/>
              <a:cs typeface="Source Sans 3"/>
            </a:endParaRPr>
          </a:p>
        </p:txBody>
      </p:sp>
      <p:sp>
        <p:nvSpPr>
          <p:cNvPr id="45" name="object 45"/>
          <p:cNvSpPr/>
          <p:nvPr/>
        </p:nvSpPr>
        <p:spPr>
          <a:xfrm>
            <a:off x="6241027" y="1863355"/>
            <a:ext cx="719455" cy="1989455"/>
          </a:xfrm>
          <a:custGeom>
            <a:avLst/>
            <a:gdLst/>
            <a:ahLst/>
            <a:cxnLst/>
            <a:rect l="l" t="t" r="r" b="b"/>
            <a:pathLst>
              <a:path w="719454" h="1989454">
                <a:moveTo>
                  <a:pt x="719413" y="0"/>
                </a:moveTo>
                <a:lnTo>
                  <a:pt x="0" y="0"/>
                </a:lnTo>
                <a:lnTo>
                  <a:pt x="0" y="1989322"/>
                </a:lnTo>
                <a:lnTo>
                  <a:pt x="719413" y="1989322"/>
                </a:lnTo>
                <a:lnTo>
                  <a:pt x="719413" y="0"/>
                </a:lnTo>
                <a:close/>
              </a:path>
            </a:pathLst>
          </a:custGeom>
          <a:solidFill>
            <a:srgbClr val="8F5902"/>
          </a:solidFill>
        </p:spPr>
        <p:txBody>
          <a:bodyPr wrap="square" lIns="0" tIns="0" rIns="0" bIns="0" rtlCol="0"/>
          <a:lstStyle/>
          <a:p>
            <a:endParaRPr/>
          </a:p>
        </p:txBody>
      </p:sp>
      <p:sp>
        <p:nvSpPr>
          <p:cNvPr id="46" name="object 46"/>
          <p:cNvSpPr txBox="1"/>
          <p:nvPr/>
        </p:nvSpPr>
        <p:spPr>
          <a:xfrm>
            <a:off x="6379471" y="2166671"/>
            <a:ext cx="440690" cy="1373505"/>
          </a:xfrm>
          <a:prstGeom prst="rect">
            <a:avLst/>
          </a:prstGeom>
        </p:spPr>
        <p:txBody>
          <a:bodyPr vert="vert270" wrap="square" lIns="0" tIns="17780" rIns="0" bIns="0" rtlCol="0">
            <a:spAutoFit/>
          </a:bodyPr>
          <a:lstStyle/>
          <a:p>
            <a:pPr marL="12700">
              <a:lnSpc>
                <a:spcPct val="100000"/>
              </a:lnSpc>
              <a:spcBef>
                <a:spcPts val="140"/>
              </a:spcBef>
            </a:pPr>
            <a:r>
              <a:rPr sz="2300" b="1" dirty="0">
                <a:solidFill>
                  <a:srgbClr val="FFFFFF"/>
                </a:solidFill>
                <a:latin typeface="Source Sans 3"/>
                <a:cs typeface="Source Sans 3"/>
              </a:rPr>
              <a:t>Program</a:t>
            </a:r>
            <a:r>
              <a:rPr sz="2300" b="1" spc="-10" dirty="0">
                <a:solidFill>
                  <a:srgbClr val="FFFFFF"/>
                </a:solidFill>
                <a:latin typeface="Source Sans 3"/>
                <a:cs typeface="Source Sans 3"/>
              </a:rPr>
              <a:t> </a:t>
            </a:r>
            <a:r>
              <a:rPr sz="2300" b="1" spc="-50" dirty="0">
                <a:solidFill>
                  <a:srgbClr val="FFFFFF"/>
                </a:solidFill>
                <a:latin typeface="Source Sans 3"/>
                <a:cs typeface="Source Sans 3"/>
              </a:rPr>
              <a:t>3</a:t>
            </a:r>
            <a:endParaRPr sz="2300">
              <a:latin typeface="Source Sans 3"/>
              <a:cs typeface="Source Sans 3"/>
            </a:endParaRPr>
          </a:p>
        </p:txBody>
      </p:sp>
      <p:sp>
        <p:nvSpPr>
          <p:cNvPr id="47" name="object 47"/>
          <p:cNvSpPr/>
          <p:nvPr/>
        </p:nvSpPr>
        <p:spPr>
          <a:xfrm>
            <a:off x="8778595" y="1885448"/>
            <a:ext cx="719455" cy="1989455"/>
          </a:xfrm>
          <a:custGeom>
            <a:avLst/>
            <a:gdLst/>
            <a:ahLst/>
            <a:cxnLst/>
            <a:rect l="l" t="t" r="r" b="b"/>
            <a:pathLst>
              <a:path w="719454" h="1989454">
                <a:moveTo>
                  <a:pt x="719413" y="0"/>
                </a:moveTo>
                <a:lnTo>
                  <a:pt x="0" y="0"/>
                </a:lnTo>
                <a:lnTo>
                  <a:pt x="0" y="1989322"/>
                </a:lnTo>
                <a:lnTo>
                  <a:pt x="719413" y="1989322"/>
                </a:lnTo>
                <a:lnTo>
                  <a:pt x="719413" y="0"/>
                </a:lnTo>
                <a:close/>
              </a:path>
            </a:pathLst>
          </a:custGeom>
          <a:solidFill>
            <a:srgbClr val="8F5902"/>
          </a:solidFill>
        </p:spPr>
        <p:txBody>
          <a:bodyPr wrap="square" lIns="0" tIns="0" rIns="0" bIns="0" rtlCol="0"/>
          <a:lstStyle/>
          <a:p>
            <a:endParaRPr/>
          </a:p>
        </p:txBody>
      </p:sp>
      <p:sp>
        <p:nvSpPr>
          <p:cNvPr id="48" name="object 48"/>
          <p:cNvSpPr txBox="1"/>
          <p:nvPr/>
        </p:nvSpPr>
        <p:spPr>
          <a:xfrm>
            <a:off x="8917040" y="2188766"/>
            <a:ext cx="440690" cy="1373505"/>
          </a:xfrm>
          <a:prstGeom prst="rect">
            <a:avLst/>
          </a:prstGeom>
        </p:spPr>
        <p:txBody>
          <a:bodyPr vert="vert270" wrap="square" lIns="0" tIns="17780" rIns="0" bIns="0" rtlCol="0">
            <a:spAutoFit/>
          </a:bodyPr>
          <a:lstStyle/>
          <a:p>
            <a:pPr marL="12700">
              <a:lnSpc>
                <a:spcPct val="100000"/>
              </a:lnSpc>
              <a:spcBef>
                <a:spcPts val="140"/>
              </a:spcBef>
            </a:pPr>
            <a:r>
              <a:rPr sz="2300" b="1" dirty="0">
                <a:solidFill>
                  <a:srgbClr val="FFFFFF"/>
                </a:solidFill>
                <a:latin typeface="Source Sans 3"/>
                <a:cs typeface="Source Sans 3"/>
              </a:rPr>
              <a:t>Program</a:t>
            </a:r>
            <a:r>
              <a:rPr sz="2300" b="1" spc="-10" dirty="0">
                <a:solidFill>
                  <a:srgbClr val="FFFFFF"/>
                </a:solidFill>
                <a:latin typeface="Source Sans 3"/>
                <a:cs typeface="Source Sans 3"/>
              </a:rPr>
              <a:t> </a:t>
            </a:r>
            <a:r>
              <a:rPr sz="2300" b="1" spc="-50" dirty="0">
                <a:solidFill>
                  <a:srgbClr val="FFFFFF"/>
                </a:solidFill>
                <a:latin typeface="Source Sans 3"/>
                <a:cs typeface="Source Sans 3"/>
              </a:rPr>
              <a:t>3</a:t>
            </a:r>
            <a:endParaRPr sz="2300">
              <a:latin typeface="Source Sans 3"/>
              <a:cs typeface="Source Sans 3"/>
            </a:endParaRPr>
          </a:p>
        </p:txBody>
      </p:sp>
      <p:sp>
        <p:nvSpPr>
          <p:cNvPr id="49" name="object 49"/>
          <p:cNvSpPr txBox="1"/>
          <p:nvPr/>
        </p:nvSpPr>
        <p:spPr>
          <a:xfrm>
            <a:off x="4508861" y="5639484"/>
            <a:ext cx="677545" cy="378460"/>
          </a:xfrm>
          <a:prstGeom prst="rect">
            <a:avLst/>
          </a:prstGeom>
        </p:spPr>
        <p:txBody>
          <a:bodyPr vert="horz" wrap="square" lIns="0" tIns="13970" rIns="0" bIns="0" rtlCol="0">
            <a:spAutoFit/>
          </a:bodyPr>
          <a:lstStyle/>
          <a:p>
            <a:pPr marL="12700">
              <a:lnSpc>
                <a:spcPct val="100000"/>
              </a:lnSpc>
              <a:spcBef>
                <a:spcPts val="110"/>
              </a:spcBef>
            </a:pPr>
            <a:r>
              <a:rPr sz="2300" b="1" spc="-20" dirty="0">
                <a:latin typeface="Source Sans 3"/>
                <a:cs typeface="Source Sans 3"/>
              </a:rPr>
              <a:t>Time</a:t>
            </a:r>
            <a:endParaRPr sz="2300">
              <a:latin typeface="Source Sans 3"/>
              <a:cs typeface="Source Sans 3"/>
            </a:endParaRPr>
          </a:p>
        </p:txBody>
      </p:sp>
      <p:grpSp>
        <p:nvGrpSpPr>
          <p:cNvPr id="50" name="object 50"/>
          <p:cNvGrpSpPr/>
          <p:nvPr/>
        </p:nvGrpSpPr>
        <p:grpSpPr>
          <a:xfrm>
            <a:off x="5269491" y="5766514"/>
            <a:ext cx="840105" cy="218440"/>
            <a:chOff x="5269491" y="5766514"/>
            <a:chExt cx="840105" cy="218440"/>
          </a:xfrm>
        </p:grpSpPr>
        <p:pic>
          <p:nvPicPr>
            <p:cNvPr id="51" name="object 51"/>
            <p:cNvPicPr/>
            <p:nvPr/>
          </p:nvPicPr>
          <p:blipFill>
            <a:blip r:embed="rId8" cstate="print"/>
            <a:stretch>
              <a:fillRect/>
            </a:stretch>
          </p:blipFill>
          <p:spPr>
            <a:xfrm>
              <a:off x="5269491" y="5766514"/>
              <a:ext cx="840077" cy="218176"/>
            </a:xfrm>
            <a:prstGeom prst="rect">
              <a:avLst/>
            </a:prstGeom>
          </p:spPr>
        </p:pic>
        <p:sp>
          <p:nvSpPr>
            <p:cNvPr id="52" name="object 52"/>
            <p:cNvSpPr/>
            <p:nvPr/>
          </p:nvSpPr>
          <p:spPr>
            <a:xfrm>
              <a:off x="5311454" y="5853578"/>
              <a:ext cx="636270" cy="0"/>
            </a:xfrm>
            <a:custGeom>
              <a:avLst/>
              <a:gdLst/>
              <a:ahLst/>
              <a:cxnLst/>
              <a:rect l="l" t="t" r="r" b="b"/>
              <a:pathLst>
                <a:path w="636270">
                  <a:moveTo>
                    <a:pt x="0" y="0"/>
                  </a:moveTo>
                  <a:lnTo>
                    <a:pt x="621870" y="0"/>
                  </a:lnTo>
                  <a:lnTo>
                    <a:pt x="635858" y="0"/>
                  </a:lnTo>
                </a:path>
              </a:pathLst>
            </a:custGeom>
            <a:ln w="27971">
              <a:solidFill>
                <a:srgbClr val="000000"/>
              </a:solidFill>
            </a:ln>
          </p:spPr>
          <p:txBody>
            <a:bodyPr wrap="square" lIns="0" tIns="0" rIns="0" bIns="0" rtlCol="0"/>
            <a:lstStyle/>
            <a:p>
              <a:endParaRPr/>
            </a:p>
          </p:txBody>
        </p:sp>
        <p:sp>
          <p:nvSpPr>
            <p:cNvPr id="53" name="object 53"/>
            <p:cNvSpPr/>
            <p:nvPr/>
          </p:nvSpPr>
          <p:spPr>
            <a:xfrm>
              <a:off x="5933325" y="5786447"/>
              <a:ext cx="134620" cy="134620"/>
            </a:xfrm>
            <a:custGeom>
              <a:avLst/>
              <a:gdLst/>
              <a:ahLst/>
              <a:cxnLst/>
              <a:rect l="l" t="t" r="r" b="b"/>
              <a:pathLst>
                <a:path w="134620" h="134620">
                  <a:moveTo>
                    <a:pt x="0" y="0"/>
                  </a:moveTo>
                  <a:lnTo>
                    <a:pt x="0" y="134261"/>
                  </a:lnTo>
                  <a:lnTo>
                    <a:pt x="134280" y="67130"/>
                  </a:lnTo>
                  <a:lnTo>
                    <a:pt x="0" y="0"/>
                  </a:lnTo>
                  <a:close/>
                </a:path>
              </a:pathLst>
            </a:custGeom>
            <a:solidFill>
              <a:srgbClr val="000000"/>
            </a:solidFill>
          </p:spPr>
          <p:txBody>
            <a:bodyPr wrap="square" lIns="0" tIns="0" rIns="0" bIns="0" rtlCol="0"/>
            <a:lstStyle/>
            <a:p>
              <a:endParaRPr/>
            </a:p>
          </p:txBody>
        </p:sp>
      </p:grpSp>
      <p:sp>
        <p:nvSpPr>
          <p:cNvPr id="54" name="Rectangle 53">
            <a:extLst>
              <a:ext uri="{FF2B5EF4-FFF2-40B4-BE49-F238E27FC236}">
                <a16:creationId xmlns:a16="http://schemas.microsoft.com/office/drawing/2014/main" id="{99E3D52C-8F97-84AB-479D-7FA7F85F84F3}"/>
              </a:ext>
            </a:extLst>
          </p:cNvPr>
          <p:cNvSpPr/>
          <p:nvPr/>
        </p:nvSpPr>
        <p:spPr>
          <a:xfrm>
            <a:off x="0" y="6248400"/>
            <a:ext cx="100584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29479" rIns="0" bIns="0" rtlCol="0">
            <a:spAutoFit/>
          </a:bodyPr>
          <a:lstStyle/>
          <a:p>
            <a:pPr marL="243204">
              <a:lnSpc>
                <a:spcPct val="100000"/>
              </a:lnSpc>
              <a:spcBef>
                <a:spcPts val="100"/>
              </a:spcBef>
            </a:pPr>
            <a:r>
              <a:rPr spc="-30" dirty="0"/>
              <a:t>COOPERATIVE</a:t>
            </a:r>
            <a:r>
              <a:rPr spc="-35" dirty="0"/>
              <a:t> </a:t>
            </a:r>
            <a:r>
              <a:rPr dirty="0"/>
              <a:t>vs</a:t>
            </a:r>
            <a:r>
              <a:rPr spc="-30" dirty="0"/>
              <a:t> </a:t>
            </a:r>
            <a:r>
              <a:rPr dirty="0"/>
              <a:t>PRE-EMPTIVE</a:t>
            </a:r>
            <a:r>
              <a:rPr spc="-30" dirty="0"/>
              <a:t> </a:t>
            </a:r>
            <a:r>
              <a:rPr spc="-10" dirty="0"/>
              <a:t>MULTITASKING</a:t>
            </a:r>
          </a:p>
        </p:txBody>
      </p:sp>
      <p:sp>
        <p:nvSpPr>
          <p:cNvPr id="3" name="object 3"/>
          <p:cNvSpPr txBox="1"/>
          <p:nvPr/>
        </p:nvSpPr>
        <p:spPr>
          <a:xfrm>
            <a:off x="530498" y="2009618"/>
            <a:ext cx="7156450" cy="3550285"/>
          </a:xfrm>
          <a:prstGeom prst="rect">
            <a:avLst/>
          </a:prstGeom>
        </p:spPr>
        <p:txBody>
          <a:bodyPr vert="horz" wrap="square" lIns="0" tIns="68580" rIns="0" bIns="0" rtlCol="0">
            <a:spAutoFit/>
          </a:bodyPr>
          <a:lstStyle/>
          <a:p>
            <a:pPr marL="403860" indent="-391795">
              <a:lnSpc>
                <a:spcPct val="100000"/>
              </a:lnSpc>
              <a:spcBef>
                <a:spcPts val="540"/>
              </a:spcBef>
              <a:buFont typeface="Tahoma"/>
              <a:buChar char="●"/>
              <a:tabLst>
                <a:tab pos="403860" algn="l"/>
                <a:tab pos="404495" algn="l"/>
              </a:tabLst>
            </a:pPr>
            <a:r>
              <a:rPr sz="2200" dirty="0">
                <a:solidFill>
                  <a:srgbClr val="666666"/>
                </a:solidFill>
                <a:latin typeface="Source Sans 3"/>
                <a:cs typeface="Source Sans 3"/>
              </a:rPr>
              <a:t>No </a:t>
            </a:r>
            <a:r>
              <a:rPr sz="2200" spc="-10" dirty="0">
                <a:solidFill>
                  <a:srgbClr val="666666"/>
                </a:solidFill>
                <a:latin typeface="Source Sans 3"/>
                <a:cs typeface="Source Sans 3"/>
              </a:rPr>
              <a:t>multitasking:</a:t>
            </a:r>
            <a:endParaRPr sz="2200">
              <a:latin typeface="Source Sans 3"/>
              <a:cs typeface="Source Sans 3"/>
            </a:endParaRPr>
          </a:p>
          <a:p>
            <a:pPr marL="949325" lvl="1" indent="-391795">
              <a:lnSpc>
                <a:spcPct val="100000"/>
              </a:lnSpc>
              <a:spcBef>
                <a:spcPts val="445"/>
              </a:spcBef>
              <a:buFont typeface="Tahoma"/>
              <a:buChar char="●"/>
              <a:tabLst>
                <a:tab pos="949325" algn="l"/>
                <a:tab pos="949960" algn="l"/>
              </a:tabLst>
            </a:pPr>
            <a:r>
              <a:rPr sz="2200" dirty="0">
                <a:solidFill>
                  <a:srgbClr val="666666"/>
                </a:solidFill>
                <a:latin typeface="Source Sans 3"/>
                <a:cs typeface="Source Sans 3"/>
              </a:rPr>
              <a:t>DOS</a:t>
            </a:r>
            <a:r>
              <a:rPr sz="2200" spc="-45" dirty="0">
                <a:solidFill>
                  <a:srgbClr val="666666"/>
                </a:solidFill>
                <a:latin typeface="Source Sans 3"/>
                <a:cs typeface="Source Sans 3"/>
              </a:rPr>
              <a:t> </a:t>
            </a:r>
            <a:r>
              <a:rPr sz="2200" dirty="0">
                <a:solidFill>
                  <a:srgbClr val="666666"/>
                </a:solidFill>
                <a:latin typeface="Source Sans 3"/>
                <a:cs typeface="Source Sans 3"/>
              </a:rPr>
              <a:t>operating</a:t>
            </a:r>
            <a:r>
              <a:rPr sz="2200" spc="-45" dirty="0">
                <a:solidFill>
                  <a:srgbClr val="666666"/>
                </a:solidFill>
                <a:latin typeface="Source Sans 3"/>
                <a:cs typeface="Source Sans 3"/>
              </a:rPr>
              <a:t> </a:t>
            </a:r>
            <a:r>
              <a:rPr sz="2200" spc="-10" dirty="0">
                <a:solidFill>
                  <a:srgbClr val="666666"/>
                </a:solidFill>
                <a:latin typeface="Source Sans 3"/>
                <a:cs typeface="Source Sans 3"/>
              </a:rPr>
              <a:t>system</a:t>
            </a:r>
            <a:endParaRPr sz="2200">
              <a:latin typeface="Source Sans 3"/>
              <a:cs typeface="Source Sans 3"/>
            </a:endParaRPr>
          </a:p>
          <a:p>
            <a:pPr marL="403860" indent="-391795">
              <a:lnSpc>
                <a:spcPct val="100000"/>
              </a:lnSpc>
              <a:spcBef>
                <a:spcPts val="445"/>
              </a:spcBef>
              <a:buFont typeface="Tahoma"/>
              <a:buChar char="●"/>
              <a:tabLst>
                <a:tab pos="403860" algn="l"/>
                <a:tab pos="404495" algn="l"/>
              </a:tabLst>
            </a:pPr>
            <a:r>
              <a:rPr sz="2200" dirty="0">
                <a:solidFill>
                  <a:srgbClr val="666666"/>
                </a:solidFill>
                <a:latin typeface="Source Sans 3"/>
                <a:cs typeface="Source Sans 3"/>
              </a:rPr>
              <a:t>Cooperative</a:t>
            </a:r>
            <a:r>
              <a:rPr sz="2200" spc="-100" dirty="0">
                <a:solidFill>
                  <a:srgbClr val="666666"/>
                </a:solidFill>
                <a:latin typeface="Source Sans 3"/>
                <a:cs typeface="Source Sans 3"/>
              </a:rPr>
              <a:t> </a:t>
            </a:r>
            <a:r>
              <a:rPr sz="2200" spc="-10" dirty="0">
                <a:solidFill>
                  <a:srgbClr val="666666"/>
                </a:solidFill>
                <a:latin typeface="Source Sans 3"/>
                <a:cs typeface="Source Sans 3"/>
              </a:rPr>
              <a:t>multitasking:</a:t>
            </a:r>
            <a:endParaRPr sz="2200">
              <a:latin typeface="Source Sans 3"/>
              <a:cs typeface="Source Sans 3"/>
            </a:endParaRPr>
          </a:p>
          <a:p>
            <a:pPr marL="949325" lvl="1" indent="-391795">
              <a:lnSpc>
                <a:spcPct val="100000"/>
              </a:lnSpc>
              <a:spcBef>
                <a:spcPts val="440"/>
              </a:spcBef>
              <a:buFont typeface="Tahoma"/>
              <a:buChar char="●"/>
              <a:tabLst>
                <a:tab pos="949325" algn="l"/>
                <a:tab pos="949960" algn="l"/>
              </a:tabLst>
            </a:pPr>
            <a:r>
              <a:rPr sz="2200" dirty="0">
                <a:solidFill>
                  <a:srgbClr val="666666"/>
                </a:solidFill>
                <a:latin typeface="Source Sans 3"/>
                <a:cs typeface="Source Sans 3"/>
              </a:rPr>
              <a:t>Program</a:t>
            </a:r>
            <a:r>
              <a:rPr sz="2200" spc="-25" dirty="0">
                <a:solidFill>
                  <a:srgbClr val="666666"/>
                </a:solidFill>
                <a:latin typeface="Source Sans 3"/>
                <a:cs typeface="Source Sans 3"/>
              </a:rPr>
              <a:t> </a:t>
            </a:r>
            <a:r>
              <a:rPr sz="2200" dirty="0">
                <a:solidFill>
                  <a:srgbClr val="666666"/>
                </a:solidFill>
                <a:latin typeface="Source Sans 3"/>
                <a:cs typeface="Source Sans 3"/>
              </a:rPr>
              <a:t>willing</a:t>
            </a:r>
            <a:r>
              <a:rPr sz="2200" spc="-20" dirty="0">
                <a:solidFill>
                  <a:srgbClr val="666666"/>
                </a:solidFill>
                <a:latin typeface="Source Sans 3"/>
                <a:cs typeface="Source Sans 3"/>
              </a:rPr>
              <a:t> </a:t>
            </a:r>
            <a:r>
              <a:rPr sz="2200" dirty="0">
                <a:solidFill>
                  <a:srgbClr val="666666"/>
                </a:solidFill>
                <a:latin typeface="Source Sans 3"/>
                <a:cs typeface="Source Sans 3"/>
              </a:rPr>
              <a:t>gives</a:t>
            </a:r>
            <a:r>
              <a:rPr sz="2200" spc="-25" dirty="0">
                <a:solidFill>
                  <a:srgbClr val="666666"/>
                </a:solidFill>
                <a:latin typeface="Source Sans 3"/>
                <a:cs typeface="Source Sans 3"/>
              </a:rPr>
              <a:t> </a:t>
            </a:r>
            <a:r>
              <a:rPr sz="2200" dirty="0">
                <a:solidFill>
                  <a:srgbClr val="666666"/>
                </a:solidFill>
                <a:latin typeface="Source Sans 3"/>
                <a:cs typeface="Source Sans 3"/>
              </a:rPr>
              <a:t>up</a:t>
            </a:r>
            <a:r>
              <a:rPr sz="2200" spc="-20" dirty="0">
                <a:solidFill>
                  <a:srgbClr val="666666"/>
                </a:solidFill>
                <a:latin typeface="Source Sans 3"/>
                <a:cs typeface="Source Sans 3"/>
              </a:rPr>
              <a:t> </a:t>
            </a:r>
            <a:r>
              <a:rPr sz="2200" spc="-25" dirty="0">
                <a:solidFill>
                  <a:srgbClr val="666666"/>
                </a:solidFill>
                <a:latin typeface="Source Sans 3"/>
                <a:cs typeface="Source Sans 3"/>
              </a:rPr>
              <a:t>CPU</a:t>
            </a:r>
            <a:endParaRPr sz="2200">
              <a:latin typeface="Source Sans 3"/>
              <a:cs typeface="Source Sans 3"/>
            </a:endParaRPr>
          </a:p>
          <a:p>
            <a:pPr marL="949325" lvl="1" indent="-391795">
              <a:lnSpc>
                <a:spcPct val="100000"/>
              </a:lnSpc>
              <a:spcBef>
                <a:spcPts val="445"/>
              </a:spcBef>
              <a:buFont typeface="Tahoma"/>
              <a:buChar char="●"/>
              <a:tabLst>
                <a:tab pos="949325" algn="l"/>
                <a:tab pos="949960" algn="l"/>
              </a:tabLst>
            </a:pPr>
            <a:r>
              <a:rPr sz="2200" dirty="0">
                <a:solidFill>
                  <a:srgbClr val="666666"/>
                </a:solidFill>
                <a:latin typeface="Source Sans 3"/>
                <a:cs typeface="Source Sans 3"/>
              </a:rPr>
              <a:t>Signals</a:t>
            </a:r>
            <a:r>
              <a:rPr sz="2200" spc="-10" dirty="0">
                <a:solidFill>
                  <a:srgbClr val="666666"/>
                </a:solidFill>
                <a:latin typeface="Source Sans 3"/>
                <a:cs typeface="Source Sans 3"/>
              </a:rPr>
              <a:t> </a:t>
            </a:r>
            <a:r>
              <a:rPr sz="2200" dirty="0">
                <a:solidFill>
                  <a:srgbClr val="666666"/>
                </a:solidFill>
                <a:latin typeface="Source Sans 3"/>
                <a:cs typeface="Source Sans 3"/>
              </a:rPr>
              <a:t>that</a:t>
            </a:r>
            <a:r>
              <a:rPr sz="2200" spc="-10" dirty="0">
                <a:solidFill>
                  <a:srgbClr val="666666"/>
                </a:solidFill>
                <a:latin typeface="Source Sans 3"/>
                <a:cs typeface="Source Sans 3"/>
              </a:rPr>
              <a:t> </a:t>
            </a:r>
            <a:r>
              <a:rPr sz="2200" dirty="0">
                <a:solidFill>
                  <a:srgbClr val="666666"/>
                </a:solidFill>
                <a:latin typeface="Source Sans 3"/>
                <a:cs typeface="Source Sans 3"/>
              </a:rPr>
              <a:t>it</a:t>
            </a:r>
            <a:r>
              <a:rPr sz="2200" spc="-5" dirty="0">
                <a:solidFill>
                  <a:srgbClr val="666666"/>
                </a:solidFill>
                <a:latin typeface="Source Sans 3"/>
                <a:cs typeface="Source Sans 3"/>
              </a:rPr>
              <a:t> </a:t>
            </a:r>
            <a:r>
              <a:rPr sz="2200" dirty="0">
                <a:solidFill>
                  <a:srgbClr val="666666"/>
                </a:solidFill>
                <a:latin typeface="Source Sans 3"/>
                <a:cs typeface="Source Sans 3"/>
              </a:rPr>
              <a:t>is</a:t>
            </a:r>
            <a:r>
              <a:rPr sz="2200" spc="-10" dirty="0">
                <a:solidFill>
                  <a:srgbClr val="666666"/>
                </a:solidFill>
                <a:latin typeface="Source Sans 3"/>
                <a:cs typeface="Source Sans 3"/>
              </a:rPr>
              <a:t> </a:t>
            </a:r>
            <a:r>
              <a:rPr sz="2200" dirty="0">
                <a:solidFill>
                  <a:srgbClr val="666666"/>
                </a:solidFill>
                <a:latin typeface="Source Sans 3"/>
                <a:cs typeface="Source Sans 3"/>
              </a:rPr>
              <a:t>going</a:t>
            </a:r>
            <a:r>
              <a:rPr sz="2200" spc="-5" dirty="0">
                <a:solidFill>
                  <a:srgbClr val="666666"/>
                </a:solidFill>
                <a:latin typeface="Source Sans 3"/>
                <a:cs typeface="Source Sans 3"/>
              </a:rPr>
              <a:t> </a:t>
            </a:r>
            <a:r>
              <a:rPr sz="2200" dirty="0">
                <a:solidFill>
                  <a:srgbClr val="666666"/>
                </a:solidFill>
                <a:latin typeface="Source Sans 3"/>
                <a:cs typeface="Source Sans 3"/>
              </a:rPr>
              <a:t>into</a:t>
            </a:r>
            <a:r>
              <a:rPr sz="2200" spc="-10" dirty="0">
                <a:solidFill>
                  <a:srgbClr val="666666"/>
                </a:solidFill>
                <a:latin typeface="Source Sans 3"/>
                <a:cs typeface="Source Sans 3"/>
              </a:rPr>
              <a:t> </a:t>
            </a:r>
            <a:r>
              <a:rPr sz="2200" dirty="0">
                <a:solidFill>
                  <a:srgbClr val="666666"/>
                </a:solidFill>
                <a:latin typeface="Source Sans 3"/>
                <a:cs typeface="Source Sans 3"/>
              </a:rPr>
              <a:t>a</a:t>
            </a:r>
            <a:r>
              <a:rPr sz="2200" spc="-10" dirty="0">
                <a:solidFill>
                  <a:srgbClr val="666666"/>
                </a:solidFill>
                <a:latin typeface="Source Sans 3"/>
                <a:cs typeface="Source Sans 3"/>
              </a:rPr>
              <a:t> </a:t>
            </a:r>
            <a:r>
              <a:rPr sz="2200" spc="-30" dirty="0">
                <a:solidFill>
                  <a:srgbClr val="666666"/>
                </a:solidFill>
                <a:latin typeface="Source Sans 3"/>
                <a:cs typeface="Source Sans 3"/>
              </a:rPr>
              <a:t>wait-</a:t>
            </a:r>
            <a:r>
              <a:rPr sz="2200" spc="-20" dirty="0">
                <a:solidFill>
                  <a:srgbClr val="666666"/>
                </a:solidFill>
                <a:latin typeface="Source Sans 3"/>
                <a:cs typeface="Source Sans 3"/>
              </a:rPr>
              <a:t>state</a:t>
            </a:r>
            <a:endParaRPr sz="2200">
              <a:latin typeface="Source Sans 3"/>
              <a:cs typeface="Source Sans 3"/>
            </a:endParaRPr>
          </a:p>
          <a:p>
            <a:pPr marL="949325" lvl="1" indent="-391795">
              <a:lnSpc>
                <a:spcPct val="100000"/>
              </a:lnSpc>
              <a:spcBef>
                <a:spcPts val="445"/>
              </a:spcBef>
              <a:buFont typeface="Tahoma"/>
              <a:buChar char="●"/>
              <a:tabLst>
                <a:tab pos="949325" algn="l"/>
                <a:tab pos="949960" algn="l"/>
              </a:tabLst>
            </a:pPr>
            <a:r>
              <a:rPr sz="2200" dirty="0">
                <a:solidFill>
                  <a:srgbClr val="666666"/>
                </a:solidFill>
                <a:latin typeface="Source Sans 3"/>
                <a:cs typeface="Source Sans 3"/>
              </a:rPr>
              <a:t>Windows</a:t>
            </a:r>
            <a:r>
              <a:rPr sz="2200" spc="-10" dirty="0">
                <a:solidFill>
                  <a:srgbClr val="666666"/>
                </a:solidFill>
                <a:latin typeface="Source Sans 3"/>
                <a:cs typeface="Source Sans 3"/>
              </a:rPr>
              <a:t> </a:t>
            </a:r>
            <a:r>
              <a:rPr sz="2200" spc="-25" dirty="0">
                <a:solidFill>
                  <a:srgbClr val="666666"/>
                </a:solidFill>
                <a:latin typeface="Source Sans 3"/>
                <a:cs typeface="Source Sans 3"/>
              </a:rPr>
              <a:t>3.1</a:t>
            </a:r>
            <a:endParaRPr sz="2200">
              <a:latin typeface="Source Sans 3"/>
              <a:cs typeface="Source Sans 3"/>
            </a:endParaRPr>
          </a:p>
          <a:p>
            <a:pPr marL="403860" indent="-391795">
              <a:lnSpc>
                <a:spcPct val="100000"/>
              </a:lnSpc>
              <a:spcBef>
                <a:spcPts val="440"/>
              </a:spcBef>
              <a:buFont typeface="Tahoma"/>
              <a:buChar char="●"/>
              <a:tabLst>
                <a:tab pos="403860" algn="l"/>
                <a:tab pos="404495" algn="l"/>
              </a:tabLst>
            </a:pPr>
            <a:r>
              <a:rPr sz="2200" spc="-10" dirty="0">
                <a:solidFill>
                  <a:srgbClr val="666666"/>
                </a:solidFill>
                <a:latin typeface="Source Sans 3"/>
                <a:cs typeface="Source Sans 3"/>
              </a:rPr>
              <a:t>Pre-</a:t>
            </a:r>
            <a:r>
              <a:rPr sz="2200" dirty="0">
                <a:solidFill>
                  <a:srgbClr val="666666"/>
                </a:solidFill>
                <a:latin typeface="Source Sans 3"/>
                <a:cs typeface="Source Sans 3"/>
              </a:rPr>
              <a:t>emptive</a:t>
            </a:r>
            <a:r>
              <a:rPr sz="2200" spc="-15" dirty="0">
                <a:solidFill>
                  <a:srgbClr val="666666"/>
                </a:solidFill>
                <a:latin typeface="Source Sans 3"/>
                <a:cs typeface="Source Sans 3"/>
              </a:rPr>
              <a:t> </a:t>
            </a:r>
            <a:r>
              <a:rPr sz="2200" spc="-10" dirty="0">
                <a:solidFill>
                  <a:srgbClr val="666666"/>
                </a:solidFill>
                <a:latin typeface="Source Sans 3"/>
                <a:cs typeface="Source Sans 3"/>
              </a:rPr>
              <a:t>multitasking:</a:t>
            </a:r>
            <a:endParaRPr sz="2200">
              <a:latin typeface="Source Sans 3"/>
              <a:cs typeface="Source Sans 3"/>
            </a:endParaRPr>
          </a:p>
          <a:p>
            <a:pPr marL="949325" lvl="1" indent="-391795">
              <a:lnSpc>
                <a:spcPct val="100000"/>
              </a:lnSpc>
              <a:spcBef>
                <a:spcPts val="445"/>
              </a:spcBef>
              <a:buFont typeface="Tahoma"/>
              <a:buChar char="●"/>
              <a:tabLst>
                <a:tab pos="949325" algn="l"/>
                <a:tab pos="949960" algn="l"/>
              </a:tabLst>
            </a:pPr>
            <a:r>
              <a:rPr sz="2200" dirty="0">
                <a:solidFill>
                  <a:srgbClr val="666666"/>
                </a:solidFill>
                <a:latin typeface="Source Sans 3"/>
                <a:cs typeface="Source Sans 3"/>
              </a:rPr>
              <a:t>Program</a:t>
            </a:r>
            <a:r>
              <a:rPr sz="2200" spc="-45" dirty="0">
                <a:solidFill>
                  <a:srgbClr val="666666"/>
                </a:solidFill>
                <a:latin typeface="Source Sans 3"/>
                <a:cs typeface="Source Sans 3"/>
              </a:rPr>
              <a:t> </a:t>
            </a:r>
            <a:r>
              <a:rPr sz="2200" dirty="0">
                <a:solidFill>
                  <a:srgbClr val="666666"/>
                </a:solidFill>
                <a:latin typeface="Source Sans 3"/>
                <a:cs typeface="Source Sans 3"/>
              </a:rPr>
              <a:t>can</a:t>
            </a:r>
            <a:r>
              <a:rPr sz="2200" spc="-45" dirty="0">
                <a:solidFill>
                  <a:srgbClr val="666666"/>
                </a:solidFill>
                <a:latin typeface="Source Sans 3"/>
                <a:cs typeface="Source Sans 3"/>
              </a:rPr>
              <a:t> </a:t>
            </a:r>
            <a:r>
              <a:rPr sz="2200" dirty="0">
                <a:solidFill>
                  <a:srgbClr val="666666"/>
                </a:solidFill>
                <a:latin typeface="Source Sans 3"/>
                <a:cs typeface="Source Sans 3"/>
              </a:rPr>
              <a:t>be</a:t>
            </a:r>
            <a:r>
              <a:rPr sz="2200" spc="-45" dirty="0">
                <a:solidFill>
                  <a:srgbClr val="666666"/>
                </a:solidFill>
                <a:latin typeface="Source Sans 3"/>
                <a:cs typeface="Source Sans 3"/>
              </a:rPr>
              <a:t> </a:t>
            </a:r>
            <a:r>
              <a:rPr sz="2200" dirty="0">
                <a:solidFill>
                  <a:srgbClr val="666666"/>
                </a:solidFill>
                <a:latin typeface="Source Sans 3"/>
                <a:cs typeface="Source Sans 3"/>
              </a:rPr>
              <a:t>interrupted</a:t>
            </a:r>
            <a:r>
              <a:rPr sz="2200" spc="-45" dirty="0">
                <a:solidFill>
                  <a:srgbClr val="666666"/>
                </a:solidFill>
                <a:latin typeface="Source Sans 3"/>
                <a:cs typeface="Source Sans 3"/>
              </a:rPr>
              <a:t> </a:t>
            </a:r>
            <a:r>
              <a:rPr sz="2200" dirty="0">
                <a:solidFill>
                  <a:srgbClr val="666666"/>
                </a:solidFill>
                <a:latin typeface="Source Sans 3"/>
                <a:cs typeface="Source Sans 3"/>
              </a:rPr>
              <a:t>by</a:t>
            </a:r>
            <a:r>
              <a:rPr sz="2200" spc="-45" dirty="0">
                <a:solidFill>
                  <a:srgbClr val="666666"/>
                </a:solidFill>
                <a:latin typeface="Source Sans 3"/>
                <a:cs typeface="Source Sans 3"/>
              </a:rPr>
              <a:t> </a:t>
            </a:r>
            <a:r>
              <a:rPr sz="2200" dirty="0">
                <a:solidFill>
                  <a:srgbClr val="666666"/>
                </a:solidFill>
                <a:latin typeface="Source Sans 3"/>
                <a:cs typeface="Source Sans 3"/>
              </a:rPr>
              <a:t>the</a:t>
            </a:r>
            <a:r>
              <a:rPr sz="2200" spc="-45" dirty="0">
                <a:solidFill>
                  <a:srgbClr val="666666"/>
                </a:solidFill>
                <a:latin typeface="Source Sans 3"/>
                <a:cs typeface="Source Sans 3"/>
              </a:rPr>
              <a:t> </a:t>
            </a:r>
            <a:r>
              <a:rPr sz="2200" dirty="0">
                <a:solidFill>
                  <a:srgbClr val="666666"/>
                </a:solidFill>
                <a:latin typeface="Source Sans 3"/>
                <a:cs typeface="Source Sans 3"/>
              </a:rPr>
              <a:t>Operating</a:t>
            </a:r>
            <a:r>
              <a:rPr sz="2200" spc="-45" dirty="0">
                <a:solidFill>
                  <a:srgbClr val="666666"/>
                </a:solidFill>
                <a:latin typeface="Source Sans 3"/>
                <a:cs typeface="Source Sans 3"/>
              </a:rPr>
              <a:t> </a:t>
            </a:r>
            <a:r>
              <a:rPr sz="2200" spc="-10" dirty="0">
                <a:solidFill>
                  <a:srgbClr val="666666"/>
                </a:solidFill>
                <a:latin typeface="Source Sans 3"/>
                <a:cs typeface="Source Sans 3"/>
              </a:rPr>
              <a:t>System</a:t>
            </a:r>
            <a:endParaRPr sz="2200">
              <a:latin typeface="Source Sans 3"/>
              <a:cs typeface="Source Sans 3"/>
            </a:endParaRPr>
          </a:p>
          <a:p>
            <a:pPr marL="949325" lvl="1" indent="-391795">
              <a:lnSpc>
                <a:spcPct val="100000"/>
              </a:lnSpc>
              <a:spcBef>
                <a:spcPts val="445"/>
              </a:spcBef>
              <a:buFont typeface="Tahoma"/>
              <a:buChar char="●"/>
              <a:tabLst>
                <a:tab pos="949325" algn="l"/>
                <a:tab pos="949960" algn="l"/>
              </a:tabLst>
            </a:pPr>
            <a:r>
              <a:rPr sz="2200" dirty="0">
                <a:solidFill>
                  <a:srgbClr val="666666"/>
                </a:solidFill>
                <a:latin typeface="Source Sans 3"/>
                <a:cs typeface="Source Sans 3"/>
              </a:rPr>
              <a:t>Mainframes,</a:t>
            </a:r>
            <a:r>
              <a:rPr sz="2200" spc="-30" dirty="0">
                <a:solidFill>
                  <a:srgbClr val="666666"/>
                </a:solidFill>
                <a:latin typeface="Source Sans 3"/>
                <a:cs typeface="Source Sans 3"/>
              </a:rPr>
              <a:t> </a:t>
            </a:r>
            <a:r>
              <a:rPr sz="2200" dirty="0">
                <a:solidFill>
                  <a:srgbClr val="666666"/>
                </a:solidFill>
                <a:latin typeface="Source Sans 3"/>
                <a:cs typeface="Source Sans 3"/>
              </a:rPr>
              <a:t>Unix</a:t>
            </a:r>
            <a:r>
              <a:rPr sz="2200" spc="-25" dirty="0">
                <a:solidFill>
                  <a:srgbClr val="666666"/>
                </a:solidFill>
                <a:latin typeface="Source Sans 3"/>
                <a:cs typeface="Source Sans 3"/>
              </a:rPr>
              <a:t> </a:t>
            </a:r>
            <a:r>
              <a:rPr sz="2200" dirty="0">
                <a:solidFill>
                  <a:srgbClr val="666666"/>
                </a:solidFill>
                <a:latin typeface="Source Sans 3"/>
                <a:cs typeface="Source Sans 3"/>
              </a:rPr>
              <a:t>based,</a:t>
            </a:r>
            <a:r>
              <a:rPr sz="2200" spc="-30" dirty="0">
                <a:solidFill>
                  <a:srgbClr val="666666"/>
                </a:solidFill>
                <a:latin typeface="Source Sans 3"/>
                <a:cs typeface="Source Sans 3"/>
              </a:rPr>
              <a:t> </a:t>
            </a:r>
            <a:r>
              <a:rPr sz="2200" dirty="0">
                <a:solidFill>
                  <a:srgbClr val="666666"/>
                </a:solidFill>
                <a:latin typeface="Source Sans 3"/>
                <a:cs typeface="Source Sans 3"/>
              </a:rPr>
              <a:t>Windows</a:t>
            </a:r>
            <a:r>
              <a:rPr sz="2200" spc="-25" dirty="0">
                <a:solidFill>
                  <a:srgbClr val="666666"/>
                </a:solidFill>
                <a:latin typeface="Source Sans 3"/>
                <a:cs typeface="Source Sans 3"/>
              </a:rPr>
              <a:t> </a:t>
            </a:r>
            <a:r>
              <a:rPr sz="2200" spc="-30" dirty="0">
                <a:solidFill>
                  <a:srgbClr val="666666"/>
                </a:solidFill>
                <a:latin typeface="Source Sans 3"/>
                <a:cs typeface="Source Sans 3"/>
              </a:rPr>
              <a:t>NT/95 </a:t>
            </a:r>
            <a:r>
              <a:rPr sz="2200" dirty="0">
                <a:solidFill>
                  <a:srgbClr val="666666"/>
                </a:solidFill>
                <a:latin typeface="Source Sans 3"/>
                <a:cs typeface="Source Sans 3"/>
              </a:rPr>
              <a:t>and</a:t>
            </a:r>
            <a:r>
              <a:rPr sz="2200" spc="-25" dirty="0">
                <a:solidFill>
                  <a:srgbClr val="666666"/>
                </a:solidFill>
                <a:latin typeface="Source Sans 3"/>
                <a:cs typeface="Source Sans 3"/>
              </a:rPr>
              <a:t> </a:t>
            </a:r>
            <a:r>
              <a:rPr sz="2200" spc="-10" dirty="0">
                <a:solidFill>
                  <a:srgbClr val="666666"/>
                </a:solidFill>
                <a:latin typeface="Source Sans 3"/>
                <a:cs typeface="Source Sans 3"/>
              </a:rPr>
              <a:t>forward</a:t>
            </a:r>
            <a:endParaRPr sz="2200">
              <a:latin typeface="Source Sans 3"/>
              <a:cs typeface="Source Sans 3"/>
            </a:endParaRPr>
          </a:p>
        </p:txBody>
      </p:sp>
      <p:sp>
        <p:nvSpPr>
          <p:cNvPr id="4" name="Rectangle 3">
            <a:extLst>
              <a:ext uri="{FF2B5EF4-FFF2-40B4-BE49-F238E27FC236}">
                <a16:creationId xmlns:a16="http://schemas.microsoft.com/office/drawing/2014/main" id="{E2DA397D-E49D-28BF-2A33-5317137A5F49}"/>
              </a:ext>
            </a:extLst>
          </p:cNvPr>
          <p:cNvSpPr/>
          <p:nvPr/>
        </p:nvSpPr>
        <p:spPr>
          <a:xfrm>
            <a:off x="0" y="6248400"/>
            <a:ext cx="100584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 name="Picture 100">
            <a:extLst>
              <a:ext uri="{FF2B5EF4-FFF2-40B4-BE49-F238E27FC236}">
                <a16:creationId xmlns:a16="http://schemas.microsoft.com/office/drawing/2014/main" id="{6148AE2C-E763-539B-63AA-A4E6F904ED3E}"/>
              </a:ext>
            </a:extLst>
          </p:cNvPr>
          <p:cNvPicPr>
            <a:picLocks noChangeAspect="1"/>
          </p:cNvPicPr>
          <p:nvPr/>
        </p:nvPicPr>
        <p:blipFill>
          <a:blip r:embed="rId3"/>
          <a:stretch>
            <a:fillRect/>
          </a:stretch>
        </p:blipFill>
        <p:spPr>
          <a:xfrm>
            <a:off x="0" y="1295400"/>
            <a:ext cx="10033371" cy="5969910"/>
          </a:xfrm>
          <a:prstGeom prst="rect">
            <a:avLst/>
          </a:prstGeom>
        </p:spPr>
      </p:pic>
      <p:sp>
        <p:nvSpPr>
          <p:cNvPr id="102" name="Rectangle 101">
            <a:extLst>
              <a:ext uri="{FF2B5EF4-FFF2-40B4-BE49-F238E27FC236}">
                <a16:creationId xmlns:a16="http://schemas.microsoft.com/office/drawing/2014/main" id="{3AE411A9-AAD8-9EAE-A064-49E5EE104EDA}"/>
              </a:ext>
            </a:extLst>
          </p:cNvPr>
          <p:cNvSpPr/>
          <p:nvPr/>
        </p:nvSpPr>
        <p:spPr>
          <a:xfrm>
            <a:off x="8153400" y="6324600"/>
            <a:ext cx="15240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0498" y="1803775"/>
            <a:ext cx="8997950" cy="1983739"/>
          </a:xfrm>
          <a:prstGeom prst="rect">
            <a:avLst/>
          </a:prstGeom>
        </p:spPr>
        <p:txBody>
          <a:bodyPr vert="horz" wrap="square" lIns="0" tIns="68580" rIns="0" bIns="0" rtlCol="0">
            <a:spAutoFit/>
          </a:bodyPr>
          <a:lstStyle/>
          <a:p>
            <a:pPr marL="403860" indent="-391795">
              <a:lnSpc>
                <a:spcPct val="100000"/>
              </a:lnSpc>
              <a:spcBef>
                <a:spcPts val="540"/>
              </a:spcBef>
              <a:buFont typeface="Tahoma"/>
              <a:buChar char="●"/>
              <a:tabLst>
                <a:tab pos="403860" algn="l"/>
                <a:tab pos="404495" algn="l"/>
              </a:tabLst>
            </a:pPr>
            <a:r>
              <a:rPr sz="2200" dirty="0">
                <a:solidFill>
                  <a:srgbClr val="666666"/>
                </a:solidFill>
                <a:latin typeface="Source Sans 3"/>
                <a:cs typeface="Source Sans 3"/>
              </a:rPr>
              <a:t>Concurrency,</a:t>
            </a:r>
            <a:r>
              <a:rPr sz="2200" spc="-40" dirty="0">
                <a:solidFill>
                  <a:srgbClr val="666666"/>
                </a:solidFill>
                <a:latin typeface="Source Sans 3"/>
                <a:cs typeface="Source Sans 3"/>
              </a:rPr>
              <a:t> </a:t>
            </a:r>
            <a:r>
              <a:rPr sz="2200" dirty="0">
                <a:solidFill>
                  <a:srgbClr val="666666"/>
                </a:solidFill>
                <a:latin typeface="Source Sans 3"/>
                <a:cs typeface="Source Sans 3"/>
              </a:rPr>
              <a:t>or</a:t>
            </a:r>
            <a:r>
              <a:rPr sz="2200" spc="-30" dirty="0">
                <a:solidFill>
                  <a:srgbClr val="666666"/>
                </a:solidFill>
                <a:latin typeface="Source Sans 3"/>
                <a:cs typeface="Source Sans 3"/>
              </a:rPr>
              <a:t> </a:t>
            </a:r>
            <a:r>
              <a:rPr sz="2200" dirty="0">
                <a:solidFill>
                  <a:srgbClr val="666666"/>
                </a:solidFill>
                <a:latin typeface="Source Sans 3"/>
                <a:cs typeface="Source Sans 3"/>
              </a:rPr>
              <a:t>parallelism,</a:t>
            </a:r>
            <a:r>
              <a:rPr sz="2200" spc="-30" dirty="0">
                <a:solidFill>
                  <a:srgbClr val="666666"/>
                </a:solidFill>
                <a:latin typeface="Source Sans 3"/>
                <a:cs typeface="Source Sans 3"/>
              </a:rPr>
              <a:t> </a:t>
            </a:r>
            <a:r>
              <a:rPr sz="2200" dirty="0">
                <a:solidFill>
                  <a:srgbClr val="666666"/>
                </a:solidFill>
                <a:latin typeface="Source Sans 3"/>
                <a:cs typeface="Source Sans 3"/>
              </a:rPr>
              <a:t>is</a:t>
            </a:r>
            <a:r>
              <a:rPr sz="2200" spc="-30" dirty="0">
                <a:solidFill>
                  <a:srgbClr val="666666"/>
                </a:solidFill>
                <a:latin typeface="Source Sans 3"/>
                <a:cs typeface="Source Sans 3"/>
              </a:rPr>
              <a:t> </a:t>
            </a:r>
            <a:r>
              <a:rPr sz="2200" dirty="0">
                <a:solidFill>
                  <a:srgbClr val="666666"/>
                </a:solidFill>
                <a:latin typeface="Source Sans 3"/>
                <a:cs typeface="Source Sans 3"/>
              </a:rPr>
              <a:t>doing</a:t>
            </a:r>
            <a:r>
              <a:rPr sz="2200" spc="-30" dirty="0">
                <a:solidFill>
                  <a:srgbClr val="666666"/>
                </a:solidFill>
                <a:latin typeface="Source Sans 3"/>
                <a:cs typeface="Source Sans 3"/>
              </a:rPr>
              <a:t> </a:t>
            </a:r>
            <a:r>
              <a:rPr sz="2200" dirty="0">
                <a:solidFill>
                  <a:srgbClr val="666666"/>
                </a:solidFill>
                <a:latin typeface="Source Sans 3"/>
                <a:cs typeface="Source Sans 3"/>
              </a:rPr>
              <a:t>multiple</a:t>
            </a:r>
            <a:r>
              <a:rPr sz="2200" spc="-30" dirty="0">
                <a:solidFill>
                  <a:srgbClr val="666666"/>
                </a:solidFill>
                <a:latin typeface="Source Sans 3"/>
                <a:cs typeface="Source Sans 3"/>
              </a:rPr>
              <a:t> </a:t>
            </a:r>
            <a:r>
              <a:rPr sz="2200" spc="-10" dirty="0">
                <a:solidFill>
                  <a:srgbClr val="666666"/>
                </a:solidFill>
                <a:latin typeface="Source Sans 3"/>
                <a:cs typeface="Source Sans 3"/>
              </a:rPr>
              <a:t>computation</a:t>
            </a:r>
            <a:r>
              <a:rPr sz="2200" spc="-30" dirty="0">
                <a:solidFill>
                  <a:srgbClr val="666666"/>
                </a:solidFill>
                <a:latin typeface="Source Sans 3"/>
                <a:cs typeface="Source Sans 3"/>
              </a:rPr>
              <a:t> </a:t>
            </a:r>
            <a:r>
              <a:rPr sz="2200" dirty="0">
                <a:solidFill>
                  <a:srgbClr val="666666"/>
                </a:solidFill>
                <a:latin typeface="Source Sans 3"/>
                <a:cs typeface="Source Sans 3"/>
              </a:rPr>
              <a:t>tasks</a:t>
            </a:r>
            <a:r>
              <a:rPr sz="2200" spc="-30" dirty="0">
                <a:solidFill>
                  <a:srgbClr val="666666"/>
                </a:solidFill>
                <a:latin typeface="Source Sans 3"/>
                <a:cs typeface="Source Sans 3"/>
              </a:rPr>
              <a:t> </a:t>
            </a:r>
            <a:r>
              <a:rPr sz="2200" dirty="0">
                <a:solidFill>
                  <a:srgbClr val="666666"/>
                </a:solidFill>
                <a:latin typeface="Source Sans 3"/>
                <a:cs typeface="Source Sans 3"/>
              </a:rPr>
              <a:t>at</a:t>
            </a:r>
            <a:r>
              <a:rPr sz="2200" spc="-30" dirty="0">
                <a:solidFill>
                  <a:srgbClr val="666666"/>
                </a:solidFill>
                <a:latin typeface="Source Sans 3"/>
                <a:cs typeface="Source Sans 3"/>
              </a:rPr>
              <a:t> </a:t>
            </a:r>
            <a:r>
              <a:rPr sz="2200" dirty="0">
                <a:solidFill>
                  <a:srgbClr val="666666"/>
                </a:solidFill>
                <a:latin typeface="Source Sans 3"/>
                <a:cs typeface="Source Sans 3"/>
              </a:rPr>
              <a:t>a</a:t>
            </a:r>
            <a:r>
              <a:rPr sz="2200" spc="-25" dirty="0">
                <a:solidFill>
                  <a:srgbClr val="666666"/>
                </a:solidFill>
                <a:latin typeface="Source Sans 3"/>
                <a:cs typeface="Source Sans 3"/>
              </a:rPr>
              <a:t> </a:t>
            </a:r>
            <a:r>
              <a:rPr sz="2200" spc="-20" dirty="0">
                <a:solidFill>
                  <a:srgbClr val="666666"/>
                </a:solidFill>
                <a:latin typeface="Source Sans 3"/>
                <a:cs typeface="Source Sans 3"/>
              </a:rPr>
              <a:t>time</a:t>
            </a:r>
            <a:endParaRPr sz="2200">
              <a:latin typeface="Source Sans 3"/>
              <a:cs typeface="Source Sans 3"/>
            </a:endParaRPr>
          </a:p>
          <a:p>
            <a:pPr marL="403860" indent="-391795">
              <a:lnSpc>
                <a:spcPct val="100000"/>
              </a:lnSpc>
              <a:spcBef>
                <a:spcPts val="445"/>
              </a:spcBef>
              <a:buFont typeface="Tahoma"/>
              <a:buChar char="●"/>
              <a:tabLst>
                <a:tab pos="403860" algn="l"/>
                <a:tab pos="404495" algn="l"/>
              </a:tabLst>
            </a:pPr>
            <a:r>
              <a:rPr sz="2200" dirty="0">
                <a:solidFill>
                  <a:srgbClr val="666666"/>
                </a:solidFill>
                <a:latin typeface="Source Sans 3"/>
                <a:cs typeface="Source Sans 3"/>
              </a:rPr>
              <a:t>Computing</a:t>
            </a:r>
            <a:r>
              <a:rPr sz="2200" spc="-30" dirty="0">
                <a:solidFill>
                  <a:srgbClr val="666666"/>
                </a:solidFill>
                <a:latin typeface="Source Sans 3"/>
                <a:cs typeface="Source Sans 3"/>
              </a:rPr>
              <a:t> </a:t>
            </a:r>
            <a:r>
              <a:rPr sz="2200" dirty="0">
                <a:solidFill>
                  <a:srgbClr val="666666"/>
                </a:solidFill>
                <a:latin typeface="Source Sans 3"/>
                <a:cs typeface="Source Sans 3"/>
              </a:rPr>
              <a:t>workloads</a:t>
            </a:r>
            <a:r>
              <a:rPr sz="2200" spc="-30" dirty="0">
                <a:solidFill>
                  <a:srgbClr val="666666"/>
                </a:solidFill>
                <a:latin typeface="Source Sans 3"/>
                <a:cs typeface="Source Sans 3"/>
              </a:rPr>
              <a:t> </a:t>
            </a:r>
            <a:r>
              <a:rPr sz="2200" dirty="0">
                <a:solidFill>
                  <a:srgbClr val="666666"/>
                </a:solidFill>
                <a:latin typeface="Source Sans 3"/>
                <a:cs typeface="Source Sans 3"/>
              </a:rPr>
              <a:t>are</a:t>
            </a:r>
            <a:r>
              <a:rPr sz="2200" spc="-30" dirty="0">
                <a:solidFill>
                  <a:srgbClr val="666666"/>
                </a:solidFill>
                <a:latin typeface="Source Sans 3"/>
                <a:cs typeface="Source Sans 3"/>
              </a:rPr>
              <a:t> </a:t>
            </a:r>
            <a:r>
              <a:rPr sz="2200" dirty="0">
                <a:solidFill>
                  <a:srgbClr val="666666"/>
                </a:solidFill>
                <a:latin typeface="Source Sans 3"/>
                <a:cs typeface="Source Sans 3"/>
              </a:rPr>
              <a:t>often</a:t>
            </a:r>
            <a:r>
              <a:rPr sz="2200" spc="-30" dirty="0">
                <a:solidFill>
                  <a:srgbClr val="666666"/>
                </a:solidFill>
                <a:latin typeface="Source Sans 3"/>
                <a:cs typeface="Source Sans 3"/>
              </a:rPr>
              <a:t> </a:t>
            </a:r>
            <a:r>
              <a:rPr sz="2200" dirty="0">
                <a:solidFill>
                  <a:srgbClr val="666666"/>
                </a:solidFill>
                <a:latin typeface="Source Sans 3"/>
                <a:cs typeface="Source Sans 3"/>
              </a:rPr>
              <a:t>I/O</a:t>
            </a:r>
            <a:r>
              <a:rPr sz="2200" spc="-30" dirty="0">
                <a:solidFill>
                  <a:srgbClr val="666666"/>
                </a:solidFill>
                <a:latin typeface="Source Sans 3"/>
                <a:cs typeface="Source Sans 3"/>
              </a:rPr>
              <a:t> </a:t>
            </a:r>
            <a:r>
              <a:rPr sz="2200" spc="-10" dirty="0">
                <a:solidFill>
                  <a:srgbClr val="666666"/>
                </a:solidFill>
                <a:latin typeface="Source Sans 3"/>
                <a:cs typeface="Source Sans 3"/>
              </a:rPr>
              <a:t>bound</a:t>
            </a:r>
            <a:endParaRPr sz="2200">
              <a:latin typeface="Source Sans 3"/>
              <a:cs typeface="Source Sans 3"/>
            </a:endParaRPr>
          </a:p>
          <a:p>
            <a:pPr marL="949325" lvl="1" indent="-391795">
              <a:lnSpc>
                <a:spcPct val="100000"/>
              </a:lnSpc>
              <a:spcBef>
                <a:spcPts val="445"/>
              </a:spcBef>
              <a:buFont typeface="Tahoma"/>
              <a:buChar char="●"/>
              <a:tabLst>
                <a:tab pos="949325" algn="l"/>
                <a:tab pos="949960" algn="l"/>
              </a:tabLst>
            </a:pPr>
            <a:r>
              <a:rPr sz="2200" dirty="0">
                <a:solidFill>
                  <a:srgbClr val="666666"/>
                </a:solidFill>
                <a:latin typeface="Source Sans 3"/>
                <a:cs typeface="Source Sans 3"/>
              </a:rPr>
              <a:t>Waiting</a:t>
            </a:r>
            <a:r>
              <a:rPr sz="2200" spc="-10" dirty="0">
                <a:solidFill>
                  <a:srgbClr val="666666"/>
                </a:solidFill>
                <a:latin typeface="Source Sans 3"/>
                <a:cs typeface="Source Sans 3"/>
              </a:rPr>
              <a:t> </a:t>
            </a:r>
            <a:r>
              <a:rPr sz="2200" dirty="0">
                <a:solidFill>
                  <a:srgbClr val="666666"/>
                </a:solidFill>
                <a:latin typeface="Source Sans 3"/>
                <a:cs typeface="Source Sans 3"/>
              </a:rPr>
              <a:t>on</a:t>
            </a:r>
            <a:r>
              <a:rPr sz="2200" spc="-10" dirty="0">
                <a:solidFill>
                  <a:srgbClr val="666666"/>
                </a:solidFill>
                <a:latin typeface="Source Sans 3"/>
                <a:cs typeface="Source Sans 3"/>
              </a:rPr>
              <a:t> </a:t>
            </a:r>
            <a:r>
              <a:rPr sz="2200" dirty="0">
                <a:solidFill>
                  <a:srgbClr val="666666"/>
                </a:solidFill>
                <a:latin typeface="Source Sans 3"/>
                <a:cs typeface="Source Sans 3"/>
              </a:rPr>
              <a:t>disk</a:t>
            </a:r>
            <a:r>
              <a:rPr sz="2200" spc="-10" dirty="0">
                <a:solidFill>
                  <a:srgbClr val="666666"/>
                </a:solidFill>
                <a:latin typeface="Source Sans 3"/>
                <a:cs typeface="Source Sans 3"/>
              </a:rPr>
              <a:t> </a:t>
            </a:r>
            <a:r>
              <a:rPr sz="2200" dirty="0">
                <a:solidFill>
                  <a:srgbClr val="666666"/>
                </a:solidFill>
                <a:latin typeface="Source Sans 3"/>
                <a:cs typeface="Source Sans 3"/>
              </a:rPr>
              <a:t>or</a:t>
            </a:r>
            <a:r>
              <a:rPr sz="2200" spc="-10" dirty="0">
                <a:solidFill>
                  <a:srgbClr val="666666"/>
                </a:solidFill>
                <a:latin typeface="Source Sans 3"/>
                <a:cs typeface="Source Sans 3"/>
              </a:rPr>
              <a:t> network</a:t>
            </a:r>
            <a:endParaRPr sz="2200">
              <a:latin typeface="Source Sans 3"/>
              <a:cs typeface="Source Sans 3"/>
            </a:endParaRPr>
          </a:p>
          <a:p>
            <a:pPr marL="949325" lvl="1" indent="-391795">
              <a:lnSpc>
                <a:spcPct val="100000"/>
              </a:lnSpc>
              <a:spcBef>
                <a:spcPts val="440"/>
              </a:spcBef>
              <a:buFont typeface="Tahoma"/>
              <a:buChar char="●"/>
              <a:tabLst>
                <a:tab pos="949325" algn="l"/>
                <a:tab pos="949960" algn="l"/>
              </a:tabLst>
            </a:pPr>
            <a:r>
              <a:rPr sz="2200" spc="-40" dirty="0">
                <a:solidFill>
                  <a:srgbClr val="666666"/>
                </a:solidFill>
                <a:latin typeface="Source Sans 3"/>
                <a:cs typeface="Source Sans 3"/>
              </a:rPr>
              <a:t>Take</a:t>
            </a:r>
            <a:r>
              <a:rPr sz="2200" spc="-20" dirty="0">
                <a:solidFill>
                  <a:srgbClr val="666666"/>
                </a:solidFill>
                <a:latin typeface="Source Sans 3"/>
                <a:cs typeface="Source Sans 3"/>
              </a:rPr>
              <a:t> </a:t>
            </a:r>
            <a:r>
              <a:rPr sz="2200" spc="-10" dirty="0">
                <a:solidFill>
                  <a:srgbClr val="666666"/>
                </a:solidFill>
                <a:latin typeface="Source Sans 3"/>
                <a:cs typeface="Source Sans 3"/>
              </a:rPr>
              <a:t>advantage</a:t>
            </a:r>
            <a:r>
              <a:rPr sz="2200" spc="-15" dirty="0">
                <a:solidFill>
                  <a:srgbClr val="666666"/>
                </a:solidFill>
                <a:latin typeface="Source Sans 3"/>
                <a:cs typeface="Source Sans 3"/>
              </a:rPr>
              <a:t> </a:t>
            </a:r>
            <a:r>
              <a:rPr sz="2200" dirty="0">
                <a:solidFill>
                  <a:srgbClr val="666666"/>
                </a:solidFill>
                <a:latin typeface="Source Sans 3"/>
                <a:cs typeface="Source Sans 3"/>
              </a:rPr>
              <a:t>of</a:t>
            </a:r>
            <a:r>
              <a:rPr sz="2200" spc="-20" dirty="0">
                <a:solidFill>
                  <a:srgbClr val="666666"/>
                </a:solidFill>
                <a:latin typeface="Source Sans 3"/>
                <a:cs typeface="Source Sans 3"/>
              </a:rPr>
              <a:t> </a:t>
            </a:r>
            <a:r>
              <a:rPr sz="2200" dirty="0">
                <a:solidFill>
                  <a:srgbClr val="666666"/>
                </a:solidFill>
                <a:latin typeface="Source Sans 3"/>
                <a:cs typeface="Source Sans 3"/>
              </a:rPr>
              <a:t>this</a:t>
            </a:r>
            <a:r>
              <a:rPr sz="2200" spc="-15" dirty="0">
                <a:solidFill>
                  <a:srgbClr val="666666"/>
                </a:solidFill>
                <a:latin typeface="Source Sans 3"/>
                <a:cs typeface="Source Sans 3"/>
              </a:rPr>
              <a:t> </a:t>
            </a:r>
            <a:r>
              <a:rPr sz="2200" dirty="0">
                <a:solidFill>
                  <a:srgbClr val="666666"/>
                </a:solidFill>
                <a:latin typeface="Source Sans 3"/>
                <a:cs typeface="Source Sans 3"/>
              </a:rPr>
              <a:t>and</a:t>
            </a:r>
            <a:r>
              <a:rPr sz="2200" spc="-15" dirty="0">
                <a:solidFill>
                  <a:srgbClr val="666666"/>
                </a:solidFill>
                <a:latin typeface="Source Sans 3"/>
                <a:cs typeface="Source Sans 3"/>
              </a:rPr>
              <a:t> </a:t>
            </a:r>
            <a:r>
              <a:rPr sz="2200" dirty="0">
                <a:solidFill>
                  <a:srgbClr val="666666"/>
                </a:solidFill>
                <a:latin typeface="Source Sans 3"/>
                <a:cs typeface="Source Sans 3"/>
              </a:rPr>
              <a:t>work</a:t>
            </a:r>
            <a:r>
              <a:rPr sz="2200" spc="-20" dirty="0">
                <a:solidFill>
                  <a:srgbClr val="666666"/>
                </a:solidFill>
                <a:latin typeface="Source Sans 3"/>
                <a:cs typeface="Source Sans 3"/>
              </a:rPr>
              <a:t> </a:t>
            </a:r>
            <a:r>
              <a:rPr sz="2200" dirty="0">
                <a:solidFill>
                  <a:srgbClr val="666666"/>
                </a:solidFill>
                <a:latin typeface="Source Sans 3"/>
                <a:cs typeface="Source Sans 3"/>
              </a:rPr>
              <a:t>on</a:t>
            </a:r>
            <a:r>
              <a:rPr sz="2200" spc="-15" dirty="0">
                <a:solidFill>
                  <a:srgbClr val="666666"/>
                </a:solidFill>
                <a:latin typeface="Source Sans 3"/>
                <a:cs typeface="Source Sans 3"/>
              </a:rPr>
              <a:t> </a:t>
            </a:r>
            <a:r>
              <a:rPr sz="2200" dirty="0">
                <a:solidFill>
                  <a:srgbClr val="666666"/>
                </a:solidFill>
                <a:latin typeface="Source Sans 3"/>
                <a:cs typeface="Source Sans 3"/>
              </a:rPr>
              <a:t>something</a:t>
            </a:r>
            <a:r>
              <a:rPr sz="2200" spc="-20" dirty="0">
                <a:solidFill>
                  <a:srgbClr val="666666"/>
                </a:solidFill>
                <a:latin typeface="Source Sans 3"/>
                <a:cs typeface="Source Sans 3"/>
              </a:rPr>
              <a:t> else</a:t>
            </a:r>
            <a:endParaRPr sz="2200">
              <a:latin typeface="Source Sans 3"/>
              <a:cs typeface="Source Sans 3"/>
            </a:endParaRPr>
          </a:p>
          <a:p>
            <a:pPr marL="403860" indent="-391795">
              <a:lnSpc>
                <a:spcPct val="100000"/>
              </a:lnSpc>
              <a:spcBef>
                <a:spcPts val="445"/>
              </a:spcBef>
              <a:buFont typeface="Tahoma"/>
              <a:buChar char="●"/>
              <a:tabLst>
                <a:tab pos="403860" algn="l"/>
                <a:tab pos="404495" algn="l"/>
              </a:tabLst>
            </a:pPr>
            <a:r>
              <a:rPr sz="2200" dirty="0">
                <a:solidFill>
                  <a:srgbClr val="666666"/>
                </a:solidFill>
                <a:latin typeface="Source Sans 3"/>
                <a:cs typeface="Source Sans 3"/>
              </a:rPr>
              <a:t>Modern</a:t>
            </a:r>
            <a:r>
              <a:rPr sz="2200" spc="-30" dirty="0">
                <a:solidFill>
                  <a:srgbClr val="666666"/>
                </a:solidFill>
                <a:latin typeface="Source Sans 3"/>
                <a:cs typeface="Source Sans 3"/>
              </a:rPr>
              <a:t> </a:t>
            </a:r>
            <a:r>
              <a:rPr sz="2200" dirty="0">
                <a:solidFill>
                  <a:srgbClr val="666666"/>
                </a:solidFill>
                <a:latin typeface="Source Sans 3"/>
                <a:cs typeface="Source Sans 3"/>
              </a:rPr>
              <a:t>computers</a:t>
            </a:r>
            <a:r>
              <a:rPr sz="2200" spc="-25" dirty="0">
                <a:solidFill>
                  <a:srgbClr val="666666"/>
                </a:solidFill>
                <a:latin typeface="Source Sans 3"/>
                <a:cs typeface="Source Sans 3"/>
              </a:rPr>
              <a:t> </a:t>
            </a:r>
            <a:r>
              <a:rPr sz="2200" dirty="0">
                <a:solidFill>
                  <a:srgbClr val="666666"/>
                </a:solidFill>
                <a:latin typeface="Source Sans 3"/>
                <a:cs typeface="Source Sans 3"/>
              </a:rPr>
              <a:t>have</a:t>
            </a:r>
            <a:r>
              <a:rPr sz="2200" spc="-25" dirty="0">
                <a:solidFill>
                  <a:srgbClr val="666666"/>
                </a:solidFill>
                <a:latin typeface="Source Sans 3"/>
                <a:cs typeface="Source Sans 3"/>
              </a:rPr>
              <a:t> </a:t>
            </a:r>
            <a:r>
              <a:rPr sz="2200" dirty="0">
                <a:solidFill>
                  <a:srgbClr val="666666"/>
                </a:solidFill>
                <a:latin typeface="Source Sans 3"/>
                <a:cs typeface="Source Sans 3"/>
              </a:rPr>
              <a:t>multiple</a:t>
            </a:r>
            <a:r>
              <a:rPr sz="2200" spc="-25" dirty="0">
                <a:solidFill>
                  <a:srgbClr val="666666"/>
                </a:solidFill>
                <a:latin typeface="Source Sans 3"/>
                <a:cs typeface="Source Sans 3"/>
              </a:rPr>
              <a:t> </a:t>
            </a:r>
            <a:r>
              <a:rPr sz="2200" spc="-10" dirty="0">
                <a:solidFill>
                  <a:srgbClr val="666666"/>
                </a:solidFill>
                <a:latin typeface="Source Sans 3"/>
                <a:cs typeface="Source Sans 3"/>
              </a:rPr>
              <a:t>processors</a:t>
            </a:r>
            <a:endParaRPr sz="2200">
              <a:latin typeface="Source Sans 3"/>
              <a:cs typeface="Source Sans 3"/>
            </a:endParaRPr>
          </a:p>
        </p:txBody>
      </p:sp>
      <p:sp>
        <p:nvSpPr>
          <p:cNvPr id="3" name="object 3"/>
          <p:cNvSpPr txBox="1">
            <a:spLocks noGrp="1"/>
          </p:cNvSpPr>
          <p:nvPr>
            <p:ph type="title"/>
          </p:nvPr>
        </p:nvSpPr>
        <p:spPr>
          <a:xfrm>
            <a:off x="317250" y="1328899"/>
            <a:ext cx="2828290" cy="528955"/>
          </a:xfrm>
          <a:prstGeom prst="rect">
            <a:avLst/>
          </a:prstGeom>
        </p:spPr>
        <p:txBody>
          <a:bodyPr vert="horz" wrap="square" lIns="0" tIns="12700" rIns="0" bIns="0" rtlCol="0">
            <a:spAutoFit/>
          </a:bodyPr>
          <a:lstStyle/>
          <a:p>
            <a:pPr marL="12700">
              <a:lnSpc>
                <a:spcPct val="100000"/>
              </a:lnSpc>
              <a:spcBef>
                <a:spcPts val="100"/>
              </a:spcBef>
            </a:pPr>
            <a:r>
              <a:rPr spc="-10" dirty="0"/>
              <a:t>CONCURRENCY</a:t>
            </a:r>
          </a:p>
        </p:txBody>
      </p:sp>
      <p:sp>
        <p:nvSpPr>
          <p:cNvPr id="4" name="Rectangle 3">
            <a:extLst>
              <a:ext uri="{FF2B5EF4-FFF2-40B4-BE49-F238E27FC236}">
                <a16:creationId xmlns:a16="http://schemas.microsoft.com/office/drawing/2014/main" id="{93099A1B-B0A2-9AD7-A0F6-C4F10C6E70BF}"/>
              </a:ext>
            </a:extLst>
          </p:cNvPr>
          <p:cNvSpPr/>
          <p:nvPr/>
        </p:nvSpPr>
        <p:spPr>
          <a:xfrm>
            <a:off x="0" y="6248400"/>
            <a:ext cx="100584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9823" y="1803775"/>
            <a:ext cx="8046084" cy="3941445"/>
          </a:xfrm>
          <a:prstGeom prst="rect">
            <a:avLst/>
          </a:prstGeom>
        </p:spPr>
        <p:txBody>
          <a:bodyPr vert="horz" wrap="square" lIns="0" tIns="68580" rIns="0" bIns="0" rtlCol="0">
            <a:spAutoFit/>
          </a:bodyPr>
          <a:lstStyle/>
          <a:p>
            <a:pPr marL="403860" indent="-391795">
              <a:lnSpc>
                <a:spcPct val="100000"/>
              </a:lnSpc>
              <a:spcBef>
                <a:spcPts val="540"/>
              </a:spcBef>
              <a:buFont typeface="Tahoma"/>
              <a:buChar char="●"/>
              <a:tabLst>
                <a:tab pos="403860" algn="l"/>
                <a:tab pos="404495" algn="l"/>
              </a:tabLst>
            </a:pPr>
            <a:r>
              <a:rPr sz="2200" dirty="0">
                <a:solidFill>
                  <a:srgbClr val="666666"/>
                </a:solidFill>
                <a:latin typeface="Source Sans 3"/>
                <a:cs typeface="Source Sans 3"/>
              </a:rPr>
              <a:t>Not</a:t>
            </a:r>
            <a:r>
              <a:rPr sz="2200" spc="-40" dirty="0">
                <a:solidFill>
                  <a:srgbClr val="666666"/>
                </a:solidFill>
                <a:latin typeface="Source Sans 3"/>
                <a:cs typeface="Source Sans 3"/>
              </a:rPr>
              <a:t> </a:t>
            </a:r>
            <a:r>
              <a:rPr sz="2200" dirty="0">
                <a:solidFill>
                  <a:srgbClr val="666666"/>
                </a:solidFill>
                <a:latin typeface="Source Sans 3"/>
                <a:cs typeface="Source Sans 3"/>
              </a:rPr>
              <a:t>all</a:t>
            </a:r>
            <a:r>
              <a:rPr sz="2200" spc="-30" dirty="0">
                <a:solidFill>
                  <a:srgbClr val="666666"/>
                </a:solidFill>
                <a:latin typeface="Source Sans 3"/>
                <a:cs typeface="Source Sans 3"/>
              </a:rPr>
              <a:t> </a:t>
            </a:r>
            <a:r>
              <a:rPr sz="2200" dirty="0">
                <a:solidFill>
                  <a:srgbClr val="666666"/>
                </a:solidFill>
                <a:latin typeface="Source Sans 3"/>
                <a:cs typeface="Source Sans 3"/>
              </a:rPr>
              <a:t>algorithms</a:t>
            </a:r>
            <a:r>
              <a:rPr sz="2200" spc="-30" dirty="0">
                <a:solidFill>
                  <a:srgbClr val="666666"/>
                </a:solidFill>
                <a:latin typeface="Source Sans 3"/>
                <a:cs typeface="Source Sans 3"/>
              </a:rPr>
              <a:t> </a:t>
            </a:r>
            <a:r>
              <a:rPr sz="2200" dirty="0">
                <a:solidFill>
                  <a:srgbClr val="666666"/>
                </a:solidFill>
                <a:latin typeface="Source Sans 3"/>
                <a:cs typeface="Source Sans 3"/>
              </a:rPr>
              <a:t>can</a:t>
            </a:r>
            <a:r>
              <a:rPr sz="2200" spc="-25" dirty="0">
                <a:solidFill>
                  <a:srgbClr val="666666"/>
                </a:solidFill>
                <a:latin typeface="Source Sans 3"/>
                <a:cs typeface="Source Sans 3"/>
              </a:rPr>
              <a:t> </a:t>
            </a:r>
            <a:r>
              <a:rPr sz="2200" dirty="0">
                <a:solidFill>
                  <a:srgbClr val="666666"/>
                </a:solidFill>
                <a:latin typeface="Source Sans 3"/>
                <a:cs typeface="Source Sans 3"/>
              </a:rPr>
              <a:t>take</a:t>
            </a:r>
            <a:r>
              <a:rPr sz="2200" spc="-30" dirty="0">
                <a:solidFill>
                  <a:srgbClr val="666666"/>
                </a:solidFill>
                <a:latin typeface="Source Sans 3"/>
                <a:cs typeface="Source Sans 3"/>
              </a:rPr>
              <a:t> </a:t>
            </a:r>
            <a:r>
              <a:rPr sz="2200" dirty="0">
                <a:solidFill>
                  <a:srgbClr val="666666"/>
                </a:solidFill>
                <a:latin typeface="Source Sans 3"/>
                <a:cs typeface="Source Sans 3"/>
              </a:rPr>
              <a:t>full</a:t>
            </a:r>
            <a:r>
              <a:rPr sz="2200" spc="-30" dirty="0">
                <a:solidFill>
                  <a:srgbClr val="666666"/>
                </a:solidFill>
                <a:latin typeface="Source Sans 3"/>
                <a:cs typeface="Source Sans 3"/>
              </a:rPr>
              <a:t> </a:t>
            </a:r>
            <a:r>
              <a:rPr sz="2200" spc="-10" dirty="0">
                <a:solidFill>
                  <a:srgbClr val="666666"/>
                </a:solidFill>
                <a:latin typeface="Source Sans 3"/>
                <a:cs typeface="Source Sans 3"/>
              </a:rPr>
              <a:t>advantage</a:t>
            </a:r>
            <a:r>
              <a:rPr sz="2200" spc="-30" dirty="0">
                <a:solidFill>
                  <a:srgbClr val="666666"/>
                </a:solidFill>
                <a:latin typeface="Source Sans 3"/>
                <a:cs typeface="Source Sans 3"/>
              </a:rPr>
              <a:t> </a:t>
            </a:r>
            <a:r>
              <a:rPr sz="2200" dirty="0">
                <a:solidFill>
                  <a:srgbClr val="666666"/>
                </a:solidFill>
                <a:latin typeface="Source Sans 3"/>
                <a:cs typeface="Source Sans 3"/>
              </a:rPr>
              <a:t>of</a:t>
            </a:r>
            <a:r>
              <a:rPr sz="2200" spc="-25" dirty="0">
                <a:solidFill>
                  <a:srgbClr val="666666"/>
                </a:solidFill>
                <a:latin typeface="Source Sans 3"/>
                <a:cs typeface="Source Sans 3"/>
              </a:rPr>
              <a:t> </a:t>
            </a:r>
            <a:r>
              <a:rPr sz="2200" spc="-10" dirty="0">
                <a:solidFill>
                  <a:srgbClr val="666666"/>
                </a:solidFill>
                <a:latin typeface="Source Sans 3"/>
                <a:cs typeface="Source Sans 3"/>
              </a:rPr>
              <a:t>concurrency</a:t>
            </a:r>
            <a:endParaRPr sz="2200">
              <a:latin typeface="Source Sans 3"/>
              <a:cs typeface="Source Sans 3"/>
            </a:endParaRPr>
          </a:p>
          <a:p>
            <a:pPr marL="403860" indent="-391795">
              <a:lnSpc>
                <a:spcPct val="100000"/>
              </a:lnSpc>
              <a:spcBef>
                <a:spcPts val="445"/>
              </a:spcBef>
              <a:buFont typeface="Tahoma"/>
              <a:buChar char="●"/>
              <a:tabLst>
                <a:tab pos="403860" algn="l"/>
                <a:tab pos="404495" algn="l"/>
              </a:tabLst>
            </a:pPr>
            <a:r>
              <a:rPr sz="2200" b="1" dirty="0">
                <a:solidFill>
                  <a:srgbClr val="666666"/>
                </a:solidFill>
                <a:latin typeface="Source Sans 3"/>
                <a:cs typeface="Source Sans 3"/>
              </a:rPr>
              <a:t>Trivial</a:t>
            </a:r>
            <a:r>
              <a:rPr sz="2200" b="1" spc="-45" dirty="0">
                <a:solidFill>
                  <a:srgbClr val="666666"/>
                </a:solidFill>
                <a:latin typeface="Source Sans 3"/>
                <a:cs typeface="Source Sans 3"/>
              </a:rPr>
              <a:t> </a:t>
            </a:r>
            <a:r>
              <a:rPr sz="2200" b="1" spc="-10" dirty="0">
                <a:solidFill>
                  <a:srgbClr val="666666"/>
                </a:solidFill>
                <a:latin typeface="Source Sans 3"/>
                <a:cs typeface="Source Sans 3"/>
              </a:rPr>
              <a:t>concurrency</a:t>
            </a:r>
            <a:r>
              <a:rPr sz="2200" spc="-10" dirty="0">
                <a:solidFill>
                  <a:srgbClr val="666666"/>
                </a:solidFill>
                <a:latin typeface="Source Sans 3"/>
                <a:cs typeface="Source Sans 3"/>
              </a:rPr>
              <a:t>:</a:t>
            </a:r>
            <a:endParaRPr sz="2200">
              <a:latin typeface="Source Sans 3"/>
              <a:cs typeface="Source Sans 3"/>
            </a:endParaRPr>
          </a:p>
          <a:p>
            <a:pPr marL="949325" lvl="1" indent="-391795">
              <a:lnSpc>
                <a:spcPct val="100000"/>
              </a:lnSpc>
              <a:spcBef>
                <a:spcPts val="445"/>
              </a:spcBef>
              <a:buFont typeface="Tahoma"/>
              <a:buChar char="●"/>
              <a:tabLst>
                <a:tab pos="949325" algn="l"/>
                <a:tab pos="949960" algn="l"/>
              </a:tabLst>
            </a:pPr>
            <a:r>
              <a:rPr sz="2200" dirty="0">
                <a:solidFill>
                  <a:srgbClr val="666666"/>
                </a:solidFill>
                <a:latin typeface="Source Sans 3"/>
                <a:cs typeface="Source Sans 3"/>
              </a:rPr>
              <a:t>Comprised</a:t>
            </a:r>
            <a:r>
              <a:rPr sz="2200" spc="-15" dirty="0">
                <a:solidFill>
                  <a:srgbClr val="666666"/>
                </a:solidFill>
                <a:latin typeface="Source Sans 3"/>
                <a:cs typeface="Source Sans 3"/>
              </a:rPr>
              <a:t> </a:t>
            </a:r>
            <a:r>
              <a:rPr sz="2200" dirty="0">
                <a:solidFill>
                  <a:srgbClr val="666666"/>
                </a:solidFill>
                <a:latin typeface="Source Sans 3"/>
                <a:cs typeface="Source Sans 3"/>
              </a:rPr>
              <a:t>of</a:t>
            </a:r>
            <a:r>
              <a:rPr sz="2200" spc="-15" dirty="0">
                <a:solidFill>
                  <a:srgbClr val="666666"/>
                </a:solidFill>
                <a:latin typeface="Source Sans 3"/>
                <a:cs typeface="Source Sans 3"/>
              </a:rPr>
              <a:t> </a:t>
            </a:r>
            <a:r>
              <a:rPr sz="2200" dirty="0">
                <a:solidFill>
                  <a:srgbClr val="666666"/>
                </a:solidFill>
                <a:latin typeface="Source Sans 3"/>
                <a:cs typeface="Source Sans 3"/>
              </a:rPr>
              <a:t>activities</a:t>
            </a:r>
            <a:r>
              <a:rPr sz="2200" spc="-15" dirty="0">
                <a:solidFill>
                  <a:srgbClr val="666666"/>
                </a:solidFill>
                <a:latin typeface="Source Sans 3"/>
                <a:cs typeface="Source Sans 3"/>
              </a:rPr>
              <a:t> </a:t>
            </a:r>
            <a:r>
              <a:rPr sz="2200" dirty="0">
                <a:solidFill>
                  <a:srgbClr val="666666"/>
                </a:solidFill>
                <a:latin typeface="Source Sans 3"/>
                <a:cs typeface="Source Sans 3"/>
              </a:rPr>
              <a:t>that</a:t>
            </a:r>
            <a:r>
              <a:rPr sz="2200" spc="-15" dirty="0">
                <a:solidFill>
                  <a:srgbClr val="666666"/>
                </a:solidFill>
                <a:latin typeface="Source Sans 3"/>
                <a:cs typeface="Source Sans 3"/>
              </a:rPr>
              <a:t> </a:t>
            </a:r>
            <a:r>
              <a:rPr sz="2200" dirty="0">
                <a:solidFill>
                  <a:srgbClr val="666666"/>
                </a:solidFill>
                <a:latin typeface="Source Sans 3"/>
                <a:cs typeface="Source Sans 3"/>
              </a:rPr>
              <a:t>are</a:t>
            </a:r>
            <a:r>
              <a:rPr sz="2200" spc="-15" dirty="0">
                <a:solidFill>
                  <a:srgbClr val="666666"/>
                </a:solidFill>
                <a:latin typeface="Source Sans 3"/>
                <a:cs typeface="Source Sans 3"/>
              </a:rPr>
              <a:t> </a:t>
            </a:r>
            <a:r>
              <a:rPr sz="2200" dirty="0">
                <a:solidFill>
                  <a:srgbClr val="666666"/>
                </a:solidFill>
                <a:latin typeface="Source Sans 3"/>
                <a:cs typeface="Source Sans 3"/>
              </a:rPr>
              <a:t>independent</a:t>
            </a:r>
            <a:r>
              <a:rPr sz="2200" spc="-15" dirty="0">
                <a:solidFill>
                  <a:srgbClr val="666666"/>
                </a:solidFill>
                <a:latin typeface="Source Sans 3"/>
                <a:cs typeface="Source Sans 3"/>
              </a:rPr>
              <a:t> </a:t>
            </a:r>
            <a:r>
              <a:rPr sz="2200" dirty="0">
                <a:solidFill>
                  <a:srgbClr val="666666"/>
                </a:solidFill>
                <a:latin typeface="Source Sans 3"/>
                <a:cs typeface="Source Sans 3"/>
              </a:rPr>
              <a:t>of</a:t>
            </a:r>
            <a:r>
              <a:rPr sz="2200" spc="-15" dirty="0">
                <a:solidFill>
                  <a:srgbClr val="666666"/>
                </a:solidFill>
                <a:latin typeface="Source Sans 3"/>
                <a:cs typeface="Source Sans 3"/>
              </a:rPr>
              <a:t> </a:t>
            </a:r>
            <a:r>
              <a:rPr sz="2200" dirty="0">
                <a:solidFill>
                  <a:srgbClr val="666666"/>
                </a:solidFill>
                <a:latin typeface="Source Sans 3"/>
                <a:cs typeface="Source Sans 3"/>
              </a:rPr>
              <a:t>each</a:t>
            </a:r>
            <a:r>
              <a:rPr sz="2200" spc="-15" dirty="0">
                <a:solidFill>
                  <a:srgbClr val="666666"/>
                </a:solidFill>
                <a:latin typeface="Source Sans 3"/>
                <a:cs typeface="Source Sans 3"/>
              </a:rPr>
              <a:t> </a:t>
            </a:r>
            <a:r>
              <a:rPr sz="2200" spc="-10" dirty="0">
                <a:solidFill>
                  <a:srgbClr val="666666"/>
                </a:solidFill>
                <a:latin typeface="Source Sans 3"/>
                <a:cs typeface="Source Sans 3"/>
              </a:rPr>
              <a:t>other</a:t>
            </a:r>
            <a:endParaRPr sz="2200">
              <a:latin typeface="Source Sans 3"/>
              <a:cs typeface="Source Sans 3"/>
            </a:endParaRPr>
          </a:p>
          <a:p>
            <a:pPr marL="949325" lvl="1" indent="-391795">
              <a:lnSpc>
                <a:spcPct val="100000"/>
              </a:lnSpc>
              <a:spcBef>
                <a:spcPts val="440"/>
              </a:spcBef>
              <a:buFont typeface="Tahoma"/>
              <a:buChar char="●"/>
              <a:tabLst>
                <a:tab pos="949325" algn="l"/>
                <a:tab pos="949960" algn="l"/>
              </a:tabLst>
            </a:pPr>
            <a:r>
              <a:rPr sz="2200" dirty="0">
                <a:solidFill>
                  <a:srgbClr val="666666"/>
                </a:solidFill>
                <a:latin typeface="Source Sans 3"/>
                <a:cs typeface="Source Sans 3"/>
              </a:rPr>
              <a:t>No</a:t>
            </a:r>
            <a:r>
              <a:rPr sz="2200" spc="-15" dirty="0">
                <a:solidFill>
                  <a:srgbClr val="666666"/>
                </a:solidFill>
                <a:latin typeface="Source Sans 3"/>
                <a:cs typeface="Source Sans 3"/>
              </a:rPr>
              <a:t> </a:t>
            </a:r>
            <a:r>
              <a:rPr sz="2200" dirty="0">
                <a:solidFill>
                  <a:srgbClr val="666666"/>
                </a:solidFill>
                <a:latin typeface="Source Sans 3"/>
                <a:cs typeface="Source Sans 3"/>
              </a:rPr>
              <a:t>shared</a:t>
            </a:r>
            <a:r>
              <a:rPr sz="2200" spc="-10" dirty="0">
                <a:solidFill>
                  <a:srgbClr val="666666"/>
                </a:solidFill>
                <a:latin typeface="Source Sans 3"/>
                <a:cs typeface="Source Sans 3"/>
              </a:rPr>
              <a:t> </a:t>
            </a:r>
            <a:r>
              <a:rPr sz="2200" spc="-20" dirty="0">
                <a:solidFill>
                  <a:srgbClr val="666666"/>
                </a:solidFill>
                <a:latin typeface="Source Sans 3"/>
                <a:cs typeface="Source Sans 3"/>
              </a:rPr>
              <a:t>data</a:t>
            </a:r>
            <a:endParaRPr sz="2200">
              <a:latin typeface="Source Sans 3"/>
              <a:cs typeface="Source Sans 3"/>
            </a:endParaRPr>
          </a:p>
          <a:p>
            <a:pPr marL="949325" lvl="1" indent="-391795">
              <a:lnSpc>
                <a:spcPct val="100000"/>
              </a:lnSpc>
              <a:spcBef>
                <a:spcPts val="445"/>
              </a:spcBef>
              <a:buFont typeface="Tahoma"/>
              <a:buChar char="●"/>
              <a:tabLst>
                <a:tab pos="949325" algn="l"/>
                <a:tab pos="949960" algn="l"/>
              </a:tabLst>
            </a:pPr>
            <a:r>
              <a:rPr sz="2200" dirty="0">
                <a:solidFill>
                  <a:srgbClr val="666666"/>
                </a:solidFill>
                <a:latin typeface="Source Sans 3"/>
                <a:cs typeface="Source Sans 3"/>
              </a:rPr>
              <a:t>Example:</a:t>
            </a:r>
            <a:r>
              <a:rPr sz="2200" spc="-20" dirty="0">
                <a:solidFill>
                  <a:srgbClr val="666666"/>
                </a:solidFill>
                <a:latin typeface="Source Sans 3"/>
                <a:cs typeface="Source Sans 3"/>
              </a:rPr>
              <a:t> </a:t>
            </a:r>
            <a:r>
              <a:rPr sz="2200" dirty="0">
                <a:solidFill>
                  <a:srgbClr val="666666"/>
                </a:solidFill>
                <a:latin typeface="Source Sans 3"/>
                <a:cs typeface="Source Sans 3"/>
              </a:rPr>
              <a:t>a</a:t>
            </a:r>
            <a:r>
              <a:rPr sz="2200" spc="-15" dirty="0">
                <a:solidFill>
                  <a:srgbClr val="666666"/>
                </a:solidFill>
                <a:latin typeface="Source Sans 3"/>
                <a:cs typeface="Source Sans 3"/>
              </a:rPr>
              <a:t> </a:t>
            </a:r>
            <a:r>
              <a:rPr sz="2200" dirty="0">
                <a:solidFill>
                  <a:srgbClr val="666666"/>
                </a:solidFill>
                <a:latin typeface="Source Sans 3"/>
                <a:cs typeface="Source Sans 3"/>
              </a:rPr>
              <a:t>web</a:t>
            </a:r>
            <a:r>
              <a:rPr sz="2200" spc="-15" dirty="0">
                <a:solidFill>
                  <a:srgbClr val="666666"/>
                </a:solidFill>
                <a:latin typeface="Source Sans 3"/>
                <a:cs typeface="Source Sans 3"/>
              </a:rPr>
              <a:t> </a:t>
            </a:r>
            <a:r>
              <a:rPr sz="2200" dirty="0">
                <a:solidFill>
                  <a:srgbClr val="666666"/>
                </a:solidFill>
                <a:latin typeface="Source Sans 3"/>
                <a:cs typeface="Source Sans 3"/>
              </a:rPr>
              <a:t>server</a:t>
            </a:r>
            <a:r>
              <a:rPr sz="2200" spc="-15" dirty="0">
                <a:solidFill>
                  <a:srgbClr val="666666"/>
                </a:solidFill>
                <a:latin typeface="Source Sans 3"/>
                <a:cs typeface="Source Sans 3"/>
              </a:rPr>
              <a:t> </a:t>
            </a:r>
            <a:r>
              <a:rPr sz="2200" dirty="0">
                <a:solidFill>
                  <a:srgbClr val="666666"/>
                </a:solidFill>
                <a:latin typeface="Source Sans 3"/>
                <a:cs typeface="Source Sans 3"/>
              </a:rPr>
              <a:t>handling</a:t>
            </a:r>
            <a:r>
              <a:rPr sz="2200" spc="-15" dirty="0">
                <a:solidFill>
                  <a:srgbClr val="666666"/>
                </a:solidFill>
                <a:latin typeface="Source Sans 3"/>
                <a:cs typeface="Source Sans 3"/>
              </a:rPr>
              <a:t> </a:t>
            </a:r>
            <a:r>
              <a:rPr sz="2200" dirty="0">
                <a:solidFill>
                  <a:srgbClr val="666666"/>
                </a:solidFill>
                <a:latin typeface="Source Sans 3"/>
                <a:cs typeface="Source Sans 3"/>
              </a:rPr>
              <a:t>multiple</a:t>
            </a:r>
            <a:r>
              <a:rPr sz="2200" spc="-15" dirty="0">
                <a:solidFill>
                  <a:srgbClr val="666666"/>
                </a:solidFill>
                <a:latin typeface="Source Sans 3"/>
                <a:cs typeface="Source Sans 3"/>
              </a:rPr>
              <a:t> </a:t>
            </a:r>
            <a:r>
              <a:rPr sz="2200" dirty="0">
                <a:solidFill>
                  <a:srgbClr val="666666"/>
                </a:solidFill>
                <a:latin typeface="Source Sans 3"/>
                <a:cs typeface="Source Sans 3"/>
              </a:rPr>
              <a:t>clients</a:t>
            </a:r>
            <a:r>
              <a:rPr sz="2200" spc="-15" dirty="0">
                <a:solidFill>
                  <a:srgbClr val="666666"/>
                </a:solidFill>
                <a:latin typeface="Source Sans 3"/>
                <a:cs typeface="Source Sans 3"/>
              </a:rPr>
              <a:t> </a:t>
            </a:r>
            <a:r>
              <a:rPr sz="2200" dirty="0">
                <a:solidFill>
                  <a:srgbClr val="666666"/>
                </a:solidFill>
                <a:latin typeface="Source Sans 3"/>
                <a:cs typeface="Source Sans 3"/>
              </a:rPr>
              <a:t>at</a:t>
            </a:r>
            <a:r>
              <a:rPr sz="2200" spc="-15" dirty="0">
                <a:solidFill>
                  <a:srgbClr val="666666"/>
                </a:solidFill>
                <a:latin typeface="Source Sans 3"/>
                <a:cs typeface="Source Sans 3"/>
              </a:rPr>
              <a:t> </a:t>
            </a:r>
            <a:r>
              <a:rPr sz="2200" dirty="0">
                <a:solidFill>
                  <a:srgbClr val="666666"/>
                </a:solidFill>
                <a:latin typeface="Source Sans 3"/>
                <a:cs typeface="Source Sans 3"/>
              </a:rPr>
              <a:t>a</a:t>
            </a:r>
            <a:r>
              <a:rPr sz="2200" spc="-15" dirty="0">
                <a:solidFill>
                  <a:srgbClr val="666666"/>
                </a:solidFill>
                <a:latin typeface="Source Sans 3"/>
                <a:cs typeface="Source Sans 3"/>
              </a:rPr>
              <a:t> </a:t>
            </a:r>
            <a:r>
              <a:rPr sz="2200" spc="-20" dirty="0">
                <a:solidFill>
                  <a:srgbClr val="666666"/>
                </a:solidFill>
                <a:latin typeface="Source Sans 3"/>
                <a:cs typeface="Source Sans 3"/>
              </a:rPr>
              <a:t>time</a:t>
            </a:r>
            <a:endParaRPr sz="2200">
              <a:latin typeface="Source Sans 3"/>
              <a:cs typeface="Source Sans 3"/>
            </a:endParaRPr>
          </a:p>
          <a:p>
            <a:pPr marL="403860" indent="-391795">
              <a:lnSpc>
                <a:spcPct val="100000"/>
              </a:lnSpc>
              <a:spcBef>
                <a:spcPts val="445"/>
              </a:spcBef>
              <a:buFont typeface="Tahoma"/>
              <a:buChar char="●"/>
              <a:tabLst>
                <a:tab pos="403860" algn="l"/>
                <a:tab pos="404495" algn="l"/>
              </a:tabLst>
            </a:pPr>
            <a:r>
              <a:rPr sz="2200" b="1" dirty="0">
                <a:solidFill>
                  <a:srgbClr val="666666"/>
                </a:solidFill>
                <a:latin typeface="Source Sans 3"/>
                <a:cs typeface="Source Sans 3"/>
              </a:rPr>
              <a:t>Shared</a:t>
            </a:r>
            <a:r>
              <a:rPr sz="2200" b="1" spc="-55" dirty="0">
                <a:solidFill>
                  <a:srgbClr val="666666"/>
                </a:solidFill>
                <a:latin typeface="Source Sans 3"/>
                <a:cs typeface="Source Sans 3"/>
              </a:rPr>
              <a:t> </a:t>
            </a:r>
            <a:r>
              <a:rPr sz="2200" b="1" dirty="0">
                <a:solidFill>
                  <a:srgbClr val="666666"/>
                </a:solidFill>
                <a:latin typeface="Source Sans 3"/>
                <a:cs typeface="Source Sans 3"/>
              </a:rPr>
              <a:t>data</a:t>
            </a:r>
            <a:r>
              <a:rPr sz="2200" b="1" spc="-55" dirty="0">
                <a:solidFill>
                  <a:srgbClr val="666666"/>
                </a:solidFill>
                <a:latin typeface="Source Sans 3"/>
                <a:cs typeface="Source Sans 3"/>
              </a:rPr>
              <a:t> </a:t>
            </a:r>
            <a:r>
              <a:rPr sz="2200" b="1" spc="-10" dirty="0">
                <a:solidFill>
                  <a:srgbClr val="666666"/>
                </a:solidFill>
                <a:latin typeface="Source Sans 3"/>
                <a:cs typeface="Source Sans 3"/>
              </a:rPr>
              <a:t>concurrency</a:t>
            </a:r>
            <a:r>
              <a:rPr sz="2200" spc="-10" dirty="0">
                <a:solidFill>
                  <a:srgbClr val="666666"/>
                </a:solidFill>
                <a:latin typeface="Source Sans 3"/>
                <a:cs typeface="Source Sans 3"/>
              </a:rPr>
              <a:t>:</a:t>
            </a:r>
            <a:endParaRPr sz="2200">
              <a:latin typeface="Source Sans 3"/>
              <a:cs typeface="Source Sans 3"/>
            </a:endParaRPr>
          </a:p>
          <a:p>
            <a:pPr marL="949325" lvl="1" indent="-391795">
              <a:lnSpc>
                <a:spcPct val="100000"/>
              </a:lnSpc>
              <a:spcBef>
                <a:spcPts val="440"/>
              </a:spcBef>
              <a:buFont typeface="Tahoma"/>
              <a:buChar char="●"/>
              <a:tabLst>
                <a:tab pos="949325" algn="l"/>
                <a:tab pos="949960" algn="l"/>
              </a:tabLst>
            </a:pPr>
            <a:r>
              <a:rPr sz="2200" dirty="0">
                <a:solidFill>
                  <a:srgbClr val="666666"/>
                </a:solidFill>
                <a:latin typeface="Source Sans 3"/>
                <a:cs typeface="Source Sans 3"/>
              </a:rPr>
              <a:t>Software</a:t>
            </a:r>
            <a:r>
              <a:rPr sz="2200" spc="-50" dirty="0">
                <a:solidFill>
                  <a:srgbClr val="666666"/>
                </a:solidFill>
                <a:latin typeface="Source Sans 3"/>
                <a:cs typeface="Source Sans 3"/>
              </a:rPr>
              <a:t> </a:t>
            </a:r>
            <a:r>
              <a:rPr sz="2200" dirty="0">
                <a:solidFill>
                  <a:srgbClr val="666666"/>
                </a:solidFill>
                <a:latin typeface="Source Sans 3"/>
                <a:cs typeface="Source Sans 3"/>
              </a:rPr>
              <a:t>typically</a:t>
            </a:r>
            <a:r>
              <a:rPr sz="2200" spc="-35" dirty="0">
                <a:solidFill>
                  <a:srgbClr val="666666"/>
                </a:solidFill>
                <a:latin typeface="Source Sans 3"/>
                <a:cs typeface="Source Sans 3"/>
              </a:rPr>
              <a:t> </a:t>
            </a:r>
            <a:r>
              <a:rPr sz="2200" dirty="0">
                <a:solidFill>
                  <a:srgbClr val="666666"/>
                </a:solidFill>
                <a:latin typeface="Source Sans 3"/>
                <a:cs typeface="Source Sans 3"/>
              </a:rPr>
              <a:t>has</a:t>
            </a:r>
            <a:r>
              <a:rPr sz="2200" spc="-35" dirty="0">
                <a:solidFill>
                  <a:srgbClr val="666666"/>
                </a:solidFill>
                <a:latin typeface="Source Sans 3"/>
                <a:cs typeface="Source Sans 3"/>
              </a:rPr>
              <a:t> </a:t>
            </a:r>
            <a:r>
              <a:rPr sz="2200" dirty="0">
                <a:solidFill>
                  <a:srgbClr val="666666"/>
                </a:solidFill>
                <a:latin typeface="Source Sans 3"/>
                <a:cs typeface="Source Sans 3"/>
              </a:rPr>
              <a:t>three</a:t>
            </a:r>
            <a:r>
              <a:rPr sz="2200" spc="-40" dirty="0">
                <a:solidFill>
                  <a:srgbClr val="666666"/>
                </a:solidFill>
                <a:latin typeface="Source Sans 3"/>
                <a:cs typeface="Source Sans 3"/>
              </a:rPr>
              <a:t> </a:t>
            </a:r>
            <a:r>
              <a:rPr sz="2200" dirty="0">
                <a:solidFill>
                  <a:srgbClr val="666666"/>
                </a:solidFill>
                <a:latin typeface="Source Sans 3"/>
                <a:cs typeface="Source Sans 3"/>
              </a:rPr>
              <a:t>steps:</a:t>
            </a:r>
            <a:r>
              <a:rPr sz="2200" spc="-35" dirty="0">
                <a:solidFill>
                  <a:srgbClr val="666666"/>
                </a:solidFill>
                <a:latin typeface="Source Sans 3"/>
                <a:cs typeface="Source Sans 3"/>
              </a:rPr>
              <a:t> </a:t>
            </a:r>
            <a:r>
              <a:rPr sz="2200" dirty="0">
                <a:solidFill>
                  <a:srgbClr val="666666"/>
                </a:solidFill>
                <a:latin typeface="Source Sans 3"/>
                <a:cs typeface="Source Sans 3"/>
              </a:rPr>
              <a:t>input,</a:t>
            </a:r>
            <a:r>
              <a:rPr sz="2200" spc="-35" dirty="0">
                <a:solidFill>
                  <a:srgbClr val="666666"/>
                </a:solidFill>
                <a:latin typeface="Source Sans 3"/>
                <a:cs typeface="Source Sans 3"/>
              </a:rPr>
              <a:t> </a:t>
            </a:r>
            <a:r>
              <a:rPr sz="2200" dirty="0">
                <a:solidFill>
                  <a:srgbClr val="666666"/>
                </a:solidFill>
                <a:latin typeface="Source Sans 3"/>
                <a:cs typeface="Source Sans 3"/>
              </a:rPr>
              <a:t>compute,</a:t>
            </a:r>
            <a:r>
              <a:rPr sz="2200" spc="-35" dirty="0">
                <a:solidFill>
                  <a:srgbClr val="666666"/>
                </a:solidFill>
                <a:latin typeface="Source Sans 3"/>
                <a:cs typeface="Source Sans 3"/>
              </a:rPr>
              <a:t> </a:t>
            </a:r>
            <a:r>
              <a:rPr sz="2200" spc="-10" dirty="0">
                <a:solidFill>
                  <a:srgbClr val="666666"/>
                </a:solidFill>
                <a:latin typeface="Source Sans 3"/>
                <a:cs typeface="Source Sans 3"/>
              </a:rPr>
              <a:t>output</a:t>
            </a:r>
            <a:endParaRPr sz="2200">
              <a:latin typeface="Source Sans 3"/>
              <a:cs typeface="Source Sans 3"/>
            </a:endParaRPr>
          </a:p>
          <a:p>
            <a:pPr marL="949325" marR="5080" lvl="1" indent="-391795">
              <a:lnSpc>
                <a:spcPct val="116799"/>
              </a:lnSpc>
              <a:buFont typeface="Tahoma"/>
              <a:buChar char="●"/>
              <a:tabLst>
                <a:tab pos="949325" algn="l"/>
                <a:tab pos="949960" algn="l"/>
              </a:tabLst>
            </a:pPr>
            <a:r>
              <a:rPr sz="2200" dirty="0">
                <a:solidFill>
                  <a:srgbClr val="666666"/>
                </a:solidFill>
                <a:latin typeface="Source Sans 3"/>
                <a:cs typeface="Source Sans 3"/>
              </a:rPr>
              <a:t>Splitting</a:t>
            </a:r>
            <a:r>
              <a:rPr sz="2200" spc="-40" dirty="0">
                <a:solidFill>
                  <a:srgbClr val="666666"/>
                </a:solidFill>
                <a:latin typeface="Source Sans 3"/>
                <a:cs typeface="Source Sans 3"/>
              </a:rPr>
              <a:t> </a:t>
            </a:r>
            <a:r>
              <a:rPr sz="2200" dirty="0">
                <a:solidFill>
                  <a:srgbClr val="666666"/>
                </a:solidFill>
                <a:latin typeface="Source Sans 3"/>
                <a:cs typeface="Source Sans 3"/>
              </a:rPr>
              <a:t>up</a:t>
            </a:r>
            <a:r>
              <a:rPr sz="2200" spc="-30" dirty="0">
                <a:solidFill>
                  <a:srgbClr val="666666"/>
                </a:solidFill>
                <a:latin typeface="Source Sans 3"/>
                <a:cs typeface="Source Sans 3"/>
              </a:rPr>
              <a:t> </a:t>
            </a:r>
            <a:r>
              <a:rPr sz="2200" dirty="0">
                <a:solidFill>
                  <a:srgbClr val="666666"/>
                </a:solidFill>
                <a:latin typeface="Source Sans 3"/>
                <a:cs typeface="Source Sans 3"/>
              </a:rPr>
              <a:t>the</a:t>
            </a:r>
            <a:r>
              <a:rPr sz="2200" spc="-30" dirty="0">
                <a:solidFill>
                  <a:srgbClr val="666666"/>
                </a:solidFill>
                <a:latin typeface="Source Sans 3"/>
                <a:cs typeface="Source Sans 3"/>
              </a:rPr>
              <a:t> </a:t>
            </a:r>
            <a:r>
              <a:rPr sz="2200" dirty="0">
                <a:solidFill>
                  <a:srgbClr val="666666"/>
                </a:solidFill>
                <a:latin typeface="Source Sans 3"/>
                <a:cs typeface="Source Sans 3"/>
              </a:rPr>
              <a:t>compute</a:t>
            </a:r>
            <a:r>
              <a:rPr sz="2200" spc="-30" dirty="0">
                <a:solidFill>
                  <a:srgbClr val="666666"/>
                </a:solidFill>
                <a:latin typeface="Source Sans 3"/>
                <a:cs typeface="Source Sans 3"/>
              </a:rPr>
              <a:t> </a:t>
            </a:r>
            <a:r>
              <a:rPr sz="2200" dirty="0">
                <a:solidFill>
                  <a:srgbClr val="666666"/>
                </a:solidFill>
                <a:latin typeface="Source Sans 3"/>
                <a:cs typeface="Source Sans 3"/>
              </a:rPr>
              <a:t>portion</a:t>
            </a:r>
            <a:r>
              <a:rPr sz="2200" spc="-30" dirty="0">
                <a:solidFill>
                  <a:srgbClr val="666666"/>
                </a:solidFill>
                <a:latin typeface="Source Sans 3"/>
                <a:cs typeface="Source Sans 3"/>
              </a:rPr>
              <a:t> </a:t>
            </a:r>
            <a:r>
              <a:rPr sz="2200" dirty="0">
                <a:solidFill>
                  <a:srgbClr val="666666"/>
                </a:solidFill>
                <a:latin typeface="Source Sans 3"/>
                <a:cs typeface="Source Sans 3"/>
              </a:rPr>
              <a:t>means</a:t>
            </a:r>
            <a:r>
              <a:rPr sz="2200" spc="-30" dirty="0">
                <a:solidFill>
                  <a:srgbClr val="666666"/>
                </a:solidFill>
                <a:latin typeface="Source Sans 3"/>
                <a:cs typeface="Source Sans 3"/>
              </a:rPr>
              <a:t> </a:t>
            </a:r>
            <a:r>
              <a:rPr sz="2200" dirty="0">
                <a:solidFill>
                  <a:srgbClr val="666666"/>
                </a:solidFill>
                <a:latin typeface="Source Sans 3"/>
                <a:cs typeface="Source Sans 3"/>
              </a:rPr>
              <a:t>that</a:t>
            </a:r>
            <a:r>
              <a:rPr sz="2200" spc="-30" dirty="0">
                <a:solidFill>
                  <a:srgbClr val="666666"/>
                </a:solidFill>
                <a:latin typeface="Source Sans 3"/>
                <a:cs typeface="Source Sans 3"/>
              </a:rPr>
              <a:t> </a:t>
            </a:r>
            <a:r>
              <a:rPr sz="2200" spc="-20" dirty="0">
                <a:solidFill>
                  <a:srgbClr val="666666"/>
                </a:solidFill>
                <a:latin typeface="Source Sans 3"/>
                <a:cs typeface="Source Sans 3"/>
              </a:rPr>
              <a:t>co-</a:t>
            </a:r>
            <a:r>
              <a:rPr sz="2200" dirty="0">
                <a:solidFill>
                  <a:srgbClr val="666666"/>
                </a:solidFill>
                <a:latin typeface="Source Sans 3"/>
                <a:cs typeface="Source Sans 3"/>
              </a:rPr>
              <a:t>ordination</a:t>
            </a:r>
            <a:r>
              <a:rPr sz="2200" spc="-30" dirty="0">
                <a:solidFill>
                  <a:srgbClr val="666666"/>
                </a:solidFill>
                <a:latin typeface="Source Sans 3"/>
                <a:cs typeface="Source Sans 3"/>
              </a:rPr>
              <a:t> </a:t>
            </a:r>
            <a:r>
              <a:rPr sz="2200" spc="-25" dirty="0">
                <a:solidFill>
                  <a:srgbClr val="666666"/>
                </a:solidFill>
                <a:latin typeface="Source Sans 3"/>
                <a:cs typeface="Source Sans 3"/>
              </a:rPr>
              <a:t>is </a:t>
            </a:r>
            <a:r>
              <a:rPr sz="2200" dirty="0">
                <a:solidFill>
                  <a:srgbClr val="666666"/>
                </a:solidFill>
                <a:latin typeface="Source Sans 3"/>
                <a:cs typeface="Source Sans 3"/>
              </a:rPr>
              <a:t>required</a:t>
            </a:r>
            <a:r>
              <a:rPr sz="2200" spc="-25" dirty="0">
                <a:solidFill>
                  <a:srgbClr val="666666"/>
                </a:solidFill>
                <a:latin typeface="Source Sans 3"/>
                <a:cs typeface="Source Sans 3"/>
              </a:rPr>
              <a:t> </a:t>
            </a:r>
            <a:r>
              <a:rPr sz="2200" dirty="0">
                <a:solidFill>
                  <a:srgbClr val="666666"/>
                </a:solidFill>
                <a:latin typeface="Source Sans 3"/>
                <a:cs typeface="Source Sans 3"/>
              </a:rPr>
              <a:t>at</a:t>
            </a:r>
            <a:r>
              <a:rPr sz="2200" spc="-15" dirty="0">
                <a:solidFill>
                  <a:srgbClr val="666666"/>
                </a:solidFill>
                <a:latin typeface="Source Sans 3"/>
                <a:cs typeface="Source Sans 3"/>
              </a:rPr>
              <a:t> </a:t>
            </a:r>
            <a:r>
              <a:rPr sz="2200" dirty="0">
                <a:solidFill>
                  <a:srgbClr val="666666"/>
                </a:solidFill>
                <a:latin typeface="Source Sans 3"/>
                <a:cs typeface="Source Sans 3"/>
              </a:rPr>
              <a:t>the</a:t>
            </a:r>
            <a:r>
              <a:rPr sz="2200" spc="-15" dirty="0">
                <a:solidFill>
                  <a:srgbClr val="666666"/>
                </a:solidFill>
                <a:latin typeface="Source Sans 3"/>
                <a:cs typeface="Source Sans 3"/>
              </a:rPr>
              <a:t> </a:t>
            </a:r>
            <a:r>
              <a:rPr sz="2200" dirty="0">
                <a:solidFill>
                  <a:srgbClr val="666666"/>
                </a:solidFill>
                <a:latin typeface="Source Sans 3"/>
                <a:cs typeface="Source Sans 3"/>
              </a:rPr>
              <a:t>input</a:t>
            </a:r>
            <a:r>
              <a:rPr sz="2200" spc="-15" dirty="0">
                <a:solidFill>
                  <a:srgbClr val="666666"/>
                </a:solidFill>
                <a:latin typeface="Source Sans 3"/>
                <a:cs typeface="Source Sans 3"/>
              </a:rPr>
              <a:t> </a:t>
            </a:r>
            <a:r>
              <a:rPr sz="2200" dirty="0">
                <a:solidFill>
                  <a:srgbClr val="666666"/>
                </a:solidFill>
                <a:latin typeface="Source Sans 3"/>
                <a:cs typeface="Source Sans 3"/>
              </a:rPr>
              <a:t>and</a:t>
            </a:r>
            <a:r>
              <a:rPr sz="2200" spc="-15" dirty="0">
                <a:solidFill>
                  <a:srgbClr val="666666"/>
                </a:solidFill>
                <a:latin typeface="Source Sans 3"/>
                <a:cs typeface="Source Sans 3"/>
              </a:rPr>
              <a:t> </a:t>
            </a:r>
            <a:r>
              <a:rPr sz="2200" dirty="0">
                <a:solidFill>
                  <a:srgbClr val="666666"/>
                </a:solidFill>
                <a:latin typeface="Source Sans 3"/>
                <a:cs typeface="Source Sans 3"/>
              </a:rPr>
              <a:t>output</a:t>
            </a:r>
            <a:r>
              <a:rPr sz="2200" spc="-10" dirty="0">
                <a:solidFill>
                  <a:srgbClr val="666666"/>
                </a:solidFill>
                <a:latin typeface="Source Sans 3"/>
                <a:cs typeface="Source Sans 3"/>
              </a:rPr>
              <a:t> stages</a:t>
            </a:r>
            <a:endParaRPr sz="2200">
              <a:latin typeface="Source Sans 3"/>
              <a:cs typeface="Source Sans 3"/>
            </a:endParaRPr>
          </a:p>
          <a:p>
            <a:pPr marL="949325" lvl="1" indent="-391795">
              <a:lnSpc>
                <a:spcPct val="100000"/>
              </a:lnSpc>
              <a:spcBef>
                <a:spcPts val="445"/>
              </a:spcBef>
              <a:buFont typeface="Tahoma"/>
              <a:buChar char="●"/>
              <a:tabLst>
                <a:tab pos="949325" algn="l"/>
                <a:tab pos="949960" algn="l"/>
              </a:tabLst>
            </a:pPr>
            <a:r>
              <a:rPr sz="2200" dirty="0">
                <a:solidFill>
                  <a:srgbClr val="666666"/>
                </a:solidFill>
                <a:latin typeface="Source Sans 3"/>
                <a:cs typeface="Source Sans 3"/>
              </a:rPr>
              <a:t>May</a:t>
            </a:r>
            <a:r>
              <a:rPr sz="2200" spc="-45" dirty="0">
                <a:solidFill>
                  <a:srgbClr val="666666"/>
                </a:solidFill>
                <a:latin typeface="Source Sans 3"/>
                <a:cs typeface="Source Sans 3"/>
              </a:rPr>
              <a:t> </a:t>
            </a:r>
            <a:r>
              <a:rPr sz="2200" dirty="0">
                <a:solidFill>
                  <a:srgbClr val="666666"/>
                </a:solidFill>
                <a:latin typeface="Source Sans 3"/>
                <a:cs typeface="Source Sans 3"/>
              </a:rPr>
              <a:t>require</a:t>
            </a:r>
            <a:r>
              <a:rPr sz="2200" spc="-45" dirty="0">
                <a:solidFill>
                  <a:srgbClr val="666666"/>
                </a:solidFill>
                <a:latin typeface="Source Sans 3"/>
                <a:cs typeface="Source Sans 3"/>
              </a:rPr>
              <a:t> </a:t>
            </a:r>
            <a:r>
              <a:rPr sz="2200" spc="-20" dirty="0">
                <a:solidFill>
                  <a:srgbClr val="666666"/>
                </a:solidFill>
                <a:latin typeface="Source Sans 3"/>
                <a:cs typeface="Source Sans 3"/>
              </a:rPr>
              <a:t>co-</a:t>
            </a:r>
            <a:r>
              <a:rPr sz="2200" dirty="0">
                <a:solidFill>
                  <a:srgbClr val="666666"/>
                </a:solidFill>
                <a:latin typeface="Source Sans 3"/>
                <a:cs typeface="Source Sans 3"/>
              </a:rPr>
              <a:t>ordination</a:t>
            </a:r>
            <a:r>
              <a:rPr sz="2200" spc="-45" dirty="0">
                <a:solidFill>
                  <a:srgbClr val="666666"/>
                </a:solidFill>
                <a:latin typeface="Source Sans 3"/>
                <a:cs typeface="Source Sans 3"/>
              </a:rPr>
              <a:t> </a:t>
            </a:r>
            <a:r>
              <a:rPr sz="2200" dirty="0">
                <a:solidFill>
                  <a:srgbClr val="666666"/>
                </a:solidFill>
                <a:latin typeface="Source Sans 3"/>
                <a:cs typeface="Source Sans 3"/>
              </a:rPr>
              <a:t>amongst</a:t>
            </a:r>
            <a:r>
              <a:rPr sz="2200" spc="-45" dirty="0">
                <a:solidFill>
                  <a:srgbClr val="666666"/>
                </a:solidFill>
                <a:latin typeface="Source Sans 3"/>
                <a:cs typeface="Source Sans 3"/>
              </a:rPr>
              <a:t> </a:t>
            </a:r>
            <a:r>
              <a:rPr sz="2200" dirty="0">
                <a:solidFill>
                  <a:srgbClr val="666666"/>
                </a:solidFill>
                <a:latin typeface="Source Sans 3"/>
                <a:cs typeface="Source Sans 3"/>
              </a:rPr>
              <a:t>compute</a:t>
            </a:r>
            <a:r>
              <a:rPr sz="2200" spc="-40" dirty="0">
                <a:solidFill>
                  <a:srgbClr val="666666"/>
                </a:solidFill>
                <a:latin typeface="Source Sans 3"/>
                <a:cs typeface="Source Sans 3"/>
              </a:rPr>
              <a:t> </a:t>
            </a:r>
            <a:r>
              <a:rPr sz="2200" spc="-10" dirty="0">
                <a:solidFill>
                  <a:srgbClr val="666666"/>
                </a:solidFill>
                <a:latin typeface="Source Sans 3"/>
                <a:cs typeface="Source Sans 3"/>
              </a:rPr>
              <a:t>nodes</a:t>
            </a:r>
            <a:endParaRPr sz="2200">
              <a:latin typeface="Source Sans 3"/>
              <a:cs typeface="Source Sans 3"/>
            </a:endParaRPr>
          </a:p>
        </p:txBody>
      </p:sp>
      <p:sp>
        <p:nvSpPr>
          <p:cNvPr id="3" name="object 3"/>
          <p:cNvSpPr txBox="1">
            <a:spLocks noGrp="1"/>
          </p:cNvSpPr>
          <p:nvPr>
            <p:ph type="title"/>
          </p:nvPr>
        </p:nvSpPr>
        <p:spPr>
          <a:xfrm>
            <a:off x="317250" y="1328899"/>
            <a:ext cx="4078604" cy="528955"/>
          </a:xfrm>
          <a:prstGeom prst="rect">
            <a:avLst/>
          </a:prstGeom>
        </p:spPr>
        <p:txBody>
          <a:bodyPr vert="horz" wrap="square" lIns="0" tIns="12700" rIns="0" bIns="0" rtlCol="0">
            <a:spAutoFit/>
          </a:bodyPr>
          <a:lstStyle/>
          <a:p>
            <a:pPr marL="12700">
              <a:lnSpc>
                <a:spcPct val="100000"/>
              </a:lnSpc>
              <a:spcBef>
                <a:spcPts val="100"/>
              </a:spcBef>
            </a:pPr>
            <a:r>
              <a:rPr spc="-10" dirty="0"/>
              <a:t>CONCURRENCY</a:t>
            </a:r>
            <a:r>
              <a:rPr spc="-130" dirty="0"/>
              <a:t> </a:t>
            </a:r>
            <a:r>
              <a:rPr spc="-10" dirty="0"/>
              <a:t>TYPES</a:t>
            </a:r>
          </a:p>
        </p:txBody>
      </p:sp>
      <p:sp>
        <p:nvSpPr>
          <p:cNvPr id="4" name="Rectangle 3">
            <a:extLst>
              <a:ext uri="{FF2B5EF4-FFF2-40B4-BE49-F238E27FC236}">
                <a16:creationId xmlns:a16="http://schemas.microsoft.com/office/drawing/2014/main" id="{14D61683-671C-03BD-1C27-953E47901D3A}"/>
              </a:ext>
            </a:extLst>
          </p:cNvPr>
          <p:cNvSpPr/>
          <p:nvPr/>
        </p:nvSpPr>
        <p:spPr>
          <a:xfrm>
            <a:off x="0" y="6248400"/>
            <a:ext cx="100584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9823" y="1803775"/>
            <a:ext cx="7746365" cy="1983739"/>
          </a:xfrm>
          <a:prstGeom prst="rect">
            <a:avLst/>
          </a:prstGeom>
        </p:spPr>
        <p:txBody>
          <a:bodyPr vert="horz" wrap="square" lIns="0" tIns="68580" rIns="0" bIns="0" rtlCol="0">
            <a:spAutoFit/>
          </a:bodyPr>
          <a:lstStyle/>
          <a:p>
            <a:pPr marL="403860" indent="-391795">
              <a:lnSpc>
                <a:spcPct val="100000"/>
              </a:lnSpc>
              <a:spcBef>
                <a:spcPts val="540"/>
              </a:spcBef>
              <a:buFont typeface="Tahoma"/>
              <a:buChar char="●"/>
              <a:tabLst>
                <a:tab pos="403860" algn="l"/>
                <a:tab pos="404495" algn="l"/>
              </a:tabLst>
            </a:pPr>
            <a:r>
              <a:rPr sz="2200" dirty="0">
                <a:solidFill>
                  <a:srgbClr val="666666"/>
                </a:solidFill>
                <a:latin typeface="Source Sans 3"/>
                <a:cs typeface="Source Sans 3"/>
              </a:rPr>
              <a:t>Concurrent</a:t>
            </a:r>
            <a:r>
              <a:rPr sz="2200" spc="-50" dirty="0">
                <a:solidFill>
                  <a:srgbClr val="666666"/>
                </a:solidFill>
                <a:latin typeface="Source Sans 3"/>
                <a:cs typeface="Source Sans 3"/>
              </a:rPr>
              <a:t> </a:t>
            </a:r>
            <a:r>
              <a:rPr sz="2200" dirty="0">
                <a:solidFill>
                  <a:srgbClr val="666666"/>
                </a:solidFill>
                <a:latin typeface="Source Sans 3"/>
                <a:cs typeface="Source Sans 3"/>
              </a:rPr>
              <a:t>programs</a:t>
            </a:r>
            <a:r>
              <a:rPr sz="2200" spc="-35" dirty="0">
                <a:solidFill>
                  <a:srgbClr val="666666"/>
                </a:solidFill>
                <a:latin typeface="Source Sans 3"/>
                <a:cs typeface="Source Sans 3"/>
              </a:rPr>
              <a:t> </a:t>
            </a:r>
            <a:r>
              <a:rPr sz="2200" dirty="0">
                <a:solidFill>
                  <a:srgbClr val="666666"/>
                </a:solidFill>
                <a:latin typeface="Source Sans 3"/>
                <a:cs typeface="Source Sans 3"/>
              </a:rPr>
              <a:t>can</a:t>
            </a:r>
            <a:r>
              <a:rPr sz="2200" spc="-40" dirty="0">
                <a:solidFill>
                  <a:srgbClr val="666666"/>
                </a:solidFill>
                <a:latin typeface="Source Sans 3"/>
                <a:cs typeface="Source Sans 3"/>
              </a:rPr>
              <a:t> </a:t>
            </a:r>
            <a:r>
              <a:rPr sz="2200" dirty="0">
                <a:solidFill>
                  <a:srgbClr val="666666"/>
                </a:solidFill>
                <a:latin typeface="Source Sans 3"/>
                <a:cs typeface="Source Sans 3"/>
              </a:rPr>
              <a:t>often</a:t>
            </a:r>
            <a:r>
              <a:rPr sz="2200" spc="-35" dirty="0">
                <a:solidFill>
                  <a:srgbClr val="666666"/>
                </a:solidFill>
                <a:latin typeface="Source Sans 3"/>
                <a:cs typeface="Source Sans 3"/>
              </a:rPr>
              <a:t> </a:t>
            </a:r>
            <a:r>
              <a:rPr sz="2200" dirty="0">
                <a:solidFill>
                  <a:srgbClr val="666666"/>
                </a:solidFill>
                <a:latin typeface="Source Sans 3"/>
                <a:cs typeface="Source Sans 3"/>
              </a:rPr>
              <a:t>be</a:t>
            </a:r>
            <a:r>
              <a:rPr sz="2200" spc="-35" dirty="0">
                <a:solidFill>
                  <a:srgbClr val="666666"/>
                </a:solidFill>
                <a:latin typeface="Source Sans 3"/>
                <a:cs typeface="Source Sans 3"/>
              </a:rPr>
              <a:t> </a:t>
            </a:r>
            <a:r>
              <a:rPr sz="2200" spc="-10" dirty="0">
                <a:solidFill>
                  <a:srgbClr val="666666"/>
                </a:solidFill>
                <a:latin typeface="Source Sans 3"/>
                <a:cs typeface="Source Sans 3"/>
              </a:rPr>
              <a:t>categorized</a:t>
            </a:r>
            <a:r>
              <a:rPr sz="2200" spc="-40" dirty="0">
                <a:solidFill>
                  <a:srgbClr val="666666"/>
                </a:solidFill>
                <a:latin typeface="Source Sans 3"/>
                <a:cs typeface="Source Sans 3"/>
              </a:rPr>
              <a:t> </a:t>
            </a:r>
            <a:r>
              <a:rPr sz="2200" dirty="0">
                <a:solidFill>
                  <a:srgbClr val="666666"/>
                </a:solidFill>
                <a:latin typeface="Source Sans 3"/>
                <a:cs typeface="Source Sans 3"/>
              </a:rPr>
              <a:t>into</a:t>
            </a:r>
            <a:r>
              <a:rPr sz="2200" spc="-35" dirty="0">
                <a:solidFill>
                  <a:srgbClr val="666666"/>
                </a:solidFill>
                <a:latin typeface="Source Sans 3"/>
                <a:cs typeface="Source Sans 3"/>
              </a:rPr>
              <a:t> </a:t>
            </a:r>
            <a:r>
              <a:rPr sz="2200" dirty="0">
                <a:solidFill>
                  <a:srgbClr val="666666"/>
                </a:solidFill>
                <a:latin typeface="Source Sans 3"/>
                <a:cs typeface="Source Sans 3"/>
              </a:rPr>
              <a:t>three</a:t>
            </a:r>
            <a:r>
              <a:rPr sz="2200" spc="-35" dirty="0">
                <a:solidFill>
                  <a:srgbClr val="666666"/>
                </a:solidFill>
                <a:latin typeface="Source Sans 3"/>
                <a:cs typeface="Source Sans 3"/>
              </a:rPr>
              <a:t> </a:t>
            </a:r>
            <a:r>
              <a:rPr sz="2200" spc="-10" dirty="0">
                <a:solidFill>
                  <a:srgbClr val="666666"/>
                </a:solidFill>
                <a:latin typeface="Source Sans 3"/>
                <a:cs typeface="Source Sans 3"/>
              </a:rPr>
              <a:t>parts:</a:t>
            </a:r>
            <a:endParaRPr sz="2200">
              <a:latin typeface="Source Sans 3"/>
              <a:cs typeface="Source Sans 3"/>
            </a:endParaRPr>
          </a:p>
          <a:p>
            <a:pPr marL="809625" lvl="1" indent="-252095">
              <a:lnSpc>
                <a:spcPct val="100000"/>
              </a:lnSpc>
              <a:spcBef>
                <a:spcPts val="445"/>
              </a:spcBef>
              <a:buFont typeface="Source Sans 3"/>
              <a:buAutoNum type="arabicPeriod"/>
              <a:tabLst>
                <a:tab pos="810260" algn="l"/>
              </a:tabLst>
            </a:pPr>
            <a:r>
              <a:rPr sz="2200" b="1" dirty="0">
                <a:solidFill>
                  <a:srgbClr val="666666"/>
                </a:solidFill>
                <a:latin typeface="Source Sans 3"/>
                <a:cs typeface="Source Sans 3"/>
              </a:rPr>
              <a:t>Producer:</a:t>
            </a:r>
            <a:r>
              <a:rPr sz="2200" b="1" spc="-50" dirty="0">
                <a:solidFill>
                  <a:srgbClr val="666666"/>
                </a:solidFill>
                <a:latin typeface="Source Sans 3"/>
                <a:cs typeface="Source Sans 3"/>
              </a:rPr>
              <a:t> </a:t>
            </a:r>
            <a:r>
              <a:rPr sz="2200" dirty="0">
                <a:solidFill>
                  <a:srgbClr val="666666"/>
                </a:solidFill>
                <a:latin typeface="Source Sans 3"/>
                <a:cs typeface="Source Sans 3"/>
              </a:rPr>
              <a:t>component</a:t>
            </a:r>
            <a:r>
              <a:rPr sz="2200" spc="-45" dirty="0">
                <a:solidFill>
                  <a:srgbClr val="666666"/>
                </a:solidFill>
                <a:latin typeface="Source Sans 3"/>
                <a:cs typeface="Source Sans 3"/>
              </a:rPr>
              <a:t> </a:t>
            </a:r>
            <a:r>
              <a:rPr sz="2200" dirty="0">
                <a:solidFill>
                  <a:srgbClr val="666666"/>
                </a:solidFill>
                <a:latin typeface="Source Sans 3"/>
                <a:cs typeface="Source Sans 3"/>
              </a:rPr>
              <a:t>that</a:t>
            </a:r>
            <a:r>
              <a:rPr sz="2200" spc="-45" dirty="0">
                <a:solidFill>
                  <a:srgbClr val="666666"/>
                </a:solidFill>
                <a:latin typeface="Source Sans 3"/>
                <a:cs typeface="Source Sans 3"/>
              </a:rPr>
              <a:t> </a:t>
            </a:r>
            <a:r>
              <a:rPr sz="2200" dirty="0">
                <a:solidFill>
                  <a:srgbClr val="666666"/>
                </a:solidFill>
                <a:latin typeface="Source Sans 3"/>
                <a:cs typeface="Source Sans 3"/>
              </a:rPr>
              <a:t>produces</a:t>
            </a:r>
            <a:r>
              <a:rPr sz="2200" spc="-45" dirty="0">
                <a:solidFill>
                  <a:srgbClr val="666666"/>
                </a:solidFill>
                <a:latin typeface="Source Sans 3"/>
                <a:cs typeface="Source Sans 3"/>
              </a:rPr>
              <a:t> </a:t>
            </a:r>
            <a:r>
              <a:rPr sz="2200" spc="-20" dirty="0">
                <a:solidFill>
                  <a:srgbClr val="666666"/>
                </a:solidFill>
                <a:latin typeface="Source Sans 3"/>
                <a:cs typeface="Source Sans 3"/>
              </a:rPr>
              <a:t>data</a:t>
            </a:r>
            <a:endParaRPr sz="2200">
              <a:latin typeface="Source Sans 3"/>
              <a:cs typeface="Source Sans 3"/>
            </a:endParaRPr>
          </a:p>
          <a:p>
            <a:pPr marL="809625" lvl="1" indent="-252095">
              <a:lnSpc>
                <a:spcPct val="100000"/>
              </a:lnSpc>
              <a:spcBef>
                <a:spcPts val="445"/>
              </a:spcBef>
              <a:buFont typeface="Source Sans 3"/>
              <a:buAutoNum type="arabicPeriod"/>
              <a:tabLst>
                <a:tab pos="810260" algn="l"/>
              </a:tabLst>
            </a:pPr>
            <a:r>
              <a:rPr sz="2200" b="1" dirty="0">
                <a:solidFill>
                  <a:srgbClr val="666666"/>
                </a:solidFill>
                <a:latin typeface="Source Sans 3"/>
                <a:cs typeface="Source Sans 3"/>
              </a:rPr>
              <a:t>Worker:</a:t>
            </a:r>
            <a:r>
              <a:rPr sz="2200" b="1" spc="-30" dirty="0">
                <a:solidFill>
                  <a:srgbClr val="666666"/>
                </a:solidFill>
                <a:latin typeface="Source Sans 3"/>
                <a:cs typeface="Source Sans 3"/>
              </a:rPr>
              <a:t> </a:t>
            </a:r>
            <a:r>
              <a:rPr sz="2200" spc="-10" dirty="0">
                <a:solidFill>
                  <a:srgbClr val="666666"/>
                </a:solidFill>
                <a:latin typeface="Source Sans 3"/>
                <a:cs typeface="Source Sans 3"/>
              </a:rPr>
              <a:t>computation</a:t>
            </a:r>
            <a:r>
              <a:rPr sz="2200" spc="-25" dirty="0">
                <a:solidFill>
                  <a:srgbClr val="666666"/>
                </a:solidFill>
                <a:latin typeface="Source Sans 3"/>
                <a:cs typeface="Source Sans 3"/>
              </a:rPr>
              <a:t> </a:t>
            </a:r>
            <a:r>
              <a:rPr sz="2200" dirty="0">
                <a:solidFill>
                  <a:srgbClr val="666666"/>
                </a:solidFill>
                <a:latin typeface="Source Sans 3"/>
                <a:cs typeface="Source Sans 3"/>
              </a:rPr>
              <a:t>component</a:t>
            </a:r>
            <a:r>
              <a:rPr sz="2200" spc="-25" dirty="0">
                <a:solidFill>
                  <a:srgbClr val="666666"/>
                </a:solidFill>
                <a:latin typeface="Source Sans 3"/>
                <a:cs typeface="Source Sans 3"/>
              </a:rPr>
              <a:t> </a:t>
            </a:r>
            <a:r>
              <a:rPr sz="2200" dirty="0">
                <a:solidFill>
                  <a:srgbClr val="666666"/>
                </a:solidFill>
                <a:latin typeface="Source Sans 3"/>
                <a:cs typeface="Source Sans 3"/>
              </a:rPr>
              <a:t>that</a:t>
            </a:r>
            <a:r>
              <a:rPr sz="2200" spc="-30" dirty="0">
                <a:solidFill>
                  <a:srgbClr val="666666"/>
                </a:solidFill>
                <a:latin typeface="Source Sans 3"/>
                <a:cs typeface="Source Sans 3"/>
              </a:rPr>
              <a:t> </a:t>
            </a:r>
            <a:r>
              <a:rPr sz="2200" dirty="0">
                <a:solidFill>
                  <a:srgbClr val="666666"/>
                </a:solidFill>
                <a:latin typeface="Source Sans 3"/>
                <a:cs typeface="Source Sans 3"/>
              </a:rPr>
              <a:t>does</a:t>
            </a:r>
            <a:r>
              <a:rPr sz="2200" spc="-25" dirty="0">
                <a:solidFill>
                  <a:srgbClr val="666666"/>
                </a:solidFill>
                <a:latin typeface="Source Sans 3"/>
                <a:cs typeface="Source Sans 3"/>
              </a:rPr>
              <a:t> </a:t>
            </a:r>
            <a:r>
              <a:rPr sz="2200" spc="-20" dirty="0">
                <a:solidFill>
                  <a:srgbClr val="666666"/>
                </a:solidFill>
                <a:latin typeface="Source Sans 3"/>
                <a:cs typeface="Source Sans 3"/>
              </a:rPr>
              <a:t>work</a:t>
            </a:r>
            <a:endParaRPr sz="2200">
              <a:latin typeface="Source Sans 3"/>
              <a:cs typeface="Source Sans 3"/>
            </a:endParaRPr>
          </a:p>
          <a:p>
            <a:pPr marL="809625" lvl="1" indent="-252095">
              <a:lnSpc>
                <a:spcPct val="100000"/>
              </a:lnSpc>
              <a:spcBef>
                <a:spcPts val="440"/>
              </a:spcBef>
              <a:buFont typeface="Source Sans 3"/>
              <a:buAutoNum type="arabicPeriod"/>
              <a:tabLst>
                <a:tab pos="810260" algn="l"/>
              </a:tabLst>
            </a:pPr>
            <a:r>
              <a:rPr sz="2200" b="1" dirty="0">
                <a:solidFill>
                  <a:srgbClr val="666666"/>
                </a:solidFill>
                <a:latin typeface="Source Sans 3"/>
                <a:cs typeface="Source Sans 3"/>
              </a:rPr>
              <a:t>Consumer:</a:t>
            </a:r>
            <a:r>
              <a:rPr sz="2200" b="1" spc="-30" dirty="0">
                <a:solidFill>
                  <a:srgbClr val="666666"/>
                </a:solidFill>
                <a:latin typeface="Source Sans 3"/>
                <a:cs typeface="Source Sans 3"/>
              </a:rPr>
              <a:t> </a:t>
            </a:r>
            <a:r>
              <a:rPr sz="2200" dirty="0">
                <a:solidFill>
                  <a:srgbClr val="666666"/>
                </a:solidFill>
                <a:latin typeface="Source Sans 3"/>
                <a:cs typeface="Source Sans 3"/>
              </a:rPr>
              <a:t>component</a:t>
            </a:r>
            <a:r>
              <a:rPr sz="2200" spc="-30" dirty="0">
                <a:solidFill>
                  <a:srgbClr val="666666"/>
                </a:solidFill>
                <a:latin typeface="Source Sans 3"/>
                <a:cs typeface="Source Sans 3"/>
              </a:rPr>
              <a:t> </a:t>
            </a:r>
            <a:r>
              <a:rPr sz="2200" dirty="0">
                <a:solidFill>
                  <a:srgbClr val="666666"/>
                </a:solidFill>
                <a:latin typeface="Source Sans 3"/>
                <a:cs typeface="Source Sans 3"/>
              </a:rPr>
              <a:t>that</a:t>
            </a:r>
            <a:r>
              <a:rPr sz="2200" spc="-25" dirty="0">
                <a:solidFill>
                  <a:srgbClr val="666666"/>
                </a:solidFill>
                <a:latin typeface="Source Sans 3"/>
                <a:cs typeface="Source Sans 3"/>
              </a:rPr>
              <a:t> </a:t>
            </a:r>
            <a:r>
              <a:rPr sz="2200" dirty="0">
                <a:solidFill>
                  <a:srgbClr val="666666"/>
                </a:solidFill>
                <a:latin typeface="Source Sans 3"/>
                <a:cs typeface="Source Sans 3"/>
              </a:rPr>
              <a:t>consumes</a:t>
            </a:r>
            <a:r>
              <a:rPr sz="2200" spc="-30" dirty="0">
                <a:solidFill>
                  <a:srgbClr val="666666"/>
                </a:solidFill>
                <a:latin typeface="Source Sans 3"/>
                <a:cs typeface="Source Sans 3"/>
              </a:rPr>
              <a:t> </a:t>
            </a:r>
            <a:r>
              <a:rPr sz="2200" spc="-20" dirty="0">
                <a:solidFill>
                  <a:srgbClr val="666666"/>
                </a:solidFill>
                <a:latin typeface="Source Sans 3"/>
                <a:cs typeface="Source Sans 3"/>
              </a:rPr>
              <a:t>data</a:t>
            </a:r>
            <a:endParaRPr sz="2200">
              <a:latin typeface="Source Sans 3"/>
              <a:cs typeface="Source Sans 3"/>
            </a:endParaRPr>
          </a:p>
          <a:p>
            <a:pPr marL="403860" indent="-391795">
              <a:lnSpc>
                <a:spcPct val="100000"/>
              </a:lnSpc>
              <a:spcBef>
                <a:spcPts val="445"/>
              </a:spcBef>
              <a:buFont typeface="Tahoma"/>
              <a:buChar char="●"/>
              <a:tabLst>
                <a:tab pos="403860" algn="l"/>
                <a:tab pos="404495" algn="l"/>
              </a:tabLst>
            </a:pPr>
            <a:r>
              <a:rPr sz="2200" dirty="0">
                <a:solidFill>
                  <a:srgbClr val="666666"/>
                </a:solidFill>
                <a:latin typeface="Source Sans 3"/>
                <a:cs typeface="Source Sans 3"/>
              </a:rPr>
              <a:t>These</a:t>
            </a:r>
            <a:r>
              <a:rPr sz="2200" spc="-25" dirty="0">
                <a:solidFill>
                  <a:srgbClr val="666666"/>
                </a:solidFill>
                <a:latin typeface="Source Sans 3"/>
                <a:cs typeface="Source Sans 3"/>
              </a:rPr>
              <a:t> </a:t>
            </a:r>
            <a:r>
              <a:rPr sz="2200" spc="-10" dirty="0">
                <a:solidFill>
                  <a:srgbClr val="666666"/>
                </a:solidFill>
                <a:latin typeface="Source Sans 3"/>
                <a:cs typeface="Source Sans 3"/>
              </a:rPr>
              <a:t>concepts</a:t>
            </a:r>
            <a:r>
              <a:rPr sz="2200" spc="-25" dirty="0">
                <a:solidFill>
                  <a:srgbClr val="666666"/>
                </a:solidFill>
                <a:latin typeface="Source Sans 3"/>
                <a:cs typeface="Source Sans 3"/>
              </a:rPr>
              <a:t> </a:t>
            </a:r>
            <a:r>
              <a:rPr sz="2200" dirty="0">
                <a:solidFill>
                  <a:srgbClr val="666666"/>
                </a:solidFill>
                <a:latin typeface="Source Sans 3"/>
                <a:cs typeface="Source Sans 3"/>
              </a:rPr>
              <a:t>can</a:t>
            </a:r>
            <a:r>
              <a:rPr sz="2200" spc="-25" dirty="0">
                <a:solidFill>
                  <a:srgbClr val="666666"/>
                </a:solidFill>
                <a:latin typeface="Source Sans 3"/>
                <a:cs typeface="Source Sans 3"/>
              </a:rPr>
              <a:t> </a:t>
            </a:r>
            <a:r>
              <a:rPr sz="2200" dirty="0">
                <a:solidFill>
                  <a:srgbClr val="666666"/>
                </a:solidFill>
                <a:latin typeface="Source Sans 3"/>
                <a:cs typeface="Source Sans 3"/>
              </a:rPr>
              <a:t>be</a:t>
            </a:r>
            <a:r>
              <a:rPr sz="2200" spc="-25" dirty="0">
                <a:solidFill>
                  <a:srgbClr val="666666"/>
                </a:solidFill>
                <a:latin typeface="Source Sans 3"/>
                <a:cs typeface="Source Sans 3"/>
              </a:rPr>
              <a:t> </a:t>
            </a:r>
            <a:r>
              <a:rPr sz="2200" dirty="0">
                <a:solidFill>
                  <a:srgbClr val="666666"/>
                </a:solidFill>
                <a:latin typeface="Source Sans 3"/>
                <a:cs typeface="Source Sans 3"/>
              </a:rPr>
              <a:t>mixed</a:t>
            </a:r>
            <a:r>
              <a:rPr sz="2200" spc="-25" dirty="0">
                <a:solidFill>
                  <a:srgbClr val="666666"/>
                </a:solidFill>
                <a:latin typeface="Source Sans 3"/>
                <a:cs typeface="Source Sans 3"/>
              </a:rPr>
              <a:t> </a:t>
            </a:r>
            <a:r>
              <a:rPr sz="2200" dirty="0">
                <a:solidFill>
                  <a:srgbClr val="666666"/>
                </a:solidFill>
                <a:latin typeface="Source Sans 3"/>
                <a:cs typeface="Source Sans 3"/>
              </a:rPr>
              <a:t>and</a:t>
            </a:r>
            <a:r>
              <a:rPr sz="2200" spc="-25" dirty="0">
                <a:solidFill>
                  <a:srgbClr val="666666"/>
                </a:solidFill>
                <a:latin typeface="Source Sans 3"/>
                <a:cs typeface="Source Sans 3"/>
              </a:rPr>
              <a:t> </a:t>
            </a:r>
            <a:r>
              <a:rPr sz="2200" spc="-10" dirty="0">
                <a:solidFill>
                  <a:srgbClr val="666666"/>
                </a:solidFill>
                <a:latin typeface="Source Sans 3"/>
                <a:cs typeface="Source Sans 3"/>
              </a:rPr>
              <a:t>matched</a:t>
            </a:r>
            <a:endParaRPr sz="2200">
              <a:latin typeface="Source Sans 3"/>
              <a:cs typeface="Source Sans 3"/>
            </a:endParaRPr>
          </a:p>
        </p:txBody>
      </p:sp>
      <p:sp>
        <p:nvSpPr>
          <p:cNvPr id="3" name="object 3"/>
          <p:cNvSpPr txBox="1">
            <a:spLocks noGrp="1"/>
          </p:cNvSpPr>
          <p:nvPr>
            <p:ph type="title"/>
          </p:nvPr>
        </p:nvSpPr>
        <p:spPr>
          <a:xfrm>
            <a:off x="317250" y="1328899"/>
            <a:ext cx="5540375" cy="528955"/>
          </a:xfrm>
          <a:prstGeom prst="rect">
            <a:avLst/>
          </a:prstGeom>
        </p:spPr>
        <p:txBody>
          <a:bodyPr vert="horz" wrap="square" lIns="0" tIns="12700" rIns="0" bIns="0" rtlCol="0">
            <a:spAutoFit/>
          </a:bodyPr>
          <a:lstStyle/>
          <a:p>
            <a:pPr marL="12700">
              <a:lnSpc>
                <a:spcPct val="100000"/>
              </a:lnSpc>
              <a:spcBef>
                <a:spcPts val="100"/>
              </a:spcBef>
            </a:pPr>
            <a:r>
              <a:rPr spc="-10" dirty="0"/>
              <a:t>CONCURRENCY</a:t>
            </a:r>
            <a:r>
              <a:rPr spc="-130" dirty="0"/>
              <a:t> </a:t>
            </a:r>
            <a:r>
              <a:rPr spc="-10" dirty="0"/>
              <a:t>COMPONENTS</a:t>
            </a:r>
          </a:p>
        </p:txBody>
      </p:sp>
      <p:sp>
        <p:nvSpPr>
          <p:cNvPr id="4" name="Rectangle 3">
            <a:extLst>
              <a:ext uri="{FF2B5EF4-FFF2-40B4-BE49-F238E27FC236}">
                <a16:creationId xmlns:a16="http://schemas.microsoft.com/office/drawing/2014/main" id="{55AA5AF3-A88D-BD77-1D02-17CBF736FE59}"/>
              </a:ext>
            </a:extLst>
          </p:cNvPr>
          <p:cNvSpPr/>
          <p:nvPr/>
        </p:nvSpPr>
        <p:spPr>
          <a:xfrm>
            <a:off x="0" y="6248400"/>
            <a:ext cx="100584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62961" y="3469839"/>
            <a:ext cx="1000760" cy="833119"/>
          </a:xfrm>
          <a:custGeom>
            <a:avLst/>
            <a:gdLst/>
            <a:ahLst/>
            <a:cxnLst/>
            <a:rect l="l" t="t" r="r" b="b"/>
            <a:pathLst>
              <a:path w="1000760" h="833120">
                <a:moveTo>
                  <a:pt x="0" y="0"/>
                </a:moveTo>
                <a:lnTo>
                  <a:pt x="832838" y="0"/>
                </a:lnTo>
                <a:lnTo>
                  <a:pt x="1000495" y="418133"/>
                </a:lnTo>
                <a:lnTo>
                  <a:pt x="832838" y="832721"/>
                </a:lnTo>
                <a:lnTo>
                  <a:pt x="0" y="832721"/>
                </a:lnTo>
                <a:lnTo>
                  <a:pt x="0" y="0"/>
                </a:lnTo>
                <a:close/>
              </a:path>
            </a:pathLst>
          </a:custGeom>
          <a:ln w="27972">
            <a:solidFill>
              <a:srgbClr val="666666"/>
            </a:solidFill>
          </a:ln>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229479" rIns="0" bIns="0" rtlCol="0">
            <a:spAutoFit/>
          </a:bodyPr>
          <a:lstStyle/>
          <a:p>
            <a:pPr marL="243204">
              <a:lnSpc>
                <a:spcPct val="100000"/>
              </a:lnSpc>
              <a:spcBef>
                <a:spcPts val="100"/>
              </a:spcBef>
            </a:pPr>
            <a:r>
              <a:rPr spc="-10" dirty="0"/>
              <a:t>CONCURRENCY</a:t>
            </a:r>
            <a:r>
              <a:rPr spc="-120" dirty="0"/>
              <a:t> </a:t>
            </a:r>
            <a:r>
              <a:rPr spc="-35" dirty="0"/>
              <a:t>PATTERNS:</a:t>
            </a:r>
            <a:r>
              <a:rPr spc="-114" dirty="0"/>
              <a:t> </a:t>
            </a:r>
            <a:r>
              <a:rPr spc="-10" dirty="0"/>
              <a:t>PIPELINE</a:t>
            </a:r>
          </a:p>
        </p:txBody>
      </p:sp>
      <p:sp>
        <p:nvSpPr>
          <p:cNvPr id="4" name="object 4"/>
          <p:cNvSpPr/>
          <p:nvPr/>
        </p:nvSpPr>
        <p:spPr>
          <a:xfrm>
            <a:off x="7250094" y="3469839"/>
            <a:ext cx="833119" cy="833119"/>
          </a:xfrm>
          <a:custGeom>
            <a:avLst/>
            <a:gdLst/>
            <a:ahLst/>
            <a:cxnLst/>
            <a:rect l="l" t="t" r="r" b="b"/>
            <a:pathLst>
              <a:path w="833120" h="833120">
                <a:moveTo>
                  <a:pt x="832838" y="0"/>
                </a:moveTo>
                <a:lnTo>
                  <a:pt x="0" y="0"/>
                </a:lnTo>
                <a:lnTo>
                  <a:pt x="168682" y="422329"/>
                </a:lnTo>
                <a:lnTo>
                  <a:pt x="0" y="832721"/>
                </a:lnTo>
                <a:lnTo>
                  <a:pt x="832838" y="832721"/>
                </a:lnTo>
                <a:lnTo>
                  <a:pt x="832838" y="0"/>
                </a:lnTo>
                <a:close/>
              </a:path>
            </a:pathLst>
          </a:custGeom>
          <a:ln w="27973">
            <a:solidFill>
              <a:srgbClr val="666666"/>
            </a:solidFill>
          </a:ln>
        </p:spPr>
        <p:txBody>
          <a:bodyPr wrap="square" lIns="0" tIns="0" rIns="0" bIns="0" rtlCol="0"/>
          <a:lstStyle/>
          <a:p>
            <a:endParaRPr/>
          </a:p>
        </p:txBody>
      </p:sp>
      <p:sp>
        <p:nvSpPr>
          <p:cNvPr id="5" name="object 5"/>
          <p:cNvSpPr/>
          <p:nvPr/>
        </p:nvSpPr>
        <p:spPr>
          <a:xfrm>
            <a:off x="4606430" y="3469839"/>
            <a:ext cx="833119" cy="833119"/>
          </a:xfrm>
          <a:custGeom>
            <a:avLst/>
            <a:gdLst/>
            <a:ahLst/>
            <a:cxnLst/>
            <a:rect l="l" t="t" r="r" b="b"/>
            <a:pathLst>
              <a:path w="833120" h="833120">
                <a:moveTo>
                  <a:pt x="190970" y="0"/>
                </a:moveTo>
                <a:lnTo>
                  <a:pt x="641869" y="0"/>
                </a:lnTo>
                <a:lnTo>
                  <a:pt x="710518" y="1170"/>
                </a:lnTo>
                <a:lnTo>
                  <a:pt x="753949" y="9357"/>
                </a:lnTo>
                <a:lnTo>
                  <a:pt x="796422" y="36412"/>
                </a:lnTo>
                <a:lnTo>
                  <a:pt x="823480" y="78879"/>
                </a:lnTo>
                <a:lnTo>
                  <a:pt x="831669" y="122304"/>
                </a:lnTo>
                <a:lnTo>
                  <a:pt x="832838" y="190943"/>
                </a:lnTo>
                <a:lnTo>
                  <a:pt x="832838" y="641779"/>
                </a:lnTo>
                <a:lnTo>
                  <a:pt x="831668" y="710418"/>
                </a:lnTo>
                <a:lnTo>
                  <a:pt x="823479" y="753843"/>
                </a:lnTo>
                <a:lnTo>
                  <a:pt x="796421" y="796310"/>
                </a:lnTo>
                <a:lnTo>
                  <a:pt x="753948" y="823365"/>
                </a:lnTo>
                <a:lnTo>
                  <a:pt x="710517" y="831552"/>
                </a:lnTo>
                <a:lnTo>
                  <a:pt x="641868" y="832722"/>
                </a:lnTo>
                <a:lnTo>
                  <a:pt x="190969" y="832721"/>
                </a:lnTo>
                <a:lnTo>
                  <a:pt x="122320" y="831552"/>
                </a:lnTo>
                <a:lnTo>
                  <a:pt x="78889" y="823364"/>
                </a:lnTo>
                <a:lnTo>
                  <a:pt x="36416" y="796310"/>
                </a:lnTo>
                <a:lnTo>
                  <a:pt x="9358" y="753842"/>
                </a:lnTo>
                <a:lnTo>
                  <a:pt x="1169" y="710418"/>
                </a:lnTo>
                <a:lnTo>
                  <a:pt x="0" y="641778"/>
                </a:lnTo>
                <a:lnTo>
                  <a:pt x="0" y="190942"/>
                </a:lnTo>
                <a:lnTo>
                  <a:pt x="1170" y="122303"/>
                </a:lnTo>
                <a:lnTo>
                  <a:pt x="9358" y="78878"/>
                </a:lnTo>
                <a:lnTo>
                  <a:pt x="36417" y="36411"/>
                </a:lnTo>
                <a:lnTo>
                  <a:pt x="78890" y="9356"/>
                </a:lnTo>
                <a:lnTo>
                  <a:pt x="122321" y="1169"/>
                </a:lnTo>
                <a:lnTo>
                  <a:pt x="190970" y="0"/>
                </a:lnTo>
                <a:close/>
              </a:path>
            </a:pathLst>
          </a:custGeom>
          <a:ln w="27973">
            <a:solidFill>
              <a:srgbClr val="666666"/>
            </a:solidFill>
          </a:ln>
        </p:spPr>
        <p:txBody>
          <a:bodyPr wrap="square" lIns="0" tIns="0" rIns="0" bIns="0" rtlCol="0"/>
          <a:lstStyle/>
          <a:p>
            <a:endParaRPr/>
          </a:p>
        </p:txBody>
      </p:sp>
      <p:sp>
        <p:nvSpPr>
          <p:cNvPr id="6" name="object 6"/>
          <p:cNvSpPr txBox="1"/>
          <p:nvPr/>
        </p:nvSpPr>
        <p:spPr>
          <a:xfrm>
            <a:off x="2286605" y="3672105"/>
            <a:ext cx="201930" cy="378460"/>
          </a:xfrm>
          <a:prstGeom prst="rect">
            <a:avLst/>
          </a:prstGeom>
        </p:spPr>
        <p:txBody>
          <a:bodyPr vert="horz" wrap="square" lIns="0" tIns="13970" rIns="0" bIns="0" rtlCol="0">
            <a:spAutoFit/>
          </a:bodyPr>
          <a:lstStyle/>
          <a:p>
            <a:pPr marL="12700">
              <a:lnSpc>
                <a:spcPct val="100000"/>
              </a:lnSpc>
              <a:spcBef>
                <a:spcPts val="110"/>
              </a:spcBef>
            </a:pPr>
            <a:r>
              <a:rPr sz="2300" b="1" spc="15" dirty="0">
                <a:latin typeface="Source Sans 3"/>
                <a:cs typeface="Source Sans 3"/>
              </a:rPr>
              <a:t>P</a:t>
            </a:r>
            <a:endParaRPr sz="2300">
              <a:latin typeface="Source Sans 3"/>
              <a:cs typeface="Source Sans 3"/>
            </a:endParaRPr>
          </a:p>
        </p:txBody>
      </p:sp>
      <p:sp>
        <p:nvSpPr>
          <p:cNvPr id="7" name="object 7"/>
          <p:cNvSpPr txBox="1"/>
          <p:nvPr/>
        </p:nvSpPr>
        <p:spPr>
          <a:xfrm>
            <a:off x="4891552" y="3672105"/>
            <a:ext cx="265430" cy="378460"/>
          </a:xfrm>
          <a:prstGeom prst="rect">
            <a:avLst/>
          </a:prstGeom>
        </p:spPr>
        <p:txBody>
          <a:bodyPr vert="horz" wrap="square" lIns="0" tIns="13970" rIns="0" bIns="0" rtlCol="0">
            <a:spAutoFit/>
          </a:bodyPr>
          <a:lstStyle/>
          <a:p>
            <a:pPr marL="12700">
              <a:lnSpc>
                <a:spcPct val="100000"/>
              </a:lnSpc>
              <a:spcBef>
                <a:spcPts val="110"/>
              </a:spcBef>
            </a:pPr>
            <a:r>
              <a:rPr sz="2300" b="1" spc="15" dirty="0">
                <a:latin typeface="Source Sans 3"/>
                <a:cs typeface="Source Sans 3"/>
              </a:rPr>
              <a:t>W</a:t>
            </a:r>
            <a:endParaRPr sz="2300">
              <a:latin typeface="Source Sans 3"/>
              <a:cs typeface="Source Sans 3"/>
            </a:endParaRPr>
          </a:p>
        </p:txBody>
      </p:sp>
      <p:sp>
        <p:nvSpPr>
          <p:cNvPr id="8" name="object 8"/>
          <p:cNvSpPr txBox="1"/>
          <p:nvPr/>
        </p:nvSpPr>
        <p:spPr>
          <a:xfrm>
            <a:off x="7562442" y="3672105"/>
            <a:ext cx="196850" cy="378460"/>
          </a:xfrm>
          <a:prstGeom prst="rect">
            <a:avLst/>
          </a:prstGeom>
        </p:spPr>
        <p:txBody>
          <a:bodyPr vert="horz" wrap="square" lIns="0" tIns="13970" rIns="0" bIns="0" rtlCol="0">
            <a:spAutoFit/>
          </a:bodyPr>
          <a:lstStyle/>
          <a:p>
            <a:pPr marL="12700">
              <a:lnSpc>
                <a:spcPct val="100000"/>
              </a:lnSpc>
              <a:spcBef>
                <a:spcPts val="110"/>
              </a:spcBef>
            </a:pPr>
            <a:r>
              <a:rPr sz="2300" b="1" spc="5" dirty="0">
                <a:latin typeface="Source Sans 3"/>
                <a:cs typeface="Source Sans 3"/>
              </a:rPr>
              <a:t>C</a:t>
            </a:r>
            <a:endParaRPr sz="2300">
              <a:latin typeface="Source Sans 3"/>
              <a:cs typeface="Source Sans 3"/>
            </a:endParaRPr>
          </a:p>
        </p:txBody>
      </p:sp>
      <p:grpSp>
        <p:nvGrpSpPr>
          <p:cNvPr id="9" name="object 9"/>
          <p:cNvGrpSpPr/>
          <p:nvPr/>
        </p:nvGrpSpPr>
        <p:grpSpPr>
          <a:xfrm>
            <a:off x="3066329" y="3799137"/>
            <a:ext cx="1287145" cy="218440"/>
            <a:chOff x="3066329" y="3799137"/>
            <a:chExt cx="1287145" cy="218440"/>
          </a:xfrm>
        </p:grpSpPr>
        <p:pic>
          <p:nvPicPr>
            <p:cNvPr id="10" name="object 10"/>
            <p:cNvPicPr/>
            <p:nvPr/>
          </p:nvPicPr>
          <p:blipFill>
            <a:blip r:embed="rId3" cstate="print"/>
            <a:stretch>
              <a:fillRect/>
            </a:stretch>
          </p:blipFill>
          <p:spPr>
            <a:xfrm>
              <a:off x="3066329" y="3799137"/>
              <a:ext cx="1286574" cy="218176"/>
            </a:xfrm>
            <a:prstGeom prst="rect">
              <a:avLst/>
            </a:prstGeom>
          </p:spPr>
        </p:pic>
        <p:sp>
          <p:nvSpPr>
            <p:cNvPr id="11" name="object 11"/>
            <p:cNvSpPr/>
            <p:nvPr/>
          </p:nvSpPr>
          <p:spPr>
            <a:xfrm>
              <a:off x="3108291" y="3886200"/>
              <a:ext cx="1082675" cy="0"/>
            </a:xfrm>
            <a:custGeom>
              <a:avLst/>
              <a:gdLst/>
              <a:ahLst/>
              <a:cxnLst/>
              <a:rect l="l" t="t" r="r" b="b"/>
              <a:pathLst>
                <a:path w="1082675">
                  <a:moveTo>
                    <a:pt x="0" y="0"/>
                  </a:moveTo>
                  <a:lnTo>
                    <a:pt x="1068367" y="0"/>
                  </a:lnTo>
                  <a:lnTo>
                    <a:pt x="1082355" y="0"/>
                  </a:lnTo>
                </a:path>
              </a:pathLst>
            </a:custGeom>
            <a:ln w="27971">
              <a:solidFill>
                <a:srgbClr val="C93D36"/>
              </a:solidFill>
            </a:ln>
          </p:spPr>
          <p:txBody>
            <a:bodyPr wrap="square" lIns="0" tIns="0" rIns="0" bIns="0" rtlCol="0"/>
            <a:lstStyle/>
            <a:p>
              <a:endParaRPr/>
            </a:p>
          </p:txBody>
        </p:sp>
        <p:sp>
          <p:nvSpPr>
            <p:cNvPr id="12" name="object 12"/>
            <p:cNvSpPr/>
            <p:nvPr/>
          </p:nvSpPr>
          <p:spPr>
            <a:xfrm>
              <a:off x="4176660" y="3819069"/>
              <a:ext cx="134620" cy="134620"/>
            </a:xfrm>
            <a:custGeom>
              <a:avLst/>
              <a:gdLst/>
              <a:ahLst/>
              <a:cxnLst/>
              <a:rect l="l" t="t" r="r" b="b"/>
              <a:pathLst>
                <a:path w="134620" h="134620">
                  <a:moveTo>
                    <a:pt x="0" y="0"/>
                  </a:moveTo>
                  <a:lnTo>
                    <a:pt x="0" y="134261"/>
                  </a:lnTo>
                  <a:lnTo>
                    <a:pt x="134280" y="67130"/>
                  </a:lnTo>
                  <a:lnTo>
                    <a:pt x="0" y="0"/>
                  </a:lnTo>
                  <a:close/>
                </a:path>
              </a:pathLst>
            </a:custGeom>
            <a:solidFill>
              <a:srgbClr val="C93D36"/>
            </a:solidFill>
          </p:spPr>
          <p:txBody>
            <a:bodyPr wrap="square" lIns="0" tIns="0" rIns="0" bIns="0" rtlCol="0"/>
            <a:lstStyle/>
            <a:p>
              <a:endParaRPr/>
            </a:p>
          </p:txBody>
        </p:sp>
      </p:grpSp>
      <p:grpSp>
        <p:nvGrpSpPr>
          <p:cNvPr id="13" name="object 13"/>
          <p:cNvGrpSpPr/>
          <p:nvPr/>
        </p:nvGrpSpPr>
        <p:grpSpPr>
          <a:xfrm>
            <a:off x="5696293" y="3799137"/>
            <a:ext cx="1287145" cy="218440"/>
            <a:chOff x="5696293" y="3799137"/>
            <a:chExt cx="1287145" cy="218440"/>
          </a:xfrm>
        </p:grpSpPr>
        <p:pic>
          <p:nvPicPr>
            <p:cNvPr id="14" name="object 14"/>
            <p:cNvPicPr/>
            <p:nvPr/>
          </p:nvPicPr>
          <p:blipFill>
            <a:blip r:embed="rId3" cstate="print"/>
            <a:stretch>
              <a:fillRect/>
            </a:stretch>
          </p:blipFill>
          <p:spPr>
            <a:xfrm>
              <a:off x="5696293" y="3799137"/>
              <a:ext cx="1286574" cy="218176"/>
            </a:xfrm>
            <a:prstGeom prst="rect">
              <a:avLst/>
            </a:prstGeom>
          </p:spPr>
        </p:pic>
        <p:sp>
          <p:nvSpPr>
            <p:cNvPr id="15" name="object 15"/>
            <p:cNvSpPr/>
            <p:nvPr/>
          </p:nvSpPr>
          <p:spPr>
            <a:xfrm>
              <a:off x="5738256" y="3886200"/>
              <a:ext cx="1082675" cy="0"/>
            </a:xfrm>
            <a:custGeom>
              <a:avLst/>
              <a:gdLst/>
              <a:ahLst/>
              <a:cxnLst/>
              <a:rect l="l" t="t" r="r" b="b"/>
              <a:pathLst>
                <a:path w="1082675">
                  <a:moveTo>
                    <a:pt x="0" y="0"/>
                  </a:moveTo>
                  <a:lnTo>
                    <a:pt x="1068367" y="0"/>
                  </a:lnTo>
                  <a:lnTo>
                    <a:pt x="1082355" y="0"/>
                  </a:lnTo>
                </a:path>
              </a:pathLst>
            </a:custGeom>
            <a:ln w="27971">
              <a:solidFill>
                <a:srgbClr val="C93D36"/>
              </a:solidFill>
            </a:ln>
          </p:spPr>
          <p:txBody>
            <a:bodyPr wrap="square" lIns="0" tIns="0" rIns="0" bIns="0" rtlCol="0"/>
            <a:lstStyle/>
            <a:p>
              <a:endParaRPr/>
            </a:p>
          </p:txBody>
        </p:sp>
        <p:sp>
          <p:nvSpPr>
            <p:cNvPr id="16" name="object 16"/>
            <p:cNvSpPr/>
            <p:nvPr/>
          </p:nvSpPr>
          <p:spPr>
            <a:xfrm>
              <a:off x="6806623" y="3819069"/>
              <a:ext cx="134620" cy="134620"/>
            </a:xfrm>
            <a:custGeom>
              <a:avLst/>
              <a:gdLst/>
              <a:ahLst/>
              <a:cxnLst/>
              <a:rect l="l" t="t" r="r" b="b"/>
              <a:pathLst>
                <a:path w="134620" h="134620">
                  <a:moveTo>
                    <a:pt x="0" y="0"/>
                  </a:moveTo>
                  <a:lnTo>
                    <a:pt x="0" y="134261"/>
                  </a:lnTo>
                  <a:lnTo>
                    <a:pt x="134280" y="67130"/>
                  </a:lnTo>
                  <a:lnTo>
                    <a:pt x="0" y="0"/>
                  </a:lnTo>
                  <a:close/>
                </a:path>
              </a:pathLst>
            </a:custGeom>
            <a:solidFill>
              <a:srgbClr val="C93D36"/>
            </a:solidFill>
          </p:spPr>
          <p:txBody>
            <a:bodyPr wrap="square" lIns="0" tIns="0" rIns="0" bIns="0" rtlCol="0"/>
            <a:lstStyle/>
            <a:p>
              <a:endParaRPr/>
            </a:p>
          </p:txBody>
        </p:sp>
      </p:grpSp>
      <p:sp>
        <p:nvSpPr>
          <p:cNvPr id="17" name="Rectangle 16">
            <a:extLst>
              <a:ext uri="{FF2B5EF4-FFF2-40B4-BE49-F238E27FC236}">
                <a16:creationId xmlns:a16="http://schemas.microsoft.com/office/drawing/2014/main" id="{7499BB09-DE8C-F412-D5FE-AA5B4188FD31}"/>
              </a:ext>
            </a:extLst>
          </p:cNvPr>
          <p:cNvSpPr/>
          <p:nvPr/>
        </p:nvSpPr>
        <p:spPr>
          <a:xfrm>
            <a:off x="0" y="6248400"/>
            <a:ext cx="100584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62961" y="3469839"/>
            <a:ext cx="1000760" cy="833119"/>
          </a:xfrm>
          <a:custGeom>
            <a:avLst/>
            <a:gdLst/>
            <a:ahLst/>
            <a:cxnLst/>
            <a:rect l="l" t="t" r="r" b="b"/>
            <a:pathLst>
              <a:path w="1000760" h="833120">
                <a:moveTo>
                  <a:pt x="0" y="0"/>
                </a:moveTo>
                <a:lnTo>
                  <a:pt x="832838" y="0"/>
                </a:lnTo>
                <a:lnTo>
                  <a:pt x="1000495" y="418133"/>
                </a:lnTo>
                <a:lnTo>
                  <a:pt x="832838" y="832721"/>
                </a:lnTo>
                <a:lnTo>
                  <a:pt x="0" y="832721"/>
                </a:lnTo>
                <a:lnTo>
                  <a:pt x="0" y="0"/>
                </a:lnTo>
                <a:close/>
              </a:path>
            </a:pathLst>
          </a:custGeom>
          <a:ln w="27972">
            <a:solidFill>
              <a:srgbClr val="666666"/>
            </a:solidFill>
          </a:ln>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229479" rIns="0" bIns="0" rtlCol="0">
            <a:spAutoFit/>
          </a:bodyPr>
          <a:lstStyle/>
          <a:p>
            <a:pPr marL="243204">
              <a:lnSpc>
                <a:spcPct val="100000"/>
              </a:lnSpc>
              <a:spcBef>
                <a:spcPts val="100"/>
              </a:spcBef>
            </a:pPr>
            <a:r>
              <a:rPr spc="-10" dirty="0"/>
              <a:t>CONCURRENCY</a:t>
            </a:r>
            <a:r>
              <a:rPr spc="-110" dirty="0"/>
              <a:t> </a:t>
            </a:r>
            <a:r>
              <a:rPr spc="-35" dirty="0"/>
              <a:t>PATTERNS:</a:t>
            </a:r>
            <a:r>
              <a:rPr spc="-110" dirty="0"/>
              <a:t> </a:t>
            </a:r>
            <a:r>
              <a:rPr spc="-25" dirty="0"/>
              <a:t>N-</a:t>
            </a:r>
            <a:r>
              <a:rPr spc="-10" dirty="0"/>
              <a:t>WORKERS</a:t>
            </a:r>
          </a:p>
        </p:txBody>
      </p:sp>
      <p:sp>
        <p:nvSpPr>
          <p:cNvPr id="4" name="object 4"/>
          <p:cNvSpPr/>
          <p:nvPr/>
        </p:nvSpPr>
        <p:spPr>
          <a:xfrm>
            <a:off x="7250094" y="3469839"/>
            <a:ext cx="833119" cy="833119"/>
          </a:xfrm>
          <a:custGeom>
            <a:avLst/>
            <a:gdLst/>
            <a:ahLst/>
            <a:cxnLst/>
            <a:rect l="l" t="t" r="r" b="b"/>
            <a:pathLst>
              <a:path w="833120" h="833120">
                <a:moveTo>
                  <a:pt x="832838" y="0"/>
                </a:moveTo>
                <a:lnTo>
                  <a:pt x="0" y="0"/>
                </a:lnTo>
                <a:lnTo>
                  <a:pt x="168682" y="422329"/>
                </a:lnTo>
                <a:lnTo>
                  <a:pt x="0" y="832721"/>
                </a:lnTo>
                <a:lnTo>
                  <a:pt x="832838" y="832721"/>
                </a:lnTo>
                <a:lnTo>
                  <a:pt x="832838" y="0"/>
                </a:lnTo>
                <a:close/>
              </a:path>
            </a:pathLst>
          </a:custGeom>
          <a:ln w="27973">
            <a:solidFill>
              <a:srgbClr val="666666"/>
            </a:solidFill>
          </a:ln>
        </p:spPr>
        <p:txBody>
          <a:bodyPr wrap="square" lIns="0" tIns="0" rIns="0" bIns="0" rtlCol="0"/>
          <a:lstStyle/>
          <a:p>
            <a:endParaRPr/>
          </a:p>
        </p:txBody>
      </p:sp>
      <p:sp>
        <p:nvSpPr>
          <p:cNvPr id="5" name="object 5"/>
          <p:cNvSpPr/>
          <p:nvPr/>
        </p:nvSpPr>
        <p:spPr>
          <a:xfrm>
            <a:off x="4596227" y="2704123"/>
            <a:ext cx="833119" cy="833119"/>
          </a:xfrm>
          <a:custGeom>
            <a:avLst/>
            <a:gdLst/>
            <a:ahLst/>
            <a:cxnLst/>
            <a:rect l="l" t="t" r="r" b="b"/>
            <a:pathLst>
              <a:path w="833120" h="833120">
                <a:moveTo>
                  <a:pt x="190970" y="0"/>
                </a:moveTo>
                <a:lnTo>
                  <a:pt x="641869" y="0"/>
                </a:lnTo>
                <a:lnTo>
                  <a:pt x="710518" y="1170"/>
                </a:lnTo>
                <a:lnTo>
                  <a:pt x="753949" y="9357"/>
                </a:lnTo>
                <a:lnTo>
                  <a:pt x="796422" y="36412"/>
                </a:lnTo>
                <a:lnTo>
                  <a:pt x="823480" y="78879"/>
                </a:lnTo>
                <a:lnTo>
                  <a:pt x="831669" y="122304"/>
                </a:lnTo>
                <a:lnTo>
                  <a:pt x="832838" y="190943"/>
                </a:lnTo>
                <a:lnTo>
                  <a:pt x="832838" y="641779"/>
                </a:lnTo>
                <a:lnTo>
                  <a:pt x="831668" y="710418"/>
                </a:lnTo>
                <a:lnTo>
                  <a:pt x="823479" y="753843"/>
                </a:lnTo>
                <a:lnTo>
                  <a:pt x="796421" y="796310"/>
                </a:lnTo>
                <a:lnTo>
                  <a:pt x="753948" y="823365"/>
                </a:lnTo>
                <a:lnTo>
                  <a:pt x="710517" y="831552"/>
                </a:lnTo>
                <a:lnTo>
                  <a:pt x="641868" y="832722"/>
                </a:lnTo>
                <a:lnTo>
                  <a:pt x="190969" y="832721"/>
                </a:lnTo>
                <a:lnTo>
                  <a:pt x="122320" y="831552"/>
                </a:lnTo>
                <a:lnTo>
                  <a:pt x="78889" y="823364"/>
                </a:lnTo>
                <a:lnTo>
                  <a:pt x="36416" y="796310"/>
                </a:lnTo>
                <a:lnTo>
                  <a:pt x="9358" y="753842"/>
                </a:lnTo>
                <a:lnTo>
                  <a:pt x="1169" y="710418"/>
                </a:lnTo>
                <a:lnTo>
                  <a:pt x="0" y="641778"/>
                </a:lnTo>
                <a:lnTo>
                  <a:pt x="0" y="190942"/>
                </a:lnTo>
                <a:lnTo>
                  <a:pt x="1170" y="122303"/>
                </a:lnTo>
                <a:lnTo>
                  <a:pt x="9358" y="78878"/>
                </a:lnTo>
                <a:lnTo>
                  <a:pt x="36417" y="36411"/>
                </a:lnTo>
                <a:lnTo>
                  <a:pt x="78890" y="9356"/>
                </a:lnTo>
                <a:lnTo>
                  <a:pt x="122321" y="1169"/>
                </a:lnTo>
                <a:lnTo>
                  <a:pt x="190970" y="0"/>
                </a:lnTo>
                <a:close/>
              </a:path>
            </a:pathLst>
          </a:custGeom>
          <a:ln w="27973">
            <a:solidFill>
              <a:srgbClr val="666666"/>
            </a:solidFill>
          </a:ln>
        </p:spPr>
        <p:txBody>
          <a:bodyPr wrap="square" lIns="0" tIns="0" rIns="0" bIns="0" rtlCol="0"/>
          <a:lstStyle/>
          <a:p>
            <a:endParaRPr/>
          </a:p>
        </p:txBody>
      </p:sp>
      <p:sp>
        <p:nvSpPr>
          <p:cNvPr id="6" name="object 6"/>
          <p:cNvSpPr txBox="1"/>
          <p:nvPr/>
        </p:nvSpPr>
        <p:spPr>
          <a:xfrm>
            <a:off x="2286605" y="3672105"/>
            <a:ext cx="201930" cy="378460"/>
          </a:xfrm>
          <a:prstGeom prst="rect">
            <a:avLst/>
          </a:prstGeom>
        </p:spPr>
        <p:txBody>
          <a:bodyPr vert="horz" wrap="square" lIns="0" tIns="13970" rIns="0" bIns="0" rtlCol="0">
            <a:spAutoFit/>
          </a:bodyPr>
          <a:lstStyle/>
          <a:p>
            <a:pPr marL="12700">
              <a:lnSpc>
                <a:spcPct val="100000"/>
              </a:lnSpc>
              <a:spcBef>
                <a:spcPts val="110"/>
              </a:spcBef>
            </a:pPr>
            <a:r>
              <a:rPr sz="2300" b="1" spc="15" dirty="0">
                <a:latin typeface="Source Sans 3"/>
                <a:cs typeface="Source Sans 3"/>
              </a:rPr>
              <a:t>P</a:t>
            </a:r>
            <a:endParaRPr sz="2300">
              <a:latin typeface="Source Sans 3"/>
              <a:cs typeface="Source Sans 3"/>
            </a:endParaRPr>
          </a:p>
        </p:txBody>
      </p:sp>
      <p:sp>
        <p:nvSpPr>
          <p:cNvPr id="7" name="object 7"/>
          <p:cNvSpPr txBox="1"/>
          <p:nvPr/>
        </p:nvSpPr>
        <p:spPr>
          <a:xfrm>
            <a:off x="4803213" y="2906389"/>
            <a:ext cx="421640" cy="378460"/>
          </a:xfrm>
          <a:prstGeom prst="rect">
            <a:avLst/>
          </a:prstGeom>
        </p:spPr>
        <p:txBody>
          <a:bodyPr vert="horz" wrap="square" lIns="0" tIns="13970" rIns="0" bIns="0" rtlCol="0">
            <a:spAutoFit/>
          </a:bodyPr>
          <a:lstStyle/>
          <a:p>
            <a:pPr marL="12700">
              <a:lnSpc>
                <a:spcPct val="100000"/>
              </a:lnSpc>
              <a:spcBef>
                <a:spcPts val="110"/>
              </a:spcBef>
            </a:pPr>
            <a:r>
              <a:rPr sz="2300" b="1" spc="-25" dirty="0">
                <a:latin typeface="Source Sans 3"/>
                <a:cs typeface="Source Sans 3"/>
              </a:rPr>
              <a:t>W1</a:t>
            </a:r>
            <a:endParaRPr sz="2300">
              <a:latin typeface="Source Sans 3"/>
              <a:cs typeface="Source Sans 3"/>
            </a:endParaRPr>
          </a:p>
        </p:txBody>
      </p:sp>
      <p:sp>
        <p:nvSpPr>
          <p:cNvPr id="8" name="object 8"/>
          <p:cNvSpPr txBox="1"/>
          <p:nvPr/>
        </p:nvSpPr>
        <p:spPr>
          <a:xfrm>
            <a:off x="7562442" y="3672105"/>
            <a:ext cx="196850" cy="378460"/>
          </a:xfrm>
          <a:prstGeom prst="rect">
            <a:avLst/>
          </a:prstGeom>
        </p:spPr>
        <p:txBody>
          <a:bodyPr vert="horz" wrap="square" lIns="0" tIns="13970" rIns="0" bIns="0" rtlCol="0">
            <a:spAutoFit/>
          </a:bodyPr>
          <a:lstStyle/>
          <a:p>
            <a:pPr marL="12700">
              <a:lnSpc>
                <a:spcPct val="100000"/>
              </a:lnSpc>
              <a:spcBef>
                <a:spcPts val="110"/>
              </a:spcBef>
            </a:pPr>
            <a:r>
              <a:rPr sz="2300" b="1" spc="5" dirty="0">
                <a:latin typeface="Source Sans 3"/>
                <a:cs typeface="Source Sans 3"/>
              </a:rPr>
              <a:t>C</a:t>
            </a:r>
            <a:endParaRPr sz="2300">
              <a:latin typeface="Source Sans 3"/>
              <a:cs typeface="Source Sans 3"/>
            </a:endParaRPr>
          </a:p>
        </p:txBody>
      </p:sp>
      <p:grpSp>
        <p:nvGrpSpPr>
          <p:cNvPr id="9" name="object 9"/>
          <p:cNvGrpSpPr/>
          <p:nvPr/>
        </p:nvGrpSpPr>
        <p:grpSpPr>
          <a:xfrm>
            <a:off x="3012038" y="2945436"/>
            <a:ext cx="1433195" cy="1941830"/>
            <a:chOff x="3012038" y="2945436"/>
            <a:chExt cx="1433195" cy="1941830"/>
          </a:xfrm>
        </p:grpSpPr>
        <p:pic>
          <p:nvPicPr>
            <p:cNvPr id="10" name="object 10"/>
            <p:cNvPicPr/>
            <p:nvPr/>
          </p:nvPicPr>
          <p:blipFill>
            <a:blip r:embed="rId3" cstate="print"/>
            <a:stretch>
              <a:fillRect/>
            </a:stretch>
          </p:blipFill>
          <p:spPr>
            <a:xfrm>
              <a:off x="3012038" y="2945436"/>
              <a:ext cx="1433144" cy="1076507"/>
            </a:xfrm>
            <a:prstGeom prst="rect">
              <a:avLst/>
            </a:prstGeom>
          </p:spPr>
        </p:pic>
        <p:sp>
          <p:nvSpPr>
            <p:cNvPr id="11" name="object 11"/>
            <p:cNvSpPr/>
            <p:nvPr/>
          </p:nvSpPr>
          <p:spPr>
            <a:xfrm>
              <a:off x="3108293" y="3105067"/>
              <a:ext cx="1141730" cy="781685"/>
            </a:xfrm>
            <a:custGeom>
              <a:avLst/>
              <a:gdLst/>
              <a:ahLst/>
              <a:cxnLst/>
              <a:rect l="l" t="t" r="r" b="b"/>
              <a:pathLst>
                <a:path w="1141729" h="781685">
                  <a:moveTo>
                    <a:pt x="0" y="781132"/>
                  </a:moveTo>
                  <a:lnTo>
                    <a:pt x="1129827" y="7899"/>
                  </a:lnTo>
                  <a:lnTo>
                    <a:pt x="1141370" y="0"/>
                  </a:lnTo>
                </a:path>
              </a:pathLst>
            </a:custGeom>
            <a:ln w="27973">
              <a:solidFill>
                <a:srgbClr val="C93D36"/>
              </a:solidFill>
            </a:ln>
          </p:spPr>
          <p:txBody>
            <a:bodyPr wrap="square" lIns="0" tIns="0" rIns="0" bIns="0" rtlCol="0"/>
            <a:lstStyle/>
            <a:p>
              <a:endParaRPr/>
            </a:p>
          </p:txBody>
        </p:sp>
        <p:sp>
          <p:nvSpPr>
            <p:cNvPr id="12" name="object 12"/>
            <p:cNvSpPr/>
            <p:nvPr/>
          </p:nvSpPr>
          <p:spPr>
            <a:xfrm>
              <a:off x="4200197" y="3037131"/>
              <a:ext cx="149225" cy="131445"/>
            </a:xfrm>
            <a:custGeom>
              <a:avLst/>
              <a:gdLst/>
              <a:ahLst/>
              <a:cxnLst/>
              <a:rect l="l" t="t" r="r" b="b"/>
              <a:pathLst>
                <a:path w="149225" h="131444">
                  <a:moveTo>
                    <a:pt x="148732" y="0"/>
                  </a:moveTo>
                  <a:lnTo>
                    <a:pt x="0" y="20438"/>
                  </a:lnTo>
                  <a:lnTo>
                    <a:pt x="75846" y="131232"/>
                  </a:lnTo>
                  <a:lnTo>
                    <a:pt x="148732" y="0"/>
                  </a:lnTo>
                  <a:close/>
                </a:path>
              </a:pathLst>
            </a:custGeom>
            <a:solidFill>
              <a:srgbClr val="C93D36"/>
            </a:solidFill>
          </p:spPr>
          <p:txBody>
            <a:bodyPr wrap="square" lIns="0" tIns="0" rIns="0" bIns="0" rtlCol="0"/>
            <a:lstStyle/>
            <a:p>
              <a:endParaRPr/>
            </a:p>
          </p:txBody>
        </p:sp>
        <p:pic>
          <p:nvPicPr>
            <p:cNvPr id="13" name="object 13"/>
            <p:cNvPicPr/>
            <p:nvPr/>
          </p:nvPicPr>
          <p:blipFill>
            <a:blip r:embed="rId4" cstate="print"/>
            <a:stretch>
              <a:fillRect/>
            </a:stretch>
          </p:blipFill>
          <p:spPr>
            <a:xfrm>
              <a:off x="3012038" y="3810138"/>
              <a:ext cx="1433143" cy="1076506"/>
            </a:xfrm>
            <a:prstGeom prst="rect">
              <a:avLst/>
            </a:prstGeom>
          </p:spPr>
        </p:pic>
        <p:sp>
          <p:nvSpPr>
            <p:cNvPr id="14" name="object 14"/>
            <p:cNvSpPr/>
            <p:nvPr/>
          </p:nvSpPr>
          <p:spPr>
            <a:xfrm>
              <a:off x="3108291" y="3901832"/>
              <a:ext cx="1141730" cy="781685"/>
            </a:xfrm>
            <a:custGeom>
              <a:avLst/>
              <a:gdLst/>
              <a:ahLst/>
              <a:cxnLst/>
              <a:rect l="l" t="t" r="r" b="b"/>
              <a:pathLst>
                <a:path w="1141729" h="781685">
                  <a:moveTo>
                    <a:pt x="0" y="0"/>
                  </a:moveTo>
                  <a:lnTo>
                    <a:pt x="1129827" y="773232"/>
                  </a:lnTo>
                  <a:lnTo>
                    <a:pt x="1141370" y="781132"/>
                  </a:lnTo>
                </a:path>
              </a:pathLst>
            </a:custGeom>
            <a:ln w="27973">
              <a:solidFill>
                <a:srgbClr val="C93D36"/>
              </a:solidFill>
            </a:ln>
          </p:spPr>
          <p:txBody>
            <a:bodyPr wrap="square" lIns="0" tIns="0" rIns="0" bIns="0" rtlCol="0"/>
            <a:lstStyle/>
            <a:p>
              <a:endParaRPr/>
            </a:p>
          </p:txBody>
        </p:sp>
        <p:sp>
          <p:nvSpPr>
            <p:cNvPr id="15" name="object 15"/>
            <p:cNvSpPr/>
            <p:nvPr/>
          </p:nvSpPr>
          <p:spPr>
            <a:xfrm>
              <a:off x="4200197" y="4619668"/>
              <a:ext cx="149225" cy="131445"/>
            </a:xfrm>
            <a:custGeom>
              <a:avLst/>
              <a:gdLst/>
              <a:ahLst/>
              <a:cxnLst/>
              <a:rect l="l" t="t" r="r" b="b"/>
              <a:pathLst>
                <a:path w="149225" h="131445">
                  <a:moveTo>
                    <a:pt x="75846" y="0"/>
                  </a:moveTo>
                  <a:lnTo>
                    <a:pt x="0" y="110793"/>
                  </a:lnTo>
                  <a:lnTo>
                    <a:pt x="148732" y="131232"/>
                  </a:lnTo>
                  <a:lnTo>
                    <a:pt x="75846" y="0"/>
                  </a:lnTo>
                  <a:close/>
                </a:path>
              </a:pathLst>
            </a:custGeom>
            <a:solidFill>
              <a:srgbClr val="C93D36"/>
            </a:solidFill>
          </p:spPr>
          <p:txBody>
            <a:bodyPr wrap="square" lIns="0" tIns="0" rIns="0" bIns="0" rtlCol="0"/>
            <a:lstStyle/>
            <a:p>
              <a:endParaRPr/>
            </a:p>
          </p:txBody>
        </p:sp>
      </p:grpSp>
      <p:grpSp>
        <p:nvGrpSpPr>
          <p:cNvPr id="16" name="object 16"/>
          <p:cNvGrpSpPr/>
          <p:nvPr/>
        </p:nvGrpSpPr>
        <p:grpSpPr>
          <a:xfrm>
            <a:off x="5589333" y="2967986"/>
            <a:ext cx="1447165" cy="1919605"/>
            <a:chOff x="5589333" y="2967986"/>
            <a:chExt cx="1447165" cy="1919605"/>
          </a:xfrm>
        </p:grpSpPr>
        <p:pic>
          <p:nvPicPr>
            <p:cNvPr id="17" name="object 17"/>
            <p:cNvPicPr/>
            <p:nvPr/>
          </p:nvPicPr>
          <p:blipFill>
            <a:blip r:embed="rId5" cstate="print"/>
            <a:stretch>
              <a:fillRect/>
            </a:stretch>
          </p:blipFill>
          <p:spPr>
            <a:xfrm>
              <a:off x="5589333" y="2967986"/>
              <a:ext cx="1446572" cy="1054440"/>
            </a:xfrm>
            <a:prstGeom prst="rect">
              <a:avLst/>
            </a:prstGeom>
          </p:spPr>
        </p:pic>
        <p:sp>
          <p:nvSpPr>
            <p:cNvPr id="18" name="object 18"/>
            <p:cNvSpPr/>
            <p:nvPr/>
          </p:nvSpPr>
          <p:spPr>
            <a:xfrm>
              <a:off x="5684334" y="3060164"/>
              <a:ext cx="1156335" cy="760095"/>
            </a:xfrm>
            <a:custGeom>
              <a:avLst/>
              <a:gdLst/>
              <a:ahLst/>
              <a:cxnLst/>
              <a:rect l="l" t="t" r="r" b="b"/>
              <a:pathLst>
                <a:path w="1156334" h="760095">
                  <a:moveTo>
                    <a:pt x="0" y="0"/>
                  </a:moveTo>
                  <a:lnTo>
                    <a:pt x="1144366" y="752277"/>
                  </a:lnTo>
                  <a:lnTo>
                    <a:pt x="1156054" y="759960"/>
                  </a:lnTo>
                </a:path>
              </a:pathLst>
            </a:custGeom>
            <a:ln w="27973">
              <a:solidFill>
                <a:srgbClr val="C93D36"/>
              </a:solidFill>
            </a:ln>
          </p:spPr>
          <p:txBody>
            <a:bodyPr wrap="square" lIns="0" tIns="0" rIns="0" bIns="0" rtlCol="0"/>
            <a:lstStyle/>
            <a:p>
              <a:endParaRPr/>
            </a:p>
          </p:txBody>
        </p:sp>
        <p:sp>
          <p:nvSpPr>
            <p:cNvPr id="19" name="object 19"/>
            <p:cNvSpPr/>
            <p:nvPr/>
          </p:nvSpPr>
          <p:spPr>
            <a:xfrm>
              <a:off x="6791816" y="3756347"/>
              <a:ext cx="149225" cy="130175"/>
            </a:xfrm>
            <a:custGeom>
              <a:avLst/>
              <a:gdLst/>
              <a:ahLst/>
              <a:cxnLst/>
              <a:rect l="l" t="t" r="r" b="b"/>
              <a:pathLst>
                <a:path w="149225" h="130175">
                  <a:moveTo>
                    <a:pt x="73769" y="0"/>
                  </a:moveTo>
                  <a:lnTo>
                    <a:pt x="0" y="112186"/>
                  </a:lnTo>
                  <a:lnTo>
                    <a:pt x="149087" y="129852"/>
                  </a:lnTo>
                  <a:lnTo>
                    <a:pt x="73769" y="0"/>
                  </a:lnTo>
                  <a:close/>
                </a:path>
              </a:pathLst>
            </a:custGeom>
            <a:solidFill>
              <a:srgbClr val="C93D36"/>
            </a:solidFill>
          </p:spPr>
          <p:txBody>
            <a:bodyPr wrap="square" lIns="0" tIns="0" rIns="0" bIns="0" rtlCol="0"/>
            <a:lstStyle/>
            <a:p>
              <a:endParaRPr/>
            </a:p>
          </p:txBody>
        </p:sp>
        <p:pic>
          <p:nvPicPr>
            <p:cNvPr id="20" name="object 20"/>
            <p:cNvPicPr/>
            <p:nvPr/>
          </p:nvPicPr>
          <p:blipFill>
            <a:blip r:embed="rId6" cstate="print"/>
            <a:stretch>
              <a:fillRect/>
            </a:stretch>
          </p:blipFill>
          <p:spPr>
            <a:xfrm>
              <a:off x="5589334" y="3832687"/>
              <a:ext cx="1446572" cy="1054440"/>
            </a:xfrm>
            <a:prstGeom prst="rect">
              <a:avLst/>
            </a:prstGeom>
          </p:spPr>
        </p:pic>
        <p:sp>
          <p:nvSpPr>
            <p:cNvPr id="21" name="object 21"/>
            <p:cNvSpPr/>
            <p:nvPr/>
          </p:nvSpPr>
          <p:spPr>
            <a:xfrm>
              <a:off x="5684334" y="3990940"/>
              <a:ext cx="1156335" cy="760095"/>
            </a:xfrm>
            <a:custGeom>
              <a:avLst/>
              <a:gdLst/>
              <a:ahLst/>
              <a:cxnLst/>
              <a:rect l="l" t="t" r="r" b="b"/>
              <a:pathLst>
                <a:path w="1156334" h="760095">
                  <a:moveTo>
                    <a:pt x="0" y="759960"/>
                  </a:moveTo>
                  <a:lnTo>
                    <a:pt x="1144366" y="7683"/>
                  </a:lnTo>
                  <a:lnTo>
                    <a:pt x="1156054" y="0"/>
                  </a:lnTo>
                </a:path>
              </a:pathLst>
            </a:custGeom>
            <a:ln w="27973">
              <a:solidFill>
                <a:srgbClr val="C93D36"/>
              </a:solidFill>
            </a:ln>
          </p:spPr>
          <p:txBody>
            <a:bodyPr wrap="square" lIns="0" tIns="0" rIns="0" bIns="0" rtlCol="0"/>
            <a:lstStyle/>
            <a:p>
              <a:endParaRPr/>
            </a:p>
          </p:txBody>
        </p:sp>
        <p:sp>
          <p:nvSpPr>
            <p:cNvPr id="22" name="object 22"/>
            <p:cNvSpPr/>
            <p:nvPr/>
          </p:nvSpPr>
          <p:spPr>
            <a:xfrm>
              <a:off x="6791816" y="3924865"/>
              <a:ext cx="149225" cy="130175"/>
            </a:xfrm>
            <a:custGeom>
              <a:avLst/>
              <a:gdLst/>
              <a:ahLst/>
              <a:cxnLst/>
              <a:rect l="l" t="t" r="r" b="b"/>
              <a:pathLst>
                <a:path w="149225" h="130175">
                  <a:moveTo>
                    <a:pt x="149087" y="0"/>
                  </a:moveTo>
                  <a:lnTo>
                    <a:pt x="0" y="17665"/>
                  </a:lnTo>
                  <a:lnTo>
                    <a:pt x="73769" y="129852"/>
                  </a:lnTo>
                  <a:lnTo>
                    <a:pt x="149087" y="0"/>
                  </a:lnTo>
                  <a:close/>
                </a:path>
              </a:pathLst>
            </a:custGeom>
            <a:solidFill>
              <a:srgbClr val="C93D36"/>
            </a:solidFill>
          </p:spPr>
          <p:txBody>
            <a:bodyPr wrap="square" lIns="0" tIns="0" rIns="0" bIns="0" rtlCol="0"/>
            <a:lstStyle/>
            <a:p>
              <a:endParaRPr/>
            </a:p>
          </p:txBody>
        </p:sp>
      </p:grpSp>
      <p:sp>
        <p:nvSpPr>
          <p:cNvPr id="23" name="object 23"/>
          <p:cNvSpPr/>
          <p:nvPr/>
        </p:nvSpPr>
        <p:spPr>
          <a:xfrm>
            <a:off x="4596227" y="4235555"/>
            <a:ext cx="833119" cy="833119"/>
          </a:xfrm>
          <a:custGeom>
            <a:avLst/>
            <a:gdLst/>
            <a:ahLst/>
            <a:cxnLst/>
            <a:rect l="l" t="t" r="r" b="b"/>
            <a:pathLst>
              <a:path w="833120" h="833120">
                <a:moveTo>
                  <a:pt x="190970" y="0"/>
                </a:moveTo>
                <a:lnTo>
                  <a:pt x="641869" y="0"/>
                </a:lnTo>
                <a:lnTo>
                  <a:pt x="710518" y="1170"/>
                </a:lnTo>
                <a:lnTo>
                  <a:pt x="753949" y="9357"/>
                </a:lnTo>
                <a:lnTo>
                  <a:pt x="796422" y="36412"/>
                </a:lnTo>
                <a:lnTo>
                  <a:pt x="823480" y="78879"/>
                </a:lnTo>
                <a:lnTo>
                  <a:pt x="831669" y="122304"/>
                </a:lnTo>
                <a:lnTo>
                  <a:pt x="832838" y="190943"/>
                </a:lnTo>
                <a:lnTo>
                  <a:pt x="832838" y="641779"/>
                </a:lnTo>
                <a:lnTo>
                  <a:pt x="831668" y="710418"/>
                </a:lnTo>
                <a:lnTo>
                  <a:pt x="823479" y="753843"/>
                </a:lnTo>
                <a:lnTo>
                  <a:pt x="796421" y="796310"/>
                </a:lnTo>
                <a:lnTo>
                  <a:pt x="753948" y="823365"/>
                </a:lnTo>
                <a:lnTo>
                  <a:pt x="710517" y="831552"/>
                </a:lnTo>
                <a:lnTo>
                  <a:pt x="641868" y="832722"/>
                </a:lnTo>
                <a:lnTo>
                  <a:pt x="190969" y="832721"/>
                </a:lnTo>
                <a:lnTo>
                  <a:pt x="122320" y="831552"/>
                </a:lnTo>
                <a:lnTo>
                  <a:pt x="78889" y="823364"/>
                </a:lnTo>
                <a:lnTo>
                  <a:pt x="36416" y="796310"/>
                </a:lnTo>
                <a:lnTo>
                  <a:pt x="9358" y="753842"/>
                </a:lnTo>
                <a:lnTo>
                  <a:pt x="1169" y="710418"/>
                </a:lnTo>
                <a:lnTo>
                  <a:pt x="0" y="641778"/>
                </a:lnTo>
                <a:lnTo>
                  <a:pt x="0" y="190942"/>
                </a:lnTo>
                <a:lnTo>
                  <a:pt x="1170" y="122303"/>
                </a:lnTo>
                <a:lnTo>
                  <a:pt x="9358" y="78878"/>
                </a:lnTo>
                <a:lnTo>
                  <a:pt x="36417" y="36411"/>
                </a:lnTo>
                <a:lnTo>
                  <a:pt x="78890" y="9356"/>
                </a:lnTo>
                <a:lnTo>
                  <a:pt x="122321" y="1169"/>
                </a:lnTo>
                <a:lnTo>
                  <a:pt x="190970" y="0"/>
                </a:lnTo>
                <a:close/>
              </a:path>
            </a:pathLst>
          </a:custGeom>
          <a:ln w="27973">
            <a:solidFill>
              <a:srgbClr val="666666"/>
            </a:solidFill>
          </a:ln>
        </p:spPr>
        <p:txBody>
          <a:bodyPr wrap="square" lIns="0" tIns="0" rIns="0" bIns="0" rtlCol="0"/>
          <a:lstStyle/>
          <a:p>
            <a:endParaRPr/>
          </a:p>
        </p:txBody>
      </p:sp>
      <p:sp>
        <p:nvSpPr>
          <p:cNvPr id="24" name="object 24"/>
          <p:cNvSpPr txBox="1"/>
          <p:nvPr/>
        </p:nvSpPr>
        <p:spPr>
          <a:xfrm>
            <a:off x="4799835" y="4437820"/>
            <a:ext cx="638345" cy="368049"/>
          </a:xfrm>
          <a:prstGeom prst="rect">
            <a:avLst/>
          </a:prstGeom>
        </p:spPr>
        <p:txBody>
          <a:bodyPr vert="horz" wrap="square" lIns="0" tIns="13970" rIns="0" bIns="0" rtlCol="0">
            <a:spAutoFit/>
          </a:bodyPr>
          <a:lstStyle/>
          <a:p>
            <a:pPr marL="12700">
              <a:lnSpc>
                <a:spcPct val="100000"/>
              </a:lnSpc>
              <a:spcBef>
                <a:spcPts val="110"/>
              </a:spcBef>
            </a:pPr>
            <a:r>
              <a:rPr sz="2300" b="1" spc="-25" dirty="0">
                <a:latin typeface="Source Sans 3"/>
                <a:cs typeface="Source Sans 3"/>
              </a:rPr>
              <a:t>W</a:t>
            </a:r>
            <a:r>
              <a:rPr sz="2300" b="1" i="1" spc="-25" dirty="0">
                <a:latin typeface="Trebuchet MS"/>
                <a:cs typeface="Trebuchet MS"/>
              </a:rPr>
              <a:t>n</a:t>
            </a:r>
            <a:endParaRPr sz="2300" dirty="0">
              <a:latin typeface="Trebuchet MS"/>
              <a:cs typeface="Trebuchet MS"/>
            </a:endParaRPr>
          </a:p>
        </p:txBody>
      </p:sp>
      <p:sp>
        <p:nvSpPr>
          <p:cNvPr id="25" name="object 25"/>
          <p:cNvSpPr txBox="1"/>
          <p:nvPr/>
        </p:nvSpPr>
        <p:spPr>
          <a:xfrm>
            <a:off x="4886855" y="3697168"/>
            <a:ext cx="146050" cy="378460"/>
          </a:xfrm>
          <a:prstGeom prst="rect">
            <a:avLst/>
          </a:prstGeom>
        </p:spPr>
        <p:txBody>
          <a:bodyPr vert="horz" wrap="square" lIns="0" tIns="13970" rIns="0" bIns="0" rtlCol="0">
            <a:spAutoFit/>
          </a:bodyPr>
          <a:lstStyle/>
          <a:p>
            <a:pPr marL="12700">
              <a:lnSpc>
                <a:spcPct val="100000"/>
              </a:lnSpc>
              <a:spcBef>
                <a:spcPts val="110"/>
              </a:spcBef>
            </a:pPr>
            <a:r>
              <a:rPr sz="2300" spc="-880" dirty="0">
                <a:latin typeface="Lucida Sans Unicode"/>
                <a:cs typeface="Lucida Sans Unicode"/>
              </a:rPr>
              <a:t>⋮</a:t>
            </a:r>
            <a:endParaRPr sz="2300">
              <a:latin typeface="Lucida Sans Unicode"/>
              <a:cs typeface="Lucida Sans Unicode"/>
            </a:endParaRPr>
          </a:p>
        </p:txBody>
      </p:sp>
      <p:sp>
        <p:nvSpPr>
          <p:cNvPr id="26" name="Rectangle 25">
            <a:extLst>
              <a:ext uri="{FF2B5EF4-FFF2-40B4-BE49-F238E27FC236}">
                <a16:creationId xmlns:a16="http://schemas.microsoft.com/office/drawing/2014/main" id="{2933BAC3-E648-6321-1C14-3219E9D4065C}"/>
              </a:ext>
            </a:extLst>
          </p:cNvPr>
          <p:cNvSpPr/>
          <p:nvPr/>
        </p:nvSpPr>
        <p:spPr>
          <a:xfrm>
            <a:off x="0" y="6248400"/>
            <a:ext cx="100584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62961" y="3469839"/>
            <a:ext cx="1000760" cy="833119"/>
          </a:xfrm>
          <a:custGeom>
            <a:avLst/>
            <a:gdLst/>
            <a:ahLst/>
            <a:cxnLst/>
            <a:rect l="l" t="t" r="r" b="b"/>
            <a:pathLst>
              <a:path w="1000760" h="833120">
                <a:moveTo>
                  <a:pt x="0" y="0"/>
                </a:moveTo>
                <a:lnTo>
                  <a:pt x="832838" y="0"/>
                </a:lnTo>
                <a:lnTo>
                  <a:pt x="1000495" y="418133"/>
                </a:lnTo>
                <a:lnTo>
                  <a:pt x="832838" y="832721"/>
                </a:lnTo>
                <a:lnTo>
                  <a:pt x="0" y="832721"/>
                </a:lnTo>
                <a:lnTo>
                  <a:pt x="0" y="0"/>
                </a:lnTo>
                <a:close/>
              </a:path>
            </a:pathLst>
          </a:custGeom>
          <a:ln w="27972">
            <a:solidFill>
              <a:srgbClr val="666666"/>
            </a:solidFill>
          </a:ln>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229479" rIns="0" bIns="0" rtlCol="0">
            <a:spAutoFit/>
          </a:bodyPr>
          <a:lstStyle/>
          <a:p>
            <a:pPr marL="243204">
              <a:lnSpc>
                <a:spcPct val="100000"/>
              </a:lnSpc>
              <a:spcBef>
                <a:spcPts val="100"/>
              </a:spcBef>
            </a:pPr>
            <a:r>
              <a:rPr spc="-10" dirty="0"/>
              <a:t>CONCURRENCY</a:t>
            </a:r>
            <a:r>
              <a:rPr spc="-120" dirty="0"/>
              <a:t> </a:t>
            </a:r>
            <a:r>
              <a:rPr spc="-35" dirty="0"/>
              <a:t>PATTERNS:</a:t>
            </a:r>
            <a:r>
              <a:rPr spc="-114" dirty="0"/>
              <a:t> </a:t>
            </a:r>
            <a:r>
              <a:rPr spc="-10" dirty="0"/>
              <a:t>BROADCAST</a:t>
            </a:r>
          </a:p>
        </p:txBody>
      </p:sp>
      <p:sp>
        <p:nvSpPr>
          <p:cNvPr id="4" name="object 4"/>
          <p:cNvSpPr/>
          <p:nvPr/>
        </p:nvSpPr>
        <p:spPr>
          <a:xfrm>
            <a:off x="7250094" y="3469839"/>
            <a:ext cx="833119" cy="833119"/>
          </a:xfrm>
          <a:custGeom>
            <a:avLst/>
            <a:gdLst/>
            <a:ahLst/>
            <a:cxnLst/>
            <a:rect l="l" t="t" r="r" b="b"/>
            <a:pathLst>
              <a:path w="833120" h="833120">
                <a:moveTo>
                  <a:pt x="832838" y="0"/>
                </a:moveTo>
                <a:lnTo>
                  <a:pt x="0" y="0"/>
                </a:lnTo>
                <a:lnTo>
                  <a:pt x="168682" y="422329"/>
                </a:lnTo>
                <a:lnTo>
                  <a:pt x="0" y="832721"/>
                </a:lnTo>
                <a:lnTo>
                  <a:pt x="832838" y="832721"/>
                </a:lnTo>
                <a:lnTo>
                  <a:pt x="832838" y="0"/>
                </a:lnTo>
                <a:close/>
              </a:path>
            </a:pathLst>
          </a:custGeom>
          <a:ln w="27973">
            <a:solidFill>
              <a:srgbClr val="666666"/>
            </a:solidFill>
          </a:ln>
        </p:spPr>
        <p:txBody>
          <a:bodyPr wrap="square" lIns="0" tIns="0" rIns="0" bIns="0" rtlCol="0"/>
          <a:lstStyle/>
          <a:p>
            <a:endParaRPr/>
          </a:p>
        </p:txBody>
      </p:sp>
      <p:sp>
        <p:nvSpPr>
          <p:cNvPr id="5" name="object 5"/>
          <p:cNvSpPr/>
          <p:nvPr/>
        </p:nvSpPr>
        <p:spPr>
          <a:xfrm>
            <a:off x="4596227" y="2704123"/>
            <a:ext cx="833119" cy="833119"/>
          </a:xfrm>
          <a:custGeom>
            <a:avLst/>
            <a:gdLst/>
            <a:ahLst/>
            <a:cxnLst/>
            <a:rect l="l" t="t" r="r" b="b"/>
            <a:pathLst>
              <a:path w="833120" h="833120">
                <a:moveTo>
                  <a:pt x="190970" y="0"/>
                </a:moveTo>
                <a:lnTo>
                  <a:pt x="641869" y="0"/>
                </a:lnTo>
                <a:lnTo>
                  <a:pt x="710518" y="1170"/>
                </a:lnTo>
                <a:lnTo>
                  <a:pt x="753949" y="9357"/>
                </a:lnTo>
                <a:lnTo>
                  <a:pt x="796422" y="36412"/>
                </a:lnTo>
                <a:lnTo>
                  <a:pt x="823480" y="78879"/>
                </a:lnTo>
                <a:lnTo>
                  <a:pt x="831669" y="122304"/>
                </a:lnTo>
                <a:lnTo>
                  <a:pt x="832838" y="190943"/>
                </a:lnTo>
                <a:lnTo>
                  <a:pt x="832838" y="641779"/>
                </a:lnTo>
                <a:lnTo>
                  <a:pt x="831668" y="710418"/>
                </a:lnTo>
                <a:lnTo>
                  <a:pt x="823479" y="753843"/>
                </a:lnTo>
                <a:lnTo>
                  <a:pt x="796421" y="796310"/>
                </a:lnTo>
                <a:lnTo>
                  <a:pt x="753948" y="823365"/>
                </a:lnTo>
                <a:lnTo>
                  <a:pt x="710517" y="831552"/>
                </a:lnTo>
                <a:lnTo>
                  <a:pt x="641868" y="832722"/>
                </a:lnTo>
                <a:lnTo>
                  <a:pt x="190969" y="832721"/>
                </a:lnTo>
                <a:lnTo>
                  <a:pt x="122320" y="831552"/>
                </a:lnTo>
                <a:lnTo>
                  <a:pt x="78889" y="823364"/>
                </a:lnTo>
                <a:lnTo>
                  <a:pt x="36416" y="796310"/>
                </a:lnTo>
                <a:lnTo>
                  <a:pt x="9358" y="753842"/>
                </a:lnTo>
                <a:lnTo>
                  <a:pt x="1169" y="710418"/>
                </a:lnTo>
                <a:lnTo>
                  <a:pt x="0" y="641778"/>
                </a:lnTo>
                <a:lnTo>
                  <a:pt x="0" y="190942"/>
                </a:lnTo>
                <a:lnTo>
                  <a:pt x="1170" y="122303"/>
                </a:lnTo>
                <a:lnTo>
                  <a:pt x="9358" y="78878"/>
                </a:lnTo>
                <a:lnTo>
                  <a:pt x="36417" y="36411"/>
                </a:lnTo>
                <a:lnTo>
                  <a:pt x="78890" y="9356"/>
                </a:lnTo>
                <a:lnTo>
                  <a:pt x="122321" y="1169"/>
                </a:lnTo>
                <a:lnTo>
                  <a:pt x="190970" y="0"/>
                </a:lnTo>
                <a:close/>
              </a:path>
            </a:pathLst>
          </a:custGeom>
          <a:ln w="27973">
            <a:solidFill>
              <a:srgbClr val="666666"/>
            </a:solidFill>
          </a:ln>
        </p:spPr>
        <p:txBody>
          <a:bodyPr wrap="square" lIns="0" tIns="0" rIns="0" bIns="0" rtlCol="0"/>
          <a:lstStyle/>
          <a:p>
            <a:endParaRPr/>
          </a:p>
        </p:txBody>
      </p:sp>
      <p:sp>
        <p:nvSpPr>
          <p:cNvPr id="6" name="object 6"/>
          <p:cNvSpPr txBox="1"/>
          <p:nvPr/>
        </p:nvSpPr>
        <p:spPr>
          <a:xfrm>
            <a:off x="2286605" y="3672105"/>
            <a:ext cx="201930" cy="378460"/>
          </a:xfrm>
          <a:prstGeom prst="rect">
            <a:avLst/>
          </a:prstGeom>
        </p:spPr>
        <p:txBody>
          <a:bodyPr vert="horz" wrap="square" lIns="0" tIns="13970" rIns="0" bIns="0" rtlCol="0">
            <a:spAutoFit/>
          </a:bodyPr>
          <a:lstStyle/>
          <a:p>
            <a:pPr marL="12700">
              <a:lnSpc>
                <a:spcPct val="100000"/>
              </a:lnSpc>
              <a:spcBef>
                <a:spcPts val="110"/>
              </a:spcBef>
            </a:pPr>
            <a:r>
              <a:rPr sz="2300" b="1" spc="15" dirty="0">
                <a:latin typeface="Source Sans 3"/>
                <a:cs typeface="Source Sans 3"/>
              </a:rPr>
              <a:t>P</a:t>
            </a:r>
            <a:endParaRPr sz="2300">
              <a:latin typeface="Source Sans 3"/>
              <a:cs typeface="Source Sans 3"/>
            </a:endParaRPr>
          </a:p>
        </p:txBody>
      </p:sp>
      <p:sp>
        <p:nvSpPr>
          <p:cNvPr id="7" name="object 7"/>
          <p:cNvSpPr txBox="1"/>
          <p:nvPr/>
        </p:nvSpPr>
        <p:spPr>
          <a:xfrm>
            <a:off x="4803213" y="2906389"/>
            <a:ext cx="421640" cy="378460"/>
          </a:xfrm>
          <a:prstGeom prst="rect">
            <a:avLst/>
          </a:prstGeom>
        </p:spPr>
        <p:txBody>
          <a:bodyPr vert="horz" wrap="square" lIns="0" tIns="13970" rIns="0" bIns="0" rtlCol="0">
            <a:spAutoFit/>
          </a:bodyPr>
          <a:lstStyle/>
          <a:p>
            <a:pPr marL="12700">
              <a:lnSpc>
                <a:spcPct val="100000"/>
              </a:lnSpc>
              <a:spcBef>
                <a:spcPts val="110"/>
              </a:spcBef>
            </a:pPr>
            <a:r>
              <a:rPr sz="2300" b="1" spc="-25" dirty="0">
                <a:latin typeface="Source Sans 3"/>
                <a:cs typeface="Source Sans 3"/>
              </a:rPr>
              <a:t>W1</a:t>
            </a:r>
            <a:endParaRPr sz="2300">
              <a:latin typeface="Source Sans 3"/>
              <a:cs typeface="Source Sans 3"/>
            </a:endParaRPr>
          </a:p>
        </p:txBody>
      </p:sp>
      <p:sp>
        <p:nvSpPr>
          <p:cNvPr id="8" name="object 8"/>
          <p:cNvSpPr txBox="1"/>
          <p:nvPr/>
        </p:nvSpPr>
        <p:spPr>
          <a:xfrm>
            <a:off x="7562442" y="3672105"/>
            <a:ext cx="196850" cy="378460"/>
          </a:xfrm>
          <a:prstGeom prst="rect">
            <a:avLst/>
          </a:prstGeom>
        </p:spPr>
        <p:txBody>
          <a:bodyPr vert="horz" wrap="square" lIns="0" tIns="13970" rIns="0" bIns="0" rtlCol="0">
            <a:spAutoFit/>
          </a:bodyPr>
          <a:lstStyle/>
          <a:p>
            <a:pPr marL="12700">
              <a:lnSpc>
                <a:spcPct val="100000"/>
              </a:lnSpc>
              <a:spcBef>
                <a:spcPts val="110"/>
              </a:spcBef>
            </a:pPr>
            <a:r>
              <a:rPr sz="2300" b="1" spc="5" dirty="0">
                <a:latin typeface="Source Sans 3"/>
                <a:cs typeface="Source Sans 3"/>
              </a:rPr>
              <a:t>C</a:t>
            </a:r>
            <a:endParaRPr sz="2300">
              <a:latin typeface="Source Sans 3"/>
              <a:cs typeface="Source Sans 3"/>
            </a:endParaRPr>
          </a:p>
        </p:txBody>
      </p:sp>
      <p:grpSp>
        <p:nvGrpSpPr>
          <p:cNvPr id="9" name="object 9"/>
          <p:cNvGrpSpPr/>
          <p:nvPr/>
        </p:nvGrpSpPr>
        <p:grpSpPr>
          <a:xfrm>
            <a:off x="3844587" y="3121198"/>
            <a:ext cx="1598930" cy="1961514"/>
            <a:chOff x="3844587" y="3121198"/>
            <a:chExt cx="1598930" cy="1961514"/>
          </a:xfrm>
        </p:grpSpPr>
        <p:pic>
          <p:nvPicPr>
            <p:cNvPr id="10" name="object 10"/>
            <p:cNvPicPr/>
            <p:nvPr/>
          </p:nvPicPr>
          <p:blipFill>
            <a:blip r:embed="rId3" cstate="print"/>
            <a:stretch>
              <a:fillRect/>
            </a:stretch>
          </p:blipFill>
          <p:spPr>
            <a:xfrm>
              <a:off x="3844587" y="3121198"/>
              <a:ext cx="726542" cy="726440"/>
            </a:xfrm>
            <a:prstGeom prst="rect">
              <a:avLst/>
            </a:prstGeom>
          </p:spPr>
        </p:pic>
        <p:sp>
          <p:nvSpPr>
            <p:cNvPr id="11" name="object 11"/>
            <p:cNvSpPr/>
            <p:nvPr/>
          </p:nvSpPr>
          <p:spPr>
            <a:xfrm>
              <a:off x="3951408" y="3291027"/>
              <a:ext cx="427990" cy="427990"/>
            </a:xfrm>
            <a:custGeom>
              <a:avLst/>
              <a:gdLst/>
              <a:ahLst/>
              <a:cxnLst/>
              <a:rect l="l" t="t" r="r" b="b"/>
              <a:pathLst>
                <a:path w="427989" h="427989">
                  <a:moveTo>
                    <a:pt x="0" y="427781"/>
                  </a:moveTo>
                  <a:lnTo>
                    <a:pt x="417950" y="9889"/>
                  </a:lnTo>
                  <a:lnTo>
                    <a:pt x="427841" y="0"/>
                  </a:lnTo>
                </a:path>
              </a:pathLst>
            </a:custGeom>
            <a:ln w="27973">
              <a:solidFill>
                <a:srgbClr val="C93D36"/>
              </a:solidFill>
            </a:ln>
          </p:spPr>
          <p:txBody>
            <a:bodyPr wrap="square" lIns="0" tIns="0" rIns="0" bIns="0" rtlCol="0"/>
            <a:lstStyle/>
            <a:p>
              <a:endParaRPr/>
            </a:p>
          </p:txBody>
        </p:sp>
        <p:sp>
          <p:nvSpPr>
            <p:cNvPr id="12" name="object 12"/>
            <p:cNvSpPr/>
            <p:nvPr/>
          </p:nvSpPr>
          <p:spPr>
            <a:xfrm>
              <a:off x="4321883" y="3205979"/>
              <a:ext cx="142875" cy="142875"/>
            </a:xfrm>
            <a:custGeom>
              <a:avLst/>
              <a:gdLst/>
              <a:ahLst/>
              <a:cxnLst/>
              <a:rect l="l" t="t" r="r" b="b"/>
              <a:pathLst>
                <a:path w="142875" h="142875">
                  <a:moveTo>
                    <a:pt x="142426" y="0"/>
                  </a:moveTo>
                  <a:lnTo>
                    <a:pt x="0" y="47468"/>
                  </a:lnTo>
                  <a:lnTo>
                    <a:pt x="94950" y="142406"/>
                  </a:lnTo>
                  <a:lnTo>
                    <a:pt x="142426" y="0"/>
                  </a:lnTo>
                  <a:close/>
                </a:path>
              </a:pathLst>
            </a:custGeom>
            <a:solidFill>
              <a:srgbClr val="C93D36"/>
            </a:solidFill>
          </p:spPr>
          <p:txBody>
            <a:bodyPr wrap="square" lIns="0" tIns="0" rIns="0" bIns="0" rtlCol="0"/>
            <a:lstStyle/>
            <a:p>
              <a:endParaRPr/>
            </a:p>
          </p:txBody>
        </p:sp>
        <p:sp>
          <p:nvSpPr>
            <p:cNvPr id="13" name="object 13"/>
            <p:cNvSpPr/>
            <p:nvPr/>
          </p:nvSpPr>
          <p:spPr>
            <a:xfrm>
              <a:off x="4596227" y="4235555"/>
              <a:ext cx="833119" cy="833119"/>
            </a:xfrm>
            <a:custGeom>
              <a:avLst/>
              <a:gdLst/>
              <a:ahLst/>
              <a:cxnLst/>
              <a:rect l="l" t="t" r="r" b="b"/>
              <a:pathLst>
                <a:path w="833120" h="833120">
                  <a:moveTo>
                    <a:pt x="190970" y="0"/>
                  </a:moveTo>
                  <a:lnTo>
                    <a:pt x="641869" y="0"/>
                  </a:lnTo>
                  <a:lnTo>
                    <a:pt x="710518" y="1170"/>
                  </a:lnTo>
                  <a:lnTo>
                    <a:pt x="753949" y="9357"/>
                  </a:lnTo>
                  <a:lnTo>
                    <a:pt x="796422" y="36412"/>
                  </a:lnTo>
                  <a:lnTo>
                    <a:pt x="823480" y="78879"/>
                  </a:lnTo>
                  <a:lnTo>
                    <a:pt x="831669" y="122304"/>
                  </a:lnTo>
                  <a:lnTo>
                    <a:pt x="832838" y="190943"/>
                  </a:lnTo>
                  <a:lnTo>
                    <a:pt x="832838" y="641779"/>
                  </a:lnTo>
                  <a:lnTo>
                    <a:pt x="831668" y="710418"/>
                  </a:lnTo>
                  <a:lnTo>
                    <a:pt x="823479" y="753843"/>
                  </a:lnTo>
                  <a:lnTo>
                    <a:pt x="796421" y="796310"/>
                  </a:lnTo>
                  <a:lnTo>
                    <a:pt x="753948" y="823365"/>
                  </a:lnTo>
                  <a:lnTo>
                    <a:pt x="710517" y="831552"/>
                  </a:lnTo>
                  <a:lnTo>
                    <a:pt x="641868" y="832722"/>
                  </a:lnTo>
                  <a:lnTo>
                    <a:pt x="190969" y="832721"/>
                  </a:lnTo>
                  <a:lnTo>
                    <a:pt x="122320" y="831552"/>
                  </a:lnTo>
                  <a:lnTo>
                    <a:pt x="78889" y="823364"/>
                  </a:lnTo>
                  <a:lnTo>
                    <a:pt x="36416" y="796310"/>
                  </a:lnTo>
                  <a:lnTo>
                    <a:pt x="9358" y="753842"/>
                  </a:lnTo>
                  <a:lnTo>
                    <a:pt x="1169" y="710418"/>
                  </a:lnTo>
                  <a:lnTo>
                    <a:pt x="0" y="641778"/>
                  </a:lnTo>
                  <a:lnTo>
                    <a:pt x="0" y="190942"/>
                  </a:lnTo>
                  <a:lnTo>
                    <a:pt x="1170" y="122303"/>
                  </a:lnTo>
                  <a:lnTo>
                    <a:pt x="9358" y="78878"/>
                  </a:lnTo>
                  <a:lnTo>
                    <a:pt x="36417" y="36411"/>
                  </a:lnTo>
                  <a:lnTo>
                    <a:pt x="78890" y="9356"/>
                  </a:lnTo>
                  <a:lnTo>
                    <a:pt x="122321" y="1169"/>
                  </a:lnTo>
                  <a:lnTo>
                    <a:pt x="190970" y="0"/>
                  </a:lnTo>
                  <a:close/>
                </a:path>
              </a:pathLst>
            </a:custGeom>
            <a:ln w="27973">
              <a:solidFill>
                <a:srgbClr val="666666"/>
              </a:solidFill>
            </a:ln>
          </p:spPr>
          <p:txBody>
            <a:bodyPr wrap="square" lIns="0" tIns="0" rIns="0" bIns="0" rtlCol="0"/>
            <a:lstStyle/>
            <a:p>
              <a:endParaRPr/>
            </a:p>
          </p:txBody>
        </p:sp>
      </p:grpSp>
      <p:grpSp>
        <p:nvGrpSpPr>
          <p:cNvPr id="14" name="object 14"/>
          <p:cNvGrpSpPr/>
          <p:nvPr/>
        </p:nvGrpSpPr>
        <p:grpSpPr>
          <a:xfrm>
            <a:off x="5589333" y="2967986"/>
            <a:ext cx="1447165" cy="1919605"/>
            <a:chOff x="5589333" y="2967986"/>
            <a:chExt cx="1447165" cy="1919605"/>
          </a:xfrm>
        </p:grpSpPr>
        <p:pic>
          <p:nvPicPr>
            <p:cNvPr id="15" name="object 15"/>
            <p:cNvPicPr/>
            <p:nvPr/>
          </p:nvPicPr>
          <p:blipFill>
            <a:blip r:embed="rId4" cstate="print"/>
            <a:stretch>
              <a:fillRect/>
            </a:stretch>
          </p:blipFill>
          <p:spPr>
            <a:xfrm>
              <a:off x="5589333" y="2967986"/>
              <a:ext cx="1446572" cy="1054440"/>
            </a:xfrm>
            <a:prstGeom prst="rect">
              <a:avLst/>
            </a:prstGeom>
          </p:spPr>
        </p:pic>
        <p:sp>
          <p:nvSpPr>
            <p:cNvPr id="16" name="object 16"/>
            <p:cNvSpPr/>
            <p:nvPr/>
          </p:nvSpPr>
          <p:spPr>
            <a:xfrm>
              <a:off x="5684334" y="3060164"/>
              <a:ext cx="1156335" cy="760095"/>
            </a:xfrm>
            <a:custGeom>
              <a:avLst/>
              <a:gdLst/>
              <a:ahLst/>
              <a:cxnLst/>
              <a:rect l="l" t="t" r="r" b="b"/>
              <a:pathLst>
                <a:path w="1156334" h="760095">
                  <a:moveTo>
                    <a:pt x="0" y="0"/>
                  </a:moveTo>
                  <a:lnTo>
                    <a:pt x="1144366" y="752277"/>
                  </a:lnTo>
                  <a:lnTo>
                    <a:pt x="1156054" y="759960"/>
                  </a:lnTo>
                </a:path>
              </a:pathLst>
            </a:custGeom>
            <a:ln w="27973">
              <a:solidFill>
                <a:srgbClr val="C93D36"/>
              </a:solidFill>
            </a:ln>
          </p:spPr>
          <p:txBody>
            <a:bodyPr wrap="square" lIns="0" tIns="0" rIns="0" bIns="0" rtlCol="0"/>
            <a:lstStyle/>
            <a:p>
              <a:endParaRPr/>
            </a:p>
          </p:txBody>
        </p:sp>
        <p:sp>
          <p:nvSpPr>
            <p:cNvPr id="17" name="object 17"/>
            <p:cNvSpPr/>
            <p:nvPr/>
          </p:nvSpPr>
          <p:spPr>
            <a:xfrm>
              <a:off x="6791816" y="3756347"/>
              <a:ext cx="149225" cy="130175"/>
            </a:xfrm>
            <a:custGeom>
              <a:avLst/>
              <a:gdLst/>
              <a:ahLst/>
              <a:cxnLst/>
              <a:rect l="l" t="t" r="r" b="b"/>
              <a:pathLst>
                <a:path w="149225" h="130175">
                  <a:moveTo>
                    <a:pt x="73769" y="0"/>
                  </a:moveTo>
                  <a:lnTo>
                    <a:pt x="0" y="112186"/>
                  </a:lnTo>
                  <a:lnTo>
                    <a:pt x="149087" y="129852"/>
                  </a:lnTo>
                  <a:lnTo>
                    <a:pt x="73769" y="0"/>
                  </a:lnTo>
                  <a:close/>
                </a:path>
              </a:pathLst>
            </a:custGeom>
            <a:solidFill>
              <a:srgbClr val="C93D36"/>
            </a:solidFill>
          </p:spPr>
          <p:txBody>
            <a:bodyPr wrap="square" lIns="0" tIns="0" rIns="0" bIns="0" rtlCol="0"/>
            <a:lstStyle/>
            <a:p>
              <a:endParaRPr/>
            </a:p>
          </p:txBody>
        </p:sp>
        <p:pic>
          <p:nvPicPr>
            <p:cNvPr id="18" name="object 18"/>
            <p:cNvPicPr/>
            <p:nvPr/>
          </p:nvPicPr>
          <p:blipFill>
            <a:blip r:embed="rId5" cstate="print"/>
            <a:stretch>
              <a:fillRect/>
            </a:stretch>
          </p:blipFill>
          <p:spPr>
            <a:xfrm>
              <a:off x="5589334" y="3832687"/>
              <a:ext cx="1446572" cy="1054440"/>
            </a:xfrm>
            <a:prstGeom prst="rect">
              <a:avLst/>
            </a:prstGeom>
          </p:spPr>
        </p:pic>
        <p:sp>
          <p:nvSpPr>
            <p:cNvPr id="19" name="object 19"/>
            <p:cNvSpPr/>
            <p:nvPr/>
          </p:nvSpPr>
          <p:spPr>
            <a:xfrm>
              <a:off x="5684334" y="3990940"/>
              <a:ext cx="1156335" cy="760095"/>
            </a:xfrm>
            <a:custGeom>
              <a:avLst/>
              <a:gdLst/>
              <a:ahLst/>
              <a:cxnLst/>
              <a:rect l="l" t="t" r="r" b="b"/>
              <a:pathLst>
                <a:path w="1156334" h="760095">
                  <a:moveTo>
                    <a:pt x="0" y="759960"/>
                  </a:moveTo>
                  <a:lnTo>
                    <a:pt x="1144366" y="7683"/>
                  </a:lnTo>
                  <a:lnTo>
                    <a:pt x="1156054" y="0"/>
                  </a:lnTo>
                </a:path>
              </a:pathLst>
            </a:custGeom>
            <a:ln w="27973">
              <a:solidFill>
                <a:srgbClr val="C93D36"/>
              </a:solidFill>
            </a:ln>
          </p:spPr>
          <p:txBody>
            <a:bodyPr wrap="square" lIns="0" tIns="0" rIns="0" bIns="0" rtlCol="0"/>
            <a:lstStyle/>
            <a:p>
              <a:endParaRPr/>
            </a:p>
          </p:txBody>
        </p:sp>
        <p:sp>
          <p:nvSpPr>
            <p:cNvPr id="20" name="object 20"/>
            <p:cNvSpPr/>
            <p:nvPr/>
          </p:nvSpPr>
          <p:spPr>
            <a:xfrm>
              <a:off x="6791816" y="3924865"/>
              <a:ext cx="149225" cy="130175"/>
            </a:xfrm>
            <a:custGeom>
              <a:avLst/>
              <a:gdLst/>
              <a:ahLst/>
              <a:cxnLst/>
              <a:rect l="l" t="t" r="r" b="b"/>
              <a:pathLst>
                <a:path w="149225" h="130175">
                  <a:moveTo>
                    <a:pt x="149087" y="0"/>
                  </a:moveTo>
                  <a:lnTo>
                    <a:pt x="0" y="17665"/>
                  </a:lnTo>
                  <a:lnTo>
                    <a:pt x="73769" y="129852"/>
                  </a:lnTo>
                  <a:lnTo>
                    <a:pt x="149087" y="0"/>
                  </a:lnTo>
                  <a:close/>
                </a:path>
              </a:pathLst>
            </a:custGeom>
            <a:solidFill>
              <a:srgbClr val="C93D36"/>
            </a:solidFill>
          </p:spPr>
          <p:txBody>
            <a:bodyPr wrap="square" lIns="0" tIns="0" rIns="0" bIns="0" rtlCol="0"/>
            <a:lstStyle/>
            <a:p>
              <a:endParaRPr/>
            </a:p>
          </p:txBody>
        </p:sp>
      </p:grpSp>
      <p:sp>
        <p:nvSpPr>
          <p:cNvPr id="21" name="object 21"/>
          <p:cNvSpPr txBox="1"/>
          <p:nvPr/>
        </p:nvSpPr>
        <p:spPr>
          <a:xfrm>
            <a:off x="4799835" y="4437821"/>
            <a:ext cx="428625" cy="378460"/>
          </a:xfrm>
          <a:prstGeom prst="rect">
            <a:avLst/>
          </a:prstGeom>
        </p:spPr>
        <p:txBody>
          <a:bodyPr vert="horz" wrap="square" lIns="0" tIns="13970" rIns="0" bIns="0" rtlCol="0">
            <a:spAutoFit/>
          </a:bodyPr>
          <a:lstStyle/>
          <a:p>
            <a:pPr marL="12700">
              <a:lnSpc>
                <a:spcPct val="100000"/>
              </a:lnSpc>
              <a:spcBef>
                <a:spcPts val="110"/>
              </a:spcBef>
            </a:pPr>
            <a:r>
              <a:rPr sz="2300" b="1" spc="-25" dirty="0">
                <a:latin typeface="Source Sans 3"/>
                <a:cs typeface="Source Sans 3"/>
              </a:rPr>
              <a:t>W</a:t>
            </a:r>
            <a:r>
              <a:rPr sz="2300" b="1" i="1" spc="-25" dirty="0">
                <a:latin typeface="Trebuchet MS"/>
                <a:cs typeface="Trebuchet MS"/>
              </a:rPr>
              <a:t>n</a:t>
            </a:r>
            <a:endParaRPr sz="2300">
              <a:latin typeface="Trebuchet MS"/>
              <a:cs typeface="Trebuchet MS"/>
            </a:endParaRPr>
          </a:p>
        </p:txBody>
      </p:sp>
      <p:sp>
        <p:nvSpPr>
          <p:cNvPr id="22" name="object 22"/>
          <p:cNvSpPr txBox="1"/>
          <p:nvPr/>
        </p:nvSpPr>
        <p:spPr>
          <a:xfrm>
            <a:off x="4963826" y="3640963"/>
            <a:ext cx="146050" cy="378460"/>
          </a:xfrm>
          <a:prstGeom prst="rect">
            <a:avLst/>
          </a:prstGeom>
        </p:spPr>
        <p:txBody>
          <a:bodyPr vert="horz" wrap="square" lIns="0" tIns="13970" rIns="0" bIns="0" rtlCol="0">
            <a:spAutoFit/>
          </a:bodyPr>
          <a:lstStyle/>
          <a:p>
            <a:pPr marL="12700">
              <a:lnSpc>
                <a:spcPct val="100000"/>
              </a:lnSpc>
              <a:spcBef>
                <a:spcPts val="110"/>
              </a:spcBef>
            </a:pPr>
            <a:r>
              <a:rPr sz="2300" spc="-880" dirty="0">
                <a:latin typeface="Lucida Sans Unicode"/>
                <a:cs typeface="Lucida Sans Unicode"/>
              </a:rPr>
              <a:t>⋮</a:t>
            </a:r>
            <a:endParaRPr sz="2300">
              <a:latin typeface="Lucida Sans Unicode"/>
              <a:cs typeface="Lucida Sans Unicode"/>
            </a:endParaRPr>
          </a:p>
        </p:txBody>
      </p:sp>
      <p:grpSp>
        <p:nvGrpSpPr>
          <p:cNvPr id="23" name="object 23"/>
          <p:cNvGrpSpPr/>
          <p:nvPr/>
        </p:nvGrpSpPr>
        <p:grpSpPr>
          <a:xfrm>
            <a:off x="3066329" y="3498186"/>
            <a:ext cx="1489710" cy="1228090"/>
            <a:chOff x="3066329" y="3498186"/>
            <a:chExt cx="1489710" cy="1228090"/>
          </a:xfrm>
        </p:grpSpPr>
        <p:pic>
          <p:nvPicPr>
            <p:cNvPr id="24" name="object 24"/>
            <p:cNvPicPr/>
            <p:nvPr/>
          </p:nvPicPr>
          <p:blipFill>
            <a:blip r:embed="rId6" cstate="print"/>
            <a:stretch>
              <a:fillRect/>
            </a:stretch>
          </p:blipFill>
          <p:spPr>
            <a:xfrm>
              <a:off x="3066329" y="3814767"/>
              <a:ext cx="749512" cy="218176"/>
            </a:xfrm>
            <a:prstGeom prst="rect">
              <a:avLst/>
            </a:prstGeom>
          </p:spPr>
        </p:pic>
        <p:sp>
          <p:nvSpPr>
            <p:cNvPr id="25" name="object 25"/>
            <p:cNvSpPr/>
            <p:nvPr/>
          </p:nvSpPr>
          <p:spPr>
            <a:xfrm>
              <a:off x="3108291" y="3901832"/>
              <a:ext cx="545465" cy="0"/>
            </a:xfrm>
            <a:custGeom>
              <a:avLst/>
              <a:gdLst/>
              <a:ahLst/>
              <a:cxnLst/>
              <a:rect l="l" t="t" r="r" b="b"/>
              <a:pathLst>
                <a:path w="545464">
                  <a:moveTo>
                    <a:pt x="0" y="0"/>
                  </a:moveTo>
                  <a:lnTo>
                    <a:pt x="531305" y="0"/>
                  </a:lnTo>
                  <a:lnTo>
                    <a:pt x="545293" y="0"/>
                  </a:lnTo>
                </a:path>
              </a:pathLst>
            </a:custGeom>
            <a:ln w="27971">
              <a:solidFill>
                <a:srgbClr val="C93D36"/>
              </a:solidFill>
            </a:ln>
          </p:spPr>
          <p:txBody>
            <a:bodyPr wrap="square" lIns="0" tIns="0" rIns="0" bIns="0" rtlCol="0"/>
            <a:lstStyle/>
            <a:p>
              <a:endParaRPr/>
            </a:p>
          </p:txBody>
        </p:sp>
        <p:sp>
          <p:nvSpPr>
            <p:cNvPr id="26" name="object 26"/>
            <p:cNvSpPr/>
            <p:nvPr/>
          </p:nvSpPr>
          <p:spPr>
            <a:xfrm>
              <a:off x="3639597" y="3834700"/>
              <a:ext cx="134620" cy="134620"/>
            </a:xfrm>
            <a:custGeom>
              <a:avLst/>
              <a:gdLst/>
              <a:ahLst/>
              <a:cxnLst/>
              <a:rect l="l" t="t" r="r" b="b"/>
              <a:pathLst>
                <a:path w="134620" h="134620">
                  <a:moveTo>
                    <a:pt x="0" y="0"/>
                  </a:moveTo>
                  <a:lnTo>
                    <a:pt x="0" y="134263"/>
                  </a:lnTo>
                  <a:lnTo>
                    <a:pt x="134282" y="67132"/>
                  </a:lnTo>
                  <a:lnTo>
                    <a:pt x="0" y="0"/>
                  </a:lnTo>
                  <a:close/>
                </a:path>
              </a:pathLst>
            </a:custGeom>
            <a:solidFill>
              <a:srgbClr val="C93D36"/>
            </a:solidFill>
          </p:spPr>
          <p:txBody>
            <a:bodyPr wrap="square" lIns="0" tIns="0" rIns="0" bIns="0" rtlCol="0"/>
            <a:lstStyle/>
            <a:p>
              <a:endParaRPr/>
            </a:p>
          </p:txBody>
        </p:sp>
        <p:pic>
          <p:nvPicPr>
            <p:cNvPr id="27" name="object 27"/>
            <p:cNvPicPr/>
            <p:nvPr/>
          </p:nvPicPr>
          <p:blipFill>
            <a:blip r:embed="rId7" cstate="print"/>
            <a:stretch>
              <a:fillRect/>
            </a:stretch>
          </p:blipFill>
          <p:spPr>
            <a:xfrm>
              <a:off x="3844588" y="4015261"/>
              <a:ext cx="710966" cy="710866"/>
            </a:xfrm>
            <a:prstGeom prst="rect">
              <a:avLst/>
            </a:prstGeom>
          </p:spPr>
        </p:pic>
        <p:sp>
          <p:nvSpPr>
            <p:cNvPr id="28" name="object 28"/>
            <p:cNvSpPr/>
            <p:nvPr/>
          </p:nvSpPr>
          <p:spPr>
            <a:xfrm>
              <a:off x="3951408" y="4100042"/>
              <a:ext cx="412750" cy="412750"/>
            </a:xfrm>
            <a:custGeom>
              <a:avLst/>
              <a:gdLst/>
              <a:ahLst/>
              <a:cxnLst/>
              <a:rect l="l" t="t" r="r" b="b"/>
              <a:pathLst>
                <a:path w="412750" h="412750">
                  <a:moveTo>
                    <a:pt x="0" y="0"/>
                  </a:moveTo>
                  <a:lnTo>
                    <a:pt x="402374" y="402318"/>
                  </a:lnTo>
                  <a:lnTo>
                    <a:pt x="412265" y="412207"/>
                  </a:lnTo>
                </a:path>
              </a:pathLst>
            </a:custGeom>
            <a:ln w="27973">
              <a:solidFill>
                <a:srgbClr val="C93D36"/>
              </a:solidFill>
            </a:ln>
          </p:spPr>
          <p:txBody>
            <a:bodyPr wrap="square" lIns="0" tIns="0" rIns="0" bIns="0" rtlCol="0"/>
            <a:lstStyle/>
            <a:p>
              <a:endParaRPr/>
            </a:p>
          </p:txBody>
        </p:sp>
        <p:sp>
          <p:nvSpPr>
            <p:cNvPr id="29" name="object 29"/>
            <p:cNvSpPr/>
            <p:nvPr/>
          </p:nvSpPr>
          <p:spPr>
            <a:xfrm>
              <a:off x="4306307" y="4454891"/>
              <a:ext cx="142875" cy="142875"/>
            </a:xfrm>
            <a:custGeom>
              <a:avLst/>
              <a:gdLst/>
              <a:ahLst/>
              <a:cxnLst/>
              <a:rect l="l" t="t" r="r" b="b"/>
              <a:pathLst>
                <a:path w="142875" h="142875">
                  <a:moveTo>
                    <a:pt x="94951" y="0"/>
                  </a:moveTo>
                  <a:lnTo>
                    <a:pt x="0" y="94937"/>
                  </a:lnTo>
                  <a:lnTo>
                    <a:pt x="142426" y="142406"/>
                  </a:lnTo>
                  <a:lnTo>
                    <a:pt x="94951" y="0"/>
                  </a:lnTo>
                  <a:close/>
                </a:path>
              </a:pathLst>
            </a:custGeom>
            <a:solidFill>
              <a:srgbClr val="C93D36"/>
            </a:solidFill>
          </p:spPr>
          <p:txBody>
            <a:bodyPr wrap="square" lIns="0" tIns="0" rIns="0" bIns="0" rtlCol="0"/>
            <a:lstStyle/>
            <a:p>
              <a:endParaRPr/>
            </a:p>
          </p:txBody>
        </p:sp>
        <p:pic>
          <p:nvPicPr>
            <p:cNvPr id="30" name="object 30"/>
            <p:cNvPicPr/>
            <p:nvPr/>
          </p:nvPicPr>
          <p:blipFill>
            <a:blip r:embed="rId8" cstate="print"/>
            <a:stretch>
              <a:fillRect/>
            </a:stretch>
          </p:blipFill>
          <p:spPr>
            <a:xfrm>
              <a:off x="3637593" y="3498186"/>
              <a:ext cx="284496" cy="851341"/>
            </a:xfrm>
            <a:prstGeom prst="rect">
              <a:avLst/>
            </a:prstGeom>
          </p:spPr>
        </p:pic>
        <p:sp>
          <p:nvSpPr>
            <p:cNvPr id="31" name="object 31"/>
            <p:cNvSpPr/>
            <p:nvPr/>
          </p:nvSpPr>
          <p:spPr>
            <a:xfrm>
              <a:off x="3689104" y="3528338"/>
              <a:ext cx="177165" cy="751205"/>
            </a:xfrm>
            <a:custGeom>
              <a:avLst/>
              <a:gdLst/>
              <a:ahLst/>
              <a:cxnLst/>
              <a:rect l="l" t="t" r="r" b="b"/>
              <a:pathLst>
                <a:path w="177164" h="751204">
                  <a:moveTo>
                    <a:pt x="0" y="0"/>
                  </a:moveTo>
                  <a:lnTo>
                    <a:pt x="34943" y="34997"/>
                  </a:lnTo>
                  <a:lnTo>
                    <a:pt x="66050" y="71140"/>
                  </a:lnTo>
                  <a:lnTo>
                    <a:pt x="93318" y="108428"/>
                  </a:lnTo>
                  <a:lnTo>
                    <a:pt x="116748" y="146861"/>
                  </a:lnTo>
                  <a:lnTo>
                    <a:pt x="136340" y="186439"/>
                  </a:lnTo>
                  <a:lnTo>
                    <a:pt x="152095" y="227162"/>
                  </a:lnTo>
                  <a:lnTo>
                    <a:pt x="164012" y="269030"/>
                  </a:lnTo>
                  <a:lnTo>
                    <a:pt x="172091" y="312044"/>
                  </a:lnTo>
                  <a:lnTo>
                    <a:pt x="176332" y="356202"/>
                  </a:lnTo>
                  <a:lnTo>
                    <a:pt x="176735" y="401505"/>
                  </a:lnTo>
                  <a:lnTo>
                    <a:pt x="173300" y="447954"/>
                  </a:lnTo>
                  <a:lnTo>
                    <a:pt x="166027" y="495548"/>
                  </a:lnTo>
                  <a:lnTo>
                    <a:pt x="154917" y="544286"/>
                  </a:lnTo>
                  <a:lnTo>
                    <a:pt x="139968" y="594170"/>
                  </a:lnTo>
                  <a:lnTo>
                    <a:pt x="121182" y="645199"/>
                  </a:lnTo>
                  <a:lnTo>
                    <a:pt x="98558" y="697373"/>
                  </a:lnTo>
                  <a:lnTo>
                    <a:pt x="72096" y="750692"/>
                  </a:lnTo>
                </a:path>
              </a:pathLst>
            </a:custGeom>
            <a:ln w="27975">
              <a:solidFill>
                <a:srgbClr val="C93D36"/>
              </a:solidFill>
            </a:ln>
          </p:spPr>
          <p:txBody>
            <a:bodyPr wrap="square" lIns="0" tIns="0" rIns="0" bIns="0" rtlCol="0"/>
            <a:lstStyle/>
            <a:p>
              <a:endParaRPr/>
            </a:p>
          </p:txBody>
        </p:sp>
      </p:grpSp>
      <p:sp>
        <p:nvSpPr>
          <p:cNvPr id="32" name="Rectangle 31">
            <a:extLst>
              <a:ext uri="{FF2B5EF4-FFF2-40B4-BE49-F238E27FC236}">
                <a16:creationId xmlns:a16="http://schemas.microsoft.com/office/drawing/2014/main" id="{A8640679-BB48-221E-819C-296BD896C4B7}"/>
              </a:ext>
            </a:extLst>
          </p:cNvPr>
          <p:cNvSpPr/>
          <p:nvPr/>
        </p:nvSpPr>
        <p:spPr>
          <a:xfrm>
            <a:off x="0" y="6248400"/>
            <a:ext cx="100584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42877" y="3471689"/>
            <a:ext cx="1000760" cy="833119"/>
          </a:xfrm>
          <a:custGeom>
            <a:avLst/>
            <a:gdLst/>
            <a:ahLst/>
            <a:cxnLst/>
            <a:rect l="l" t="t" r="r" b="b"/>
            <a:pathLst>
              <a:path w="1000760" h="833120">
                <a:moveTo>
                  <a:pt x="0" y="0"/>
                </a:moveTo>
                <a:lnTo>
                  <a:pt x="832838" y="0"/>
                </a:lnTo>
                <a:lnTo>
                  <a:pt x="1000495" y="418133"/>
                </a:lnTo>
                <a:lnTo>
                  <a:pt x="832838" y="832721"/>
                </a:lnTo>
                <a:lnTo>
                  <a:pt x="0" y="832721"/>
                </a:lnTo>
                <a:lnTo>
                  <a:pt x="0" y="0"/>
                </a:lnTo>
                <a:close/>
              </a:path>
            </a:pathLst>
          </a:custGeom>
          <a:ln w="27972">
            <a:solidFill>
              <a:srgbClr val="666666"/>
            </a:solidFill>
          </a:ln>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229479" rIns="0" bIns="0" rtlCol="0">
            <a:spAutoFit/>
          </a:bodyPr>
          <a:lstStyle/>
          <a:p>
            <a:pPr marL="243204">
              <a:lnSpc>
                <a:spcPct val="100000"/>
              </a:lnSpc>
              <a:spcBef>
                <a:spcPts val="100"/>
              </a:spcBef>
            </a:pPr>
            <a:r>
              <a:rPr spc="-10" dirty="0"/>
              <a:t>CONCURRENCY</a:t>
            </a:r>
            <a:r>
              <a:rPr spc="-105" dirty="0"/>
              <a:t> </a:t>
            </a:r>
            <a:r>
              <a:rPr spc="-35" dirty="0"/>
              <a:t>PATTERNS:</a:t>
            </a:r>
            <a:r>
              <a:rPr spc="-100" dirty="0"/>
              <a:t> </a:t>
            </a:r>
            <a:r>
              <a:rPr spc="-35" dirty="0"/>
              <a:t>MIX-</a:t>
            </a:r>
            <a:r>
              <a:rPr dirty="0"/>
              <a:t>AND-</a:t>
            </a:r>
            <a:r>
              <a:rPr spc="-20" dirty="0"/>
              <a:t>MATCH</a:t>
            </a:r>
          </a:p>
        </p:txBody>
      </p:sp>
      <p:sp>
        <p:nvSpPr>
          <p:cNvPr id="4" name="object 4"/>
          <p:cNvSpPr/>
          <p:nvPr/>
        </p:nvSpPr>
        <p:spPr>
          <a:xfrm>
            <a:off x="8069983" y="3467989"/>
            <a:ext cx="833119" cy="833119"/>
          </a:xfrm>
          <a:custGeom>
            <a:avLst/>
            <a:gdLst/>
            <a:ahLst/>
            <a:cxnLst/>
            <a:rect l="l" t="t" r="r" b="b"/>
            <a:pathLst>
              <a:path w="833120" h="833120">
                <a:moveTo>
                  <a:pt x="832838" y="0"/>
                </a:moveTo>
                <a:lnTo>
                  <a:pt x="0" y="0"/>
                </a:lnTo>
                <a:lnTo>
                  <a:pt x="168682" y="422329"/>
                </a:lnTo>
                <a:lnTo>
                  <a:pt x="0" y="832721"/>
                </a:lnTo>
                <a:lnTo>
                  <a:pt x="832838" y="832721"/>
                </a:lnTo>
                <a:lnTo>
                  <a:pt x="832838" y="0"/>
                </a:lnTo>
                <a:close/>
              </a:path>
            </a:pathLst>
          </a:custGeom>
          <a:ln w="27973">
            <a:solidFill>
              <a:srgbClr val="666666"/>
            </a:solidFill>
          </a:ln>
        </p:spPr>
        <p:txBody>
          <a:bodyPr wrap="square" lIns="0" tIns="0" rIns="0" bIns="0" rtlCol="0"/>
          <a:lstStyle/>
          <a:p>
            <a:endParaRPr/>
          </a:p>
        </p:txBody>
      </p:sp>
      <p:sp>
        <p:nvSpPr>
          <p:cNvPr id="5" name="object 5"/>
          <p:cNvSpPr/>
          <p:nvPr/>
        </p:nvSpPr>
        <p:spPr>
          <a:xfrm>
            <a:off x="3776143" y="2705973"/>
            <a:ext cx="833119" cy="833119"/>
          </a:xfrm>
          <a:custGeom>
            <a:avLst/>
            <a:gdLst/>
            <a:ahLst/>
            <a:cxnLst/>
            <a:rect l="l" t="t" r="r" b="b"/>
            <a:pathLst>
              <a:path w="833120" h="833120">
                <a:moveTo>
                  <a:pt x="190970" y="0"/>
                </a:moveTo>
                <a:lnTo>
                  <a:pt x="641869" y="0"/>
                </a:lnTo>
                <a:lnTo>
                  <a:pt x="710518" y="1170"/>
                </a:lnTo>
                <a:lnTo>
                  <a:pt x="753949" y="9357"/>
                </a:lnTo>
                <a:lnTo>
                  <a:pt x="796422" y="36412"/>
                </a:lnTo>
                <a:lnTo>
                  <a:pt x="823480" y="78879"/>
                </a:lnTo>
                <a:lnTo>
                  <a:pt x="831669" y="122304"/>
                </a:lnTo>
                <a:lnTo>
                  <a:pt x="832838" y="190943"/>
                </a:lnTo>
                <a:lnTo>
                  <a:pt x="832838" y="641779"/>
                </a:lnTo>
                <a:lnTo>
                  <a:pt x="831668" y="710418"/>
                </a:lnTo>
                <a:lnTo>
                  <a:pt x="823479" y="753843"/>
                </a:lnTo>
                <a:lnTo>
                  <a:pt x="796421" y="796310"/>
                </a:lnTo>
                <a:lnTo>
                  <a:pt x="753948" y="823365"/>
                </a:lnTo>
                <a:lnTo>
                  <a:pt x="710517" y="831552"/>
                </a:lnTo>
                <a:lnTo>
                  <a:pt x="641868" y="832722"/>
                </a:lnTo>
                <a:lnTo>
                  <a:pt x="190969" y="832721"/>
                </a:lnTo>
                <a:lnTo>
                  <a:pt x="122320" y="831552"/>
                </a:lnTo>
                <a:lnTo>
                  <a:pt x="78889" y="823364"/>
                </a:lnTo>
                <a:lnTo>
                  <a:pt x="36416" y="796310"/>
                </a:lnTo>
                <a:lnTo>
                  <a:pt x="9358" y="753842"/>
                </a:lnTo>
                <a:lnTo>
                  <a:pt x="1169" y="710418"/>
                </a:lnTo>
                <a:lnTo>
                  <a:pt x="0" y="641778"/>
                </a:lnTo>
                <a:lnTo>
                  <a:pt x="0" y="190942"/>
                </a:lnTo>
                <a:lnTo>
                  <a:pt x="1170" y="122303"/>
                </a:lnTo>
                <a:lnTo>
                  <a:pt x="9358" y="78878"/>
                </a:lnTo>
                <a:lnTo>
                  <a:pt x="36417" y="36411"/>
                </a:lnTo>
                <a:lnTo>
                  <a:pt x="78890" y="9356"/>
                </a:lnTo>
                <a:lnTo>
                  <a:pt x="122321" y="1169"/>
                </a:lnTo>
                <a:lnTo>
                  <a:pt x="190970" y="0"/>
                </a:lnTo>
                <a:close/>
              </a:path>
            </a:pathLst>
          </a:custGeom>
          <a:ln w="27973">
            <a:solidFill>
              <a:srgbClr val="666666"/>
            </a:solidFill>
          </a:ln>
        </p:spPr>
        <p:txBody>
          <a:bodyPr wrap="square" lIns="0" tIns="0" rIns="0" bIns="0" rtlCol="0"/>
          <a:lstStyle/>
          <a:p>
            <a:endParaRPr/>
          </a:p>
        </p:txBody>
      </p:sp>
      <p:sp>
        <p:nvSpPr>
          <p:cNvPr id="6" name="object 6"/>
          <p:cNvSpPr txBox="1"/>
          <p:nvPr/>
        </p:nvSpPr>
        <p:spPr>
          <a:xfrm>
            <a:off x="1466522" y="3673955"/>
            <a:ext cx="201930" cy="378460"/>
          </a:xfrm>
          <a:prstGeom prst="rect">
            <a:avLst/>
          </a:prstGeom>
        </p:spPr>
        <p:txBody>
          <a:bodyPr vert="horz" wrap="square" lIns="0" tIns="13970" rIns="0" bIns="0" rtlCol="0">
            <a:spAutoFit/>
          </a:bodyPr>
          <a:lstStyle/>
          <a:p>
            <a:pPr marL="12700">
              <a:lnSpc>
                <a:spcPct val="100000"/>
              </a:lnSpc>
              <a:spcBef>
                <a:spcPts val="110"/>
              </a:spcBef>
            </a:pPr>
            <a:r>
              <a:rPr sz="2300" b="1" spc="15" dirty="0">
                <a:latin typeface="Source Sans 3"/>
                <a:cs typeface="Source Sans 3"/>
              </a:rPr>
              <a:t>P</a:t>
            </a:r>
            <a:endParaRPr sz="2300">
              <a:latin typeface="Source Sans 3"/>
              <a:cs typeface="Source Sans 3"/>
            </a:endParaRPr>
          </a:p>
        </p:txBody>
      </p:sp>
      <p:sp>
        <p:nvSpPr>
          <p:cNvPr id="7" name="object 7"/>
          <p:cNvSpPr txBox="1"/>
          <p:nvPr/>
        </p:nvSpPr>
        <p:spPr>
          <a:xfrm>
            <a:off x="3901332" y="2908239"/>
            <a:ext cx="585470" cy="378460"/>
          </a:xfrm>
          <a:prstGeom prst="rect">
            <a:avLst/>
          </a:prstGeom>
        </p:spPr>
        <p:txBody>
          <a:bodyPr vert="horz" wrap="square" lIns="0" tIns="13970" rIns="0" bIns="0" rtlCol="0">
            <a:spAutoFit/>
          </a:bodyPr>
          <a:lstStyle/>
          <a:p>
            <a:pPr marL="38100">
              <a:lnSpc>
                <a:spcPct val="100000"/>
              </a:lnSpc>
              <a:spcBef>
                <a:spcPts val="110"/>
              </a:spcBef>
            </a:pPr>
            <a:r>
              <a:rPr sz="2300" b="1" spc="-25" dirty="0">
                <a:latin typeface="Source Sans 3"/>
                <a:cs typeface="Source Sans 3"/>
              </a:rPr>
              <a:t>W1</a:t>
            </a:r>
            <a:r>
              <a:rPr sz="2325" b="1" spc="-37" baseline="-10752" dirty="0">
                <a:latin typeface="Arial"/>
                <a:cs typeface="Arial"/>
              </a:rPr>
              <a:t>ɑ</a:t>
            </a:r>
            <a:endParaRPr sz="2325" baseline="-10752">
              <a:latin typeface="Arial"/>
              <a:cs typeface="Arial"/>
            </a:endParaRPr>
          </a:p>
        </p:txBody>
      </p:sp>
      <p:sp>
        <p:nvSpPr>
          <p:cNvPr id="8" name="object 8"/>
          <p:cNvSpPr txBox="1"/>
          <p:nvPr/>
        </p:nvSpPr>
        <p:spPr>
          <a:xfrm>
            <a:off x="8382332" y="3670255"/>
            <a:ext cx="196850" cy="378460"/>
          </a:xfrm>
          <a:prstGeom prst="rect">
            <a:avLst/>
          </a:prstGeom>
        </p:spPr>
        <p:txBody>
          <a:bodyPr vert="horz" wrap="square" lIns="0" tIns="13970" rIns="0" bIns="0" rtlCol="0">
            <a:spAutoFit/>
          </a:bodyPr>
          <a:lstStyle/>
          <a:p>
            <a:pPr marL="12700">
              <a:lnSpc>
                <a:spcPct val="100000"/>
              </a:lnSpc>
              <a:spcBef>
                <a:spcPts val="110"/>
              </a:spcBef>
            </a:pPr>
            <a:r>
              <a:rPr sz="2300" b="1" spc="5" dirty="0">
                <a:latin typeface="Source Sans 3"/>
                <a:cs typeface="Source Sans 3"/>
              </a:rPr>
              <a:t>C</a:t>
            </a:r>
            <a:endParaRPr sz="2300">
              <a:latin typeface="Source Sans 3"/>
              <a:cs typeface="Source Sans 3"/>
            </a:endParaRPr>
          </a:p>
        </p:txBody>
      </p:sp>
      <p:grpSp>
        <p:nvGrpSpPr>
          <p:cNvPr id="9" name="object 9"/>
          <p:cNvGrpSpPr/>
          <p:nvPr/>
        </p:nvGrpSpPr>
        <p:grpSpPr>
          <a:xfrm>
            <a:off x="3024504" y="3123049"/>
            <a:ext cx="1598930" cy="1961514"/>
            <a:chOff x="3024504" y="3123049"/>
            <a:chExt cx="1598930" cy="1961514"/>
          </a:xfrm>
        </p:grpSpPr>
        <p:pic>
          <p:nvPicPr>
            <p:cNvPr id="10" name="object 10"/>
            <p:cNvPicPr/>
            <p:nvPr/>
          </p:nvPicPr>
          <p:blipFill>
            <a:blip r:embed="rId3" cstate="print"/>
            <a:stretch>
              <a:fillRect/>
            </a:stretch>
          </p:blipFill>
          <p:spPr>
            <a:xfrm>
              <a:off x="3024504" y="3123049"/>
              <a:ext cx="726542" cy="726440"/>
            </a:xfrm>
            <a:prstGeom prst="rect">
              <a:avLst/>
            </a:prstGeom>
          </p:spPr>
        </p:pic>
        <p:sp>
          <p:nvSpPr>
            <p:cNvPr id="11" name="object 11"/>
            <p:cNvSpPr/>
            <p:nvPr/>
          </p:nvSpPr>
          <p:spPr>
            <a:xfrm>
              <a:off x="3131324" y="3292877"/>
              <a:ext cx="427990" cy="427990"/>
            </a:xfrm>
            <a:custGeom>
              <a:avLst/>
              <a:gdLst/>
              <a:ahLst/>
              <a:cxnLst/>
              <a:rect l="l" t="t" r="r" b="b"/>
              <a:pathLst>
                <a:path w="427989" h="427989">
                  <a:moveTo>
                    <a:pt x="0" y="427781"/>
                  </a:moveTo>
                  <a:lnTo>
                    <a:pt x="417950" y="9889"/>
                  </a:lnTo>
                  <a:lnTo>
                    <a:pt x="427841" y="0"/>
                  </a:lnTo>
                </a:path>
              </a:pathLst>
            </a:custGeom>
            <a:ln w="27973">
              <a:solidFill>
                <a:srgbClr val="C93D36"/>
              </a:solidFill>
            </a:ln>
          </p:spPr>
          <p:txBody>
            <a:bodyPr wrap="square" lIns="0" tIns="0" rIns="0" bIns="0" rtlCol="0"/>
            <a:lstStyle/>
            <a:p>
              <a:endParaRPr/>
            </a:p>
          </p:txBody>
        </p:sp>
        <p:sp>
          <p:nvSpPr>
            <p:cNvPr id="12" name="object 12"/>
            <p:cNvSpPr/>
            <p:nvPr/>
          </p:nvSpPr>
          <p:spPr>
            <a:xfrm>
              <a:off x="3501800" y="3207829"/>
              <a:ext cx="142875" cy="142875"/>
            </a:xfrm>
            <a:custGeom>
              <a:avLst/>
              <a:gdLst/>
              <a:ahLst/>
              <a:cxnLst/>
              <a:rect l="l" t="t" r="r" b="b"/>
              <a:pathLst>
                <a:path w="142875" h="142875">
                  <a:moveTo>
                    <a:pt x="142426" y="0"/>
                  </a:moveTo>
                  <a:lnTo>
                    <a:pt x="0" y="47468"/>
                  </a:lnTo>
                  <a:lnTo>
                    <a:pt x="94950" y="142406"/>
                  </a:lnTo>
                  <a:lnTo>
                    <a:pt x="142426" y="0"/>
                  </a:lnTo>
                  <a:close/>
                </a:path>
              </a:pathLst>
            </a:custGeom>
            <a:solidFill>
              <a:srgbClr val="C93D36"/>
            </a:solidFill>
          </p:spPr>
          <p:txBody>
            <a:bodyPr wrap="square" lIns="0" tIns="0" rIns="0" bIns="0" rtlCol="0"/>
            <a:lstStyle/>
            <a:p>
              <a:endParaRPr/>
            </a:p>
          </p:txBody>
        </p:sp>
        <p:sp>
          <p:nvSpPr>
            <p:cNvPr id="13" name="object 13"/>
            <p:cNvSpPr/>
            <p:nvPr/>
          </p:nvSpPr>
          <p:spPr>
            <a:xfrm>
              <a:off x="3776143" y="4237405"/>
              <a:ext cx="833119" cy="833119"/>
            </a:xfrm>
            <a:custGeom>
              <a:avLst/>
              <a:gdLst/>
              <a:ahLst/>
              <a:cxnLst/>
              <a:rect l="l" t="t" r="r" b="b"/>
              <a:pathLst>
                <a:path w="833120" h="833120">
                  <a:moveTo>
                    <a:pt x="190970" y="0"/>
                  </a:moveTo>
                  <a:lnTo>
                    <a:pt x="641869" y="0"/>
                  </a:lnTo>
                  <a:lnTo>
                    <a:pt x="710518" y="1170"/>
                  </a:lnTo>
                  <a:lnTo>
                    <a:pt x="753949" y="9357"/>
                  </a:lnTo>
                  <a:lnTo>
                    <a:pt x="796422" y="36412"/>
                  </a:lnTo>
                  <a:lnTo>
                    <a:pt x="823480" y="78879"/>
                  </a:lnTo>
                  <a:lnTo>
                    <a:pt x="831669" y="122304"/>
                  </a:lnTo>
                  <a:lnTo>
                    <a:pt x="832838" y="190943"/>
                  </a:lnTo>
                  <a:lnTo>
                    <a:pt x="832838" y="641779"/>
                  </a:lnTo>
                  <a:lnTo>
                    <a:pt x="831668" y="710418"/>
                  </a:lnTo>
                  <a:lnTo>
                    <a:pt x="823479" y="753843"/>
                  </a:lnTo>
                  <a:lnTo>
                    <a:pt x="796421" y="796310"/>
                  </a:lnTo>
                  <a:lnTo>
                    <a:pt x="753948" y="823365"/>
                  </a:lnTo>
                  <a:lnTo>
                    <a:pt x="710517" y="831552"/>
                  </a:lnTo>
                  <a:lnTo>
                    <a:pt x="641868" y="832722"/>
                  </a:lnTo>
                  <a:lnTo>
                    <a:pt x="190969" y="832721"/>
                  </a:lnTo>
                  <a:lnTo>
                    <a:pt x="122320" y="831552"/>
                  </a:lnTo>
                  <a:lnTo>
                    <a:pt x="78889" y="823364"/>
                  </a:lnTo>
                  <a:lnTo>
                    <a:pt x="36416" y="796310"/>
                  </a:lnTo>
                  <a:lnTo>
                    <a:pt x="9358" y="753842"/>
                  </a:lnTo>
                  <a:lnTo>
                    <a:pt x="1169" y="710418"/>
                  </a:lnTo>
                  <a:lnTo>
                    <a:pt x="0" y="641778"/>
                  </a:lnTo>
                  <a:lnTo>
                    <a:pt x="0" y="190942"/>
                  </a:lnTo>
                  <a:lnTo>
                    <a:pt x="1170" y="122303"/>
                  </a:lnTo>
                  <a:lnTo>
                    <a:pt x="9358" y="78878"/>
                  </a:lnTo>
                  <a:lnTo>
                    <a:pt x="36417" y="36411"/>
                  </a:lnTo>
                  <a:lnTo>
                    <a:pt x="78890" y="9356"/>
                  </a:lnTo>
                  <a:lnTo>
                    <a:pt x="122321" y="1169"/>
                  </a:lnTo>
                  <a:lnTo>
                    <a:pt x="190970" y="0"/>
                  </a:lnTo>
                  <a:close/>
                </a:path>
              </a:pathLst>
            </a:custGeom>
            <a:ln w="27973">
              <a:solidFill>
                <a:srgbClr val="666666"/>
              </a:solidFill>
            </a:ln>
          </p:spPr>
          <p:txBody>
            <a:bodyPr wrap="square" lIns="0" tIns="0" rIns="0" bIns="0" rtlCol="0"/>
            <a:lstStyle/>
            <a:p>
              <a:endParaRPr/>
            </a:p>
          </p:txBody>
        </p:sp>
      </p:grpSp>
      <p:grpSp>
        <p:nvGrpSpPr>
          <p:cNvPr id="14" name="object 14"/>
          <p:cNvGrpSpPr/>
          <p:nvPr/>
        </p:nvGrpSpPr>
        <p:grpSpPr>
          <a:xfrm>
            <a:off x="5519702" y="2687985"/>
            <a:ext cx="2336165" cy="2197735"/>
            <a:chOff x="5519702" y="2687985"/>
            <a:chExt cx="2336165" cy="2197735"/>
          </a:xfrm>
        </p:grpSpPr>
        <p:pic>
          <p:nvPicPr>
            <p:cNvPr id="15" name="object 15"/>
            <p:cNvPicPr/>
            <p:nvPr/>
          </p:nvPicPr>
          <p:blipFill>
            <a:blip r:embed="rId4" cstate="print"/>
            <a:stretch>
              <a:fillRect/>
            </a:stretch>
          </p:blipFill>
          <p:spPr>
            <a:xfrm>
              <a:off x="6409222" y="2966136"/>
              <a:ext cx="1446572" cy="1054440"/>
            </a:xfrm>
            <a:prstGeom prst="rect">
              <a:avLst/>
            </a:prstGeom>
          </p:spPr>
        </p:pic>
        <p:sp>
          <p:nvSpPr>
            <p:cNvPr id="16" name="object 16"/>
            <p:cNvSpPr/>
            <p:nvPr/>
          </p:nvSpPr>
          <p:spPr>
            <a:xfrm>
              <a:off x="6504223" y="3058313"/>
              <a:ext cx="1156335" cy="760095"/>
            </a:xfrm>
            <a:custGeom>
              <a:avLst/>
              <a:gdLst/>
              <a:ahLst/>
              <a:cxnLst/>
              <a:rect l="l" t="t" r="r" b="b"/>
              <a:pathLst>
                <a:path w="1156334" h="760095">
                  <a:moveTo>
                    <a:pt x="0" y="0"/>
                  </a:moveTo>
                  <a:lnTo>
                    <a:pt x="1144366" y="752277"/>
                  </a:lnTo>
                  <a:lnTo>
                    <a:pt x="1156054" y="759960"/>
                  </a:lnTo>
                </a:path>
              </a:pathLst>
            </a:custGeom>
            <a:ln w="27973">
              <a:solidFill>
                <a:srgbClr val="C93D36"/>
              </a:solidFill>
            </a:ln>
          </p:spPr>
          <p:txBody>
            <a:bodyPr wrap="square" lIns="0" tIns="0" rIns="0" bIns="0" rtlCol="0"/>
            <a:lstStyle/>
            <a:p>
              <a:endParaRPr/>
            </a:p>
          </p:txBody>
        </p:sp>
        <p:sp>
          <p:nvSpPr>
            <p:cNvPr id="17" name="object 17"/>
            <p:cNvSpPr/>
            <p:nvPr/>
          </p:nvSpPr>
          <p:spPr>
            <a:xfrm>
              <a:off x="7611705" y="3754497"/>
              <a:ext cx="149225" cy="130175"/>
            </a:xfrm>
            <a:custGeom>
              <a:avLst/>
              <a:gdLst/>
              <a:ahLst/>
              <a:cxnLst/>
              <a:rect l="l" t="t" r="r" b="b"/>
              <a:pathLst>
                <a:path w="149225" h="130175">
                  <a:moveTo>
                    <a:pt x="73769" y="0"/>
                  </a:moveTo>
                  <a:lnTo>
                    <a:pt x="0" y="112186"/>
                  </a:lnTo>
                  <a:lnTo>
                    <a:pt x="149087" y="129852"/>
                  </a:lnTo>
                  <a:lnTo>
                    <a:pt x="73769" y="0"/>
                  </a:lnTo>
                  <a:close/>
                </a:path>
              </a:pathLst>
            </a:custGeom>
            <a:solidFill>
              <a:srgbClr val="C93D36"/>
            </a:solidFill>
          </p:spPr>
          <p:txBody>
            <a:bodyPr wrap="square" lIns="0" tIns="0" rIns="0" bIns="0" rtlCol="0"/>
            <a:lstStyle/>
            <a:p>
              <a:endParaRPr/>
            </a:p>
          </p:txBody>
        </p:sp>
        <p:pic>
          <p:nvPicPr>
            <p:cNvPr id="18" name="object 18"/>
            <p:cNvPicPr/>
            <p:nvPr/>
          </p:nvPicPr>
          <p:blipFill>
            <a:blip r:embed="rId5" cstate="print"/>
            <a:stretch>
              <a:fillRect/>
            </a:stretch>
          </p:blipFill>
          <p:spPr>
            <a:xfrm>
              <a:off x="6409223" y="3830837"/>
              <a:ext cx="1446572" cy="1054440"/>
            </a:xfrm>
            <a:prstGeom prst="rect">
              <a:avLst/>
            </a:prstGeom>
          </p:spPr>
        </p:pic>
        <p:sp>
          <p:nvSpPr>
            <p:cNvPr id="19" name="object 19"/>
            <p:cNvSpPr/>
            <p:nvPr/>
          </p:nvSpPr>
          <p:spPr>
            <a:xfrm>
              <a:off x="6504223" y="3989090"/>
              <a:ext cx="1156335" cy="760095"/>
            </a:xfrm>
            <a:custGeom>
              <a:avLst/>
              <a:gdLst/>
              <a:ahLst/>
              <a:cxnLst/>
              <a:rect l="l" t="t" r="r" b="b"/>
              <a:pathLst>
                <a:path w="1156334" h="760095">
                  <a:moveTo>
                    <a:pt x="0" y="759960"/>
                  </a:moveTo>
                  <a:lnTo>
                    <a:pt x="1144366" y="7683"/>
                  </a:lnTo>
                  <a:lnTo>
                    <a:pt x="1156054" y="0"/>
                  </a:lnTo>
                </a:path>
              </a:pathLst>
            </a:custGeom>
            <a:ln w="27973">
              <a:solidFill>
                <a:srgbClr val="C93D36"/>
              </a:solidFill>
            </a:ln>
          </p:spPr>
          <p:txBody>
            <a:bodyPr wrap="square" lIns="0" tIns="0" rIns="0" bIns="0" rtlCol="0"/>
            <a:lstStyle/>
            <a:p>
              <a:endParaRPr/>
            </a:p>
          </p:txBody>
        </p:sp>
        <p:sp>
          <p:nvSpPr>
            <p:cNvPr id="20" name="object 20"/>
            <p:cNvSpPr/>
            <p:nvPr/>
          </p:nvSpPr>
          <p:spPr>
            <a:xfrm>
              <a:off x="7611705" y="3923014"/>
              <a:ext cx="149225" cy="130175"/>
            </a:xfrm>
            <a:custGeom>
              <a:avLst/>
              <a:gdLst/>
              <a:ahLst/>
              <a:cxnLst/>
              <a:rect l="l" t="t" r="r" b="b"/>
              <a:pathLst>
                <a:path w="149225" h="130175">
                  <a:moveTo>
                    <a:pt x="149087" y="0"/>
                  </a:moveTo>
                  <a:lnTo>
                    <a:pt x="0" y="17665"/>
                  </a:lnTo>
                  <a:lnTo>
                    <a:pt x="73769" y="129852"/>
                  </a:lnTo>
                  <a:lnTo>
                    <a:pt x="149087" y="0"/>
                  </a:lnTo>
                  <a:close/>
                </a:path>
              </a:pathLst>
            </a:custGeom>
            <a:solidFill>
              <a:srgbClr val="C93D36"/>
            </a:solidFill>
          </p:spPr>
          <p:txBody>
            <a:bodyPr wrap="square" lIns="0" tIns="0" rIns="0" bIns="0" rtlCol="0"/>
            <a:lstStyle/>
            <a:p>
              <a:endParaRPr/>
            </a:p>
          </p:txBody>
        </p:sp>
        <p:sp>
          <p:nvSpPr>
            <p:cNvPr id="21" name="object 21"/>
            <p:cNvSpPr/>
            <p:nvPr/>
          </p:nvSpPr>
          <p:spPr>
            <a:xfrm>
              <a:off x="5533990" y="2702273"/>
              <a:ext cx="833119" cy="833119"/>
            </a:xfrm>
            <a:custGeom>
              <a:avLst/>
              <a:gdLst/>
              <a:ahLst/>
              <a:cxnLst/>
              <a:rect l="l" t="t" r="r" b="b"/>
              <a:pathLst>
                <a:path w="833120" h="833120">
                  <a:moveTo>
                    <a:pt x="190970" y="0"/>
                  </a:moveTo>
                  <a:lnTo>
                    <a:pt x="641869" y="0"/>
                  </a:lnTo>
                  <a:lnTo>
                    <a:pt x="710518" y="1170"/>
                  </a:lnTo>
                  <a:lnTo>
                    <a:pt x="753949" y="9357"/>
                  </a:lnTo>
                  <a:lnTo>
                    <a:pt x="796422" y="36412"/>
                  </a:lnTo>
                  <a:lnTo>
                    <a:pt x="823480" y="78879"/>
                  </a:lnTo>
                  <a:lnTo>
                    <a:pt x="831669" y="122304"/>
                  </a:lnTo>
                  <a:lnTo>
                    <a:pt x="832838" y="190943"/>
                  </a:lnTo>
                  <a:lnTo>
                    <a:pt x="832838" y="641779"/>
                  </a:lnTo>
                  <a:lnTo>
                    <a:pt x="831668" y="710418"/>
                  </a:lnTo>
                  <a:lnTo>
                    <a:pt x="823479" y="753843"/>
                  </a:lnTo>
                  <a:lnTo>
                    <a:pt x="796421" y="796310"/>
                  </a:lnTo>
                  <a:lnTo>
                    <a:pt x="753948" y="823365"/>
                  </a:lnTo>
                  <a:lnTo>
                    <a:pt x="710517" y="831552"/>
                  </a:lnTo>
                  <a:lnTo>
                    <a:pt x="641868" y="832722"/>
                  </a:lnTo>
                  <a:lnTo>
                    <a:pt x="190969" y="832721"/>
                  </a:lnTo>
                  <a:lnTo>
                    <a:pt x="122320" y="831552"/>
                  </a:lnTo>
                  <a:lnTo>
                    <a:pt x="78889" y="823364"/>
                  </a:lnTo>
                  <a:lnTo>
                    <a:pt x="36416" y="796310"/>
                  </a:lnTo>
                  <a:lnTo>
                    <a:pt x="9358" y="753842"/>
                  </a:lnTo>
                  <a:lnTo>
                    <a:pt x="1169" y="710418"/>
                  </a:lnTo>
                  <a:lnTo>
                    <a:pt x="0" y="641778"/>
                  </a:lnTo>
                  <a:lnTo>
                    <a:pt x="0" y="190942"/>
                  </a:lnTo>
                  <a:lnTo>
                    <a:pt x="1170" y="122303"/>
                  </a:lnTo>
                  <a:lnTo>
                    <a:pt x="9358" y="78878"/>
                  </a:lnTo>
                  <a:lnTo>
                    <a:pt x="36417" y="36411"/>
                  </a:lnTo>
                  <a:lnTo>
                    <a:pt x="78890" y="9356"/>
                  </a:lnTo>
                  <a:lnTo>
                    <a:pt x="122321" y="1169"/>
                  </a:lnTo>
                  <a:lnTo>
                    <a:pt x="190970" y="0"/>
                  </a:lnTo>
                  <a:close/>
                </a:path>
              </a:pathLst>
            </a:custGeom>
            <a:ln w="27973">
              <a:solidFill>
                <a:srgbClr val="666666"/>
              </a:solidFill>
            </a:ln>
          </p:spPr>
          <p:txBody>
            <a:bodyPr wrap="square" lIns="0" tIns="0" rIns="0" bIns="0" rtlCol="0"/>
            <a:lstStyle/>
            <a:p>
              <a:endParaRPr/>
            </a:p>
          </p:txBody>
        </p:sp>
      </p:grpSp>
      <p:sp>
        <p:nvSpPr>
          <p:cNvPr id="22" name="object 22"/>
          <p:cNvSpPr txBox="1"/>
          <p:nvPr/>
        </p:nvSpPr>
        <p:spPr>
          <a:xfrm>
            <a:off x="3897955" y="4439672"/>
            <a:ext cx="591820" cy="378460"/>
          </a:xfrm>
          <a:prstGeom prst="rect">
            <a:avLst/>
          </a:prstGeom>
        </p:spPr>
        <p:txBody>
          <a:bodyPr vert="horz" wrap="square" lIns="0" tIns="13970" rIns="0" bIns="0" rtlCol="0">
            <a:spAutoFit/>
          </a:bodyPr>
          <a:lstStyle/>
          <a:p>
            <a:pPr marL="38100">
              <a:lnSpc>
                <a:spcPct val="100000"/>
              </a:lnSpc>
              <a:spcBef>
                <a:spcPts val="110"/>
              </a:spcBef>
            </a:pPr>
            <a:r>
              <a:rPr sz="2300" b="1" spc="-25" dirty="0">
                <a:latin typeface="Source Sans 3"/>
                <a:cs typeface="Source Sans 3"/>
              </a:rPr>
              <a:t>W</a:t>
            </a:r>
            <a:r>
              <a:rPr sz="2300" b="1" i="1" spc="-25" dirty="0">
                <a:latin typeface="Trebuchet MS"/>
                <a:cs typeface="Trebuchet MS"/>
              </a:rPr>
              <a:t>n</a:t>
            </a:r>
            <a:r>
              <a:rPr sz="2325" b="1" spc="-37" baseline="-10752" dirty="0">
                <a:latin typeface="Arial"/>
                <a:cs typeface="Arial"/>
              </a:rPr>
              <a:t>ɑ</a:t>
            </a:r>
            <a:endParaRPr sz="2325" baseline="-10752">
              <a:latin typeface="Arial"/>
              <a:cs typeface="Arial"/>
            </a:endParaRPr>
          </a:p>
        </p:txBody>
      </p:sp>
      <p:sp>
        <p:nvSpPr>
          <p:cNvPr id="23" name="object 23"/>
          <p:cNvSpPr txBox="1"/>
          <p:nvPr/>
        </p:nvSpPr>
        <p:spPr>
          <a:xfrm>
            <a:off x="4923636" y="3642814"/>
            <a:ext cx="146050" cy="378460"/>
          </a:xfrm>
          <a:prstGeom prst="rect">
            <a:avLst/>
          </a:prstGeom>
        </p:spPr>
        <p:txBody>
          <a:bodyPr vert="horz" wrap="square" lIns="0" tIns="13970" rIns="0" bIns="0" rtlCol="0">
            <a:spAutoFit/>
          </a:bodyPr>
          <a:lstStyle/>
          <a:p>
            <a:pPr marL="12700">
              <a:lnSpc>
                <a:spcPct val="100000"/>
              </a:lnSpc>
              <a:spcBef>
                <a:spcPts val="110"/>
              </a:spcBef>
            </a:pPr>
            <a:r>
              <a:rPr sz="2300" spc="-880" dirty="0">
                <a:latin typeface="Lucida Sans Unicode"/>
                <a:cs typeface="Lucida Sans Unicode"/>
              </a:rPr>
              <a:t>⋮</a:t>
            </a:r>
            <a:endParaRPr sz="2300">
              <a:latin typeface="Lucida Sans Unicode"/>
              <a:cs typeface="Lucida Sans Unicode"/>
            </a:endParaRPr>
          </a:p>
        </p:txBody>
      </p:sp>
      <p:grpSp>
        <p:nvGrpSpPr>
          <p:cNvPr id="24" name="object 24"/>
          <p:cNvGrpSpPr/>
          <p:nvPr/>
        </p:nvGrpSpPr>
        <p:grpSpPr>
          <a:xfrm>
            <a:off x="2246246" y="3500035"/>
            <a:ext cx="1489710" cy="1228090"/>
            <a:chOff x="2246246" y="3500035"/>
            <a:chExt cx="1489710" cy="1228090"/>
          </a:xfrm>
        </p:grpSpPr>
        <p:pic>
          <p:nvPicPr>
            <p:cNvPr id="25" name="object 25"/>
            <p:cNvPicPr/>
            <p:nvPr/>
          </p:nvPicPr>
          <p:blipFill>
            <a:blip r:embed="rId6" cstate="print"/>
            <a:stretch>
              <a:fillRect/>
            </a:stretch>
          </p:blipFill>
          <p:spPr>
            <a:xfrm>
              <a:off x="2246246" y="3816618"/>
              <a:ext cx="749512" cy="218176"/>
            </a:xfrm>
            <a:prstGeom prst="rect">
              <a:avLst/>
            </a:prstGeom>
          </p:spPr>
        </p:pic>
        <p:sp>
          <p:nvSpPr>
            <p:cNvPr id="26" name="object 26"/>
            <p:cNvSpPr/>
            <p:nvPr/>
          </p:nvSpPr>
          <p:spPr>
            <a:xfrm>
              <a:off x="2288208" y="3903681"/>
              <a:ext cx="545465" cy="0"/>
            </a:xfrm>
            <a:custGeom>
              <a:avLst/>
              <a:gdLst/>
              <a:ahLst/>
              <a:cxnLst/>
              <a:rect l="l" t="t" r="r" b="b"/>
              <a:pathLst>
                <a:path w="545464">
                  <a:moveTo>
                    <a:pt x="0" y="0"/>
                  </a:moveTo>
                  <a:lnTo>
                    <a:pt x="531305" y="0"/>
                  </a:lnTo>
                  <a:lnTo>
                    <a:pt x="545293" y="0"/>
                  </a:lnTo>
                </a:path>
              </a:pathLst>
            </a:custGeom>
            <a:ln w="27971">
              <a:solidFill>
                <a:srgbClr val="C93D36"/>
              </a:solidFill>
            </a:ln>
          </p:spPr>
          <p:txBody>
            <a:bodyPr wrap="square" lIns="0" tIns="0" rIns="0" bIns="0" rtlCol="0"/>
            <a:lstStyle/>
            <a:p>
              <a:endParaRPr/>
            </a:p>
          </p:txBody>
        </p:sp>
        <p:sp>
          <p:nvSpPr>
            <p:cNvPr id="27" name="object 27"/>
            <p:cNvSpPr/>
            <p:nvPr/>
          </p:nvSpPr>
          <p:spPr>
            <a:xfrm>
              <a:off x="2819514" y="3836550"/>
              <a:ext cx="134620" cy="134620"/>
            </a:xfrm>
            <a:custGeom>
              <a:avLst/>
              <a:gdLst/>
              <a:ahLst/>
              <a:cxnLst/>
              <a:rect l="l" t="t" r="r" b="b"/>
              <a:pathLst>
                <a:path w="134619" h="134620">
                  <a:moveTo>
                    <a:pt x="0" y="0"/>
                  </a:moveTo>
                  <a:lnTo>
                    <a:pt x="0" y="134263"/>
                  </a:lnTo>
                  <a:lnTo>
                    <a:pt x="134280" y="67130"/>
                  </a:lnTo>
                  <a:lnTo>
                    <a:pt x="0" y="0"/>
                  </a:lnTo>
                  <a:close/>
                </a:path>
              </a:pathLst>
            </a:custGeom>
            <a:solidFill>
              <a:srgbClr val="C93D36"/>
            </a:solidFill>
          </p:spPr>
          <p:txBody>
            <a:bodyPr wrap="square" lIns="0" tIns="0" rIns="0" bIns="0" rtlCol="0"/>
            <a:lstStyle/>
            <a:p>
              <a:endParaRPr/>
            </a:p>
          </p:txBody>
        </p:sp>
        <p:pic>
          <p:nvPicPr>
            <p:cNvPr id="28" name="object 28"/>
            <p:cNvPicPr/>
            <p:nvPr/>
          </p:nvPicPr>
          <p:blipFill>
            <a:blip r:embed="rId7" cstate="print"/>
            <a:stretch>
              <a:fillRect/>
            </a:stretch>
          </p:blipFill>
          <p:spPr>
            <a:xfrm>
              <a:off x="3024504" y="4017111"/>
              <a:ext cx="710966" cy="710866"/>
            </a:xfrm>
            <a:prstGeom prst="rect">
              <a:avLst/>
            </a:prstGeom>
          </p:spPr>
        </p:pic>
        <p:sp>
          <p:nvSpPr>
            <p:cNvPr id="29" name="object 29"/>
            <p:cNvSpPr/>
            <p:nvPr/>
          </p:nvSpPr>
          <p:spPr>
            <a:xfrm>
              <a:off x="3131324" y="4101892"/>
              <a:ext cx="412750" cy="412750"/>
            </a:xfrm>
            <a:custGeom>
              <a:avLst/>
              <a:gdLst/>
              <a:ahLst/>
              <a:cxnLst/>
              <a:rect l="l" t="t" r="r" b="b"/>
              <a:pathLst>
                <a:path w="412750" h="412750">
                  <a:moveTo>
                    <a:pt x="0" y="0"/>
                  </a:moveTo>
                  <a:lnTo>
                    <a:pt x="402374" y="402318"/>
                  </a:lnTo>
                  <a:lnTo>
                    <a:pt x="412265" y="412207"/>
                  </a:lnTo>
                </a:path>
              </a:pathLst>
            </a:custGeom>
            <a:ln w="27973">
              <a:solidFill>
                <a:srgbClr val="C93D36"/>
              </a:solidFill>
            </a:ln>
          </p:spPr>
          <p:txBody>
            <a:bodyPr wrap="square" lIns="0" tIns="0" rIns="0" bIns="0" rtlCol="0"/>
            <a:lstStyle/>
            <a:p>
              <a:endParaRPr/>
            </a:p>
          </p:txBody>
        </p:sp>
        <p:sp>
          <p:nvSpPr>
            <p:cNvPr id="30" name="object 30"/>
            <p:cNvSpPr/>
            <p:nvPr/>
          </p:nvSpPr>
          <p:spPr>
            <a:xfrm>
              <a:off x="3486223" y="4456742"/>
              <a:ext cx="142875" cy="142875"/>
            </a:xfrm>
            <a:custGeom>
              <a:avLst/>
              <a:gdLst/>
              <a:ahLst/>
              <a:cxnLst/>
              <a:rect l="l" t="t" r="r" b="b"/>
              <a:pathLst>
                <a:path w="142875" h="142875">
                  <a:moveTo>
                    <a:pt x="94951" y="0"/>
                  </a:moveTo>
                  <a:lnTo>
                    <a:pt x="0" y="94937"/>
                  </a:lnTo>
                  <a:lnTo>
                    <a:pt x="142426" y="142406"/>
                  </a:lnTo>
                  <a:lnTo>
                    <a:pt x="94951" y="0"/>
                  </a:lnTo>
                  <a:close/>
                </a:path>
              </a:pathLst>
            </a:custGeom>
            <a:solidFill>
              <a:srgbClr val="C93D36"/>
            </a:solidFill>
          </p:spPr>
          <p:txBody>
            <a:bodyPr wrap="square" lIns="0" tIns="0" rIns="0" bIns="0" rtlCol="0"/>
            <a:lstStyle/>
            <a:p>
              <a:endParaRPr/>
            </a:p>
          </p:txBody>
        </p:sp>
        <p:pic>
          <p:nvPicPr>
            <p:cNvPr id="31" name="object 31"/>
            <p:cNvPicPr/>
            <p:nvPr/>
          </p:nvPicPr>
          <p:blipFill>
            <a:blip r:embed="rId8" cstate="print"/>
            <a:stretch>
              <a:fillRect/>
            </a:stretch>
          </p:blipFill>
          <p:spPr>
            <a:xfrm>
              <a:off x="2817510" y="3500035"/>
              <a:ext cx="284496" cy="851341"/>
            </a:xfrm>
            <a:prstGeom prst="rect">
              <a:avLst/>
            </a:prstGeom>
          </p:spPr>
        </p:pic>
        <p:sp>
          <p:nvSpPr>
            <p:cNvPr id="32" name="object 32"/>
            <p:cNvSpPr/>
            <p:nvPr/>
          </p:nvSpPr>
          <p:spPr>
            <a:xfrm>
              <a:off x="2869021" y="3530188"/>
              <a:ext cx="177165" cy="751205"/>
            </a:xfrm>
            <a:custGeom>
              <a:avLst/>
              <a:gdLst/>
              <a:ahLst/>
              <a:cxnLst/>
              <a:rect l="l" t="t" r="r" b="b"/>
              <a:pathLst>
                <a:path w="177164" h="751204">
                  <a:moveTo>
                    <a:pt x="0" y="0"/>
                  </a:moveTo>
                  <a:lnTo>
                    <a:pt x="34943" y="34997"/>
                  </a:lnTo>
                  <a:lnTo>
                    <a:pt x="66050" y="71140"/>
                  </a:lnTo>
                  <a:lnTo>
                    <a:pt x="93318" y="108428"/>
                  </a:lnTo>
                  <a:lnTo>
                    <a:pt x="116748" y="146861"/>
                  </a:lnTo>
                  <a:lnTo>
                    <a:pt x="136340" y="186439"/>
                  </a:lnTo>
                  <a:lnTo>
                    <a:pt x="152095" y="227162"/>
                  </a:lnTo>
                  <a:lnTo>
                    <a:pt x="164012" y="269030"/>
                  </a:lnTo>
                  <a:lnTo>
                    <a:pt x="172091" y="312044"/>
                  </a:lnTo>
                  <a:lnTo>
                    <a:pt x="176332" y="356202"/>
                  </a:lnTo>
                  <a:lnTo>
                    <a:pt x="176735" y="401505"/>
                  </a:lnTo>
                  <a:lnTo>
                    <a:pt x="173300" y="447954"/>
                  </a:lnTo>
                  <a:lnTo>
                    <a:pt x="166027" y="495548"/>
                  </a:lnTo>
                  <a:lnTo>
                    <a:pt x="154917" y="544286"/>
                  </a:lnTo>
                  <a:lnTo>
                    <a:pt x="139968" y="594170"/>
                  </a:lnTo>
                  <a:lnTo>
                    <a:pt x="121182" y="645199"/>
                  </a:lnTo>
                  <a:lnTo>
                    <a:pt x="98558" y="697373"/>
                  </a:lnTo>
                  <a:lnTo>
                    <a:pt x="72096" y="750692"/>
                  </a:lnTo>
                </a:path>
              </a:pathLst>
            </a:custGeom>
            <a:ln w="27975">
              <a:solidFill>
                <a:srgbClr val="C93D36"/>
              </a:solidFill>
            </a:ln>
          </p:spPr>
          <p:txBody>
            <a:bodyPr wrap="square" lIns="0" tIns="0" rIns="0" bIns="0" rtlCol="0"/>
            <a:lstStyle/>
            <a:p>
              <a:endParaRPr/>
            </a:p>
          </p:txBody>
        </p:sp>
      </p:grpSp>
      <p:sp>
        <p:nvSpPr>
          <p:cNvPr id="33" name="object 33"/>
          <p:cNvSpPr txBox="1"/>
          <p:nvPr/>
        </p:nvSpPr>
        <p:spPr>
          <a:xfrm>
            <a:off x="5656340" y="2904539"/>
            <a:ext cx="591185" cy="378460"/>
          </a:xfrm>
          <a:prstGeom prst="rect">
            <a:avLst/>
          </a:prstGeom>
        </p:spPr>
        <p:txBody>
          <a:bodyPr vert="horz" wrap="square" lIns="0" tIns="13970" rIns="0" bIns="0" rtlCol="0">
            <a:spAutoFit/>
          </a:bodyPr>
          <a:lstStyle/>
          <a:p>
            <a:pPr marL="38100">
              <a:lnSpc>
                <a:spcPct val="100000"/>
              </a:lnSpc>
              <a:spcBef>
                <a:spcPts val="110"/>
              </a:spcBef>
            </a:pPr>
            <a:r>
              <a:rPr sz="2300" b="1" spc="-25" dirty="0">
                <a:latin typeface="Source Sans 3"/>
                <a:cs typeface="Source Sans 3"/>
              </a:rPr>
              <a:t>W1</a:t>
            </a:r>
            <a:r>
              <a:rPr sz="2325" b="1" spc="-37" baseline="-10752" dirty="0">
                <a:latin typeface="Arial"/>
                <a:cs typeface="Arial"/>
              </a:rPr>
              <a:t>β</a:t>
            </a:r>
            <a:endParaRPr sz="2325" baseline="-10752">
              <a:latin typeface="Arial"/>
              <a:cs typeface="Arial"/>
            </a:endParaRPr>
          </a:p>
        </p:txBody>
      </p:sp>
      <p:sp>
        <p:nvSpPr>
          <p:cNvPr id="34" name="object 34"/>
          <p:cNvSpPr/>
          <p:nvPr/>
        </p:nvSpPr>
        <p:spPr>
          <a:xfrm>
            <a:off x="5533990" y="4233705"/>
            <a:ext cx="833119" cy="833119"/>
          </a:xfrm>
          <a:custGeom>
            <a:avLst/>
            <a:gdLst/>
            <a:ahLst/>
            <a:cxnLst/>
            <a:rect l="l" t="t" r="r" b="b"/>
            <a:pathLst>
              <a:path w="833120" h="833120">
                <a:moveTo>
                  <a:pt x="190970" y="0"/>
                </a:moveTo>
                <a:lnTo>
                  <a:pt x="641869" y="0"/>
                </a:lnTo>
                <a:lnTo>
                  <a:pt x="710518" y="1170"/>
                </a:lnTo>
                <a:lnTo>
                  <a:pt x="753949" y="9357"/>
                </a:lnTo>
                <a:lnTo>
                  <a:pt x="796422" y="36412"/>
                </a:lnTo>
                <a:lnTo>
                  <a:pt x="823480" y="78879"/>
                </a:lnTo>
                <a:lnTo>
                  <a:pt x="831669" y="122304"/>
                </a:lnTo>
                <a:lnTo>
                  <a:pt x="832838" y="190943"/>
                </a:lnTo>
                <a:lnTo>
                  <a:pt x="832838" y="641779"/>
                </a:lnTo>
                <a:lnTo>
                  <a:pt x="831668" y="710418"/>
                </a:lnTo>
                <a:lnTo>
                  <a:pt x="823479" y="753843"/>
                </a:lnTo>
                <a:lnTo>
                  <a:pt x="796421" y="796310"/>
                </a:lnTo>
                <a:lnTo>
                  <a:pt x="753948" y="823365"/>
                </a:lnTo>
                <a:lnTo>
                  <a:pt x="710517" y="831552"/>
                </a:lnTo>
                <a:lnTo>
                  <a:pt x="641868" y="832722"/>
                </a:lnTo>
                <a:lnTo>
                  <a:pt x="190969" y="832721"/>
                </a:lnTo>
                <a:lnTo>
                  <a:pt x="122320" y="831552"/>
                </a:lnTo>
                <a:lnTo>
                  <a:pt x="78889" y="823364"/>
                </a:lnTo>
                <a:lnTo>
                  <a:pt x="36416" y="796310"/>
                </a:lnTo>
                <a:lnTo>
                  <a:pt x="9358" y="753842"/>
                </a:lnTo>
                <a:lnTo>
                  <a:pt x="1169" y="710418"/>
                </a:lnTo>
                <a:lnTo>
                  <a:pt x="0" y="641778"/>
                </a:lnTo>
                <a:lnTo>
                  <a:pt x="0" y="190942"/>
                </a:lnTo>
                <a:lnTo>
                  <a:pt x="1170" y="122303"/>
                </a:lnTo>
                <a:lnTo>
                  <a:pt x="9358" y="78878"/>
                </a:lnTo>
                <a:lnTo>
                  <a:pt x="36417" y="36411"/>
                </a:lnTo>
                <a:lnTo>
                  <a:pt x="78890" y="9356"/>
                </a:lnTo>
                <a:lnTo>
                  <a:pt x="122321" y="1169"/>
                </a:lnTo>
                <a:lnTo>
                  <a:pt x="190970" y="0"/>
                </a:lnTo>
                <a:close/>
              </a:path>
            </a:pathLst>
          </a:custGeom>
          <a:ln w="27973">
            <a:solidFill>
              <a:srgbClr val="666666"/>
            </a:solidFill>
          </a:ln>
        </p:spPr>
        <p:txBody>
          <a:bodyPr wrap="square" lIns="0" tIns="0" rIns="0" bIns="0" rtlCol="0"/>
          <a:lstStyle/>
          <a:p>
            <a:endParaRPr/>
          </a:p>
        </p:txBody>
      </p:sp>
      <p:sp>
        <p:nvSpPr>
          <p:cNvPr id="35" name="object 35"/>
          <p:cNvSpPr txBox="1"/>
          <p:nvPr/>
        </p:nvSpPr>
        <p:spPr>
          <a:xfrm>
            <a:off x="5652961" y="4435971"/>
            <a:ext cx="597535" cy="378460"/>
          </a:xfrm>
          <a:prstGeom prst="rect">
            <a:avLst/>
          </a:prstGeom>
        </p:spPr>
        <p:txBody>
          <a:bodyPr vert="horz" wrap="square" lIns="0" tIns="13970" rIns="0" bIns="0" rtlCol="0">
            <a:spAutoFit/>
          </a:bodyPr>
          <a:lstStyle/>
          <a:p>
            <a:pPr marL="38100">
              <a:lnSpc>
                <a:spcPct val="100000"/>
              </a:lnSpc>
              <a:spcBef>
                <a:spcPts val="110"/>
              </a:spcBef>
            </a:pPr>
            <a:r>
              <a:rPr sz="2300" b="1" spc="-25" dirty="0">
                <a:latin typeface="Source Sans 3"/>
                <a:cs typeface="Source Sans 3"/>
              </a:rPr>
              <a:t>W</a:t>
            </a:r>
            <a:r>
              <a:rPr sz="2300" b="1" i="1" spc="-25" dirty="0">
                <a:latin typeface="Trebuchet MS"/>
                <a:cs typeface="Trebuchet MS"/>
              </a:rPr>
              <a:t>n</a:t>
            </a:r>
            <a:r>
              <a:rPr sz="2325" b="1" spc="-37" baseline="-10752" dirty="0">
                <a:latin typeface="Arial"/>
                <a:cs typeface="Arial"/>
              </a:rPr>
              <a:t>β</a:t>
            </a:r>
            <a:endParaRPr sz="2325" baseline="-10752">
              <a:latin typeface="Arial"/>
              <a:cs typeface="Arial"/>
            </a:endParaRPr>
          </a:p>
        </p:txBody>
      </p:sp>
      <p:grpSp>
        <p:nvGrpSpPr>
          <p:cNvPr id="36" name="object 36"/>
          <p:cNvGrpSpPr/>
          <p:nvPr/>
        </p:nvGrpSpPr>
        <p:grpSpPr>
          <a:xfrm>
            <a:off x="4696730" y="3035271"/>
            <a:ext cx="749935" cy="218440"/>
            <a:chOff x="4696730" y="3035271"/>
            <a:chExt cx="749935" cy="218440"/>
          </a:xfrm>
        </p:grpSpPr>
        <p:pic>
          <p:nvPicPr>
            <p:cNvPr id="37" name="object 37"/>
            <p:cNvPicPr/>
            <p:nvPr/>
          </p:nvPicPr>
          <p:blipFill>
            <a:blip r:embed="rId6" cstate="print"/>
            <a:stretch>
              <a:fillRect/>
            </a:stretch>
          </p:blipFill>
          <p:spPr>
            <a:xfrm>
              <a:off x="4696730" y="3035271"/>
              <a:ext cx="749512" cy="218176"/>
            </a:xfrm>
            <a:prstGeom prst="rect">
              <a:avLst/>
            </a:prstGeom>
          </p:spPr>
        </p:pic>
        <p:sp>
          <p:nvSpPr>
            <p:cNvPr id="38" name="object 38"/>
            <p:cNvSpPr/>
            <p:nvPr/>
          </p:nvSpPr>
          <p:spPr>
            <a:xfrm>
              <a:off x="4738693" y="3122334"/>
              <a:ext cx="545465" cy="0"/>
            </a:xfrm>
            <a:custGeom>
              <a:avLst/>
              <a:gdLst/>
              <a:ahLst/>
              <a:cxnLst/>
              <a:rect l="l" t="t" r="r" b="b"/>
              <a:pathLst>
                <a:path w="545464">
                  <a:moveTo>
                    <a:pt x="0" y="0"/>
                  </a:moveTo>
                  <a:lnTo>
                    <a:pt x="531305" y="0"/>
                  </a:lnTo>
                  <a:lnTo>
                    <a:pt x="545293" y="0"/>
                  </a:lnTo>
                </a:path>
              </a:pathLst>
            </a:custGeom>
            <a:ln w="27971">
              <a:solidFill>
                <a:srgbClr val="C93D36"/>
              </a:solidFill>
            </a:ln>
          </p:spPr>
          <p:txBody>
            <a:bodyPr wrap="square" lIns="0" tIns="0" rIns="0" bIns="0" rtlCol="0"/>
            <a:lstStyle/>
            <a:p>
              <a:endParaRPr/>
            </a:p>
          </p:txBody>
        </p:sp>
        <p:sp>
          <p:nvSpPr>
            <p:cNvPr id="39" name="object 39"/>
            <p:cNvSpPr/>
            <p:nvPr/>
          </p:nvSpPr>
          <p:spPr>
            <a:xfrm>
              <a:off x="5269998" y="3055203"/>
              <a:ext cx="134620" cy="134620"/>
            </a:xfrm>
            <a:custGeom>
              <a:avLst/>
              <a:gdLst/>
              <a:ahLst/>
              <a:cxnLst/>
              <a:rect l="l" t="t" r="r" b="b"/>
              <a:pathLst>
                <a:path w="134620" h="134619">
                  <a:moveTo>
                    <a:pt x="0" y="0"/>
                  </a:moveTo>
                  <a:lnTo>
                    <a:pt x="0" y="134261"/>
                  </a:lnTo>
                  <a:lnTo>
                    <a:pt x="134282" y="67130"/>
                  </a:lnTo>
                  <a:lnTo>
                    <a:pt x="0" y="0"/>
                  </a:lnTo>
                  <a:close/>
                </a:path>
              </a:pathLst>
            </a:custGeom>
            <a:solidFill>
              <a:srgbClr val="C93D36"/>
            </a:solidFill>
          </p:spPr>
          <p:txBody>
            <a:bodyPr wrap="square" lIns="0" tIns="0" rIns="0" bIns="0" rtlCol="0"/>
            <a:lstStyle/>
            <a:p>
              <a:endParaRPr/>
            </a:p>
          </p:txBody>
        </p:sp>
      </p:grpSp>
      <p:grpSp>
        <p:nvGrpSpPr>
          <p:cNvPr id="40" name="object 40"/>
          <p:cNvGrpSpPr/>
          <p:nvPr/>
        </p:nvGrpSpPr>
        <p:grpSpPr>
          <a:xfrm>
            <a:off x="4696730" y="4566702"/>
            <a:ext cx="749935" cy="218440"/>
            <a:chOff x="4696730" y="4566702"/>
            <a:chExt cx="749935" cy="218440"/>
          </a:xfrm>
        </p:grpSpPr>
        <p:pic>
          <p:nvPicPr>
            <p:cNvPr id="41" name="object 41"/>
            <p:cNvPicPr/>
            <p:nvPr/>
          </p:nvPicPr>
          <p:blipFill>
            <a:blip r:embed="rId6" cstate="print"/>
            <a:stretch>
              <a:fillRect/>
            </a:stretch>
          </p:blipFill>
          <p:spPr>
            <a:xfrm>
              <a:off x="4696730" y="4566702"/>
              <a:ext cx="749512" cy="218176"/>
            </a:xfrm>
            <a:prstGeom prst="rect">
              <a:avLst/>
            </a:prstGeom>
          </p:spPr>
        </p:pic>
        <p:sp>
          <p:nvSpPr>
            <p:cNvPr id="42" name="object 42"/>
            <p:cNvSpPr/>
            <p:nvPr/>
          </p:nvSpPr>
          <p:spPr>
            <a:xfrm>
              <a:off x="4738693" y="4653766"/>
              <a:ext cx="545465" cy="0"/>
            </a:xfrm>
            <a:custGeom>
              <a:avLst/>
              <a:gdLst/>
              <a:ahLst/>
              <a:cxnLst/>
              <a:rect l="l" t="t" r="r" b="b"/>
              <a:pathLst>
                <a:path w="545464">
                  <a:moveTo>
                    <a:pt x="0" y="0"/>
                  </a:moveTo>
                  <a:lnTo>
                    <a:pt x="531305" y="0"/>
                  </a:lnTo>
                  <a:lnTo>
                    <a:pt x="545293" y="0"/>
                  </a:lnTo>
                </a:path>
              </a:pathLst>
            </a:custGeom>
            <a:ln w="27971">
              <a:solidFill>
                <a:srgbClr val="C93D36"/>
              </a:solidFill>
            </a:ln>
          </p:spPr>
          <p:txBody>
            <a:bodyPr wrap="square" lIns="0" tIns="0" rIns="0" bIns="0" rtlCol="0"/>
            <a:lstStyle/>
            <a:p>
              <a:endParaRPr/>
            </a:p>
          </p:txBody>
        </p:sp>
        <p:sp>
          <p:nvSpPr>
            <p:cNvPr id="43" name="object 43"/>
            <p:cNvSpPr/>
            <p:nvPr/>
          </p:nvSpPr>
          <p:spPr>
            <a:xfrm>
              <a:off x="5269998" y="4586635"/>
              <a:ext cx="134620" cy="134620"/>
            </a:xfrm>
            <a:custGeom>
              <a:avLst/>
              <a:gdLst/>
              <a:ahLst/>
              <a:cxnLst/>
              <a:rect l="l" t="t" r="r" b="b"/>
              <a:pathLst>
                <a:path w="134620" h="134620">
                  <a:moveTo>
                    <a:pt x="0" y="0"/>
                  </a:moveTo>
                  <a:lnTo>
                    <a:pt x="0" y="134261"/>
                  </a:lnTo>
                  <a:lnTo>
                    <a:pt x="134282" y="67130"/>
                  </a:lnTo>
                  <a:lnTo>
                    <a:pt x="0" y="0"/>
                  </a:lnTo>
                  <a:close/>
                </a:path>
              </a:pathLst>
            </a:custGeom>
            <a:solidFill>
              <a:srgbClr val="C93D36"/>
            </a:solidFill>
          </p:spPr>
          <p:txBody>
            <a:bodyPr wrap="square" lIns="0" tIns="0" rIns="0" bIns="0" rtlCol="0"/>
            <a:lstStyle/>
            <a:p>
              <a:endParaRPr/>
            </a:p>
          </p:txBody>
        </p:sp>
      </p:grpSp>
      <p:sp>
        <p:nvSpPr>
          <p:cNvPr id="44" name="Rectangle 43">
            <a:extLst>
              <a:ext uri="{FF2B5EF4-FFF2-40B4-BE49-F238E27FC236}">
                <a16:creationId xmlns:a16="http://schemas.microsoft.com/office/drawing/2014/main" id="{C598DE84-853E-97E0-2FA0-CF8A69C3B92A}"/>
              </a:ext>
            </a:extLst>
          </p:cNvPr>
          <p:cNvSpPr/>
          <p:nvPr/>
        </p:nvSpPr>
        <p:spPr>
          <a:xfrm>
            <a:off x="0" y="6248400"/>
            <a:ext cx="100584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9823" y="1803775"/>
            <a:ext cx="8187055" cy="2766695"/>
          </a:xfrm>
          <a:prstGeom prst="rect">
            <a:avLst/>
          </a:prstGeom>
        </p:spPr>
        <p:txBody>
          <a:bodyPr vert="horz" wrap="square" lIns="0" tIns="68580" rIns="0" bIns="0" rtlCol="0">
            <a:spAutoFit/>
          </a:bodyPr>
          <a:lstStyle/>
          <a:p>
            <a:pPr marL="403860" indent="-391795">
              <a:lnSpc>
                <a:spcPct val="100000"/>
              </a:lnSpc>
              <a:spcBef>
                <a:spcPts val="540"/>
              </a:spcBef>
              <a:buFont typeface="Tahoma"/>
              <a:buChar char="●"/>
              <a:tabLst>
                <a:tab pos="403860" algn="l"/>
                <a:tab pos="404495" algn="l"/>
              </a:tabLst>
            </a:pPr>
            <a:r>
              <a:rPr sz="2200" dirty="0">
                <a:solidFill>
                  <a:srgbClr val="666666"/>
                </a:solidFill>
                <a:latin typeface="Source Sans 3"/>
                <a:cs typeface="Source Sans 3"/>
              </a:rPr>
              <a:t>Execution</a:t>
            </a:r>
            <a:r>
              <a:rPr sz="2200" spc="-40" dirty="0">
                <a:solidFill>
                  <a:srgbClr val="666666"/>
                </a:solidFill>
                <a:latin typeface="Source Sans 3"/>
                <a:cs typeface="Source Sans 3"/>
              </a:rPr>
              <a:t> </a:t>
            </a:r>
            <a:r>
              <a:rPr sz="2200" spc="-20" dirty="0">
                <a:solidFill>
                  <a:srgbClr val="666666"/>
                </a:solidFill>
                <a:latin typeface="Source Sans 3"/>
                <a:cs typeface="Source Sans 3"/>
              </a:rPr>
              <a:t>co-</a:t>
            </a:r>
            <a:r>
              <a:rPr sz="2200" dirty="0">
                <a:solidFill>
                  <a:srgbClr val="666666"/>
                </a:solidFill>
                <a:latin typeface="Source Sans 3"/>
                <a:cs typeface="Source Sans 3"/>
              </a:rPr>
              <a:t>ordination:</a:t>
            </a:r>
            <a:r>
              <a:rPr sz="2200" spc="-35" dirty="0">
                <a:solidFill>
                  <a:srgbClr val="666666"/>
                </a:solidFill>
                <a:latin typeface="Source Sans 3"/>
                <a:cs typeface="Source Sans 3"/>
              </a:rPr>
              <a:t> </a:t>
            </a:r>
            <a:r>
              <a:rPr sz="2200" dirty="0">
                <a:solidFill>
                  <a:srgbClr val="666666"/>
                </a:solidFill>
                <a:latin typeface="Source Sans 3"/>
                <a:cs typeface="Source Sans 3"/>
              </a:rPr>
              <a:t>how</a:t>
            </a:r>
            <a:r>
              <a:rPr sz="2200" spc="-40" dirty="0">
                <a:solidFill>
                  <a:srgbClr val="666666"/>
                </a:solidFill>
                <a:latin typeface="Source Sans 3"/>
                <a:cs typeface="Source Sans 3"/>
              </a:rPr>
              <a:t> </a:t>
            </a:r>
            <a:r>
              <a:rPr sz="2200" dirty="0">
                <a:solidFill>
                  <a:srgbClr val="666666"/>
                </a:solidFill>
                <a:latin typeface="Source Sans 3"/>
                <a:cs typeface="Source Sans 3"/>
              </a:rPr>
              <a:t>to</a:t>
            </a:r>
            <a:r>
              <a:rPr sz="2200" spc="-35" dirty="0">
                <a:solidFill>
                  <a:srgbClr val="666666"/>
                </a:solidFill>
                <a:latin typeface="Source Sans 3"/>
                <a:cs typeface="Source Sans 3"/>
              </a:rPr>
              <a:t> </a:t>
            </a:r>
            <a:r>
              <a:rPr sz="2200" dirty="0">
                <a:solidFill>
                  <a:srgbClr val="666666"/>
                </a:solidFill>
                <a:latin typeface="Source Sans 3"/>
                <a:cs typeface="Source Sans 3"/>
              </a:rPr>
              <a:t>sync</a:t>
            </a:r>
            <a:r>
              <a:rPr sz="2200" spc="-40" dirty="0">
                <a:solidFill>
                  <a:srgbClr val="666666"/>
                </a:solidFill>
                <a:latin typeface="Source Sans 3"/>
                <a:cs typeface="Source Sans 3"/>
              </a:rPr>
              <a:t> </a:t>
            </a:r>
            <a:r>
              <a:rPr sz="2200" dirty="0">
                <a:solidFill>
                  <a:srgbClr val="666666"/>
                </a:solidFill>
                <a:latin typeface="Source Sans 3"/>
                <a:cs typeface="Source Sans 3"/>
              </a:rPr>
              <a:t>up</a:t>
            </a:r>
            <a:r>
              <a:rPr sz="2200" spc="-35" dirty="0">
                <a:solidFill>
                  <a:srgbClr val="666666"/>
                </a:solidFill>
                <a:latin typeface="Source Sans 3"/>
                <a:cs typeface="Source Sans 3"/>
              </a:rPr>
              <a:t> </a:t>
            </a:r>
            <a:r>
              <a:rPr sz="2200" dirty="0">
                <a:solidFill>
                  <a:srgbClr val="666666"/>
                </a:solidFill>
                <a:latin typeface="Source Sans 3"/>
                <a:cs typeface="Source Sans 3"/>
              </a:rPr>
              <a:t>different</a:t>
            </a:r>
            <a:r>
              <a:rPr sz="2200" spc="-40" dirty="0">
                <a:solidFill>
                  <a:srgbClr val="666666"/>
                </a:solidFill>
                <a:latin typeface="Source Sans 3"/>
                <a:cs typeface="Source Sans 3"/>
              </a:rPr>
              <a:t> </a:t>
            </a:r>
            <a:r>
              <a:rPr sz="2200" spc="-10" dirty="0">
                <a:solidFill>
                  <a:srgbClr val="666666"/>
                </a:solidFill>
                <a:latin typeface="Source Sans 3"/>
                <a:cs typeface="Source Sans 3"/>
              </a:rPr>
              <a:t>processes</a:t>
            </a:r>
            <a:endParaRPr sz="2200">
              <a:latin typeface="Source Sans 3"/>
              <a:cs typeface="Source Sans 3"/>
            </a:endParaRPr>
          </a:p>
          <a:p>
            <a:pPr marL="403860" indent="-391795">
              <a:lnSpc>
                <a:spcPct val="100000"/>
              </a:lnSpc>
              <a:spcBef>
                <a:spcPts val="445"/>
              </a:spcBef>
              <a:buFont typeface="Tahoma"/>
              <a:buChar char="●"/>
              <a:tabLst>
                <a:tab pos="403860" algn="l"/>
                <a:tab pos="404495" algn="l"/>
              </a:tabLst>
            </a:pPr>
            <a:r>
              <a:rPr sz="2200" dirty="0">
                <a:solidFill>
                  <a:srgbClr val="666666"/>
                </a:solidFill>
                <a:latin typeface="Source Sans 3"/>
                <a:cs typeface="Source Sans 3"/>
              </a:rPr>
              <a:t>Memory</a:t>
            </a:r>
            <a:r>
              <a:rPr sz="2200" spc="-40" dirty="0">
                <a:solidFill>
                  <a:srgbClr val="666666"/>
                </a:solidFill>
                <a:latin typeface="Source Sans 3"/>
                <a:cs typeface="Source Sans 3"/>
              </a:rPr>
              <a:t> </a:t>
            </a:r>
            <a:r>
              <a:rPr sz="2200" dirty="0">
                <a:solidFill>
                  <a:srgbClr val="666666"/>
                </a:solidFill>
                <a:latin typeface="Source Sans 3"/>
                <a:cs typeface="Source Sans 3"/>
              </a:rPr>
              <a:t>allocation:</a:t>
            </a:r>
            <a:r>
              <a:rPr sz="2200" spc="-30" dirty="0">
                <a:solidFill>
                  <a:srgbClr val="666666"/>
                </a:solidFill>
                <a:latin typeface="Source Sans 3"/>
                <a:cs typeface="Source Sans 3"/>
              </a:rPr>
              <a:t> </a:t>
            </a:r>
            <a:r>
              <a:rPr sz="2200" dirty="0">
                <a:solidFill>
                  <a:srgbClr val="666666"/>
                </a:solidFill>
                <a:latin typeface="Source Sans 3"/>
                <a:cs typeface="Source Sans 3"/>
              </a:rPr>
              <a:t>which</a:t>
            </a:r>
            <a:r>
              <a:rPr sz="2200" spc="-30" dirty="0">
                <a:solidFill>
                  <a:srgbClr val="666666"/>
                </a:solidFill>
                <a:latin typeface="Source Sans 3"/>
                <a:cs typeface="Source Sans 3"/>
              </a:rPr>
              <a:t> </a:t>
            </a:r>
            <a:r>
              <a:rPr sz="2200" dirty="0">
                <a:solidFill>
                  <a:srgbClr val="666666"/>
                </a:solidFill>
                <a:latin typeface="Source Sans 3"/>
                <a:cs typeface="Source Sans 3"/>
              </a:rPr>
              <a:t>processes</a:t>
            </a:r>
            <a:r>
              <a:rPr sz="2200" spc="-30" dirty="0">
                <a:solidFill>
                  <a:srgbClr val="666666"/>
                </a:solidFill>
                <a:latin typeface="Source Sans 3"/>
                <a:cs typeface="Source Sans 3"/>
              </a:rPr>
              <a:t> </a:t>
            </a:r>
            <a:r>
              <a:rPr sz="2200" dirty="0">
                <a:solidFill>
                  <a:srgbClr val="666666"/>
                </a:solidFill>
                <a:latin typeface="Source Sans 3"/>
                <a:cs typeface="Source Sans 3"/>
              </a:rPr>
              <a:t>get</a:t>
            </a:r>
            <a:r>
              <a:rPr sz="2200" spc="-30" dirty="0">
                <a:solidFill>
                  <a:srgbClr val="666666"/>
                </a:solidFill>
                <a:latin typeface="Source Sans 3"/>
                <a:cs typeface="Source Sans 3"/>
              </a:rPr>
              <a:t> </a:t>
            </a:r>
            <a:r>
              <a:rPr sz="2200" dirty="0">
                <a:solidFill>
                  <a:srgbClr val="666666"/>
                </a:solidFill>
                <a:latin typeface="Source Sans 3"/>
                <a:cs typeface="Source Sans 3"/>
              </a:rPr>
              <a:t>what</a:t>
            </a:r>
            <a:r>
              <a:rPr sz="2200" spc="-25" dirty="0">
                <a:solidFill>
                  <a:srgbClr val="666666"/>
                </a:solidFill>
                <a:latin typeface="Source Sans 3"/>
                <a:cs typeface="Source Sans 3"/>
              </a:rPr>
              <a:t> </a:t>
            </a:r>
            <a:r>
              <a:rPr sz="2200" spc="-10" dirty="0">
                <a:solidFill>
                  <a:srgbClr val="666666"/>
                </a:solidFill>
                <a:latin typeface="Source Sans 3"/>
                <a:cs typeface="Source Sans 3"/>
              </a:rPr>
              <a:t>memory</a:t>
            </a:r>
            <a:endParaRPr sz="2200">
              <a:latin typeface="Source Sans 3"/>
              <a:cs typeface="Source Sans 3"/>
            </a:endParaRPr>
          </a:p>
          <a:p>
            <a:pPr marL="403860" indent="-391795">
              <a:lnSpc>
                <a:spcPct val="100000"/>
              </a:lnSpc>
              <a:spcBef>
                <a:spcPts val="445"/>
              </a:spcBef>
              <a:buFont typeface="Tahoma"/>
              <a:buChar char="●"/>
              <a:tabLst>
                <a:tab pos="403860" algn="l"/>
                <a:tab pos="404495" algn="l"/>
              </a:tabLst>
            </a:pPr>
            <a:r>
              <a:rPr sz="2200" dirty="0">
                <a:solidFill>
                  <a:srgbClr val="666666"/>
                </a:solidFill>
                <a:latin typeface="Source Sans 3"/>
                <a:cs typeface="Source Sans 3"/>
              </a:rPr>
              <a:t>Scheduling:</a:t>
            </a:r>
            <a:r>
              <a:rPr sz="2200" spc="-20" dirty="0">
                <a:solidFill>
                  <a:srgbClr val="666666"/>
                </a:solidFill>
                <a:latin typeface="Source Sans 3"/>
                <a:cs typeface="Source Sans 3"/>
              </a:rPr>
              <a:t> </a:t>
            </a:r>
            <a:r>
              <a:rPr sz="2200" dirty="0">
                <a:solidFill>
                  <a:srgbClr val="666666"/>
                </a:solidFill>
                <a:latin typeface="Source Sans 3"/>
                <a:cs typeface="Source Sans 3"/>
              </a:rPr>
              <a:t>when</a:t>
            </a:r>
            <a:r>
              <a:rPr sz="2200" spc="-20" dirty="0">
                <a:solidFill>
                  <a:srgbClr val="666666"/>
                </a:solidFill>
                <a:latin typeface="Source Sans 3"/>
                <a:cs typeface="Source Sans 3"/>
              </a:rPr>
              <a:t> </a:t>
            </a:r>
            <a:r>
              <a:rPr sz="2200" dirty="0">
                <a:solidFill>
                  <a:srgbClr val="666666"/>
                </a:solidFill>
                <a:latin typeface="Source Sans 3"/>
                <a:cs typeface="Source Sans 3"/>
              </a:rPr>
              <a:t>are</a:t>
            </a:r>
            <a:r>
              <a:rPr sz="2200" spc="-20" dirty="0">
                <a:solidFill>
                  <a:srgbClr val="666666"/>
                </a:solidFill>
                <a:latin typeface="Source Sans 3"/>
                <a:cs typeface="Source Sans 3"/>
              </a:rPr>
              <a:t> </a:t>
            </a:r>
            <a:r>
              <a:rPr sz="2200" dirty="0">
                <a:solidFill>
                  <a:srgbClr val="666666"/>
                </a:solidFill>
                <a:latin typeface="Source Sans 3"/>
                <a:cs typeface="Source Sans 3"/>
              </a:rPr>
              <a:t>which</a:t>
            </a:r>
            <a:r>
              <a:rPr sz="2200" spc="-20" dirty="0">
                <a:solidFill>
                  <a:srgbClr val="666666"/>
                </a:solidFill>
                <a:latin typeface="Source Sans 3"/>
                <a:cs typeface="Source Sans 3"/>
              </a:rPr>
              <a:t> </a:t>
            </a:r>
            <a:r>
              <a:rPr sz="2200" dirty="0">
                <a:solidFill>
                  <a:srgbClr val="666666"/>
                </a:solidFill>
                <a:latin typeface="Source Sans 3"/>
                <a:cs typeface="Source Sans 3"/>
              </a:rPr>
              <a:t>processes</a:t>
            </a:r>
            <a:r>
              <a:rPr sz="2200" spc="-20" dirty="0">
                <a:solidFill>
                  <a:srgbClr val="666666"/>
                </a:solidFill>
                <a:latin typeface="Source Sans 3"/>
                <a:cs typeface="Source Sans 3"/>
              </a:rPr>
              <a:t> </a:t>
            </a:r>
            <a:r>
              <a:rPr sz="2200" spc="-10" dirty="0">
                <a:solidFill>
                  <a:srgbClr val="666666"/>
                </a:solidFill>
                <a:latin typeface="Source Sans 3"/>
                <a:cs typeface="Source Sans 3"/>
              </a:rPr>
              <a:t>active</a:t>
            </a:r>
            <a:endParaRPr sz="2200">
              <a:latin typeface="Source Sans 3"/>
              <a:cs typeface="Source Sans 3"/>
            </a:endParaRPr>
          </a:p>
          <a:p>
            <a:pPr marL="403860" indent="-391795">
              <a:lnSpc>
                <a:spcPct val="100000"/>
              </a:lnSpc>
              <a:spcBef>
                <a:spcPts val="440"/>
              </a:spcBef>
              <a:buFont typeface="Tahoma"/>
              <a:buChar char="●"/>
              <a:tabLst>
                <a:tab pos="403860" algn="l"/>
                <a:tab pos="404495" algn="l"/>
              </a:tabLst>
            </a:pPr>
            <a:r>
              <a:rPr sz="2200" dirty="0">
                <a:solidFill>
                  <a:srgbClr val="666666"/>
                </a:solidFill>
                <a:latin typeface="Source Sans 3"/>
                <a:cs typeface="Source Sans 3"/>
              </a:rPr>
              <a:t>Throughput:</a:t>
            </a:r>
            <a:r>
              <a:rPr sz="2200" spc="-20" dirty="0">
                <a:solidFill>
                  <a:srgbClr val="666666"/>
                </a:solidFill>
                <a:latin typeface="Source Sans 3"/>
                <a:cs typeface="Source Sans 3"/>
              </a:rPr>
              <a:t> </a:t>
            </a:r>
            <a:r>
              <a:rPr sz="2200" dirty="0">
                <a:solidFill>
                  <a:srgbClr val="666666"/>
                </a:solidFill>
                <a:latin typeface="Source Sans 3"/>
                <a:cs typeface="Source Sans 3"/>
              </a:rPr>
              <a:t>managing</a:t>
            </a:r>
            <a:r>
              <a:rPr sz="2200" spc="-20" dirty="0">
                <a:solidFill>
                  <a:srgbClr val="666666"/>
                </a:solidFill>
                <a:latin typeface="Source Sans 3"/>
                <a:cs typeface="Source Sans 3"/>
              </a:rPr>
              <a:t> </a:t>
            </a:r>
            <a:r>
              <a:rPr sz="2200" dirty="0">
                <a:solidFill>
                  <a:srgbClr val="666666"/>
                </a:solidFill>
                <a:latin typeface="Source Sans 3"/>
                <a:cs typeface="Source Sans 3"/>
              </a:rPr>
              <a:t>above</a:t>
            </a:r>
            <a:r>
              <a:rPr sz="2200" spc="-15" dirty="0">
                <a:solidFill>
                  <a:srgbClr val="666666"/>
                </a:solidFill>
                <a:latin typeface="Source Sans 3"/>
                <a:cs typeface="Source Sans 3"/>
              </a:rPr>
              <a:t> </a:t>
            </a:r>
            <a:r>
              <a:rPr sz="2200" spc="-10" dirty="0">
                <a:solidFill>
                  <a:srgbClr val="666666"/>
                </a:solidFill>
                <a:latin typeface="Source Sans 3"/>
                <a:cs typeface="Source Sans 3"/>
              </a:rPr>
              <a:t>concepts</a:t>
            </a:r>
            <a:r>
              <a:rPr sz="2200" spc="-20" dirty="0">
                <a:solidFill>
                  <a:srgbClr val="666666"/>
                </a:solidFill>
                <a:latin typeface="Source Sans 3"/>
                <a:cs typeface="Source Sans 3"/>
              </a:rPr>
              <a:t> </a:t>
            </a:r>
            <a:r>
              <a:rPr sz="2200" dirty="0">
                <a:solidFill>
                  <a:srgbClr val="666666"/>
                </a:solidFill>
                <a:latin typeface="Source Sans 3"/>
                <a:cs typeface="Source Sans 3"/>
              </a:rPr>
              <a:t>to</a:t>
            </a:r>
            <a:r>
              <a:rPr sz="2200" spc="-15" dirty="0">
                <a:solidFill>
                  <a:srgbClr val="666666"/>
                </a:solidFill>
                <a:latin typeface="Source Sans 3"/>
                <a:cs typeface="Source Sans 3"/>
              </a:rPr>
              <a:t> </a:t>
            </a:r>
            <a:r>
              <a:rPr sz="2200" dirty="0">
                <a:solidFill>
                  <a:srgbClr val="666666"/>
                </a:solidFill>
                <a:latin typeface="Source Sans 3"/>
                <a:cs typeface="Source Sans 3"/>
              </a:rPr>
              <a:t>work</a:t>
            </a:r>
            <a:r>
              <a:rPr sz="2200" spc="-20" dirty="0">
                <a:solidFill>
                  <a:srgbClr val="666666"/>
                </a:solidFill>
                <a:latin typeface="Source Sans 3"/>
                <a:cs typeface="Source Sans 3"/>
              </a:rPr>
              <a:t> </a:t>
            </a:r>
            <a:r>
              <a:rPr sz="2200" dirty="0">
                <a:solidFill>
                  <a:srgbClr val="666666"/>
                </a:solidFill>
                <a:latin typeface="Source Sans 3"/>
                <a:cs typeface="Source Sans 3"/>
              </a:rPr>
              <a:t>done</a:t>
            </a:r>
            <a:r>
              <a:rPr sz="2200" spc="-20" dirty="0">
                <a:solidFill>
                  <a:srgbClr val="666666"/>
                </a:solidFill>
                <a:latin typeface="Source Sans 3"/>
                <a:cs typeface="Source Sans 3"/>
              </a:rPr>
              <a:t> </a:t>
            </a:r>
            <a:r>
              <a:rPr sz="2200" dirty="0">
                <a:solidFill>
                  <a:srgbClr val="666666"/>
                </a:solidFill>
                <a:latin typeface="Source Sans 3"/>
                <a:cs typeface="Source Sans 3"/>
              </a:rPr>
              <a:t>per</a:t>
            </a:r>
            <a:r>
              <a:rPr sz="2200" spc="-15" dirty="0">
                <a:solidFill>
                  <a:srgbClr val="666666"/>
                </a:solidFill>
                <a:latin typeface="Source Sans 3"/>
                <a:cs typeface="Source Sans 3"/>
              </a:rPr>
              <a:t> </a:t>
            </a:r>
            <a:r>
              <a:rPr sz="2200" dirty="0">
                <a:solidFill>
                  <a:srgbClr val="666666"/>
                </a:solidFill>
                <a:latin typeface="Source Sans 3"/>
                <a:cs typeface="Source Sans 3"/>
              </a:rPr>
              <a:t>unit</a:t>
            </a:r>
            <a:r>
              <a:rPr sz="2200" spc="-20" dirty="0">
                <a:solidFill>
                  <a:srgbClr val="666666"/>
                </a:solidFill>
                <a:latin typeface="Source Sans 3"/>
                <a:cs typeface="Source Sans 3"/>
              </a:rPr>
              <a:t> time</a:t>
            </a:r>
            <a:endParaRPr sz="2200">
              <a:latin typeface="Source Sans 3"/>
              <a:cs typeface="Source Sans 3"/>
            </a:endParaRPr>
          </a:p>
          <a:p>
            <a:pPr marL="403860" indent="-391795">
              <a:lnSpc>
                <a:spcPct val="100000"/>
              </a:lnSpc>
              <a:spcBef>
                <a:spcPts val="445"/>
              </a:spcBef>
              <a:buFont typeface="Tahoma"/>
              <a:buChar char="●"/>
              <a:tabLst>
                <a:tab pos="403860" algn="l"/>
                <a:tab pos="404495" algn="l"/>
              </a:tabLst>
            </a:pPr>
            <a:r>
              <a:rPr sz="2200" dirty="0">
                <a:solidFill>
                  <a:srgbClr val="666666"/>
                </a:solidFill>
                <a:latin typeface="Source Sans 3"/>
                <a:cs typeface="Source Sans 3"/>
              </a:rPr>
              <a:t>Distribution:</a:t>
            </a:r>
            <a:r>
              <a:rPr sz="2200" spc="-60" dirty="0">
                <a:solidFill>
                  <a:srgbClr val="666666"/>
                </a:solidFill>
                <a:latin typeface="Source Sans 3"/>
                <a:cs typeface="Source Sans 3"/>
              </a:rPr>
              <a:t> </a:t>
            </a:r>
            <a:r>
              <a:rPr sz="2200" dirty="0">
                <a:solidFill>
                  <a:srgbClr val="666666"/>
                </a:solidFill>
                <a:latin typeface="Source Sans 3"/>
                <a:cs typeface="Source Sans 3"/>
              </a:rPr>
              <a:t>threads,</a:t>
            </a:r>
            <a:r>
              <a:rPr sz="2200" spc="-60" dirty="0">
                <a:solidFill>
                  <a:srgbClr val="666666"/>
                </a:solidFill>
                <a:latin typeface="Source Sans 3"/>
                <a:cs typeface="Source Sans 3"/>
              </a:rPr>
              <a:t> </a:t>
            </a:r>
            <a:r>
              <a:rPr sz="2200" dirty="0">
                <a:solidFill>
                  <a:srgbClr val="666666"/>
                </a:solidFill>
                <a:latin typeface="Source Sans 3"/>
                <a:cs typeface="Source Sans 3"/>
              </a:rPr>
              <a:t>processes,</a:t>
            </a:r>
            <a:r>
              <a:rPr sz="2200" spc="-60" dirty="0">
                <a:solidFill>
                  <a:srgbClr val="666666"/>
                </a:solidFill>
                <a:latin typeface="Source Sans 3"/>
                <a:cs typeface="Source Sans 3"/>
              </a:rPr>
              <a:t> </a:t>
            </a:r>
            <a:r>
              <a:rPr sz="2200" spc="-10" dirty="0">
                <a:solidFill>
                  <a:srgbClr val="666666"/>
                </a:solidFill>
                <a:latin typeface="Source Sans 3"/>
                <a:cs typeface="Source Sans 3"/>
              </a:rPr>
              <a:t>machines</a:t>
            </a:r>
            <a:endParaRPr sz="2200">
              <a:latin typeface="Source Sans 3"/>
              <a:cs typeface="Source Sans 3"/>
            </a:endParaRPr>
          </a:p>
          <a:p>
            <a:pPr marL="403860" indent="-391795">
              <a:lnSpc>
                <a:spcPct val="100000"/>
              </a:lnSpc>
              <a:spcBef>
                <a:spcPts val="445"/>
              </a:spcBef>
              <a:buFont typeface="Tahoma"/>
              <a:buChar char="●"/>
              <a:tabLst>
                <a:tab pos="403860" algn="l"/>
                <a:tab pos="404495" algn="l"/>
              </a:tabLst>
            </a:pPr>
            <a:r>
              <a:rPr sz="2200" dirty="0">
                <a:solidFill>
                  <a:srgbClr val="666666"/>
                </a:solidFill>
                <a:latin typeface="Source Sans 3"/>
                <a:cs typeface="Source Sans 3"/>
              </a:rPr>
              <a:t>Deadlocks:</a:t>
            </a:r>
            <a:r>
              <a:rPr sz="2200" spc="-30" dirty="0">
                <a:solidFill>
                  <a:srgbClr val="666666"/>
                </a:solidFill>
                <a:latin typeface="Source Sans 3"/>
                <a:cs typeface="Source Sans 3"/>
              </a:rPr>
              <a:t> </a:t>
            </a:r>
            <a:r>
              <a:rPr sz="2200" dirty="0">
                <a:solidFill>
                  <a:srgbClr val="666666"/>
                </a:solidFill>
                <a:latin typeface="Source Sans 3"/>
                <a:cs typeface="Source Sans 3"/>
              </a:rPr>
              <a:t>two</a:t>
            </a:r>
            <a:r>
              <a:rPr sz="2200" spc="-30" dirty="0">
                <a:solidFill>
                  <a:srgbClr val="666666"/>
                </a:solidFill>
                <a:latin typeface="Source Sans 3"/>
                <a:cs typeface="Source Sans 3"/>
              </a:rPr>
              <a:t> </a:t>
            </a:r>
            <a:r>
              <a:rPr sz="2200" dirty="0">
                <a:solidFill>
                  <a:srgbClr val="666666"/>
                </a:solidFill>
                <a:latin typeface="Source Sans 3"/>
                <a:cs typeface="Source Sans 3"/>
              </a:rPr>
              <a:t>or</a:t>
            </a:r>
            <a:r>
              <a:rPr sz="2200" spc="-25" dirty="0">
                <a:solidFill>
                  <a:srgbClr val="666666"/>
                </a:solidFill>
                <a:latin typeface="Source Sans 3"/>
                <a:cs typeface="Source Sans 3"/>
              </a:rPr>
              <a:t> </a:t>
            </a:r>
            <a:r>
              <a:rPr sz="2200" dirty="0">
                <a:solidFill>
                  <a:srgbClr val="666666"/>
                </a:solidFill>
                <a:latin typeface="Source Sans 3"/>
                <a:cs typeface="Source Sans 3"/>
              </a:rPr>
              <a:t>more</a:t>
            </a:r>
            <a:r>
              <a:rPr sz="2200" spc="-30" dirty="0">
                <a:solidFill>
                  <a:srgbClr val="666666"/>
                </a:solidFill>
                <a:latin typeface="Source Sans 3"/>
                <a:cs typeface="Source Sans 3"/>
              </a:rPr>
              <a:t> </a:t>
            </a:r>
            <a:r>
              <a:rPr sz="2200" dirty="0">
                <a:solidFill>
                  <a:srgbClr val="666666"/>
                </a:solidFill>
                <a:latin typeface="Source Sans 3"/>
                <a:cs typeface="Source Sans 3"/>
              </a:rPr>
              <a:t>components</a:t>
            </a:r>
            <a:r>
              <a:rPr sz="2200" spc="-25" dirty="0">
                <a:solidFill>
                  <a:srgbClr val="666666"/>
                </a:solidFill>
                <a:latin typeface="Source Sans 3"/>
                <a:cs typeface="Source Sans 3"/>
              </a:rPr>
              <a:t> </a:t>
            </a:r>
            <a:r>
              <a:rPr sz="2200" dirty="0">
                <a:solidFill>
                  <a:srgbClr val="666666"/>
                </a:solidFill>
                <a:latin typeface="Source Sans 3"/>
                <a:cs typeface="Source Sans 3"/>
              </a:rPr>
              <a:t>waiting</a:t>
            </a:r>
            <a:r>
              <a:rPr sz="2200" spc="-30" dirty="0">
                <a:solidFill>
                  <a:srgbClr val="666666"/>
                </a:solidFill>
                <a:latin typeface="Source Sans 3"/>
                <a:cs typeface="Source Sans 3"/>
              </a:rPr>
              <a:t> </a:t>
            </a:r>
            <a:r>
              <a:rPr sz="2200" dirty="0">
                <a:solidFill>
                  <a:srgbClr val="666666"/>
                </a:solidFill>
                <a:latin typeface="Source Sans 3"/>
                <a:cs typeface="Source Sans 3"/>
              </a:rPr>
              <a:t>on</a:t>
            </a:r>
            <a:r>
              <a:rPr sz="2200" spc="-25" dirty="0">
                <a:solidFill>
                  <a:srgbClr val="666666"/>
                </a:solidFill>
                <a:latin typeface="Source Sans 3"/>
                <a:cs typeface="Source Sans 3"/>
              </a:rPr>
              <a:t> </a:t>
            </a:r>
            <a:r>
              <a:rPr sz="2200" dirty="0">
                <a:solidFill>
                  <a:srgbClr val="666666"/>
                </a:solidFill>
                <a:latin typeface="Source Sans 3"/>
                <a:cs typeface="Source Sans 3"/>
              </a:rPr>
              <a:t>each</a:t>
            </a:r>
            <a:r>
              <a:rPr sz="2200" spc="-30" dirty="0">
                <a:solidFill>
                  <a:srgbClr val="666666"/>
                </a:solidFill>
                <a:latin typeface="Source Sans 3"/>
                <a:cs typeface="Source Sans 3"/>
              </a:rPr>
              <a:t> </a:t>
            </a:r>
            <a:r>
              <a:rPr sz="2200" spc="-10" dirty="0">
                <a:solidFill>
                  <a:srgbClr val="666666"/>
                </a:solidFill>
                <a:latin typeface="Source Sans 3"/>
                <a:cs typeface="Source Sans 3"/>
              </a:rPr>
              <a:t>other</a:t>
            </a:r>
            <a:endParaRPr sz="2200">
              <a:latin typeface="Source Sans 3"/>
              <a:cs typeface="Source Sans 3"/>
            </a:endParaRPr>
          </a:p>
          <a:p>
            <a:pPr marL="403860" indent="-391795">
              <a:lnSpc>
                <a:spcPct val="100000"/>
              </a:lnSpc>
              <a:spcBef>
                <a:spcPts val="440"/>
              </a:spcBef>
              <a:buFont typeface="Tahoma"/>
              <a:buChar char="●"/>
              <a:tabLst>
                <a:tab pos="403860" algn="l"/>
                <a:tab pos="404495" algn="l"/>
              </a:tabLst>
            </a:pPr>
            <a:r>
              <a:rPr sz="2200" dirty="0">
                <a:solidFill>
                  <a:srgbClr val="666666"/>
                </a:solidFill>
                <a:latin typeface="Source Sans 3"/>
                <a:cs typeface="Source Sans 3"/>
              </a:rPr>
              <a:t>Resource</a:t>
            </a:r>
            <a:r>
              <a:rPr sz="2200" spc="-40" dirty="0">
                <a:solidFill>
                  <a:srgbClr val="666666"/>
                </a:solidFill>
                <a:latin typeface="Source Sans 3"/>
                <a:cs typeface="Source Sans 3"/>
              </a:rPr>
              <a:t> </a:t>
            </a:r>
            <a:r>
              <a:rPr sz="2200" spc="-10" dirty="0">
                <a:solidFill>
                  <a:srgbClr val="666666"/>
                </a:solidFill>
                <a:latin typeface="Source Sans 3"/>
                <a:cs typeface="Source Sans 3"/>
              </a:rPr>
              <a:t>Starvation:</a:t>
            </a:r>
            <a:r>
              <a:rPr sz="2200" spc="-30" dirty="0">
                <a:solidFill>
                  <a:srgbClr val="666666"/>
                </a:solidFill>
                <a:latin typeface="Source Sans 3"/>
                <a:cs typeface="Source Sans 3"/>
              </a:rPr>
              <a:t> </a:t>
            </a:r>
            <a:r>
              <a:rPr sz="2200" dirty="0">
                <a:solidFill>
                  <a:srgbClr val="666666"/>
                </a:solidFill>
                <a:latin typeface="Source Sans 3"/>
                <a:cs typeface="Source Sans 3"/>
              </a:rPr>
              <a:t>running</a:t>
            </a:r>
            <a:r>
              <a:rPr sz="2200" spc="-30" dirty="0">
                <a:solidFill>
                  <a:srgbClr val="666666"/>
                </a:solidFill>
                <a:latin typeface="Source Sans 3"/>
                <a:cs typeface="Source Sans 3"/>
              </a:rPr>
              <a:t> </a:t>
            </a:r>
            <a:r>
              <a:rPr sz="2200" dirty="0">
                <a:solidFill>
                  <a:srgbClr val="666666"/>
                </a:solidFill>
                <a:latin typeface="Source Sans 3"/>
                <a:cs typeface="Source Sans 3"/>
              </a:rPr>
              <a:t>out</a:t>
            </a:r>
            <a:r>
              <a:rPr sz="2200" spc="-25" dirty="0">
                <a:solidFill>
                  <a:srgbClr val="666666"/>
                </a:solidFill>
                <a:latin typeface="Source Sans 3"/>
                <a:cs typeface="Source Sans 3"/>
              </a:rPr>
              <a:t> </a:t>
            </a:r>
            <a:r>
              <a:rPr sz="2200" dirty="0">
                <a:solidFill>
                  <a:srgbClr val="666666"/>
                </a:solidFill>
                <a:latin typeface="Source Sans 3"/>
                <a:cs typeface="Source Sans 3"/>
              </a:rPr>
              <a:t>of</a:t>
            </a:r>
            <a:r>
              <a:rPr sz="2200" spc="-30" dirty="0">
                <a:solidFill>
                  <a:srgbClr val="666666"/>
                </a:solidFill>
                <a:latin typeface="Source Sans 3"/>
                <a:cs typeface="Source Sans 3"/>
              </a:rPr>
              <a:t> </a:t>
            </a:r>
            <a:r>
              <a:rPr sz="2200" dirty="0">
                <a:solidFill>
                  <a:srgbClr val="666666"/>
                </a:solidFill>
                <a:latin typeface="Source Sans 3"/>
                <a:cs typeface="Source Sans 3"/>
              </a:rPr>
              <a:t>memory,</a:t>
            </a:r>
            <a:r>
              <a:rPr sz="2200" spc="-30" dirty="0">
                <a:solidFill>
                  <a:srgbClr val="666666"/>
                </a:solidFill>
                <a:latin typeface="Source Sans 3"/>
                <a:cs typeface="Source Sans 3"/>
              </a:rPr>
              <a:t> </a:t>
            </a:r>
            <a:r>
              <a:rPr sz="2200" dirty="0">
                <a:solidFill>
                  <a:srgbClr val="666666"/>
                </a:solidFill>
                <a:latin typeface="Source Sans 3"/>
                <a:cs typeface="Source Sans 3"/>
              </a:rPr>
              <a:t>disk</a:t>
            </a:r>
            <a:r>
              <a:rPr sz="2200" spc="-30" dirty="0">
                <a:solidFill>
                  <a:srgbClr val="666666"/>
                </a:solidFill>
                <a:latin typeface="Source Sans 3"/>
                <a:cs typeface="Source Sans 3"/>
              </a:rPr>
              <a:t> </a:t>
            </a:r>
            <a:r>
              <a:rPr sz="2200" dirty="0">
                <a:solidFill>
                  <a:srgbClr val="666666"/>
                </a:solidFill>
                <a:latin typeface="Source Sans 3"/>
                <a:cs typeface="Source Sans 3"/>
              </a:rPr>
              <a:t>space,</a:t>
            </a:r>
            <a:r>
              <a:rPr sz="2200" spc="-25" dirty="0">
                <a:solidFill>
                  <a:srgbClr val="666666"/>
                </a:solidFill>
                <a:latin typeface="Source Sans 3"/>
                <a:cs typeface="Source Sans 3"/>
              </a:rPr>
              <a:t> </a:t>
            </a:r>
            <a:r>
              <a:rPr sz="2200" spc="-10" dirty="0">
                <a:solidFill>
                  <a:srgbClr val="666666"/>
                </a:solidFill>
                <a:latin typeface="Source Sans 3"/>
                <a:cs typeface="Source Sans 3"/>
              </a:rPr>
              <a:t>processes</a:t>
            </a:r>
            <a:endParaRPr sz="2200">
              <a:latin typeface="Source Sans 3"/>
              <a:cs typeface="Source Sans 3"/>
            </a:endParaRPr>
          </a:p>
        </p:txBody>
      </p:sp>
      <p:sp>
        <p:nvSpPr>
          <p:cNvPr id="3" name="object 3"/>
          <p:cNvSpPr txBox="1">
            <a:spLocks noGrp="1"/>
          </p:cNvSpPr>
          <p:nvPr>
            <p:ph type="title"/>
          </p:nvPr>
        </p:nvSpPr>
        <p:spPr>
          <a:xfrm>
            <a:off x="317250" y="1328899"/>
            <a:ext cx="5364480" cy="528955"/>
          </a:xfrm>
          <a:prstGeom prst="rect">
            <a:avLst/>
          </a:prstGeom>
        </p:spPr>
        <p:txBody>
          <a:bodyPr vert="horz" wrap="square" lIns="0" tIns="12700" rIns="0" bIns="0" rtlCol="0">
            <a:spAutoFit/>
          </a:bodyPr>
          <a:lstStyle/>
          <a:p>
            <a:pPr marL="12700">
              <a:lnSpc>
                <a:spcPct val="100000"/>
              </a:lnSpc>
              <a:spcBef>
                <a:spcPts val="100"/>
              </a:spcBef>
            </a:pPr>
            <a:r>
              <a:rPr spc="-10" dirty="0"/>
              <a:t>CONCURRENCY</a:t>
            </a:r>
            <a:r>
              <a:rPr spc="-130" dirty="0"/>
              <a:t> </a:t>
            </a:r>
            <a:r>
              <a:rPr spc="-10" dirty="0"/>
              <a:t>CHALLENGES</a:t>
            </a:r>
          </a:p>
        </p:txBody>
      </p:sp>
      <p:sp>
        <p:nvSpPr>
          <p:cNvPr id="4" name="Rectangle 3">
            <a:extLst>
              <a:ext uri="{FF2B5EF4-FFF2-40B4-BE49-F238E27FC236}">
                <a16:creationId xmlns:a16="http://schemas.microsoft.com/office/drawing/2014/main" id="{C4A3D12B-745B-A80C-58F8-6DBA171315F7}"/>
              </a:ext>
            </a:extLst>
          </p:cNvPr>
          <p:cNvSpPr/>
          <p:nvPr/>
        </p:nvSpPr>
        <p:spPr>
          <a:xfrm>
            <a:off x="0" y="6248400"/>
            <a:ext cx="100584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9148" y="1803775"/>
            <a:ext cx="3093085" cy="1574165"/>
          </a:xfrm>
          <a:prstGeom prst="rect">
            <a:avLst/>
          </a:prstGeom>
        </p:spPr>
        <p:txBody>
          <a:bodyPr vert="horz" wrap="square" lIns="0" tIns="68580" rIns="0" bIns="0" rtlCol="0">
            <a:spAutoFit/>
          </a:bodyPr>
          <a:lstStyle/>
          <a:p>
            <a:pPr marL="416559" indent="-391795">
              <a:lnSpc>
                <a:spcPct val="100000"/>
              </a:lnSpc>
              <a:spcBef>
                <a:spcPts val="540"/>
              </a:spcBef>
              <a:buFont typeface="Tahoma"/>
              <a:buChar char="●"/>
              <a:tabLst>
                <a:tab pos="416559" algn="l"/>
                <a:tab pos="417195" algn="l"/>
              </a:tabLst>
            </a:pPr>
            <a:r>
              <a:rPr sz="2200" dirty="0">
                <a:solidFill>
                  <a:srgbClr val="666666"/>
                </a:solidFill>
                <a:latin typeface="Source Sans 3"/>
                <a:cs typeface="Source Sans 3"/>
              </a:rPr>
              <a:t>Operating</a:t>
            </a:r>
            <a:r>
              <a:rPr sz="2200" spc="-85" dirty="0">
                <a:solidFill>
                  <a:srgbClr val="666666"/>
                </a:solidFill>
                <a:latin typeface="Source Sans 3"/>
                <a:cs typeface="Source Sans 3"/>
              </a:rPr>
              <a:t> </a:t>
            </a:r>
            <a:r>
              <a:rPr sz="2200" dirty="0">
                <a:solidFill>
                  <a:srgbClr val="666666"/>
                </a:solidFill>
                <a:latin typeface="Source Sans 3"/>
                <a:cs typeface="Source Sans 3"/>
              </a:rPr>
              <a:t>system</a:t>
            </a:r>
            <a:r>
              <a:rPr sz="2200" spc="-85" dirty="0">
                <a:solidFill>
                  <a:srgbClr val="666666"/>
                </a:solidFill>
                <a:latin typeface="Source Sans 3"/>
                <a:cs typeface="Source Sans 3"/>
              </a:rPr>
              <a:t> </a:t>
            </a:r>
            <a:r>
              <a:rPr sz="2200" spc="-10" dirty="0">
                <a:solidFill>
                  <a:srgbClr val="666666"/>
                </a:solidFill>
                <a:latin typeface="Source Sans 3"/>
                <a:cs typeface="Source Sans 3"/>
              </a:rPr>
              <a:t>level</a:t>
            </a:r>
            <a:endParaRPr sz="2200">
              <a:latin typeface="Source Sans 3"/>
              <a:cs typeface="Source Sans 3"/>
            </a:endParaRPr>
          </a:p>
          <a:p>
            <a:pPr marL="416559" indent="-391795">
              <a:lnSpc>
                <a:spcPct val="100000"/>
              </a:lnSpc>
              <a:spcBef>
                <a:spcPts val="445"/>
              </a:spcBef>
              <a:buFont typeface="Tahoma"/>
              <a:buChar char="●"/>
              <a:tabLst>
                <a:tab pos="416559" algn="l"/>
                <a:tab pos="417195" algn="l"/>
              </a:tabLst>
            </a:pPr>
            <a:r>
              <a:rPr sz="2200" dirty="0">
                <a:solidFill>
                  <a:srgbClr val="666666"/>
                </a:solidFill>
                <a:latin typeface="Source Sans 3"/>
                <a:cs typeface="Source Sans 3"/>
              </a:rPr>
              <a:t>Multi-</a:t>
            </a:r>
            <a:r>
              <a:rPr sz="2200" spc="-10" dirty="0">
                <a:solidFill>
                  <a:srgbClr val="666666"/>
                </a:solidFill>
                <a:latin typeface="Source Sans 3"/>
                <a:cs typeface="Source Sans 3"/>
              </a:rPr>
              <a:t>processor</a:t>
            </a:r>
            <a:endParaRPr sz="2200">
              <a:latin typeface="Source Sans 3"/>
              <a:cs typeface="Source Sans 3"/>
            </a:endParaRPr>
          </a:p>
          <a:p>
            <a:pPr marL="416559" indent="-391795">
              <a:lnSpc>
                <a:spcPct val="100000"/>
              </a:lnSpc>
              <a:spcBef>
                <a:spcPts val="445"/>
              </a:spcBef>
              <a:buFont typeface="Tahoma"/>
              <a:buChar char="●"/>
              <a:tabLst>
                <a:tab pos="416559" algn="l"/>
                <a:tab pos="417195" algn="l"/>
              </a:tabLst>
            </a:pPr>
            <a:r>
              <a:rPr sz="2200" spc="-10" dirty="0">
                <a:solidFill>
                  <a:srgbClr val="666666"/>
                </a:solidFill>
                <a:latin typeface="Source Sans 3"/>
                <a:cs typeface="Source Sans 3"/>
              </a:rPr>
              <a:t>Threads</a:t>
            </a:r>
            <a:endParaRPr sz="2200">
              <a:latin typeface="Source Sans 3"/>
              <a:cs typeface="Source Sans 3"/>
            </a:endParaRPr>
          </a:p>
          <a:p>
            <a:pPr marL="416559" indent="-391795">
              <a:lnSpc>
                <a:spcPct val="100000"/>
              </a:lnSpc>
              <a:spcBef>
                <a:spcPts val="595"/>
              </a:spcBef>
              <a:buClr>
                <a:srgbClr val="666666"/>
              </a:buClr>
              <a:buFont typeface="Tahoma"/>
              <a:buChar char="●"/>
              <a:tabLst>
                <a:tab pos="416559" algn="l"/>
                <a:tab pos="417195" algn="l"/>
              </a:tabLst>
            </a:pPr>
            <a:r>
              <a:rPr sz="1950" spc="-10" dirty="0">
                <a:solidFill>
                  <a:srgbClr val="2F6897"/>
                </a:solidFill>
                <a:latin typeface="Courier New"/>
                <a:cs typeface="Courier New"/>
              </a:rPr>
              <a:t>asyncio</a:t>
            </a:r>
            <a:endParaRPr sz="1950">
              <a:latin typeface="Courier New"/>
              <a:cs typeface="Courier New"/>
            </a:endParaRPr>
          </a:p>
        </p:txBody>
      </p:sp>
      <p:sp>
        <p:nvSpPr>
          <p:cNvPr id="3" name="object 3"/>
          <p:cNvSpPr txBox="1">
            <a:spLocks noGrp="1"/>
          </p:cNvSpPr>
          <p:nvPr>
            <p:ph type="title"/>
          </p:nvPr>
        </p:nvSpPr>
        <p:spPr>
          <a:xfrm>
            <a:off x="317250" y="1328899"/>
            <a:ext cx="4953635" cy="528955"/>
          </a:xfrm>
          <a:prstGeom prst="rect">
            <a:avLst/>
          </a:prstGeom>
        </p:spPr>
        <p:txBody>
          <a:bodyPr vert="horz" wrap="square" lIns="0" tIns="12700" rIns="0" bIns="0" rtlCol="0">
            <a:spAutoFit/>
          </a:bodyPr>
          <a:lstStyle/>
          <a:p>
            <a:pPr marL="12700">
              <a:lnSpc>
                <a:spcPct val="100000"/>
              </a:lnSpc>
              <a:spcBef>
                <a:spcPts val="100"/>
              </a:spcBef>
            </a:pPr>
            <a:r>
              <a:rPr spc="-10" dirty="0"/>
              <a:t>CONCURRENCY</a:t>
            </a:r>
            <a:r>
              <a:rPr spc="-65" dirty="0"/>
              <a:t> </a:t>
            </a:r>
            <a:r>
              <a:rPr dirty="0"/>
              <a:t>IN</a:t>
            </a:r>
            <a:r>
              <a:rPr spc="-65" dirty="0"/>
              <a:t> </a:t>
            </a:r>
            <a:r>
              <a:rPr spc="-10" dirty="0"/>
              <a:t>PYTHON</a:t>
            </a:r>
          </a:p>
        </p:txBody>
      </p:sp>
      <p:sp>
        <p:nvSpPr>
          <p:cNvPr id="4" name="Rectangle 3">
            <a:extLst>
              <a:ext uri="{FF2B5EF4-FFF2-40B4-BE49-F238E27FC236}">
                <a16:creationId xmlns:a16="http://schemas.microsoft.com/office/drawing/2014/main" id="{7ED3CDEC-844C-D2FB-019A-EF3A539A0408}"/>
              </a:ext>
            </a:extLst>
          </p:cNvPr>
          <p:cNvSpPr/>
          <p:nvPr/>
        </p:nvSpPr>
        <p:spPr>
          <a:xfrm>
            <a:off x="0" y="6248400"/>
            <a:ext cx="100584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9823" y="1803775"/>
            <a:ext cx="8928100" cy="3941445"/>
          </a:xfrm>
          <a:prstGeom prst="rect">
            <a:avLst/>
          </a:prstGeom>
        </p:spPr>
        <p:txBody>
          <a:bodyPr vert="horz" wrap="square" lIns="0" tIns="68580" rIns="0" bIns="0" rtlCol="0">
            <a:spAutoFit/>
          </a:bodyPr>
          <a:lstStyle/>
          <a:p>
            <a:pPr marL="403860" indent="-391795">
              <a:lnSpc>
                <a:spcPct val="100000"/>
              </a:lnSpc>
              <a:spcBef>
                <a:spcPts val="540"/>
              </a:spcBef>
              <a:buFont typeface="Tahoma"/>
              <a:buChar char="●"/>
              <a:tabLst>
                <a:tab pos="403860" algn="l"/>
                <a:tab pos="404495" algn="l"/>
              </a:tabLst>
            </a:pPr>
            <a:r>
              <a:rPr sz="2200" dirty="0">
                <a:solidFill>
                  <a:srgbClr val="666666"/>
                </a:solidFill>
                <a:latin typeface="Source Sans 3"/>
                <a:cs typeface="Source Sans 3"/>
              </a:rPr>
              <a:t>Global</a:t>
            </a:r>
            <a:r>
              <a:rPr sz="2200" spc="-25" dirty="0">
                <a:solidFill>
                  <a:srgbClr val="666666"/>
                </a:solidFill>
                <a:latin typeface="Source Sans 3"/>
                <a:cs typeface="Source Sans 3"/>
              </a:rPr>
              <a:t> </a:t>
            </a:r>
            <a:r>
              <a:rPr sz="2200" spc="-10" dirty="0">
                <a:solidFill>
                  <a:srgbClr val="666666"/>
                </a:solidFill>
                <a:latin typeface="Source Sans 3"/>
                <a:cs typeface="Source Sans 3"/>
              </a:rPr>
              <a:t>Interpreter</a:t>
            </a:r>
            <a:r>
              <a:rPr sz="2200" spc="-20" dirty="0">
                <a:solidFill>
                  <a:srgbClr val="666666"/>
                </a:solidFill>
                <a:latin typeface="Source Sans 3"/>
                <a:cs typeface="Source Sans 3"/>
              </a:rPr>
              <a:t> Lock</a:t>
            </a:r>
            <a:endParaRPr sz="2200">
              <a:latin typeface="Source Sans 3"/>
              <a:cs typeface="Source Sans 3"/>
            </a:endParaRPr>
          </a:p>
          <a:p>
            <a:pPr marL="403860" marR="38735" indent="-391795">
              <a:lnSpc>
                <a:spcPct val="116799"/>
              </a:lnSpc>
              <a:buFont typeface="Tahoma"/>
              <a:buChar char="●"/>
              <a:tabLst>
                <a:tab pos="403860" algn="l"/>
                <a:tab pos="404495" algn="l"/>
              </a:tabLst>
            </a:pPr>
            <a:r>
              <a:rPr sz="2200" dirty="0">
                <a:solidFill>
                  <a:srgbClr val="666666"/>
                </a:solidFill>
                <a:latin typeface="Source Sans 3"/>
                <a:cs typeface="Source Sans 3"/>
              </a:rPr>
              <a:t>Mutex</a:t>
            </a:r>
            <a:r>
              <a:rPr sz="2200" spc="-30" dirty="0">
                <a:solidFill>
                  <a:srgbClr val="666666"/>
                </a:solidFill>
                <a:latin typeface="Source Sans 3"/>
                <a:cs typeface="Source Sans 3"/>
              </a:rPr>
              <a:t> </a:t>
            </a:r>
            <a:r>
              <a:rPr sz="2200" dirty="0">
                <a:solidFill>
                  <a:srgbClr val="666666"/>
                </a:solidFill>
                <a:latin typeface="Source Sans 3"/>
                <a:cs typeface="Source Sans 3"/>
              </a:rPr>
              <a:t>(thread</a:t>
            </a:r>
            <a:r>
              <a:rPr sz="2200" spc="-25" dirty="0">
                <a:solidFill>
                  <a:srgbClr val="666666"/>
                </a:solidFill>
                <a:latin typeface="Source Sans 3"/>
                <a:cs typeface="Source Sans 3"/>
              </a:rPr>
              <a:t> </a:t>
            </a:r>
            <a:r>
              <a:rPr sz="2200" dirty="0">
                <a:solidFill>
                  <a:srgbClr val="666666"/>
                </a:solidFill>
                <a:latin typeface="Source Sans 3"/>
                <a:cs typeface="Source Sans 3"/>
              </a:rPr>
              <a:t>lock)</a:t>
            </a:r>
            <a:r>
              <a:rPr sz="2200" spc="-30" dirty="0">
                <a:solidFill>
                  <a:srgbClr val="666666"/>
                </a:solidFill>
                <a:latin typeface="Source Sans 3"/>
                <a:cs typeface="Source Sans 3"/>
              </a:rPr>
              <a:t> </a:t>
            </a:r>
            <a:r>
              <a:rPr sz="2200" dirty="0">
                <a:solidFill>
                  <a:srgbClr val="666666"/>
                </a:solidFill>
                <a:latin typeface="Source Sans 3"/>
                <a:cs typeface="Source Sans 3"/>
              </a:rPr>
              <a:t>ensuring</a:t>
            </a:r>
            <a:r>
              <a:rPr sz="2200" spc="-25" dirty="0">
                <a:solidFill>
                  <a:srgbClr val="666666"/>
                </a:solidFill>
                <a:latin typeface="Source Sans 3"/>
                <a:cs typeface="Source Sans 3"/>
              </a:rPr>
              <a:t> </a:t>
            </a:r>
            <a:r>
              <a:rPr sz="2200" dirty="0">
                <a:solidFill>
                  <a:srgbClr val="666666"/>
                </a:solidFill>
                <a:latin typeface="Source Sans 3"/>
                <a:cs typeface="Source Sans 3"/>
              </a:rPr>
              <a:t>only</a:t>
            </a:r>
            <a:r>
              <a:rPr sz="2200" spc="-25" dirty="0">
                <a:solidFill>
                  <a:srgbClr val="666666"/>
                </a:solidFill>
                <a:latin typeface="Source Sans 3"/>
                <a:cs typeface="Source Sans 3"/>
              </a:rPr>
              <a:t> </a:t>
            </a:r>
            <a:r>
              <a:rPr sz="2200" dirty="0">
                <a:solidFill>
                  <a:srgbClr val="666666"/>
                </a:solidFill>
                <a:latin typeface="Source Sans 3"/>
                <a:cs typeface="Source Sans 3"/>
              </a:rPr>
              <a:t>one</a:t>
            </a:r>
            <a:r>
              <a:rPr sz="2200" spc="-30" dirty="0">
                <a:solidFill>
                  <a:srgbClr val="666666"/>
                </a:solidFill>
                <a:latin typeface="Source Sans 3"/>
                <a:cs typeface="Source Sans 3"/>
              </a:rPr>
              <a:t> </a:t>
            </a:r>
            <a:r>
              <a:rPr sz="2200" dirty="0">
                <a:solidFill>
                  <a:srgbClr val="666666"/>
                </a:solidFill>
                <a:latin typeface="Source Sans 3"/>
                <a:cs typeface="Source Sans 3"/>
              </a:rPr>
              <a:t>thread</a:t>
            </a:r>
            <a:r>
              <a:rPr sz="2200" spc="-25" dirty="0">
                <a:solidFill>
                  <a:srgbClr val="666666"/>
                </a:solidFill>
                <a:latin typeface="Source Sans 3"/>
                <a:cs typeface="Source Sans 3"/>
              </a:rPr>
              <a:t> </a:t>
            </a:r>
            <a:r>
              <a:rPr sz="2200" dirty="0">
                <a:solidFill>
                  <a:srgbClr val="666666"/>
                </a:solidFill>
                <a:latin typeface="Source Sans 3"/>
                <a:cs typeface="Source Sans 3"/>
              </a:rPr>
              <a:t>controls</a:t>
            </a:r>
            <a:r>
              <a:rPr sz="2200" spc="-25" dirty="0">
                <a:solidFill>
                  <a:srgbClr val="666666"/>
                </a:solidFill>
                <a:latin typeface="Source Sans 3"/>
                <a:cs typeface="Source Sans 3"/>
              </a:rPr>
              <a:t> </a:t>
            </a:r>
            <a:r>
              <a:rPr sz="2200" dirty="0">
                <a:solidFill>
                  <a:srgbClr val="666666"/>
                </a:solidFill>
                <a:latin typeface="Source Sans 3"/>
                <a:cs typeface="Source Sans 3"/>
              </a:rPr>
              <a:t>the</a:t>
            </a:r>
            <a:r>
              <a:rPr sz="2200" spc="-30" dirty="0">
                <a:solidFill>
                  <a:srgbClr val="666666"/>
                </a:solidFill>
                <a:latin typeface="Source Sans 3"/>
                <a:cs typeface="Source Sans 3"/>
              </a:rPr>
              <a:t> </a:t>
            </a:r>
            <a:r>
              <a:rPr sz="2200" spc="-10" dirty="0">
                <a:solidFill>
                  <a:srgbClr val="666666"/>
                </a:solidFill>
                <a:latin typeface="Source Sans 3"/>
                <a:cs typeface="Source Sans 3"/>
              </a:rPr>
              <a:t>interpreter</a:t>
            </a:r>
            <a:r>
              <a:rPr sz="2200" spc="-25" dirty="0">
                <a:solidFill>
                  <a:srgbClr val="666666"/>
                </a:solidFill>
                <a:latin typeface="Source Sans 3"/>
                <a:cs typeface="Source Sans 3"/>
              </a:rPr>
              <a:t> </a:t>
            </a:r>
            <a:r>
              <a:rPr sz="2200" dirty="0">
                <a:solidFill>
                  <a:srgbClr val="666666"/>
                </a:solidFill>
                <a:latin typeface="Source Sans 3"/>
                <a:cs typeface="Source Sans 3"/>
              </a:rPr>
              <a:t>at</a:t>
            </a:r>
            <a:r>
              <a:rPr sz="2200" spc="-25" dirty="0">
                <a:solidFill>
                  <a:srgbClr val="666666"/>
                </a:solidFill>
                <a:latin typeface="Source Sans 3"/>
                <a:cs typeface="Source Sans 3"/>
              </a:rPr>
              <a:t> </a:t>
            </a:r>
            <a:r>
              <a:rPr sz="2200" spc="-50" dirty="0">
                <a:solidFill>
                  <a:srgbClr val="666666"/>
                </a:solidFill>
                <a:latin typeface="Source Sans 3"/>
                <a:cs typeface="Source Sans 3"/>
              </a:rPr>
              <a:t>a </a:t>
            </a:r>
            <a:r>
              <a:rPr sz="2200" spc="-20" dirty="0">
                <a:solidFill>
                  <a:srgbClr val="666666"/>
                </a:solidFill>
                <a:latin typeface="Source Sans 3"/>
                <a:cs typeface="Source Sans 3"/>
              </a:rPr>
              <a:t>time</a:t>
            </a:r>
            <a:endParaRPr sz="2200">
              <a:latin typeface="Source Sans 3"/>
              <a:cs typeface="Source Sans 3"/>
            </a:endParaRPr>
          </a:p>
          <a:p>
            <a:pPr marL="403860" indent="-391795">
              <a:lnSpc>
                <a:spcPct val="100000"/>
              </a:lnSpc>
              <a:spcBef>
                <a:spcPts val="445"/>
              </a:spcBef>
              <a:buFont typeface="Tahoma"/>
              <a:buChar char="●"/>
              <a:tabLst>
                <a:tab pos="403860" algn="l"/>
                <a:tab pos="404495" algn="l"/>
              </a:tabLst>
            </a:pPr>
            <a:r>
              <a:rPr sz="2200" dirty="0">
                <a:solidFill>
                  <a:srgbClr val="666666"/>
                </a:solidFill>
                <a:latin typeface="Source Sans 3"/>
                <a:cs typeface="Source Sans 3"/>
              </a:rPr>
              <a:t>Limits</a:t>
            </a:r>
            <a:r>
              <a:rPr sz="2200" spc="-45" dirty="0">
                <a:solidFill>
                  <a:srgbClr val="666666"/>
                </a:solidFill>
                <a:latin typeface="Source Sans 3"/>
                <a:cs typeface="Source Sans 3"/>
              </a:rPr>
              <a:t> </a:t>
            </a:r>
            <a:r>
              <a:rPr sz="2200" spc="-10" dirty="0">
                <a:solidFill>
                  <a:srgbClr val="666666"/>
                </a:solidFill>
                <a:latin typeface="Source Sans 3"/>
                <a:cs typeface="Source Sans 3"/>
              </a:rPr>
              <a:t>multi-</a:t>
            </a:r>
            <a:r>
              <a:rPr sz="2200" dirty="0">
                <a:solidFill>
                  <a:srgbClr val="666666"/>
                </a:solidFill>
                <a:latin typeface="Source Sans 3"/>
                <a:cs typeface="Source Sans 3"/>
              </a:rPr>
              <a:t>threaded</a:t>
            </a:r>
            <a:r>
              <a:rPr sz="2200" spc="-40" dirty="0">
                <a:solidFill>
                  <a:srgbClr val="666666"/>
                </a:solidFill>
                <a:latin typeface="Source Sans 3"/>
                <a:cs typeface="Source Sans 3"/>
              </a:rPr>
              <a:t> </a:t>
            </a:r>
            <a:r>
              <a:rPr sz="2200" spc="-10" dirty="0">
                <a:solidFill>
                  <a:srgbClr val="666666"/>
                </a:solidFill>
                <a:latin typeface="Source Sans 3"/>
                <a:cs typeface="Source Sans 3"/>
              </a:rPr>
              <a:t>execution</a:t>
            </a:r>
            <a:endParaRPr sz="2200">
              <a:latin typeface="Source Sans 3"/>
              <a:cs typeface="Source Sans 3"/>
            </a:endParaRPr>
          </a:p>
          <a:p>
            <a:pPr marL="403860" indent="-391795">
              <a:lnSpc>
                <a:spcPct val="100000"/>
              </a:lnSpc>
              <a:spcBef>
                <a:spcPts val="445"/>
              </a:spcBef>
              <a:buFont typeface="Tahoma"/>
              <a:buChar char="●"/>
              <a:tabLst>
                <a:tab pos="403860" algn="l"/>
                <a:tab pos="404495" algn="l"/>
              </a:tabLst>
            </a:pPr>
            <a:r>
              <a:rPr sz="2200" dirty="0">
                <a:solidFill>
                  <a:srgbClr val="666666"/>
                </a:solidFill>
                <a:latin typeface="Source Sans 3"/>
                <a:cs typeface="Source Sans 3"/>
              </a:rPr>
              <a:t>In</a:t>
            </a:r>
            <a:r>
              <a:rPr sz="2200" spc="-25" dirty="0">
                <a:solidFill>
                  <a:srgbClr val="666666"/>
                </a:solidFill>
                <a:latin typeface="Source Sans 3"/>
                <a:cs typeface="Source Sans 3"/>
              </a:rPr>
              <a:t> </a:t>
            </a:r>
            <a:r>
              <a:rPr sz="2200" dirty="0">
                <a:solidFill>
                  <a:srgbClr val="666666"/>
                </a:solidFill>
                <a:latin typeface="Source Sans 3"/>
                <a:cs typeface="Source Sans 3"/>
              </a:rPr>
              <a:t>place</a:t>
            </a:r>
            <a:r>
              <a:rPr sz="2200" spc="-25" dirty="0">
                <a:solidFill>
                  <a:srgbClr val="666666"/>
                </a:solidFill>
                <a:latin typeface="Source Sans 3"/>
                <a:cs typeface="Source Sans 3"/>
              </a:rPr>
              <a:t> </a:t>
            </a:r>
            <a:r>
              <a:rPr sz="2200" dirty="0">
                <a:solidFill>
                  <a:srgbClr val="666666"/>
                </a:solidFill>
                <a:latin typeface="Source Sans 3"/>
                <a:cs typeface="Source Sans 3"/>
              </a:rPr>
              <a:t>to</a:t>
            </a:r>
            <a:r>
              <a:rPr sz="2200" spc="-25" dirty="0">
                <a:solidFill>
                  <a:srgbClr val="666666"/>
                </a:solidFill>
                <a:latin typeface="Source Sans 3"/>
                <a:cs typeface="Source Sans 3"/>
              </a:rPr>
              <a:t> </a:t>
            </a:r>
            <a:r>
              <a:rPr sz="2200" dirty="0">
                <a:solidFill>
                  <a:srgbClr val="666666"/>
                </a:solidFill>
                <a:latin typeface="Source Sans 3"/>
                <a:cs typeface="Source Sans 3"/>
              </a:rPr>
              <a:t>prevent</a:t>
            </a:r>
            <a:r>
              <a:rPr sz="2200" spc="-25" dirty="0">
                <a:solidFill>
                  <a:srgbClr val="666666"/>
                </a:solidFill>
                <a:latin typeface="Source Sans 3"/>
                <a:cs typeface="Source Sans 3"/>
              </a:rPr>
              <a:t> </a:t>
            </a:r>
            <a:r>
              <a:rPr sz="2200" dirty="0">
                <a:solidFill>
                  <a:srgbClr val="666666"/>
                </a:solidFill>
                <a:latin typeface="Source Sans 3"/>
                <a:cs typeface="Source Sans 3"/>
              </a:rPr>
              <a:t>race</a:t>
            </a:r>
            <a:r>
              <a:rPr sz="2200" spc="-25" dirty="0">
                <a:solidFill>
                  <a:srgbClr val="666666"/>
                </a:solidFill>
                <a:latin typeface="Source Sans 3"/>
                <a:cs typeface="Source Sans 3"/>
              </a:rPr>
              <a:t> </a:t>
            </a:r>
            <a:r>
              <a:rPr sz="2200" dirty="0">
                <a:solidFill>
                  <a:srgbClr val="666666"/>
                </a:solidFill>
                <a:latin typeface="Source Sans 3"/>
                <a:cs typeface="Source Sans 3"/>
              </a:rPr>
              <a:t>conditions</a:t>
            </a:r>
            <a:r>
              <a:rPr sz="2200" spc="-25" dirty="0">
                <a:solidFill>
                  <a:srgbClr val="666666"/>
                </a:solidFill>
                <a:latin typeface="Source Sans 3"/>
                <a:cs typeface="Source Sans 3"/>
              </a:rPr>
              <a:t> </a:t>
            </a:r>
            <a:r>
              <a:rPr sz="2200" dirty="0">
                <a:solidFill>
                  <a:srgbClr val="666666"/>
                </a:solidFill>
                <a:latin typeface="Source Sans 3"/>
                <a:cs typeface="Source Sans 3"/>
              </a:rPr>
              <a:t>with</a:t>
            </a:r>
            <a:r>
              <a:rPr sz="2200" spc="-25" dirty="0">
                <a:solidFill>
                  <a:srgbClr val="666666"/>
                </a:solidFill>
                <a:latin typeface="Source Sans 3"/>
                <a:cs typeface="Source Sans 3"/>
              </a:rPr>
              <a:t> </a:t>
            </a:r>
            <a:r>
              <a:rPr sz="2200" dirty="0">
                <a:solidFill>
                  <a:srgbClr val="666666"/>
                </a:solidFill>
                <a:latin typeface="Source Sans 3"/>
                <a:cs typeface="Source Sans 3"/>
              </a:rPr>
              <a:t>memory</a:t>
            </a:r>
            <a:r>
              <a:rPr sz="2200" spc="-25" dirty="0">
                <a:solidFill>
                  <a:srgbClr val="666666"/>
                </a:solidFill>
                <a:latin typeface="Source Sans 3"/>
                <a:cs typeface="Source Sans 3"/>
              </a:rPr>
              <a:t> </a:t>
            </a:r>
            <a:r>
              <a:rPr sz="2200" dirty="0">
                <a:solidFill>
                  <a:srgbClr val="666666"/>
                </a:solidFill>
                <a:latin typeface="Source Sans 3"/>
                <a:cs typeface="Source Sans 3"/>
              </a:rPr>
              <a:t>and</a:t>
            </a:r>
            <a:r>
              <a:rPr sz="2200" spc="-25" dirty="0">
                <a:solidFill>
                  <a:srgbClr val="666666"/>
                </a:solidFill>
                <a:latin typeface="Source Sans 3"/>
                <a:cs typeface="Source Sans 3"/>
              </a:rPr>
              <a:t> </a:t>
            </a:r>
            <a:r>
              <a:rPr sz="2200" spc="-10" dirty="0">
                <a:solidFill>
                  <a:srgbClr val="666666"/>
                </a:solidFill>
                <a:latin typeface="Source Sans 3"/>
                <a:cs typeface="Source Sans 3"/>
              </a:rPr>
              <a:t>reference</a:t>
            </a:r>
            <a:r>
              <a:rPr sz="2200" spc="-20" dirty="0">
                <a:solidFill>
                  <a:srgbClr val="666666"/>
                </a:solidFill>
                <a:latin typeface="Source Sans 3"/>
                <a:cs typeface="Source Sans 3"/>
              </a:rPr>
              <a:t> </a:t>
            </a:r>
            <a:r>
              <a:rPr sz="2200" spc="-10" dirty="0">
                <a:solidFill>
                  <a:srgbClr val="666666"/>
                </a:solidFill>
                <a:latin typeface="Source Sans 3"/>
                <a:cs typeface="Source Sans 3"/>
              </a:rPr>
              <a:t>allocation</a:t>
            </a:r>
            <a:endParaRPr sz="2200">
              <a:latin typeface="Source Sans 3"/>
              <a:cs typeface="Source Sans 3"/>
            </a:endParaRPr>
          </a:p>
          <a:p>
            <a:pPr marL="403860" indent="-391795">
              <a:lnSpc>
                <a:spcPct val="100000"/>
              </a:lnSpc>
              <a:spcBef>
                <a:spcPts val="440"/>
              </a:spcBef>
              <a:buFont typeface="Tahoma"/>
              <a:buChar char="●"/>
              <a:tabLst>
                <a:tab pos="403860" algn="l"/>
                <a:tab pos="404495" algn="l"/>
              </a:tabLst>
            </a:pPr>
            <a:r>
              <a:rPr sz="2200" dirty="0">
                <a:solidFill>
                  <a:srgbClr val="666666"/>
                </a:solidFill>
                <a:latin typeface="Source Sans 3"/>
                <a:cs typeface="Source Sans 3"/>
              </a:rPr>
              <a:t>Particularly</a:t>
            </a:r>
            <a:r>
              <a:rPr sz="2200" spc="-45" dirty="0">
                <a:solidFill>
                  <a:srgbClr val="666666"/>
                </a:solidFill>
                <a:latin typeface="Source Sans 3"/>
                <a:cs typeface="Source Sans 3"/>
              </a:rPr>
              <a:t> </a:t>
            </a:r>
            <a:r>
              <a:rPr sz="2200" dirty="0">
                <a:solidFill>
                  <a:srgbClr val="666666"/>
                </a:solidFill>
                <a:latin typeface="Source Sans 3"/>
                <a:cs typeface="Source Sans 3"/>
              </a:rPr>
              <a:t>important</a:t>
            </a:r>
            <a:r>
              <a:rPr sz="2200" spc="-30" dirty="0">
                <a:solidFill>
                  <a:srgbClr val="666666"/>
                </a:solidFill>
                <a:latin typeface="Source Sans 3"/>
                <a:cs typeface="Source Sans 3"/>
              </a:rPr>
              <a:t> </a:t>
            </a:r>
            <a:r>
              <a:rPr sz="2200" dirty="0">
                <a:solidFill>
                  <a:srgbClr val="666666"/>
                </a:solidFill>
                <a:latin typeface="Source Sans 3"/>
                <a:cs typeface="Source Sans 3"/>
              </a:rPr>
              <a:t>when</a:t>
            </a:r>
            <a:r>
              <a:rPr sz="2200" spc="-35" dirty="0">
                <a:solidFill>
                  <a:srgbClr val="666666"/>
                </a:solidFill>
                <a:latin typeface="Source Sans 3"/>
                <a:cs typeface="Source Sans 3"/>
              </a:rPr>
              <a:t> </a:t>
            </a:r>
            <a:r>
              <a:rPr sz="2200" dirty="0">
                <a:solidFill>
                  <a:srgbClr val="666666"/>
                </a:solidFill>
                <a:latin typeface="Source Sans 3"/>
                <a:cs typeface="Source Sans 3"/>
              </a:rPr>
              <a:t>Python</a:t>
            </a:r>
            <a:r>
              <a:rPr sz="2200" spc="-30" dirty="0">
                <a:solidFill>
                  <a:srgbClr val="666666"/>
                </a:solidFill>
                <a:latin typeface="Source Sans 3"/>
                <a:cs typeface="Source Sans 3"/>
              </a:rPr>
              <a:t> </a:t>
            </a:r>
            <a:r>
              <a:rPr sz="2200" spc="-10" dirty="0">
                <a:solidFill>
                  <a:srgbClr val="666666"/>
                </a:solidFill>
                <a:latin typeface="Source Sans 3"/>
                <a:cs typeface="Source Sans 3"/>
              </a:rPr>
              <a:t>interacts</a:t>
            </a:r>
            <a:r>
              <a:rPr sz="2200" spc="-35" dirty="0">
                <a:solidFill>
                  <a:srgbClr val="666666"/>
                </a:solidFill>
                <a:latin typeface="Source Sans 3"/>
                <a:cs typeface="Source Sans 3"/>
              </a:rPr>
              <a:t> </a:t>
            </a:r>
            <a:r>
              <a:rPr sz="2200" dirty="0">
                <a:solidFill>
                  <a:srgbClr val="666666"/>
                </a:solidFill>
                <a:latin typeface="Source Sans 3"/>
                <a:cs typeface="Source Sans 3"/>
              </a:rPr>
              <a:t>with</a:t>
            </a:r>
            <a:r>
              <a:rPr sz="2200" spc="-30" dirty="0">
                <a:solidFill>
                  <a:srgbClr val="666666"/>
                </a:solidFill>
                <a:latin typeface="Source Sans 3"/>
                <a:cs typeface="Source Sans 3"/>
              </a:rPr>
              <a:t> C-</a:t>
            </a:r>
            <a:r>
              <a:rPr sz="2200" spc="-10" dirty="0">
                <a:solidFill>
                  <a:srgbClr val="666666"/>
                </a:solidFill>
                <a:latin typeface="Source Sans 3"/>
                <a:cs typeface="Source Sans 3"/>
              </a:rPr>
              <a:t>extensions</a:t>
            </a:r>
            <a:endParaRPr sz="2200">
              <a:latin typeface="Source Sans 3"/>
              <a:cs typeface="Source Sans 3"/>
            </a:endParaRPr>
          </a:p>
          <a:p>
            <a:pPr marL="403860" indent="-391795">
              <a:lnSpc>
                <a:spcPct val="100000"/>
              </a:lnSpc>
              <a:spcBef>
                <a:spcPts val="445"/>
              </a:spcBef>
              <a:buFont typeface="Tahoma"/>
              <a:buChar char="●"/>
              <a:tabLst>
                <a:tab pos="403860" algn="l"/>
                <a:tab pos="404495" algn="l"/>
              </a:tabLst>
            </a:pPr>
            <a:r>
              <a:rPr sz="2200" dirty="0">
                <a:solidFill>
                  <a:srgbClr val="666666"/>
                </a:solidFill>
                <a:latin typeface="Source Sans 3"/>
                <a:cs typeface="Source Sans 3"/>
              </a:rPr>
              <a:t>Lots</a:t>
            </a:r>
            <a:r>
              <a:rPr sz="2200" spc="-20" dirty="0">
                <a:solidFill>
                  <a:srgbClr val="666666"/>
                </a:solidFill>
                <a:latin typeface="Source Sans 3"/>
                <a:cs typeface="Source Sans 3"/>
              </a:rPr>
              <a:t> </a:t>
            </a:r>
            <a:r>
              <a:rPr sz="2200" dirty="0">
                <a:solidFill>
                  <a:srgbClr val="666666"/>
                </a:solidFill>
                <a:latin typeface="Source Sans 3"/>
                <a:cs typeface="Source Sans 3"/>
              </a:rPr>
              <a:t>of</a:t>
            </a:r>
            <a:r>
              <a:rPr sz="2200" spc="-20" dirty="0">
                <a:solidFill>
                  <a:srgbClr val="666666"/>
                </a:solidFill>
                <a:latin typeface="Source Sans 3"/>
                <a:cs typeface="Source Sans 3"/>
              </a:rPr>
              <a:t> </a:t>
            </a:r>
            <a:r>
              <a:rPr sz="2200" dirty="0">
                <a:solidFill>
                  <a:srgbClr val="666666"/>
                </a:solidFill>
                <a:latin typeface="Source Sans 3"/>
                <a:cs typeface="Source Sans 3"/>
              </a:rPr>
              <a:t>discussions</a:t>
            </a:r>
            <a:r>
              <a:rPr sz="2200" spc="-15" dirty="0">
                <a:solidFill>
                  <a:srgbClr val="666666"/>
                </a:solidFill>
                <a:latin typeface="Source Sans 3"/>
                <a:cs typeface="Source Sans 3"/>
              </a:rPr>
              <a:t> </a:t>
            </a:r>
            <a:r>
              <a:rPr sz="2200" dirty="0">
                <a:solidFill>
                  <a:srgbClr val="666666"/>
                </a:solidFill>
                <a:latin typeface="Source Sans 3"/>
                <a:cs typeface="Source Sans 3"/>
              </a:rPr>
              <a:t>on</a:t>
            </a:r>
            <a:r>
              <a:rPr sz="2200" spc="-20" dirty="0">
                <a:solidFill>
                  <a:srgbClr val="666666"/>
                </a:solidFill>
                <a:latin typeface="Source Sans 3"/>
                <a:cs typeface="Source Sans 3"/>
              </a:rPr>
              <a:t> </a:t>
            </a:r>
            <a:r>
              <a:rPr sz="2200" dirty="0">
                <a:solidFill>
                  <a:srgbClr val="666666"/>
                </a:solidFill>
                <a:latin typeface="Source Sans 3"/>
                <a:cs typeface="Source Sans 3"/>
              </a:rPr>
              <a:t>what</a:t>
            </a:r>
            <a:r>
              <a:rPr sz="2200" spc="-20" dirty="0">
                <a:solidFill>
                  <a:srgbClr val="666666"/>
                </a:solidFill>
                <a:latin typeface="Source Sans 3"/>
                <a:cs typeface="Source Sans 3"/>
              </a:rPr>
              <a:t> </a:t>
            </a:r>
            <a:r>
              <a:rPr sz="2200" dirty="0">
                <a:solidFill>
                  <a:srgbClr val="666666"/>
                </a:solidFill>
                <a:latin typeface="Source Sans 3"/>
                <a:cs typeface="Source Sans 3"/>
              </a:rPr>
              <a:t>to</a:t>
            </a:r>
            <a:r>
              <a:rPr sz="2200" spc="-15" dirty="0">
                <a:solidFill>
                  <a:srgbClr val="666666"/>
                </a:solidFill>
                <a:latin typeface="Source Sans 3"/>
                <a:cs typeface="Source Sans 3"/>
              </a:rPr>
              <a:t> </a:t>
            </a:r>
            <a:r>
              <a:rPr sz="2200" dirty="0">
                <a:solidFill>
                  <a:srgbClr val="666666"/>
                </a:solidFill>
                <a:latin typeface="Source Sans 3"/>
                <a:cs typeface="Source Sans 3"/>
              </a:rPr>
              <a:t>do</a:t>
            </a:r>
            <a:r>
              <a:rPr sz="2200" spc="-20" dirty="0">
                <a:solidFill>
                  <a:srgbClr val="666666"/>
                </a:solidFill>
                <a:latin typeface="Source Sans 3"/>
                <a:cs typeface="Source Sans 3"/>
              </a:rPr>
              <a:t> </a:t>
            </a:r>
            <a:r>
              <a:rPr sz="2200" dirty="0">
                <a:solidFill>
                  <a:srgbClr val="666666"/>
                </a:solidFill>
                <a:latin typeface="Source Sans 3"/>
                <a:cs typeface="Source Sans 3"/>
              </a:rPr>
              <a:t>about</a:t>
            </a:r>
            <a:r>
              <a:rPr sz="2200" spc="-20" dirty="0">
                <a:solidFill>
                  <a:srgbClr val="666666"/>
                </a:solidFill>
                <a:latin typeface="Source Sans 3"/>
                <a:cs typeface="Source Sans 3"/>
              </a:rPr>
              <a:t> </a:t>
            </a:r>
            <a:r>
              <a:rPr sz="2200" dirty="0">
                <a:solidFill>
                  <a:srgbClr val="666666"/>
                </a:solidFill>
                <a:latin typeface="Source Sans 3"/>
                <a:cs typeface="Source Sans 3"/>
              </a:rPr>
              <a:t>the</a:t>
            </a:r>
            <a:r>
              <a:rPr sz="2200" spc="-15" dirty="0">
                <a:solidFill>
                  <a:srgbClr val="666666"/>
                </a:solidFill>
                <a:latin typeface="Source Sans 3"/>
                <a:cs typeface="Source Sans 3"/>
              </a:rPr>
              <a:t> </a:t>
            </a:r>
            <a:r>
              <a:rPr sz="2200" spc="-25" dirty="0">
                <a:solidFill>
                  <a:srgbClr val="666666"/>
                </a:solidFill>
                <a:latin typeface="Source Sans 3"/>
                <a:cs typeface="Source Sans 3"/>
              </a:rPr>
              <a:t>GIL</a:t>
            </a:r>
            <a:endParaRPr sz="2200">
              <a:latin typeface="Source Sans 3"/>
              <a:cs typeface="Source Sans 3"/>
            </a:endParaRPr>
          </a:p>
          <a:p>
            <a:pPr marL="949325" marR="1263015" lvl="1" indent="-391795">
              <a:lnSpc>
                <a:spcPct val="116799"/>
              </a:lnSpc>
              <a:buFont typeface="Tahoma"/>
              <a:buChar char="●"/>
              <a:tabLst>
                <a:tab pos="949325" algn="l"/>
                <a:tab pos="949960" algn="l"/>
              </a:tabLst>
            </a:pPr>
            <a:r>
              <a:rPr sz="2200" dirty="0">
                <a:solidFill>
                  <a:srgbClr val="666666"/>
                </a:solidFill>
                <a:latin typeface="Source Sans 3"/>
                <a:cs typeface="Source Sans 3"/>
              </a:rPr>
              <a:t>Guido:</a:t>
            </a:r>
            <a:r>
              <a:rPr sz="2200" spc="-25" dirty="0">
                <a:solidFill>
                  <a:srgbClr val="666666"/>
                </a:solidFill>
                <a:latin typeface="Source Sans 3"/>
                <a:cs typeface="Source Sans 3"/>
              </a:rPr>
              <a:t> </a:t>
            </a:r>
            <a:r>
              <a:rPr sz="2200" dirty="0">
                <a:solidFill>
                  <a:srgbClr val="666666"/>
                </a:solidFill>
                <a:latin typeface="Source Sans 3"/>
                <a:cs typeface="Source Sans 3"/>
              </a:rPr>
              <a:t>only</a:t>
            </a:r>
            <a:r>
              <a:rPr sz="2200" spc="-20" dirty="0">
                <a:solidFill>
                  <a:srgbClr val="666666"/>
                </a:solidFill>
                <a:latin typeface="Source Sans 3"/>
                <a:cs typeface="Source Sans 3"/>
              </a:rPr>
              <a:t> </a:t>
            </a:r>
            <a:r>
              <a:rPr sz="2200" dirty="0">
                <a:solidFill>
                  <a:srgbClr val="666666"/>
                </a:solidFill>
                <a:latin typeface="Source Sans 3"/>
                <a:cs typeface="Source Sans 3"/>
              </a:rPr>
              <a:t>remove</a:t>
            </a:r>
            <a:r>
              <a:rPr sz="2200" spc="-20" dirty="0">
                <a:solidFill>
                  <a:srgbClr val="666666"/>
                </a:solidFill>
                <a:latin typeface="Source Sans 3"/>
                <a:cs typeface="Source Sans 3"/>
              </a:rPr>
              <a:t> </a:t>
            </a:r>
            <a:r>
              <a:rPr sz="2200" dirty="0">
                <a:solidFill>
                  <a:srgbClr val="666666"/>
                </a:solidFill>
                <a:latin typeface="Source Sans 3"/>
                <a:cs typeface="Source Sans 3"/>
              </a:rPr>
              <a:t>GIL</a:t>
            </a:r>
            <a:r>
              <a:rPr sz="2200" spc="-20" dirty="0">
                <a:solidFill>
                  <a:srgbClr val="666666"/>
                </a:solidFill>
                <a:latin typeface="Source Sans 3"/>
                <a:cs typeface="Source Sans 3"/>
              </a:rPr>
              <a:t> </a:t>
            </a:r>
            <a:r>
              <a:rPr sz="2200" dirty="0">
                <a:solidFill>
                  <a:srgbClr val="666666"/>
                </a:solidFill>
                <a:latin typeface="Source Sans 3"/>
                <a:cs typeface="Source Sans 3"/>
              </a:rPr>
              <a:t>if</a:t>
            </a:r>
            <a:r>
              <a:rPr sz="2200" spc="-20" dirty="0">
                <a:solidFill>
                  <a:srgbClr val="666666"/>
                </a:solidFill>
                <a:latin typeface="Source Sans 3"/>
                <a:cs typeface="Source Sans 3"/>
              </a:rPr>
              <a:t> </a:t>
            </a:r>
            <a:r>
              <a:rPr sz="2200" dirty="0">
                <a:solidFill>
                  <a:srgbClr val="666666"/>
                </a:solidFill>
                <a:latin typeface="Source Sans 3"/>
                <a:cs typeface="Source Sans 3"/>
              </a:rPr>
              <a:t>new</a:t>
            </a:r>
            <a:r>
              <a:rPr sz="2200" spc="-20" dirty="0">
                <a:solidFill>
                  <a:srgbClr val="666666"/>
                </a:solidFill>
                <a:latin typeface="Source Sans 3"/>
                <a:cs typeface="Source Sans 3"/>
              </a:rPr>
              <a:t> </a:t>
            </a:r>
            <a:r>
              <a:rPr sz="2200" dirty="0">
                <a:solidFill>
                  <a:srgbClr val="666666"/>
                </a:solidFill>
                <a:latin typeface="Source Sans 3"/>
                <a:cs typeface="Source Sans 3"/>
              </a:rPr>
              <a:t>code</a:t>
            </a:r>
            <a:r>
              <a:rPr sz="2200" spc="-20" dirty="0">
                <a:solidFill>
                  <a:srgbClr val="666666"/>
                </a:solidFill>
                <a:latin typeface="Source Sans 3"/>
                <a:cs typeface="Source Sans 3"/>
              </a:rPr>
              <a:t> </a:t>
            </a:r>
            <a:r>
              <a:rPr sz="2200" dirty="0">
                <a:solidFill>
                  <a:srgbClr val="666666"/>
                </a:solidFill>
                <a:latin typeface="Source Sans 3"/>
                <a:cs typeface="Source Sans 3"/>
              </a:rPr>
              <a:t>does</a:t>
            </a:r>
            <a:r>
              <a:rPr sz="2200" spc="-20" dirty="0">
                <a:solidFill>
                  <a:srgbClr val="666666"/>
                </a:solidFill>
                <a:latin typeface="Source Sans 3"/>
                <a:cs typeface="Source Sans 3"/>
              </a:rPr>
              <a:t> </a:t>
            </a:r>
            <a:r>
              <a:rPr sz="2200" dirty="0">
                <a:solidFill>
                  <a:srgbClr val="666666"/>
                </a:solidFill>
                <a:latin typeface="Source Sans 3"/>
                <a:cs typeface="Source Sans 3"/>
              </a:rPr>
              <a:t>not</a:t>
            </a:r>
            <a:r>
              <a:rPr sz="2200" spc="-20" dirty="0">
                <a:solidFill>
                  <a:srgbClr val="666666"/>
                </a:solidFill>
                <a:latin typeface="Source Sans 3"/>
                <a:cs typeface="Source Sans 3"/>
              </a:rPr>
              <a:t> </a:t>
            </a:r>
            <a:r>
              <a:rPr sz="2200" dirty="0">
                <a:solidFill>
                  <a:srgbClr val="666666"/>
                </a:solidFill>
                <a:latin typeface="Source Sans 3"/>
                <a:cs typeface="Source Sans 3"/>
              </a:rPr>
              <a:t>decrease</a:t>
            </a:r>
            <a:r>
              <a:rPr sz="2200" spc="-20" dirty="0">
                <a:solidFill>
                  <a:srgbClr val="666666"/>
                </a:solidFill>
                <a:latin typeface="Source Sans 3"/>
                <a:cs typeface="Source Sans 3"/>
              </a:rPr>
              <a:t> </a:t>
            </a:r>
            <a:r>
              <a:rPr sz="2200" spc="-25" dirty="0">
                <a:solidFill>
                  <a:srgbClr val="666666"/>
                </a:solidFill>
                <a:latin typeface="Source Sans 3"/>
                <a:cs typeface="Source Sans 3"/>
              </a:rPr>
              <a:t>the </a:t>
            </a:r>
            <a:r>
              <a:rPr sz="2200" dirty="0">
                <a:solidFill>
                  <a:srgbClr val="666666"/>
                </a:solidFill>
                <a:latin typeface="Source Sans 3"/>
                <a:cs typeface="Source Sans 3"/>
              </a:rPr>
              <a:t>performance</a:t>
            </a:r>
            <a:r>
              <a:rPr sz="2200" spc="-30" dirty="0">
                <a:solidFill>
                  <a:srgbClr val="666666"/>
                </a:solidFill>
                <a:latin typeface="Source Sans 3"/>
                <a:cs typeface="Source Sans 3"/>
              </a:rPr>
              <a:t> </a:t>
            </a:r>
            <a:r>
              <a:rPr sz="2200" dirty="0">
                <a:solidFill>
                  <a:srgbClr val="666666"/>
                </a:solidFill>
                <a:latin typeface="Source Sans 3"/>
                <a:cs typeface="Source Sans 3"/>
              </a:rPr>
              <a:t>of</a:t>
            </a:r>
            <a:r>
              <a:rPr sz="2200" spc="-25" dirty="0">
                <a:solidFill>
                  <a:srgbClr val="666666"/>
                </a:solidFill>
                <a:latin typeface="Source Sans 3"/>
                <a:cs typeface="Source Sans 3"/>
              </a:rPr>
              <a:t> </a:t>
            </a:r>
            <a:r>
              <a:rPr sz="2200" dirty="0">
                <a:solidFill>
                  <a:srgbClr val="666666"/>
                </a:solidFill>
                <a:latin typeface="Source Sans 3"/>
                <a:cs typeface="Source Sans 3"/>
              </a:rPr>
              <a:t>a</a:t>
            </a:r>
            <a:r>
              <a:rPr sz="2200" spc="-25" dirty="0">
                <a:solidFill>
                  <a:srgbClr val="666666"/>
                </a:solidFill>
                <a:latin typeface="Source Sans 3"/>
                <a:cs typeface="Source Sans 3"/>
              </a:rPr>
              <a:t> </a:t>
            </a:r>
            <a:r>
              <a:rPr sz="2200" spc="-10" dirty="0">
                <a:solidFill>
                  <a:srgbClr val="666666"/>
                </a:solidFill>
                <a:latin typeface="Source Sans 3"/>
                <a:cs typeface="Source Sans 3"/>
              </a:rPr>
              <a:t>single-</a:t>
            </a:r>
            <a:r>
              <a:rPr sz="2200" dirty="0">
                <a:solidFill>
                  <a:srgbClr val="666666"/>
                </a:solidFill>
                <a:latin typeface="Source Sans 3"/>
                <a:cs typeface="Source Sans 3"/>
              </a:rPr>
              <a:t>threaded</a:t>
            </a:r>
            <a:r>
              <a:rPr sz="2200" spc="-25" dirty="0">
                <a:solidFill>
                  <a:srgbClr val="666666"/>
                </a:solidFill>
                <a:latin typeface="Source Sans 3"/>
                <a:cs typeface="Source Sans 3"/>
              </a:rPr>
              <a:t> </a:t>
            </a:r>
            <a:r>
              <a:rPr sz="2200" spc="-10" dirty="0">
                <a:solidFill>
                  <a:srgbClr val="666666"/>
                </a:solidFill>
                <a:latin typeface="Source Sans 3"/>
                <a:cs typeface="Source Sans 3"/>
              </a:rPr>
              <a:t>program</a:t>
            </a:r>
            <a:endParaRPr sz="2200">
              <a:latin typeface="Source Sans 3"/>
              <a:cs typeface="Source Sans 3"/>
            </a:endParaRPr>
          </a:p>
          <a:p>
            <a:pPr marL="949325" lvl="1" indent="-391795">
              <a:lnSpc>
                <a:spcPct val="100000"/>
              </a:lnSpc>
              <a:spcBef>
                <a:spcPts val="445"/>
              </a:spcBef>
              <a:buFont typeface="Tahoma"/>
              <a:buChar char="●"/>
              <a:tabLst>
                <a:tab pos="949325" algn="l"/>
                <a:tab pos="949960" algn="l"/>
              </a:tabLst>
            </a:pPr>
            <a:r>
              <a:rPr sz="2200" dirty="0">
                <a:solidFill>
                  <a:srgbClr val="666666"/>
                </a:solidFill>
                <a:latin typeface="Source Sans 3"/>
                <a:cs typeface="Source Sans 3"/>
              </a:rPr>
              <a:t>CPython</a:t>
            </a:r>
            <a:r>
              <a:rPr sz="2200" spc="-20" dirty="0">
                <a:solidFill>
                  <a:srgbClr val="666666"/>
                </a:solidFill>
                <a:latin typeface="Source Sans 3"/>
                <a:cs typeface="Source Sans 3"/>
              </a:rPr>
              <a:t> </a:t>
            </a:r>
            <a:r>
              <a:rPr sz="2200" dirty="0">
                <a:solidFill>
                  <a:srgbClr val="666666"/>
                </a:solidFill>
                <a:latin typeface="Source Sans 3"/>
                <a:cs typeface="Source Sans 3"/>
              </a:rPr>
              <a:t>and</a:t>
            </a:r>
            <a:r>
              <a:rPr sz="2200" spc="-5" dirty="0">
                <a:solidFill>
                  <a:srgbClr val="666666"/>
                </a:solidFill>
                <a:latin typeface="Source Sans 3"/>
                <a:cs typeface="Source Sans 3"/>
              </a:rPr>
              <a:t> </a:t>
            </a:r>
            <a:r>
              <a:rPr sz="2200" dirty="0">
                <a:solidFill>
                  <a:srgbClr val="666666"/>
                </a:solidFill>
                <a:latin typeface="Source Sans 3"/>
                <a:cs typeface="Source Sans 3"/>
              </a:rPr>
              <a:t>PyPy</a:t>
            </a:r>
            <a:r>
              <a:rPr sz="2200" spc="-5" dirty="0">
                <a:solidFill>
                  <a:srgbClr val="666666"/>
                </a:solidFill>
                <a:latin typeface="Source Sans 3"/>
                <a:cs typeface="Source Sans 3"/>
              </a:rPr>
              <a:t> </a:t>
            </a:r>
            <a:r>
              <a:rPr sz="2200" dirty="0">
                <a:solidFill>
                  <a:srgbClr val="666666"/>
                </a:solidFill>
                <a:latin typeface="Source Sans 3"/>
                <a:cs typeface="Source Sans 3"/>
              </a:rPr>
              <a:t>thing!</a:t>
            </a:r>
            <a:r>
              <a:rPr sz="2200" spc="-5" dirty="0">
                <a:solidFill>
                  <a:srgbClr val="666666"/>
                </a:solidFill>
                <a:latin typeface="Source Sans 3"/>
                <a:cs typeface="Source Sans 3"/>
              </a:rPr>
              <a:t> </a:t>
            </a:r>
            <a:r>
              <a:rPr sz="2200" dirty="0">
                <a:solidFill>
                  <a:srgbClr val="666666"/>
                </a:solidFill>
                <a:latin typeface="Source Sans 3"/>
                <a:cs typeface="Source Sans 3"/>
              </a:rPr>
              <a:t>Jython</a:t>
            </a:r>
            <a:r>
              <a:rPr sz="2200" spc="-5" dirty="0">
                <a:solidFill>
                  <a:srgbClr val="666666"/>
                </a:solidFill>
                <a:latin typeface="Source Sans 3"/>
                <a:cs typeface="Source Sans 3"/>
              </a:rPr>
              <a:t> </a:t>
            </a:r>
            <a:r>
              <a:rPr sz="2200" dirty="0">
                <a:solidFill>
                  <a:srgbClr val="666666"/>
                </a:solidFill>
                <a:latin typeface="Source Sans 3"/>
                <a:cs typeface="Source Sans 3"/>
              </a:rPr>
              <a:t>and</a:t>
            </a:r>
            <a:r>
              <a:rPr sz="2200" spc="-10" dirty="0">
                <a:solidFill>
                  <a:srgbClr val="666666"/>
                </a:solidFill>
                <a:latin typeface="Source Sans 3"/>
                <a:cs typeface="Source Sans 3"/>
              </a:rPr>
              <a:t> </a:t>
            </a:r>
            <a:r>
              <a:rPr sz="2200" dirty="0">
                <a:solidFill>
                  <a:srgbClr val="666666"/>
                </a:solidFill>
                <a:latin typeface="Source Sans 3"/>
                <a:cs typeface="Source Sans 3"/>
              </a:rPr>
              <a:t>IronPython</a:t>
            </a:r>
            <a:r>
              <a:rPr sz="2200" spc="-5" dirty="0">
                <a:solidFill>
                  <a:srgbClr val="666666"/>
                </a:solidFill>
                <a:latin typeface="Source Sans 3"/>
                <a:cs typeface="Source Sans 3"/>
              </a:rPr>
              <a:t> </a:t>
            </a:r>
            <a:r>
              <a:rPr sz="2200" dirty="0">
                <a:solidFill>
                  <a:srgbClr val="666666"/>
                </a:solidFill>
                <a:latin typeface="Source Sans 3"/>
                <a:cs typeface="Source Sans 3"/>
              </a:rPr>
              <a:t>do</a:t>
            </a:r>
            <a:r>
              <a:rPr sz="2200" spc="-5" dirty="0">
                <a:solidFill>
                  <a:srgbClr val="666666"/>
                </a:solidFill>
                <a:latin typeface="Source Sans 3"/>
                <a:cs typeface="Source Sans 3"/>
              </a:rPr>
              <a:t> </a:t>
            </a:r>
            <a:r>
              <a:rPr sz="2200" dirty="0">
                <a:solidFill>
                  <a:srgbClr val="666666"/>
                </a:solidFill>
                <a:latin typeface="Source Sans 3"/>
                <a:cs typeface="Source Sans 3"/>
              </a:rPr>
              <a:t>not</a:t>
            </a:r>
            <a:r>
              <a:rPr sz="2200" spc="-5" dirty="0">
                <a:solidFill>
                  <a:srgbClr val="666666"/>
                </a:solidFill>
                <a:latin typeface="Source Sans 3"/>
                <a:cs typeface="Source Sans 3"/>
              </a:rPr>
              <a:t> </a:t>
            </a:r>
            <a:r>
              <a:rPr sz="2200" dirty="0">
                <a:solidFill>
                  <a:srgbClr val="666666"/>
                </a:solidFill>
                <a:latin typeface="Source Sans 3"/>
                <a:cs typeface="Source Sans 3"/>
              </a:rPr>
              <a:t>use</a:t>
            </a:r>
            <a:r>
              <a:rPr sz="2200" spc="-5" dirty="0">
                <a:solidFill>
                  <a:srgbClr val="666666"/>
                </a:solidFill>
                <a:latin typeface="Source Sans 3"/>
                <a:cs typeface="Source Sans 3"/>
              </a:rPr>
              <a:t> </a:t>
            </a:r>
            <a:r>
              <a:rPr sz="2200" dirty="0">
                <a:solidFill>
                  <a:srgbClr val="666666"/>
                </a:solidFill>
                <a:latin typeface="Source Sans 3"/>
                <a:cs typeface="Source Sans 3"/>
              </a:rPr>
              <a:t>a</a:t>
            </a:r>
            <a:r>
              <a:rPr sz="2200" spc="-5" dirty="0">
                <a:solidFill>
                  <a:srgbClr val="666666"/>
                </a:solidFill>
                <a:latin typeface="Source Sans 3"/>
                <a:cs typeface="Source Sans 3"/>
              </a:rPr>
              <a:t> </a:t>
            </a:r>
            <a:r>
              <a:rPr sz="2200" spc="-25" dirty="0">
                <a:solidFill>
                  <a:srgbClr val="666666"/>
                </a:solidFill>
                <a:latin typeface="Source Sans 3"/>
                <a:cs typeface="Source Sans 3"/>
              </a:rPr>
              <a:t>GIL</a:t>
            </a:r>
            <a:endParaRPr sz="2200">
              <a:latin typeface="Source Sans 3"/>
              <a:cs typeface="Source Sans 3"/>
            </a:endParaRPr>
          </a:p>
        </p:txBody>
      </p:sp>
      <p:sp>
        <p:nvSpPr>
          <p:cNvPr id="3" name="object 3"/>
          <p:cNvSpPr txBox="1">
            <a:spLocks noGrp="1"/>
          </p:cNvSpPr>
          <p:nvPr>
            <p:ph type="title"/>
          </p:nvPr>
        </p:nvSpPr>
        <p:spPr>
          <a:xfrm>
            <a:off x="317250" y="1328899"/>
            <a:ext cx="2274570" cy="528955"/>
          </a:xfrm>
          <a:prstGeom prst="rect">
            <a:avLst/>
          </a:prstGeom>
        </p:spPr>
        <p:txBody>
          <a:bodyPr vert="horz" wrap="square" lIns="0" tIns="12700" rIns="0" bIns="0" rtlCol="0">
            <a:spAutoFit/>
          </a:bodyPr>
          <a:lstStyle/>
          <a:p>
            <a:pPr marL="12700">
              <a:lnSpc>
                <a:spcPct val="100000"/>
              </a:lnSpc>
              <a:spcBef>
                <a:spcPts val="100"/>
              </a:spcBef>
            </a:pPr>
            <a:r>
              <a:rPr dirty="0"/>
              <a:t>PYTHON</a:t>
            </a:r>
            <a:r>
              <a:rPr spc="-85" dirty="0"/>
              <a:t> </a:t>
            </a:r>
            <a:r>
              <a:rPr spc="-25" dirty="0"/>
              <a:t>GIL</a:t>
            </a:r>
          </a:p>
        </p:txBody>
      </p:sp>
      <p:sp>
        <p:nvSpPr>
          <p:cNvPr id="4" name="Rectangle 3">
            <a:extLst>
              <a:ext uri="{FF2B5EF4-FFF2-40B4-BE49-F238E27FC236}">
                <a16:creationId xmlns:a16="http://schemas.microsoft.com/office/drawing/2014/main" id="{13C91E64-33D4-6E8E-6951-F3BA75210F9B}"/>
              </a:ext>
            </a:extLst>
          </p:cNvPr>
          <p:cNvSpPr/>
          <p:nvPr/>
        </p:nvSpPr>
        <p:spPr>
          <a:xfrm>
            <a:off x="0" y="6248400"/>
            <a:ext cx="100584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9823" y="1797627"/>
            <a:ext cx="9076690" cy="3879215"/>
          </a:xfrm>
          <a:prstGeom prst="rect">
            <a:avLst/>
          </a:prstGeom>
        </p:spPr>
        <p:txBody>
          <a:bodyPr vert="horz" wrap="square" lIns="0" tIns="83185" rIns="0" bIns="0" rtlCol="0">
            <a:spAutoFit/>
          </a:bodyPr>
          <a:lstStyle/>
          <a:p>
            <a:pPr marL="396240" indent="-384175">
              <a:lnSpc>
                <a:spcPct val="100000"/>
              </a:lnSpc>
              <a:spcBef>
                <a:spcPts val="655"/>
              </a:spcBef>
              <a:buFont typeface="Tahoma"/>
              <a:buChar char="●"/>
              <a:tabLst>
                <a:tab pos="396240" algn="l"/>
                <a:tab pos="396875" algn="l"/>
              </a:tabLst>
            </a:pPr>
            <a:r>
              <a:rPr sz="2150" dirty="0">
                <a:solidFill>
                  <a:srgbClr val="666666"/>
                </a:solidFill>
                <a:latin typeface="Source Sans 3"/>
                <a:cs typeface="Source Sans 3"/>
              </a:rPr>
              <a:t>“Multiple</a:t>
            </a:r>
            <a:r>
              <a:rPr sz="2150" spc="-5" dirty="0">
                <a:solidFill>
                  <a:srgbClr val="666666"/>
                </a:solidFill>
                <a:latin typeface="Source Sans 3"/>
                <a:cs typeface="Source Sans 3"/>
              </a:rPr>
              <a:t> </a:t>
            </a:r>
            <a:r>
              <a:rPr sz="2150" spc="-10" dirty="0">
                <a:solidFill>
                  <a:srgbClr val="666666"/>
                </a:solidFill>
                <a:latin typeface="Source Sans 3"/>
                <a:cs typeface="Source Sans 3"/>
              </a:rPr>
              <a:t>Interpreters</a:t>
            </a:r>
            <a:r>
              <a:rPr sz="2150" dirty="0">
                <a:solidFill>
                  <a:srgbClr val="666666"/>
                </a:solidFill>
                <a:latin typeface="Source Sans 3"/>
                <a:cs typeface="Source Sans 3"/>
              </a:rPr>
              <a:t> in</a:t>
            </a:r>
            <a:r>
              <a:rPr sz="2150" spc="-5" dirty="0">
                <a:solidFill>
                  <a:srgbClr val="666666"/>
                </a:solidFill>
                <a:latin typeface="Source Sans 3"/>
                <a:cs typeface="Source Sans 3"/>
              </a:rPr>
              <a:t> </a:t>
            </a:r>
            <a:r>
              <a:rPr sz="2150" dirty="0">
                <a:solidFill>
                  <a:srgbClr val="666666"/>
                </a:solidFill>
                <a:latin typeface="Source Sans 3"/>
                <a:cs typeface="Source Sans 3"/>
              </a:rPr>
              <a:t>the </a:t>
            </a:r>
            <a:r>
              <a:rPr sz="2150" spc="-10" dirty="0">
                <a:solidFill>
                  <a:srgbClr val="666666"/>
                </a:solidFill>
                <a:latin typeface="Source Sans 3"/>
                <a:cs typeface="Source Sans 3"/>
              </a:rPr>
              <a:t>Stdlib”</a:t>
            </a:r>
            <a:endParaRPr sz="2150">
              <a:latin typeface="Source Sans 3"/>
              <a:cs typeface="Source Sans 3"/>
            </a:endParaRPr>
          </a:p>
          <a:p>
            <a:pPr marL="655955">
              <a:lnSpc>
                <a:spcPct val="100000"/>
              </a:lnSpc>
              <a:spcBef>
                <a:spcPts val="490"/>
              </a:spcBef>
            </a:pPr>
            <a:r>
              <a:rPr sz="1950" spc="-20" dirty="0">
                <a:solidFill>
                  <a:srgbClr val="2F6897"/>
                </a:solidFill>
                <a:latin typeface="Courier New"/>
                <a:cs typeface="Courier New"/>
                <a:hlinkClick r:id="rId3"/>
              </a:rPr>
              <a:t>https://www.python.org/dev/peps/pep-</a:t>
            </a:r>
            <a:r>
              <a:rPr sz="1950" spc="-10" dirty="0">
                <a:solidFill>
                  <a:srgbClr val="2F6897"/>
                </a:solidFill>
                <a:latin typeface="Courier New"/>
                <a:cs typeface="Courier New"/>
              </a:rPr>
              <a:t>0554/</a:t>
            </a:r>
            <a:endParaRPr sz="1950">
              <a:latin typeface="Courier New"/>
              <a:cs typeface="Courier New"/>
            </a:endParaRPr>
          </a:p>
          <a:p>
            <a:pPr marL="396240" indent="-384175">
              <a:lnSpc>
                <a:spcPct val="100000"/>
              </a:lnSpc>
              <a:spcBef>
                <a:spcPts val="210"/>
              </a:spcBef>
              <a:buFont typeface="Tahoma"/>
              <a:buChar char="●"/>
              <a:tabLst>
                <a:tab pos="396240" algn="l"/>
                <a:tab pos="396875" algn="l"/>
              </a:tabLst>
            </a:pPr>
            <a:r>
              <a:rPr sz="2150" dirty="0">
                <a:solidFill>
                  <a:srgbClr val="666666"/>
                </a:solidFill>
                <a:latin typeface="Source Sans 3"/>
                <a:cs typeface="Source Sans 3"/>
              </a:rPr>
              <a:t>CPython</a:t>
            </a:r>
            <a:r>
              <a:rPr sz="2150" spc="-15" dirty="0">
                <a:solidFill>
                  <a:srgbClr val="666666"/>
                </a:solidFill>
                <a:latin typeface="Source Sans 3"/>
                <a:cs typeface="Source Sans 3"/>
              </a:rPr>
              <a:t> </a:t>
            </a:r>
            <a:r>
              <a:rPr sz="2150" dirty="0">
                <a:solidFill>
                  <a:srgbClr val="666666"/>
                </a:solidFill>
                <a:latin typeface="Source Sans 3"/>
                <a:cs typeface="Source Sans 3"/>
              </a:rPr>
              <a:t>supports</a:t>
            </a:r>
            <a:r>
              <a:rPr sz="2150" spc="-10" dirty="0">
                <a:solidFill>
                  <a:srgbClr val="666666"/>
                </a:solidFill>
                <a:latin typeface="Source Sans 3"/>
                <a:cs typeface="Source Sans 3"/>
              </a:rPr>
              <a:t> </a:t>
            </a:r>
            <a:r>
              <a:rPr sz="2150" b="1" spc="-10" dirty="0">
                <a:solidFill>
                  <a:srgbClr val="666666"/>
                </a:solidFill>
                <a:latin typeface="Source Sans 3"/>
                <a:cs typeface="Source Sans 3"/>
              </a:rPr>
              <a:t>subinterpreters</a:t>
            </a:r>
            <a:endParaRPr sz="2150">
              <a:latin typeface="Source Sans 3"/>
              <a:cs typeface="Source Sans 3"/>
            </a:endParaRPr>
          </a:p>
          <a:p>
            <a:pPr marL="396240" marR="1274445" indent="-384175">
              <a:lnSpc>
                <a:spcPct val="119500"/>
              </a:lnSpc>
              <a:buFont typeface="Tahoma"/>
              <a:buChar char="●"/>
              <a:tabLst>
                <a:tab pos="396240" algn="l"/>
                <a:tab pos="396875" algn="l"/>
              </a:tabLst>
            </a:pPr>
            <a:r>
              <a:rPr sz="2150" spc="-10" dirty="0">
                <a:solidFill>
                  <a:srgbClr val="666666"/>
                </a:solidFill>
                <a:latin typeface="Source Sans 3"/>
                <a:cs typeface="Source Sans 3"/>
              </a:rPr>
              <a:t>Subinterpreters</a:t>
            </a:r>
            <a:r>
              <a:rPr sz="2150" spc="-15" dirty="0">
                <a:solidFill>
                  <a:srgbClr val="666666"/>
                </a:solidFill>
                <a:latin typeface="Source Sans 3"/>
                <a:cs typeface="Source Sans 3"/>
              </a:rPr>
              <a:t> </a:t>
            </a:r>
            <a:r>
              <a:rPr sz="2150" dirty="0">
                <a:solidFill>
                  <a:srgbClr val="666666"/>
                </a:solidFill>
                <a:latin typeface="Source Sans 3"/>
                <a:cs typeface="Source Sans 3"/>
              </a:rPr>
              <a:t>are</a:t>
            </a:r>
            <a:r>
              <a:rPr sz="2150" spc="-15" dirty="0">
                <a:solidFill>
                  <a:srgbClr val="666666"/>
                </a:solidFill>
                <a:latin typeface="Source Sans 3"/>
                <a:cs typeface="Source Sans 3"/>
              </a:rPr>
              <a:t> </a:t>
            </a:r>
            <a:r>
              <a:rPr sz="2150" dirty="0">
                <a:solidFill>
                  <a:srgbClr val="666666"/>
                </a:solidFill>
                <a:latin typeface="Source Sans 3"/>
                <a:cs typeface="Source Sans 3"/>
              </a:rPr>
              <a:t>a</a:t>
            </a:r>
            <a:r>
              <a:rPr sz="2150" spc="-10" dirty="0">
                <a:solidFill>
                  <a:srgbClr val="666666"/>
                </a:solidFill>
                <a:latin typeface="Source Sans 3"/>
                <a:cs typeface="Source Sans 3"/>
              </a:rPr>
              <a:t> feature</a:t>
            </a:r>
            <a:r>
              <a:rPr sz="2150" spc="-15" dirty="0">
                <a:solidFill>
                  <a:srgbClr val="666666"/>
                </a:solidFill>
                <a:latin typeface="Source Sans 3"/>
                <a:cs typeface="Source Sans 3"/>
              </a:rPr>
              <a:t> </a:t>
            </a:r>
            <a:r>
              <a:rPr sz="2150" dirty="0">
                <a:solidFill>
                  <a:srgbClr val="666666"/>
                </a:solidFill>
                <a:latin typeface="Source Sans 3"/>
                <a:cs typeface="Source Sans 3"/>
              </a:rPr>
              <a:t>at</a:t>
            </a:r>
            <a:r>
              <a:rPr sz="2150" spc="-15" dirty="0">
                <a:solidFill>
                  <a:srgbClr val="666666"/>
                </a:solidFill>
                <a:latin typeface="Source Sans 3"/>
                <a:cs typeface="Source Sans 3"/>
              </a:rPr>
              <a:t> </a:t>
            </a:r>
            <a:r>
              <a:rPr sz="2150" dirty="0">
                <a:solidFill>
                  <a:srgbClr val="666666"/>
                </a:solidFill>
                <a:latin typeface="Source Sans 3"/>
                <a:cs typeface="Source Sans 3"/>
              </a:rPr>
              <a:t>the</a:t>
            </a:r>
            <a:r>
              <a:rPr sz="2150" spc="-10" dirty="0">
                <a:solidFill>
                  <a:srgbClr val="666666"/>
                </a:solidFill>
                <a:latin typeface="Source Sans 3"/>
                <a:cs typeface="Source Sans 3"/>
              </a:rPr>
              <a:t> </a:t>
            </a:r>
            <a:r>
              <a:rPr sz="2150" spc="-30" dirty="0">
                <a:solidFill>
                  <a:srgbClr val="666666"/>
                </a:solidFill>
                <a:latin typeface="Source Sans 3"/>
                <a:cs typeface="Source Sans 3"/>
              </a:rPr>
              <a:t>C-</a:t>
            </a:r>
            <a:r>
              <a:rPr sz="2150" spc="-10" dirty="0">
                <a:solidFill>
                  <a:srgbClr val="666666"/>
                </a:solidFill>
                <a:latin typeface="Source Sans 3"/>
                <a:cs typeface="Source Sans 3"/>
              </a:rPr>
              <a:t>extension</a:t>
            </a:r>
            <a:r>
              <a:rPr sz="2150" spc="-15" dirty="0">
                <a:solidFill>
                  <a:srgbClr val="666666"/>
                </a:solidFill>
                <a:latin typeface="Source Sans 3"/>
                <a:cs typeface="Source Sans 3"/>
              </a:rPr>
              <a:t> </a:t>
            </a:r>
            <a:r>
              <a:rPr sz="2150" dirty="0">
                <a:solidFill>
                  <a:srgbClr val="666666"/>
                </a:solidFill>
                <a:latin typeface="Source Sans 3"/>
                <a:cs typeface="Source Sans 3"/>
              </a:rPr>
              <a:t>level</a:t>
            </a:r>
            <a:r>
              <a:rPr sz="2150" spc="-15" dirty="0">
                <a:solidFill>
                  <a:srgbClr val="666666"/>
                </a:solidFill>
                <a:latin typeface="Source Sans 3"/>
                <a:cs typeface="Source Sans 3"/>
              </a:rPr>
              <a:t> </a:t>
            </a:r>
            <a:r>
              <a:rPr sz="2150" dirty="0">
                <a:solidFill>
                  <a:srgbClr val="666666"/>
                </a:solidFill>
                <a:latin typeface="Source Sans 3"/>
                <a:cs typeface="Source Sans 3"/>
              </a:rPr>
              <a:t>allowing</a:t>
            </a:r>
            <a:r>
              <a:rPr sz="2150" spc="-10" dirty="0">
                <a:solidFill>
                  <a:srgbClr val="666666"/>
                </a:solidFill>
                <a:latin typeface="Source Sans 3"/>
                <a:cs typeface="Source Sans 3"/>
              </a:rPr>
              <a:t> </a:t>
            </a:r>
            <a:r>
              <a:rPr sz="2150" spc="-25" dirty="0">
                <a:solidFill>
                  <a:srgbClr val="666666"/>
                </a:solidFill>
                <a:latin typeface="Source Sans 3"/>
                <a:cs typeface="Source Sans 3"/>
              </a:rPr>
              <a:t>for </a:t>
            </a:r>
            <a:r>
              <a:rPr sz="2150" spc="-10" dirty="0">
                <a:solidFill>
                  <a:srgbClr val="666666"/>
                </a:solidFill>
                <a:latin typeface="Source Sans 3"/>
                <a:cs typeface="Source Sans 3"/>
              </a:rPr>
              <a:t>concurrency</a:t>
            </a:r>
            <a:endParaRPr sz="2150">
              <a:latin typeface="Source Sans 3"/>
              <a:cs typeface="Source Sans 3"/>
            </a:endParaRPr>
          </a:p>
          <a:p>
            <a:pPr marL="396240" indent="-384175">
              <a:lnSpc>
                <a:spcPct val="100000"/>
              </a:lnSpc>
              <a:spcBef>
                <a:spcPts val="505"/>
              </a:spcBef>
              <a:buFont typeface="Tahoma"/>
              <a:buChar char="●"/>
              <a:tabLst>
                <a:tab pos="396240" algn="l"/>
                <a:tab pos="396875" algn="l"/>
              </a:tabLst>
            </a:pPr>
            <a:r>
              <a:rPr sz="2150" spc="-10" dirty="0">
                <a:solidFill>
                  <a:srgbClr val="666666"/>
                </a:solidFill>
                <a:latin typeface="Source Sans 3"/>
                <a:cs typeface="Source Sans 3"/>
              </a:rPr>
              <a:t>Interpreters</a:t>
            </a:r>
            <a:r>
              <a:rPr sz="2150" spc="-15" dirty="0">
                <a:solidFill>
                  <a:srgbClr val="666666"/>
                </a:solidFill>
                <a:latin typeface="Source Sans 3"/>
                <a:cs typeface="Source Sans 3"/>
              </a:rPr>
              <a:t> </a:t>
            </a:r>
            <a:r>
              <a:rPr sz="2150" dirty="0">
                <a:solidFill>
                  <a:srgbClr val="666666"/>
                </a:solidFill>
                <a:latin typeface="Source Sans 3"/>
                <a:cs typeface="Source Sans 3"/>
              </a:rPr>
              <a:t>are</a:t>
            </a:r>
            <a:r>
              <a:rPr sz="2150" spc="-15" dirty="0">
                <a:solidFill>
                  <a:srgbClr val="666666"/>
                </a:solidFill>
                <a:latin typeface="Source Sans 3"/>
                <a:cs typeface="Source Sans 3"/>
              </a:rPr>
              <a:t> </a:t>
            </a:r>
            <a:r>
              <a:rPr sz="2150" dirty="0">
                <a:solidFill>
                  <a:srgbClr val="666666"/>
                </a:solidFill>
                <a:latin typeface="Source Sans 3"/>
                <a:cs typeface="Source Sans 3"/>
              </a:rPr>
              <a:t>independent</a:t>
            </a:r>
            <a:r>
              <a:rPr sz="2150" spc="-15" dirty="0">
                <a:solidFill>
                  <a:srgbClr val="666666"/>
                </a:solidFill>
                <a:latin typeface="Source Sans 3"/>
                <a:cs typeface="Source Sans 3"/>
              </a:rPr>
              <a:t> </a:t>
            </a:r>
            <a:r>
              <a:rPr sz="2150" dirty="0">
                <a:solidFill>
                  <a:srgbClr val="666666"/>
                </a:solidFill>
                <a:latin typeface="Source Sans 3"/>
                <a:cs typeface="Source Sans 3"/>
              </a:rPr>
              <a:t>of</a:t>
            </a:r>
            <a:r>
              <a:rPr sz="2150" spc="-15" dirty="0">
                <a:solidFill>
                  <a:srgbClr val="666666"/>
                </a:solidFill>
                <a:latin typeface="Source Sans 3"/>
                <a:cs typeface="Source Sans 3"/>
              </a:rPr>
              <a:t> </a:t>
            </a:r>
            <a:r>
              <a:rPr sz="2150" dirty="0">
                <a:solidFill>
                  <a:srgbClr val="666666"/>
                </a:solidFill>
                <a:latin typeface="Source Sans 3"/>
                <a:cs typeface="Source Sans 3"/>
              </a:rPr>
              <a:t>each</a:t>
            </a:r>
            <a:r>
              <a:rPr sz="2150" spc="-10" dirty="0">
                <a:solidFill>
                  <a:srgbClr val="666666"/>
                </a:solidFill>
                <a:latin typeface="Source Sans 3"/>
                <a:cs typeface="Source Sans 3"/>
              </a:rPr>
              <a:t> other</a:t>
            </a:r>
            <a:endParaRPr sz="2150">
              <a:latin typeface="Source Sans 3"/>
              <a:cs typeface="Source Sans 3"/>
            </a:endParaRPr>
          </a:p>
          <a:p>
            <a:pPr marL="396240" indent="-384175">
              <a:lnSpc>
                <a:spcPct val="100000"/>
              </a:lnSpc>
              <a:spcBef>
                <a:spcPts val="500"/>
              </a:spcBef>
              <a:buFont typeface="Tahoma"/>
              <a:buChar char="●"/>
              <a:tabLst>
                <a:tab pos="396240" algn="l"/>
                <a:tab pos="396875" algn="l"/>
              </a:tabLst>
            </a:pPr>
            <a:r>
              <a:rPr sz="2150" dirty="0">
                <a:solidFill>
                  <a:srgbClr val="666666"/>
                </a:solidFill>
                <a:latin typeface="Source Sans 3"/>
                <a:cs typeface="Source Sans 3"/>
              </a:rPr>
              <a:t>PEP</a:t>
            </a:r>
            <a:r>
              <a:rPr sz="2150" spc="-10" dirty="0">
                <a:solidFill>
                  <a:srgbClr val="666666"/>
                </a:solidFill>
                <a:latin typeface="Source Sans 3"/>
                <a:cs typeface="Source Sans 3"/>
              </a:rPr>
              <a:t> </a:t>
            </a:r>
            <a:r>
              <a:rPr sz="2150" dirty="0">
                <a:solidFill>
                  <a:srgbClr val="666666"/>
                </a:solidFill>
                <a:latin typeface="Source Sans 3"/>
                <a:cs typeface="Source Sans 3"/>
              </a:rPr>
              <a:t>554</a:t>
            </a:r>
            <a:r>
              <a:rPr sz="2150" spc="-10" dirty="0">
                <a:solidFill>
                  <a:srgbClr val="666666"/>
                </a:solidFill>
                <a:latin typeface="Source Sans 3"/>
                <a:cs typeface="Source Sans 3"/>
              </a:rPr>
              <a:t> </a:t>
            </a:r>
            <a:r>
              <a:rPr sz="2150" dirty="0">
                <a:solidFill>
                  <a:srgbClr val="666666"/>
                </a:solidFill>
                <a:latin typeface="Source Sans 3"/>
                <a:cs typeface="Source Sans 3"/>
              </a:rPr>
              <a:t>proposes</a:t>
            </a:r>
            <a:r>
              <a:rPr sz="2150" spc="-10" dirty="0">
                <a:solidFill>
                  <a:srgbClr val="666666"/>
                </a:solidFill>
                <a:latin typeface="Source Sans 3"/>
                <a:cs typeface="Source Sans 3"/>
              </a:rPr>
              <a:t> </a:t>
            </a:r>
            <a:r>
              <a:rPr sz="2150" dirty="0">
                <a:solidFill>
                  <a:srgbClr val="666666"/>
                </a:solidFill>
                <a:latin typeface="Source Sans 3"/>
                <a:cs typeface="Source Sans 3"/>
              </a:rPr>
              <a:t>exposing</a:t>
            </a:r>
            <a:r>
              <a:rPr sz="2150" spc="-10" dirty="0">
                <a:solidFill>
                  <a:srgbClr val="666666"/>
                </a:solidFill>
                <a:latin typeface="Source Sans 3"/>
                <a:cs typeface="Source Sans 3"/>
              </a:rPr>
              <a:t> </a:t>
            </a:r>
            <a:r>
              <a:rPr sz="2150" dirty="0">
                <a:solidFill>
                  <a:srgbClr val="666666"/>
                </a:solidFill>
                <a:latin typeface="Source Sans 3"/>
                <a:cs typeface="Source Sans 3"/>
              </a:rPr>
              <a:t>these</a:t>
            </a:r>
            <a:r>
              <a:rPr sz="2150" spc="-10" dirty="0">
                <a:solidFill>
                  <a:srgbClr val="666666"/>
                </a:solidFill>
                <a:latin typeface="Source Sans 3"/>
                <a:cs typeface="Source Sans 3"/>
              </a:rPr>
              <a:t> interpreters </a:t>
            </a:r>
            <a:r>
              <a:rPr sz="2150" dirty="0">
                <a:solidFill>
                  <a:srgbClr val="666666"/>
                </a:solidFill>
                <a:latin typeface="Source Sans 3"/>
                <a:cs typeface="Source Sans 3"/>
              </a:rPr>
              <a:t>in</a:t>
            </a:r>
            <a:r>
              <a:rPr sz="2150" spc="-10" dirty="0">
                <a:solidFill>
                  <a:srgbClr val="666666"/>
                </a:solidFill>
                <a:latin typeface="Source Sans 3"/>
                <a:cs typeface="Source Sans 3"/>
              </a:rPr>
              <a:t> </a:t>
            </a:r>
            <a:r>
              <a:rPr sz="2150" dirty="0">
                <a:solidFill>
                  <a:srgbClr val="666666"/>
                </a:solidFill>
                <a:latin typeface="Source Sans 3"/>
                <a:cs typeface="Source Sans 3"/>
              </a:rPr>
              <a:t>the</a:t>
            </a:r>
            <a:r>
              <a:rPr sz="2150" spc="-10" dirty="0">
                <a:solidFill>
                  <a:srgbClr val="666666"/>
                </a:solidFill>
                <a:latin typeface="Source Sans 3"/>
                <a:cs typeface="Source Sans 3"/>
              </a:rPr>
              <a:t> </a:t>
            </a:r>
            <a:r>
              <a:rPr sz="2150" dirty="0">
                <a:solidFill>
                  <a:srgbClr val="666666"/>
                </a:solidFill>
                <a:latin typeface="Source Sans 3"/>
                <a:cs typeface="Source Sans 3"/>
              </a:rPr>
              <a:t>Python</a:t>
            </a:r>
            <a:r>
              <a:rPr sz="2150" spc="-10" dirty="0">
                <a:solidFill>
                  <a:srgbClr val="666666"/>
                </a:solidFill>
                <a:latin typeface="Source Sans 3"/>
                <a:cs typeface="Source Sans 3"/>
              </a:rPr>
              <a:t> standard</a:t>
            </a:r>
            <a:r>
              <a:rPr sz="2150" spc="-5" dirty="0">
                <a:solidFill>
                  <a:srgbClr val="666666"/>
                </a:solidFill>
                <a:latin typeface="Source Sans 3"/>
                <a:cs typeface="Source Sans 3"/>
              </a:rPr>
              <a:t> </a:t>
            </a:r>
            <a:r>
              <a:rPr sz="2150" spc="-10" dirty="0">
                <a:solidFill>
                  <a:srgbClr val="666666"/>
                </a:solidFill>
                <a:latin typeface="Source Sans 3"/>
                <a:cs typeface="Source Sans 3"/>
              </a:rPr>
              <a:t>library</a:t>
            </a:r>
            <a:endParaRPr sz="2150">
              <a:latin typeface="Source Sans 3"/>
              <a:cs typeface="Source Sans 3"/>
            </a:endParaRPr>
          </a:p>
          <a:p>
            <a:pPr marL="396240" indent="-384175">
              <a:lnSpc>
                <a:spcPct val="100000"/>
              </a:lnSpc>
              <a:spcBef>
                <a:spcPts val="505"/>
              </a:spcBef>
              <a:buFont typeface="Tahoma"/>
              <a:buChar char="●"/>
              <a:tabLst>
                <a:tab pos="396240" algn="l"/>
                <a:tab pos="396875" algn="l"/>
              </a:tabLst>
            </a:pPr>
            <a:r>
              <a:rPr sz="2150" dirty="0">
                <a:solidFill>
                  <a:srgbClr val="666666"/>
                </a:solidFill>
                <a:latin typeface="Source Sans 3"/>
                <a:cs typeface="Source Sans 3"/>
              </a:rPr>
              <a:t>Does</a:t>
            </a:r>
            <a:r>
              <a:rPr sz="2150" spc="-10" dirty="0">
                <a:solidFill>
                  <a:srgbClr val="666666"/>
                </a:solidFill>
                <a:latin typeface="Source Sans 3"/>
                <a:cs typeface="Source Sans 3"/>
              </a:rPr>
              <a:t> </a:t>
            </a:r>
            <a:r>
              <a:rPr sz="2150" dirty="0">
                <a:solidFill>
                  <a:srgbClr val="666666"/>
                </a:solidFill>
                <a:latin typeface="Source Sans 3"/>
                <a:cs typeface="Source Sans 3"/>
              </a:rPr>
              <a:t>not</a:t>
            </a:r>
            <a:r>
              <a:rPr sz="2150" spc="-10" dirty="0">
                <a:solidFill>
                  <a:srgbClr val="666666"/>
                </a:solidFill>
                <a:latin typeface="Source Sans 3"/>
                <a:cs typeface="Source Sans 3"/>
              </a:rPr>
              <a:t> </a:t>
            </a:r>
            <a:r>
              <a:rPr sz="2150" dirty="0">
                <a:solidFill>
                  <a:srgbClr val="666666"/>
                </a:solidFill>
                <a:latin typeface="Source Sans 3"/>
                <a:cs typeface="Source Sans 3"/>
              </a:rPr>
              <a:t>fix</a:t>
            </a:r>
            <a:r>
              <a:rPr sz="2150" spc="-10" dirty="0">
                <a:solidFill>
                  <a:srgbClr val="666666"/>
                </a:solidFill>
                <a:latin typeface="Source Sans 3"/>
                <a:cs typeface="Source Sans 3"/>
              </a:rPr>
              <a:t> </a:t>
            </a:r>
            <a:r>
              <a:rPr sz="2150" dirty="0">
                <a:solidFill>
                  <a:srgbClr val="666666"/>
                </a:solidFill>
                <a:latin typeface="Source Sans 3"/>
                <a:cs typeface="Source Sans 3"/>
              </a:rPr>
              <a:t>the</a:t>
            </a:r>
            <a:r>
              <a:rPr sz="2150" spc="-10" dirty="0">
                <a:solidFill>
                  <a:srgbClr val="666666"/>
                </a:solidFill>
                <a:latin typeface="Source Sans 3"/>
                <a:cs typeface="Source Sans 3"/>
              </a:rPr>
              <a:t> </a:t>
            </a:r>
            <a:r>
              <a:rPr sz="2150" spc="-25" dirty="0">
                <a:solidFill>
                  <a:srgbClr val="666666"/>
                </a:solidFill>
                <a:latin typeface="Source Sans 3"/>
                <a:cs typeface="Source Sans 3"/>
              </a:rPr>
              <a:t>GIL</a:t>
            </a:r>
            <a:endParaRPr sz="2150">
              <a:latin typeface="Source Sans 3"/>
              <a:cs typeface="Source Sans 3"/>
            </a:endParaRPr>
          </a:p>
          <a:p>
            <a:pPr marL="396240" marR="358775" indent="-384175">
              <a:lnSpc>
                <a:spcPct val="119500"/>
              </a:lnSpc>
              <a:buFont typeface="Tahoma"/>
              <a:buChar char="●"/>
              <a:tabLst>
                <a:tab pos="396240" algn="l"/>
                <a:tab pos="396875" algn="l"/>
              </a:tabLst>
            </a:pPr>
            <a:r>
              <a:rPr sz="2150" dirty="0">
                <a:solidFill>
                  <a:srgbClr val="666666"/>
                </a:solidFill>
                <a:latin typeface="Source Sans 3"/>
                <a:cs typeface="Source Sans 3"/>
              </a:rPr>
              <a:t>As</a:t>
            </a:r>
            <a:r>
              <a:rPr sz="2150" spc="-10" dirty="0">
                <a:solidFill>
                  <a:srgbClr val="666666"/>
                </a:solidFill>
                <a:latin typeface="Source Sans 3"/>
                <a:cs typeface="Source Sans 3"/>
              </a:rPr>
              <a:t> </a:t>
            </a:r>
            <a:r>
              <a:rPr sz="2150" dirty="0">
                <a:solidFill>
                  <a:srgbClr val="666666"/>
                </a:solidFill>
                <a:latin typeface="Source Sans 3"/>
                <a:cs typeface="Source Sans 3"/>
              </a:rPr>
              <a:t>changes</a:t>
            </a:r>
            <a:r>
              <a:rPr sz="2150" spc="-10" dirty="0">
                <a:solidFill>
                  <a:srgbClr val="666666"/>
                </a:solidFill>
                <a:latin typeface="Source Sans 3"/>
                <a:cs typeface="Source Sans 3"/>
              </a:rPr>
              <a:t> </a:t>
            </a:r>
            <a:r>
              <a:rPr sz="2150" dirty="0">
                <a:solidFill>
                  <a:srgbClr val="666666"/>
                </a:solidFill>
                <a:latin typeface="Source Sans 3"/>
                <a:cs typeface="Source Sans 3"/>
              </a:rPr>
              <a:t>around</a:t>
            </a:r>
            <a:r>
              <a:rPr sz="2150" spc="-5" dirty="0">
                <a:solidFill>
                  <a:srgbClr val="666666"/>
                </a:solidFill>
                <a:latin typeface="Source Sans 3"/>
                <a:cs typeface="Source Sans 3"/>
              </a:rPr>
              <a:t> </a:t>
            </a:r>
            <a:r>
              <a:rPr sz="2150" dirty="0">
                <a:solidFill>
                  <a:srgbClr val="666666"/>
                </a:solidFill>
                <a:latin typeface="Source Sans 3"/>
                <a:cs typeface="Source Sans 3"/>
              </a:rPr>
              <a:t>the</a:t>
            </a:r>
            <a:r>
              <a:rPr sz="2150" spc="-10" dirty="0">
                <a:solidFill>
                  <a:srgbClr val="666666"/>
                </a:solidFill>
                <a:latin typeface="Source Sans 3"/>
                <a:cs typeface="Source Sans 3"/>
              </a:rPr>
              <a:t> </a:t>
            </a:r>
            <a:r>
              <a:rPr sz="2150" dirty="0">
                <a:solidFill>
                  <a:srgbClr val="666666"/>
                </a:solidFill>
                <a:latin typeface="Source Sans 3"/>
                <a:cs typeface="Source Sans 3"/>
              </a:rPr>
              <a:t>GIL</a:t>
            </a:r>
            <a:r>
              <a:rPr sz="2150" spc="-5" dirty="0">
                <a:solidFill>
                  <a:srgbClr val="666666"/>
                </a:solidFill>
                <a:latin typeface="Source Sans 3"/>
                <a:cs typeface="Source Sans 3"/>
              </a:rPr>
              <a:t> </a:t>
            </a:r>
            <a:r>
              <a:rPr sz="2150" dirty="0">
                <a:solidFill>
                  <a:srgbClr val="666666"/>
                </a:solidFill>
                <a:latin typeface="Source Sans 3"/>
                <a:cs typeface="Source Sans 3"/>
              </a:rPr>
              <a:t>happen,</a:t>
            </a:r>
            <a:r>
              <a:rPr sz="2150" spc="-10" dirty="0">
                <a:solidFill>
                  <a:srgbClr val="666666"/>
                </a:solidFill>
                <a:latin typeface="Source Sans 3"/>
                <a:cs typeface="Source Sans 3"/>
              </a:rPr>
              <a:t> </a:t>
            </a:r>
            <a:r>
              <a:rPr sz="2150" dirty="0">
                <a:solidFill>
                  <a:srgbClr val="666666"/>
                </a:solidFill>
                <a:latin typeface="Source Sans 3"/>
                <a:cs typeface="Source Sans 3"/>
              </a:rPr>
              <a:t>they</a:t>
            </a:r>
            <a:r>
              <a:rPr sz="2150" spc="-5" dirty="0">
                <a:solidFill>
                  <a:srgbClr val="666666"/>
                </a:solidFill>
                <a:latin typeface="Source Sans 3"/>
                <a:cs typeface="Source Sans 3"/>
              </a:rPr>
              <a:t> </a:t>
            </a:r>
            <a:r>
              <a:rPr sz="2150" dirty="0">
                <a:solidFill>
                  <a:srgbClr val="666666"/>
                </a:solidFill>
                <a:latin typeface="Source Sans 3"/>
                <a:cs typeface="Source Sans 3"/>
              </a:rPr>
              <a:t>can</a:t>
            </a:r>
            <a:r>
              <a:rPr sz="2150" spc="-10" dirty="0">
                <a:solidFill>
                  <a:srgbClr val="666666"/>
                </a:solidFill>
                <a:latin typeface="Source Sans 3"/>
                <a:cs typeface="Source Sans 3"/>
              </a:rPr>
              <a:t> </a:t>
            </a:r>
            <a:r>
              <a:rPr sz="2150" dirty="0">
                <a:solidFill>
                  <a:srgbClr val="666666"/>
                </a:solidFill>
                <a:latin typeface="Source Sans 3"/>
                <a:cs typeface="Source Sans 3"/>
              </a:rPr>
              <a:t>be</a:t>
            </a:r>
            <a:r>
              <a:rPr sz="2150" spc="-5" dirty="0">
                <a:solidFill>
                  <a:srgbClr val="666666"/>
                </a:solidFill>
                <a:latin typeface="Source Sans 3"/>
                <a:cs typeface="Source Sans 3"/>
              </a:rPr>
              <a:t> </a:t>
            </a:r>
            <a:r>
              <a:rPr sz="2150" dirty="0">
                <a:solidFill>
                  <a:srgbClr val="666666"/>
                </a:solidFill>
                <a:latin typeface="Source Sans 3"/>
                <a:cs typeface="Source Sans 3"/>
              </a:rPr>
              <a:t>exposed</a:t>
            </a:r>
            <a:r>
              <a:rPr sz="2150" spc="-10" dirty="0">
                <a:solidFill>
                  <a:srgbClr val="666666"/>
                </a:solidFill>
                <a:latin typeface="Source Sans 3"/>
                <a:cs typeface="Source Sans 3"/>
              </a:rPr>
              <a:t> </a:t>
            </a:r>
            <a:r>
              <a:rPr sz="2150" dirty="0">
                <a:solidFill>
                  <a:srgbClr val="666666"/>
                </a:solidFill>
                <a:latin typeface="Source Sans 3"/>
                <a:cs typeface="Source Sans 3"/>
              </a:rPr>
              <a:t>to</a:t>
            </a:r>
            <a:r>
              <a:rPr sz="2150" spc="-5" dirty="0">
                <a:solidFill>
                  <a:srgbClr val="666666"/>
                </a:solidFill>
                <a:latin typeface="Source Sans 3"/>
                <a:cs typeface="Source Sans 3"/>
              </a:rPr>
              <a:t> </a:t>
            </a:r>
            <a:r>
              <a:rPr sz="2150" spc="-10" dirty="0">
                <a:solidFill>
                  <a:srgbClr val="666666"/>
                </a:solidFill>
                <a:latin typeface="Source Sans 3"/>
                <a:cs typeface="Source Sans 3"/>
              </a:rPr>
              <a:t>programmers earlier</a:t>
            </a:r>
            <a:endParaRPr sz="2150">
              <a:latin typeface="Source Sans 3"/>
              <a:cs typeface="Source Sans 3"/>
            </a:endParaRPr>
          </a:p>
        </p:txBody>
      </p:sp>
      <p:sp>
        <p:nvSpPr>
          <p:cNvPr id="3" name="object 3"/>
          <p:cNvSpPr txBox="1">
            <a:spLocks noGrp="1"/>
          </p:cNvSpPr>
          <p:nvPr>
            <p:ph type="title"/>
          </p:nvPr>
        </p:nvSpPr>
        <p:spPr>
          <a:xfrm>
            <a:off x="317250" y="1328899"/>
            <a:ext cx="1513840" cy="528955"/>
          </a:xfrm>
          <a:prstGeom prst="rect">
            <a:avLst/>
          </a:prstGeom>
        </p:spPr>
        <p:txBody>
          <a:bodyPr vert="horz" wrap="square" lIns="0" tIns="12700" rIns="0" bIns="0" rtlCol="0">
            <a:spAutoFit/>
          </a:bodyPr>
          <a:lstStyle/>
          <a:p>
            <a:pPr marL="12700">
              <a:lnSpc>
                <a:spcPct val="100000"/>
              </a:lnSpc>
              <a:spcBef>
                <a:spcPts val="100"/>
              </a:spcBef>
            </a:pPr>
            <a:r>
              <a:rPr dirty="0"/>
              <a:t>PEP</a:t>
            </a:r>
            <a:r>
              <a:rPr spc="-10" dirty="0"/>
              <a:t> </a:t>
            </a:r>
            <a:r>
              <a:rPr spc="-25" dirty="0"/>
              <a:t>554</a:t>
            </a:r>
          </a:p>
        </p:txBody>
      </p:sp>
      <p:sp>
        <p:nvSpPr>
          <p:cNvPr id="4" name="Rectangle 3">
            <a:extLst>
              <a:ext uri="{FF2B5EF4-FFF2-40B4-BE49-F238E27FC236}">
                <a16:creationId xmlns:a16="http://schemas.microsoft.com/office/drawing/2014/main" id="{D2F3CC56-F54C-16DC-9AAF-77C5331B9DD4}"/>
              </a:ext>
            </a:extLst>
          </p:cNvPr>
          <p:cNvSpPr/>
          <p:nvPr/>
        </p:nvSpPr>
        <p:spPr>
          <a:xfrm>
            <a:off x="0" y="6248400"/>
            <a:ext cx="100584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01723" y="1780122"/>
            <a:ext cx="7113905" cy="1839595"/>
          </a:xfrm>
          <a:prstGeom prst="rect">
            <a:avLst/>
          </a:prstGeom>
        </p:spPr>
        <p:txBody>
          <a:bodyPr vert="horz" wrap="square" lIns="0" tIns="92710" rIns="0" bIns="0" rtlCol="0">
            <a:spAutoFit/>
          </a:bodyPr>
          <a:lstStyle/>
          <a:p>
            <a:pPr marL="441959" indent="-391795">
              <a:lnSpc>
                <a:spcPct val="100000"/>
              </a:lnSpc>
              <a:spcBef>
                <a:spcPts val="730"/>
              </a:spcBef>
              <a:buFont typeface="Tahoma"/>
              <a:buChar char="●"/>
              <a:tabLst>
                <a:tab pos="441959" algn="l"/>
                <a:tab pos="442595" algn="l"/>
              </a:tabLst>
            </a:pPr>
            <a:r>
              <a:rPr sz="2200" dirty="0">
                <a:solidFill>
                  <a:srgbClr val="666666"/>
                </a:solidFill>
                <a:latin typeface="Source Sans 3"/>
                <a:cs typeface="Source Sans 3"/>
              </a:rPr>
              <a:t>Python</a:t>
            </a:r>
            <a:r>
              <a:rPr sz="2200" spc="-40" dirty="0">
                <a:solidFill>
                  <a:srgbClr val="666666"/>
                </a:solidFill>
                <a:latin typeface="Source Sans 3"/>
                <a:cs typeface="Source Sans 3"/>
              </a:rPr>
              <a:t> </a:t>
            </a:r>
            <a:r>
              <a:rPr sz="2200" dirty="0">
                <a:solidFill>
                  <a:srgbClr val="666666"/>
                </a:solidFill>
                <a:latin typeface="Source Sans 3"/>
                <a:cs typeface="Source Sans 3"/>
              </a:rPr>
              <a:t>provides</a:t>
            </a:r>
            <a:r>
              <a:rPr sz="2200" spc="-30" dirty="0">
                <a:solidFill>
                  <a:srgbClr val="666666"/>
                </a:solidFill>
                <a:latin typeface="Source Sans 3"/>
                <a:cs typeface="Source Sans 3"/>
              </a:rPr>
              <a:t> </a:t>
            </a:r>
            <a:r>
              <a:rPr sz="2200" dirty="0">
                <a:solidFill>
                  <a:srgbClr val="666666"/>
                </a:solidFill>
                <a:latin typeface="Source Sans 3"/>
                <a:cs typeface="Source Sans 3"/>
              </a:rPr>
              <a:t>three</a:t>
            </a:r>
            <a:r>
              <a:rPr sz="2200" spc="-30" dirty="0">
                <a:solidFill>
                  <a:srgbClr val="666666"/>
                </a:solidFill>
                <a:latin typeface="Source Sans 3"/>
                <a:cs typeface="Source Sans 3"/>
              </a:rPr>
              <a:t> </a:t>
            </a:r>
            <a:r>
              <a:rPr sz="2200" spc="-10" dirty="0">
                <a:solidFill>
                  <a:srgbClr val="666666"/>
                </a:solidFill>
                <a:latin typeface="Source Sans 3"/>
                <a:cs typeface="Source Sans 3"/>
              </a:rPr>
              <a:t>standard</a:t>
            </a:r>
            <a:r>
              <a:rPr sz="2200" spc="-30" dirty="0">
                <a:solidFill>
                  <a:srgbClr val="666666"/>
                </a:solidFill>
                <a:latin typeface="Source Sans 3"/>
                <a:cs typeface="Source Sans 3"/>
              </a:rPr>
              <a:t> </a:t>
            </a:r>
            <a:r>
              <a:rPr sz="2200" dirty="0">
                <a:solidFill>
                  <a:srgbClr val="666666"/>
                </a:solidFill>
                <a:latin typeface="Source Sans 3"/>
                <a:cs typeface="Source Sans 3"/>
              </a:rPr>
              <a:t>libraries</a:t>
            </a:r>
            <a:r>
              <a:rPr sz="2200" spc="-30" dirty="0">
                <a:solidFill>
                  <a:srgbClr val="666666"/>
                </a:solidFill>
                <a:latin typeface="Source Sans 3"/>
                <a:cs typeface="Source Sans 3"/>
              </a:rPr>
              <a:t> </a:t>
            </a:r>
            <a:r>
              <a:rPr sz="2200" dirty="0">
                <a:solidFill>
                  <a:srgbClr val="666666"/>
                </a:solidFill>
                <a:latin typeface="Source Sans 3"/>
                <a:cs typeface="Source Sans 3"/>
              </a:rPr>
              <a:t>for</a:t>
            </a:r>
            <a:r>
              <a:rPr sz="2200" spc="-30" dirty="0">
                <a:solidFill>
                  <a:srgbClr val="666666"/>
                </a:solidFill>
                <a:latin typeface="Source Sans 3"/>
                <a:cs typeface="Source Sans 3"/>
              </a:rPr>
              <a:t> </a:t>
            </a:r>
            <a:r>
              <a:rPr sz="2200" spc="-10" dirty="0">
                <a:solidFill>
                  <a:srgbClr val="666666"/>
                </a:solidFill>
                <a:latin typeface="Source Sans 3"/>
                <a:cs typeface="Source Sans 3"/>
              </a:rPr>
              <a:t>concurrency:</a:t>
            </a:r>
            <a:endParaRPr sz="2200">
              <a:latin typeface="Source Sans 3"/>
              <a:cs typeface="Source Sans 3"/>
            </a:endParaRPr>
          </a:p>
          <a:p>
            <a:pPr marL="987425" lvl="1" indent="-391795">
              <a:lnSpc>
                <a:spcPct val="100000"/>
              </a:lnSpc>
              <a:spcBef>
                <a:spcPts val="595"/>
              </a:spcBef>
              <a:buClr>
                <a:srgbClr val="666666"/>
              </a:buClr>
              <a:buFont typeface="Tahoma"/>
              <a:buChar char="●"/>
              <a:tabLst>
                <a:tab pos="987425" algn="l"/>
                <a:tab pos="988060" algn="l"/>
              </a:tabLst>
            </a:pPr>
            <a:r>
              <a:rPr sz="1950" spc="-10" dirty="0">
                <a:solidFill>
                  <a:srgbClr val="2F6897"/>
                </a:solidFill>
                <a:latin typeface="Courier New"/>
                <a:cs typeface="Courier New"/>
              </a:rPr>
              <a:t>threading</a:t>
            </a:r>
            <a:endParaRPr sz="1950">
              <a:latin typeface="Courier New"/>
              <a:cs typeface="Courier New"/>
            </a:endParaRPr>
          </a:p>
          <a:p>
            <a:pPr marL="987425" lvl="1" indent="-391795">
              <a:lnSpc>
                <a:spcPct val="100000"/>
              </a:lnSpc>
              <a:spcBef>
                <a:spcPts val="300"/>
              </a:spcBef>
              <a:buClr>
                <a:srgbClr val="666666"/>
              </a:buClr>
              <a:buFont typeface="Tahoma"/>
              <a:buChar char="●"/>
              <a:tabLst>
                <a:tab pos="987425" algn="l"/>
                <a:tab pos="988060" algn="l"/>
              </a:tabLst>
            </a:pPr>
            <a:r>
              <a:rPr sz="1950" spc="-10" dirty="0">
                <a:solidFill>
                  <a:srgbClr val="2F6897"/>
                </a:solidFill>
                <a:latin typeface="Courier New"/>
                <a:cs typeface="Courier New"/>
              </a:rPr>
              <a:t>asyncio</a:t>
            </a:r>
            <a:endParaRPr sz="1950">
              <a:latin typeface="Courier New"/>
              <a:cs typeface="Courier New"/>
            </a:endParaRPr>
          </a:p>
          <a:p>
            <a:pPr marL="987425" lvl="1" indent="-391795">
              <a:lnSpc>
                <a:spcPct val="100000"/>
              </a:lnSpc>
              <a:spcBef>
                <a:spcPts val="305"/>
              </a:spcBef>
              <a:buClr>
                <a:srgbClr val="666666"/>
              </a:buClr>
              <a:buFont typeface="Tahoma"/>
              <a:buChar char="●"/>
              <a:tabLst>
                <a:tab pos="987425" algn="l"/>
                <a:tab pos="988060" algn="l"/>
              </a:tabLst>
            </a:pPr>
            <a:r>
              <a:rPr sz="1950" spc="-10" dirty="0">
                <a:solidFill>
                  <a:srgbClr val="2F6897"/>
                </a:solidFill>
                <a:latin typeface="Courier New"/>
                <a:cs typeface="Courier New"/>
              </a:rPr>
              <a:t>multiprocessing</a:t>
            </a:r>
            <a:endParaRPr sz="1950">
              <a:latin typeface="Courier New"/>
              <a:cs typeface="Courier New"/>
            </a:endParaRPr>
          </a:p>
          <a:p>
            <a:pPr marL="441959" indent="-391795">
              <a:lnSpc>
                <a:spcPct val="100000"/>
              </a:lnSpc>
              <a:spcBef>
                <a:spcPts val="150"/>
              </a:spcBef>
              <a:buFont typeface="Tahoma"/>
              <a:buChar char="●"/>
              <a:tabLst>
                <a:tab pos="441959" algn="l"/>
                <a:tab pos="442595" algn="l"/>
              </a:tabLst>
            </a:pPr>
            <a:r>
              <a:rPr sz="2200" dirty="0">
                <a:solidFill>
                  <a:srgbClr val="666666"/>
                </a:solidFill>
                <a:latin typeface="Source Sans 3"/>
                <a:cs typeface="Source Sans 3"/>
              </a:rPr>
              <a:t>Global</a:t>
            </a:r>
            <a:r>
              <a:rPr sz="2200" spc="-35" dirty="0">
                <a:solidFill>
                  <a:srgbClr val="666666"/>
                </a:solidFill>
                <a:latin typeface="Source Sans 3"/>
                <a:cs typeface="Source Sans 3"/>
              </a:rPr>
              <a:t> </a:t>
            </a:r>
            <a:r>
              <a:rPr sz="2200" spc="-10" dirty="0">
                <a:solidFill>
                  <a:srgbClr val="666666"/>
                </a:solidFill>
                <a:latin typeface="Source Sans 3"/>
                <a:cs typeface="Source Sans 3"/>
              </a:rPr>
              <a:t>Interpreter</a:t>
            </a:r>
            <a:r>
              <a:rPr sz="2200" spc="-25" dirty="0">
                <a:solidFill>
                  <a:srgbClr val="666666"/>
                </a:solidFill>
                <a:latin typeface="Source Sans 3"/>
                <a:cs typeface="Source Sans 3"/>
              </a:rPr>
              <a:t> </a:t>
            </a:r>
            <a:r>
              <a:rPr sz="2200" dirty="0">
                <a:solidFill>
                  <a:srgbClr val="666666"/>
                </a:solidFill>
                <a:latin typeface="Source Sans 3"/>
                <a:cs typeface="Source Sans 3"/>
              </a:rPr>
              <a:t>Lock</a:t>
            </a:r>
            <a:r>
              <a:rPr sz="2200" spc="-25" dirty="0">
                <a:solidFill>
                  <a:srgbClr val="666666"/>
                </a:solidFill>
                <a:latin typeface="Source Sans 3"/>
                <a:cs typeface="Source Sans 3"/>
              </a:rPr>
              <a:t> </a:t>
            </a:r>
            <a:r>
              <a:rPr sz="2200" spc="-10" dirty="0">
                <a:solidFill>
                  <a:srgbClr val="666666"/>
                </a:solidFill>
                <a:latin typeface="Source Sans 3"/>
                <a:cs typeface="Source Sans 3"/>
              </a:rPr>
              <a:t>(GIL)</a:t>
            </a:r>
            <a:endParaRPr sz="2200">
              <a:latin typeface="Source Sans 3"/>
              <a:cs typeface="Source Sans 3"/>
            </a:endParaRPr>
          </a:p>
        </p:txBody>
      </p:sp>
      <p:sp>
        <p:nvSpPr>
          <p:cNvPr id="3" name="object 3"/>
          <p:cNvSpPr txBox="1">
            <a:spLocks noGrp="1"/>
          </p:cNvSpPr>
          <p:nvPr>
            <p:ph type="title"/>
          </p:nvPr>
        </p:nvSpPr>
        <p:spPr>
          <a:xfrm>
            <a:off x="317250" y="1328899"/>
            <a:ext cx="1574800" cy="528955"/>
          </a:xfrm>
          <a:prstGeom prst="rect">
            <a:avLst/>
          </a:prstGeom>
        </p:spPr>
        <p:txBody>
          <a:bodyPr vert="horz" wrap="square" lIns="0" tIns="12700" rIns="0" bIns="0" rtlCol="0">
            <a:spAutoFit/>
          </a:bodyPr>
          <a:lstStyle/>
          <a:p>
            <a:pPr marL="12700">
              <a:lnSpc>
                <a:spcPct val="100000"/>
              </a:lnSpc>
              <a:spcBef>
                <a:spcPts val="100"/>
              </a:spcBef>
            </a:pPr>
            <a:r>
              <a:rPr spc="-10" dirty="0"/>
              <a:t>PYTHON</a:t>
            </a:r>
          </a:p>
        </p:txBody>
      </p:sp>
      <p:sp>
        <p:nvSpPr>
          <p:cNvPr id="4" name="Rectangle 3">
            <a:extLst>
              <a:ext uri="{FF2B5EF4-FFF2-40B4-BE49-F238E27FC236}">
                <a16:creationId xmlns:a16="http://schemas.microsoft.com/office/drawing/2014/main" id="{A9F8F931-BE25-10AF-BBFF-FDD6C7AADBB8}"/>
              </a:ext>
            </a:extLst>
          </p:cNvPr>
          <p:cNvSpPr/>
          <p:nvPr/>
        </p:nvSpPr>
        <p:spPr>
          <a:xfrm>
            <a:off x="0" y="6248400"/>
            <a:ext cx="100584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pPr>
            <a:r>
              <a:rPr dirty="0"/>
              <a:t>NEXT</a:t>
            </a:r>
            <a:r>
              <a:rPr spc="-70" dirty="0"/>
              <a:t> </a:t>
            </a:r>
            <a:r>
              <a:rPr spc="-55" dirty="0"/>
              <a:t>UP...</a:t>
            </a:r>
          </a:p>
        </p:txBody>
      </p:sp>
      <p:sp>
        <p:nvSpPr>
          <p:cNvPr id="3" name="object 3"/>
          <p:cNvSpPr txBox="1"/>
          <p:nvPr/>
        </p:nvSpPr>
        <p:spPr>
          <a:xfrm>
            <a:off x="2869023" y="3428219"/>
            <a:ext cx="3358515" cy="411480"/>
          </a:xfrm>
          <a:prstGeom prst="rect">
            <a:avLst/>
          </a:prstGeom>
        </p:spPr>
        <p:txBody>
          <a:bodyPr vert="horz" wrap="square" lIns="0" tIns="16510" rIns="0" bIns="0" rtlCol="0">
            <a:spAutoFit/>
          </a:bodyPr>
          <a:lstStyle/>
          <a:p>
            <a:pPr marL="12700">
              <a:lnSpc>
                <a:spcPct val="100000"/>
              </a:lnSpc>
              <a:spcBef>
                <a:spcPts val="130"/>
              </a:spcBef>
            </a:pPr>
            <a:r>
              <a:rPr sz="2500" dirty="0">
                <a:solidFill>
                  <a:srgbClr val="666666"/>
                </a:solidFill>
                <a:latin typeface="Source Sans 3"/>
                <a:cs typeface="Source Sans 3"/>
              </a:rPr>
              <a:t>Python</a:t>
            </a:r>
            <a:r>
              <a:rPr sz="2500" spc="95" dirty="0">
                <a:solidFill>
                  <a:srgbClr val="666666"/>
                </a:solidFill>
                <a:latin typeface="Source Sans 3"/>
                <a:cs typeface="Source Sans 3"/>
              </a:rPr>
              <a:t> </a:t>
            </a:r>
            <a:r>
              <a:rPr sz="1950" dirty="0">
                <a:solidFill>
                  <a:srgbClr val="2F6897"/>
                </a:solidFill>
                <a:latin typeface="Courier New"/>
                <a:cs typeface="Courier New"/>
              </a:rPr>
              <a:t>threading</a:t>
            </a:r>
            <a:r>
              <a:rPr sz="1950" spc="-575" dirty="0">
                <a:solidFill>
                  <a:srgbClr val="2F6897"/>
                </a:solidFill>
                <a:latin typeface="Courier New"/>
                <a:cs typeface="Courier New"/>
              </a:rPr>
              <a:t> </a:t>
            </a:r>
            <a:r>
              <a:rPr sz="2500" spc="-10" dirty="0">
                <a:solidFill>
                  <a:srgbClr val="666666"/>
                </a:solidFill>
                <a:latin typeface="Source Sans 3"/>
                <a:cs typeface="Source Sans 3"/>
              </a:rPr>
              <a:t>library</a:t>
            </a:r>
            <a:endParaRPr sz="2500">
              <a:latin typeface="Source Sans 3"/>
              <a:cs typeface="Source Sans 3"/>
            </a:endParaRPr>
          </a:p>
        </p:txBody>
      </p:sp>
      <p:grpSp>
        <p:nvGrpSpPr>
          <p:cNvPr id="4" name="object 4"/>
          <p:cNvGrpSpPr/>
          <p:nvPr/>
        </p:nvGrpSpPr>
        <p:grpSpPr>
          <a:xfrm>
            <a:off x="1830760" y="3208464"/>
            <a:ext cx="904240" cy="904240"/>
            <a:chOff x="1830760" y="3208464"/>
            <a:chExt cx="904240" cy="904240"/>
          </a:xfrm>
        </p:grpSpPr>
        <p:sp>
          <p:nvSpPr>
            <p:cNvPr id="5" name="object 5"/>
            <p:cNvSpPr/>
            <p:nvPr/>
          </p:nvSpPr>
          <p:spPr>
            <a:xfrm>
              <a:off x="1830760" y="3208464"/>
              <a:ext cx="904240" cy="904240"/>
            </a:xfrm>
            <a:custGeom>
              <a:avLst/>
              <a:gdLst/>
              <a:ahLst/>
              <a:cxnLst/>
              <a:rect l="l" t="t" r="r" b="b"/>
              <a:pathLst>
                <a:path w="904239" h="904239">
                  <a:moveTo>
                    <a:pt x="475256" y="0"/>
                  </a:moveTo>
                  <a:lnTo>
                    <a:pt x="428931" y="0"/>
                  </a:lnTo>
                  <a:lnTo>
                    <a:pt x="382802" y="4713"/>
                  </a:lnTo>
                  <a:lnTo>
                    <a:pt x="337259" y="14140"/>
                  </a:lnTo>
                  <a:lnTo>
                    <a:pt x="292692" y="28281"/>
                  </a:lnTo>
                  <a:lnTo>
                    <a:pt x="249492" y="47135"/>
                  </a:lnTo>
                  <a:lnTo>
                    <a:pt x="208049" y="70703"/>
                  </a:lnTo>
                  <a:lnTo>
                    <a:pt x="168754" y="98984"/>
                  </a:lnTo>
                  <a:lnTo>
                    <a:pt x="131998" y="131979"/>
                  </a:lnTo>
                  <a:lnTo>
                    <a:pt x="98999" y="168730"/>
                  </a:lnTo>
                  <a:lnTo>
                    <a:pt x="70713" y="208019"/>
                  </a:lnTo>
                  <a:lnTo>
                    <a:pt x="47142" y="249456"/>
                  </a:lnTo>
                  <a:lnTo>
                    <a:pt x="28285" y="292650"/>
                  </a:lnTo>
                  <a:lnTo>
                    <a:pt x="14142" y="337211"/>
                  </a:lnTo>
                  <a:lnTo>
                    <a:pt x="4714" y="382748"/>
                  </a:lnTo>
                  <a:lnTo>
                    <a:pt x="0" y="428871"/>
                  </a:lnTo>
                  <a:lnTo>
                    <a:pt x="0" y="475189"/>
                  </a:lnTo>
                  <a:lnTo>
                    <a:pt x="4714" y="521311"/>
                  </a:lnTo>
                  <a:lnTo>
                    <a:pt x="14142" y="566848"/>
                  </a:lnTo>
                  <a:lnTo>
                    <a:pt x="28285" y="611409"/>
                  </a:lnTo>
                  <a:lnTo>
                    <a:pt x="47142" y="654603"/>
                  </a:lnTo>
                  <a:lnTo>
                    <a:pt x="70713" y="696040"/>
                  </a:lnTo>
                  <a:lnTo>
                    <a:pt x="98999" y="735330"/>
                  </a:lnTo>
                  <a:lnTo>
                    <a:pt x="131998" y="772081"/>
                  </a:lnTo>
                  <a:lnTo>
                    <a:pt x="168754" y="805076"/>
                  </a:lnTo>
                  <a:lnTo>
                    <a:pt x="208049" y="833357"/>
                  </a:lnTo>
                  <a:lnTo>
                    <a:pt x="249492" y="856925"/>
                  </a:lnTo>
                  <a:lnTo>
                    <a:pt x="292692" y="875779"/>
                  </a:lnTo>
                  <a:lnTo>
                    <a:pt x="337259" y="889920"/>
                  </a:lnTo>
                  <a:lnTo>
                    <a:pt x="382802" y="899347"/>
                  </a:lnTo>
                  <a:lnTo>
                    <a:pt x="428931" y="904061"/>
                  </a:lnTo>
                  <a:lnTo>
                    <a:pt x="475256" y="904061"/>
                  </a:lnTo>
                  <a:lnTo>
                    <a:pt x="521385" y="899347"/>
                  </a:lnTo>
                  <a:lnTo>
                    <a:pt x="566928" y="889920"/>
                  </a:lnTo>
                  <a:lnTo>
                    <a:pt x="611495" y="875779"/>
                  </a:lnTo>
                  <a:lnTo>
                    <a:pt x="654695" y="856925"/>
                  </a:lnTo>
                  <a:lnTo>
                    <a:pt x="696138" y="833357"/>
                  </a:lnTo>
                  <a:lnTo>
                    <a:pt x="735432" y="805076"/>
                  </a:lnTo>
                  <a:lnTo>
                    <a:pt x="772189" y="772081"/>
                  </a:lnTo>
                  <a:lnTo>
                    <a:pt x="805188" y="735330"/>
                  </a:lnTo>
                  <a:lnTo>
                    <a:pt x="833474" y="696040"/>
                  </a:lnTo>
                  <a:lnTo>
                    <a:pt x="857045" y="654603"/>
                  </a:lnTo>
                  <a:lnTo>
                    <a:pt x="875902" y="611409"/>
                  </a:lnTo>
                  <a:lnTo>
                    <a:pt x="890045" y="566848"/>
                  </a:lnTo>
                  <a:lnTo>
                    <a:pt x="899473" y="521311"/>
                  </a:lnTo>
                  <a:lnTo>
                    <a:pt x="904187" y="475189"/>
                  </a:lnTo>
                  <a:lnTo>
                    <a:pt x="904187" y="428871"/>
                  </a:lnTo>
                  <a:lnTo>
                    <a:pt x="899473" y="382748"/>
                  </a:lnTo>
                  <a:lnTo>
                    <a:pt x="890045" y="337211"/>
                  </a:lnTo>
                  <a:lnTo>
                    <a:pt x="875902" y="292650"/>
                  </a:lnTo>
                  <a:lnTo>
                    <a:pt x="857045" y="249456"/>
                  </a:lnTo>
                  <a:lnTo>
                    <a:pt x="833474" y="208019"/>
                  </a:lnTo>
                  <a:lnTo>
                    <a:pt x="805188" y="168730"/>
                  </a:lnTo>
                  <a:lnTo>
                    <a:pt x="772189" y="131979"/>
                  </a:lnTo>
                  <a:lnTo>
                    <a:pt x="735432" y="98984"/>
                  </a:lnTo>
                  <a:lnTo>
                    <a:pt x="696138" y="70703"/>
                  </a:lnTo>
                  <a:lnTo>
                    <a:pt x="654695" y="47135"/>
                  </a:lnTo>
                  <a:lnTo>
                    <a:pt x="611495" y="28281"/>
                  </a:lnTo>
                  <a:lnTo>
                    <a:pt x="566928" y="14140"/>
                  </a:lnTo>
                  <a:lnTo>
                    <a:pt x="521385" y="4713"/>
                  </a:lnTo>
                  <a:lnTo>
                    <a:pt x="475256" y="0"/>
                  </a:lnTo>
                  <a:close/>
                </a:path>
              </a:pathLst>
            </a:custGeom>
            <a:solidFill>
              <a:srgbClr val="60AD63"/>
            </a:solidFill>
          </p:spPr>
          <p:txBody>
            <a:bodyPr wrap="square" lIns="0" tIns="0" rIns="0" bIns="0" rtlCol="0"/>
            <a:lstStyle/>
            <a:p>
              <a:endParaRPr/>
            </a:p>
          </p:txBody>
        </p:sp>
        <p:sp>
          <p:nvSpPr>
            <p:cNvPr id="6" name="object 6"/>
            <p:cNvSpPr/>
            <p:nvPr/>
          </p:nvSpPr>
          <p:spPr>
            <a:xfrm>
              <a:off x="2029094" y="3529337"/>
              <a:ext cx="508000" cy="262890"/>
            </a:xfrm>
            <a:custGeom>
              <a:avLst/>
              <a:gdLst/>
              <a:ahLst/>
              <a:cxnLst/>
              <a:rect l="l" t="t" r="r" b="b"/>
              <a:pathLst>
                <a:path w="508000" h="262889">
                  <a:moveTo>
                    <a:pt x="376345" y="0"/>
                  </a:moveTo>
                  <a:lnTo>
                    <a:pt x="376345" y="90851"/>
                  </a:lnTo>
                  <a:lnTo>
                    <a:pt x="0" y="90851"/>
                  </a:lnTo>
                  <a:lnTo>
                    <a:pt x="0" y="171461"/>
                  </a:lnTo>
                  <a:lnTo>
                    <a:pt x="376345" y="171461"/>
                  </a:lnTo>
                  <a:lnTo>
                    <a:pt x="376345" y="262314"/>
                  </a:lnTo>
                  <a:lnTo>
                    <a:pt x="507521" y="131156"/>
                  </a:lnTo>
                  <a:lnTo>
                    <a:pt x="376345" y="0"/>
                  </a:lnTo>
                  <a:close/>
                </a:path>
              </a:pathLst>
            </a:custGeom>
            <a:solidFill>
              <a:srgbClr val="FFFFFF"/>
            </a:solidFill>
          </p:spPr>
          <p:txBody>
            <a:bodyPr wrap="square" lIns="0" tIns="0" rIns="0" bIns="0" rtlCol="0"/>
            <a:lstStyle/>
            <a:p>
              <a:endParaRPr/>
            </a:p>
          </p:txBody>
        </p:sp>
      </p:grpSp>
      <p:sp>
        <p:nvSpPr>
          <p:cNvPr id="7" name="Rectangle 6">
            <a:extLst>
              <a:ext uri="{FF2B5EF4-FFF2-40B4-BE49-F238E27FC236}">
                <a16:creationId xmlns:a16="http://schemas.microsoft.com/office/drawing/2014/main" id="{BF8AFAED-040F-68C6-DD63-EFCDF6F7DF6C}"/>
              </a:ext>
            </a:extLst>
          </p:cNvPr>
          <p:cNvSpPr/>
          <p:nvPr/>
        </p:nvSpPr>
        <p:spPr>
          <a:xfrm>
            <a:off x="0" y="6248400"/>
            <a:ext cx="100584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29479" rIns="0" bIns="0" rtlCol="0">
            <a:spAutoFit/>
          </a:bodyPr>
          <a:lstStyle/>
          <a:p>
            <a:pPr marL="243204">
              <a:lnSpc>
                <a:spcPct val="100000"/>
              </a:lnSpc>
              <a:spcBef>
                <a:spcPts val="100"/>
              </a:spcBef>
            </a:pPr>
            <a:r>
              <a:rPr dirty="0"/>
              <a:t>TABLE</a:t>
            </a:r>
            <a:r>
              <a:rPr spc="-70" dirty="0"/>
              <a:t> </a:t>
            </a:r>
            <a:r>
              <a:rPr dirty="0"/>
              <a:t>OF</a:t>
            </a:r>
            <a:r>
              <a:rPr spc="-65" dirty="0"/>
              <a:t> </a:t>
            </a:r>
            <a:r>
              <a:rPr spc="-10" dirty="0"/>
              <a:t>CONTENTS</a:t>
            </a:r>
          </a:p>
        </p:txBody>
      </p:sp>
      <p:pic>
        <p:nvPicPr>
          <p:cNvPr id="3" name="object 3"/>
          <p:cNvPicPr/>
          <p:nvPr/>
        </p:nvPicPr>
        <p:blipFill>
          <a:blip r:embed="rId2" cstate="print"/>
          <a:stretch>
            <a:fillRect/>
          </a:stretch>
        </p:blipFill>
        <p:spPr>
          <a:xfrm>
            <a:off x="127127" y="3247360"/>
            <a:ext cx="243872" cy="224899"/>
          </a:xfrm>
          <a:prstGeom prst="rect">
            <a:avLst/>
          </a:prstGeom>
        </p:spPr>
      </p:pic>
      <p:sp>
        <p:nvSpPr>
          <p:cNvPr id="4" name="object 4"/>
          <p:cNvSpPr txBox="1"/>
          <p:nvPr/>
        </p:nvSpPr>
        <p:spPr>
          <a:xfrm>
            <a:off x="451336" y="1930517"/>
            <a:ext cx="3244215" cy="3494404"/>
          </a:xfrm>
          <a:prstGeom prst="rect">
            <a:avLst/>
          </a:prstGeom>
        </p:spPr>
        <p:txBody>
          <a:bodyPr vert="horz" wrap="square" lIns="0" tIns="68580" rIns="0" bIns="0" rtlCol="0">
            <a:spAutoFit/>
          </a:bodyPr>
          <a:lstStyle/>
          <a:p>
            <a:pPr marL="306705" indent="-294640">
              <a:lnSpc>
                <a:spcPct val="100000"/>
              </a:lnSpc>
              <a:spcBef>
                <a:spcPts val="540"/>
              </a:spcBef>
              <a:buAutoNum type="arabicPeriod"/>
              <a:tabLst>
                <a:tab pos="307340" algn="l"/>
              </a:tabLst>
            </a:pPr>
            <a:r>
              <a:rPr sz="2200" b="1" spc="-10" dirty="0">
                <a:solidFill>
                  <a:srgbClr val="2F6897"/>
                </a:solidFill>
                <a:latin typeface="Source Sans 3"/>
                <a:cs typeface="Source Sans 3"/>
              </a:rPr>
              <a:t>Overview</a:t>
            </a:r>
            <a:endParaRPr sz="2200">
              <a:latin typeface="Source Sans 3"/>
              <a:cs typeface="Source Sans 3"/>
            </a:endParaRPr>
          </a:p>
          <a:p>
            <a:pPr marL="306705" indent="-294640">
              <a:lnSpc>
                <a:spcPct val="100000"/>
              </a:lnSpc>
              <a:spcBef>
                <a:spcPts val="445"/>
              </a:spcBef>
              <a:buAutoNum type="arabicPeriod"/>
              <a:tabLst>
                <a:tab pos="307340" algn="l"/>
              </a:tabLst>
            </a:pPr>
            <a:r>
              <a:rPr sz="2200" b="1" dirty="0">
                <a:solidFill>
                  <a:srgbClr val="2F6897"/>
                </a:solidFill>
                <a:latin typeface="Source Sans 3"/>
                <a:cs typeface="Source Sans 3"/>
              </a:rPr>
              <a:t>Computers</a:t>
            </a:r>
            <a:r>
              <a:rPr sz="2200" b="1" spc="-25" dirty="0">
                <a:solidFill>
                  <a:srgbClr val="2F6897"/>
                </a:solidFill>
                <a:latin typeface="Source Sans 3"/>
                <a:cs typeface="Source Sans 3"/>
              </a:rPr>
              <a:t> </a:t>
            </a:r>
            <a:r>
              <a:rPr sz="2200" b="1" dirty="0">
                <a:solidFill>
                  <a:srgbClr val="2F6897"/>
                </a:solidFill>
                <a:latin typeface="Source Sans 3"/>
                <a:cs typeface="Source Sans 3"/>
              </a:rPr>
              <a:t>and</a:t>
            </a:r>
            <a:r>
              <a:rPr sz="2200" b="1" spc="-20" dirty="0">
                <a:solidFill>
                  <a:srgbClr val="2F6897"/>
                </a:solidFill>
                <a:latin typeface="Source Sans 3"/>
                <a:cs typeface="Source Sans 3"/>
              </a:rPr>
              <a:t> </a:t>
            </a:r>
            <a:r>
              <a:rPr sz="2200" b="1" spc="-10" dirty="0">
                <a:solidFill>
                  <a:srgbClr val="2F6897"/>
                </a:solidFill>
                <a:latin typeface="Source Sans 3"/>
                <a:cs typeface="Source Sans 3"/>
              </a:rPr>
              <a:t>Latency</a:t>
            </a:r>
            <a:endParaRPr sz="2200">
              <a:latin typeface="Source Sans 3"/>
              <a:cs typeface="Source Sans 3"/>
            </a:endParaRPr>
          </a:p>
          <a:p>
            <a:pPr marL="306705" indent="-294640">
              <a:lnSpc>
                <a:spcPct val="100000"/>
              </a:lnSpc>
              <a:spcBef>
                <a:spcPts val="445"/>
              </a:spcBef>
              <a:buAutoNum type="arabicPeriod"/>
              <a:tabLst>
                <a:tab pos="307340" algn="l"/>
              </a:tabLst>
            </a:pPr>
            <a:r>
              <a:rPr sz="2200" b="1" spc="-10" dirty="0">
                <a:solidFill>
                  <a:srgbClr val="2F6897"/>
                </a:solidFill>
                <a:latin typeface="Source Sans 3"/>
                <a:cs typeface="Source Sans 3"/>
              </a:rPr>
              <a:t>Concurrency</a:t>
            </a:r>
            <a:endParaRPr sz="2200">
              <a:latin typeface="Source Sans 3"/>
              <a:cs typeface="Source Sans 3"/>
            </a:endParaRPr>
          </a:p>
          <a:p>
            <a:pPr marL="306705" indent="-294640">
              <a:lnSpc>
                <a:spcPct val="100000"/>
              </a:lnSpc>
              <a:spcBef>
                <a:spcPts val="440"/>
              </a:spcBef>
              <a:buAutoNum type="arabicPeriod"/>
              <a:tabLst>
                <a:tab pos="307340" algn="l"/>
              </a:tabLst>
            </a:pPr>
            <a:r>
              <a:rPr sz="2200" b="1" dirty="0">
                <a:solidFill>
                  <a:srgbClr val="2F6897"/>
                </a:solidFill>
                <a:latin typeface="Source Sans 3"/>
                <a:cs typeface="Source Sans 3"/>
              </a:rPr>
              <a:t>Threads</a:t>
            </a:r>
            <a:r>
              <a:rPr sz="2200" b="1" spc="-10" dirty="0">
                <a:solidFill>
                  <a:srgbClr val="2F6897"/>
                </a:solidFill>
                <a:latin typeface="Source Sans 3"/>
                <a:cs typeface="Source Sans 3"/>
              </a:rPr>
              <a:t> </a:t>
            </a:r>
            <a:r>
              <a:rPr sz="2200" b="1" dirty="0">
                <a:solidFill>
                  <a:srgbClr val="2F6897"/>
                </a:solidFill>
                <a:latin typeface="Source Sans 3"/>
                <a:cs typeface="Source Sans 3"/>
              </a:rPr>
              <a:t>in</a:t>
            </a:r>
            <a:r>
              <a:rPr sz="2200" b="1" spc="-10" dirty="0">
                <a:solidFill>
                  <a:srgbClr val="2F6897"/>
                </a:solidFill>
                <a:latin typeface="Source Sans 3"/>
                <a:cs typeface="Source Sans 3"/>
              </a:rPr>
              <a:t> Python</a:t>
            </a:r>
            <a:endParaRPr sz="2200">
              <a:latin typeface="Source Sans 3"/>
              <a:cs typeface="Source Sans 3"/>
            </a:endParaRPr>
          </a:p>
          <a:p>
            <a:pPr marL="306705" indent="-294640">
              <a:lnSpc>
                <a:spcPct val="100000"/>
              </a:lnSpc>
              <a:spcBef>
                <a:spcPts val="445"/>
              </a:spcBef>
              <a:buAutoNum type="arabicPeriod"/>
              <a:tabLst>
                <a:tab pos="307340" algn="l"/>
              </a:tabLst>
            </a:pPr>
            <a:r>
              <a:rPr sz="2200" dirty="0">
                <a:solidFill>
                  <a:srgbClr val="666666"/>
                </a:solidFill>
                <a:latin typeface="Source Sans 3"/>
                <a:cs typeface="Source Sans 3"/>
              </a:rPr>
              <a:t>Race</a:t>
            </a:r>
            <a:r>
              <a:rPr sz="2200" spc="-60" dirty="0">
                <a:solidFill>
                  <a:srgbClr val="666666"/>
                </a:solidFill>
                <a:latin typeface="Source Sans 3"/>
                <a:cs typeface="Source Sans 3"/>
              </a:rPr>
              <a:t> </a:t>
            </a:r>
            <a:r>
              <a:rPr sz="2200" spc="-10" dirty="0">
                <a:solidFill>
                  <a:srgbClr val="666666"/>
                </a:solidFill>
                <a:latin typeface="Source Sans 3"/>
                <a:cs typeface="Source Sans 3"/>
              </a:rPr>
              <a:t>Conditions</a:t>
            </a:r>
            <a:endParaRPr sz="2200">
              <a:latin typeface="Source Sans 3"/>
              <a:cs typeface="Source Sans 3"/>
            </a:endParaRPr>
          </a:p>
          <a:p>
            <a:pPr marL="306705" indent="-294640">
              <a:lnSpc>
                <a:spcPct val="100000"/>
              </a:lnSpc>
              <a:spcBef>
                <a:spcPts val="595"/>
              </a:spcBef>
              <a:buClr>
                <a:srgbClr val="666666"/>
              </a:buClr>
              <a:buFont typeface="Source Sans 3"/>
              <a:buAutoNum type="arabicPeriod"/>
              <a:tabLst>
                <a:tab pos="307340" algn="l"/>
              </a:tabLst>
            </a:pPr>
            <a:r>
              <a:rPr sz="1950" spc="-10" dirty="0">
                <a:solidFill>
                  <a:srgbClr val="2F6897"/>
                </a:solidFill>
                <a:latin typeface="Courier New"/>
                <a:cs typeface="Courier New"/>
              </a:rPr>
              <a:t>asyncio</a:t>
            </a:r>
            <a:endParaRPr sz="1950">
              <a:latin typeface="Courier New"/>
              <a:cs typeface="Courier New"/>
            </a:endParaRPr>
          </a:p>
          <a:p>
            <a:pPr marL="306705" indent="-294640">
              <a:lnSpc>
                <a:spcPct val="100000"/>
              </a:lnSpc>
              <a:spcBef>
                <a:spcPts val="150"/>
              </a:spcBef>
              <a:buAutoNum type="arabicPeriod"/>
              <a:tabLst>
                <a:tab pos="307340" algn="l"/>
              </a:tabLst>
            </a:pPr>
            <a:r>
              <a:rPr sz="2200" dirty="0">
                <a:solidFill>
                  <a:srgbClr val="666666"/>
                </a:solidFill>
                <a:latin typeface="Source Sans 3"/>
                <a:cs typeface="Source Sans 3"/>
              </a:rPr>
              <a:t>Multi-</a:t>
            </a:r>
            <a:r>
              <a:rPr sz="2200" spc="-10" dirty="0">
                <a:solidFill>
                  <a:srgbClr val="666666"/>
                </a:solidFill>
                <a:latin typeface="Source Sans 3"/>
                <a:cs typeface="Source Sans 3"/>
              </a:rPr>
              <a:t>processing</a:t>
            </a:r>
            <a:endParaRPr sz="2200">
              <a:latin typeface="Source Sans 3"/>
              <a:cs typeface="Source Sans 3"/>
            </a:endParaRPr>
          </a:p>
          <a:p>
            <a:pPr marL="306705" indent="-294640">
              <a:lnSpc>
                <a:spcPct val="100000"/>
              </a:lnSpc>
              <a:spcBef>
                <a:spcPts val="445"/>
              </a:spcBef>
              <a:buAutoNum type="arabicPeriod"/>
              <a:tabLst>
                <a:tab pos="307340" algn="l"/>
              </a:tabLst>
            </a:pPr>
            <a:r>
              <a:rPr sz="2200" dirty="0">
                <a:solidFill>
                  <a:srgbClr val="666666"/>
                </a:solidFill>
                <a:latin typeface="Source Sans 3"/>
                <a:cs typeface="Source Sans 3"/>
              </a:rPr>
              <a:t>CPU Bound </a:t>
            </a:r>
            <a:r>
              <a:rPr sz="2200" spc="-10" dirty="0">
                <a:solidFill>
                  <a:srgbClr val="666666"/>
                </a:solidFill>
                <a:latin typeface="Source Sans 3"/>
                <a:cs typeface="Source Sans 3"/>
              </a:rPr>
              <a:t>Workloads</a:t>
            </a:r>
            <a:endParaRPr sz="2200">
              <a:latin typeface="Source Sans 3"/>
              <a:cs typeface="Source Sans 3"/>
            </a:endParaRPr>
          </a:p>
          <a:p>
            <a:pPr marL="306705" indent="-294640">
              <a:lnSpc>
                <a:spcPct val="100000"/>
              </a:lnSpc>
              <a:spcBef>
                <a:spcPts val="445"/>
              </a:spcBef>
              <a:buAutoNum type="arabicPeriod"/>
              <a:tabLst>
                <a:tab pos="307340" algn="l"/>
              </a:tabLst>
            </a:pPr>
            <a:r>
              <a:rPr sz="2200" spc="-10" dirty="0">
                <a:solidFill>
                  <a:srgbClr val="666666"/>
                </a:solidFill>
                <a:latin typeface="Source Sans 3"/>
                <a:cs typeface="Source Sans 3"/>
              </a:rPr>
              <a:t>Summary</a:t>
            </a:r>
            <a:endParaRPr sz="2200">
              <a:latin typeface="Source Sans 3"/>
              <a:cs typeface="Source Sans 3"/>
            </a:endParaRPr>
          </a:p>
        </p:txBody>
      </p:sp>
      <p:sp>
        <p:nvSpPr>
          <p:cNvPr id="5" name="Rectangle 4">
            <a:extLst>
              <a:ext uri="{FF2B5EF4-FFF2-40B4-BE49-F238E27FC236}">
                <a16:creationId xmlns:a16="http://schemas.microsoft.com/office/drawing/2014/main" id="{F07BA9D3-E6B8-5B65-F778-C74BC3E30952}"/>
              </a:ext>
            </a:extLst>
          </p:cNvPr>
          <p:cNvSpPr/>
          <p:nvPr/>
        </p:nvSpPr>
        <p:spPr>
          <a:xfrm>
            <a:off x="0" y="6248400"/>
            <a:ext cx="100584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0498" y="2000294"/>
            <a:ext cx="8910955" cy="1983739"/>
          </a:xfrm>
          <a:prstGeom prst="rect">
            <a:avLst/>
          </a:prstGeom>
        </p:spPr>
        <p:txBody>
          <a:bodyPr vert="horz" wrap="square" lIns="0" tIns="68580" rIns="0" bIns="0" rtlCol="0">
            <a:spAutoFit/>
          </a:bodyPr>
          <a:lstStyle/>
          <a:p>
            <a:pPr marL="403860" indent="-391795">
              <a:lnSpc>
                <a:spcPct val="100000"/>
              </a:lnSpc>
              <a:spcBef>
                <a:spcPts val="540"/>
              </a:spcBef>
              <a:buFont typeface="Tahoma"/>
              <a:buChar char="●"/>
              <a:tabLst>
                <a:tab pos="403860" algn="l"/>
                <a:tab pos="404495" algn="l"/>
              </a:tabLst>
            </a:pPr>
            <a:r>
              <a:rPr sz="2200" dirty="0">
                <a:solidFill>
                  <a:srgbClr val="666666"/>
                </a:solidFill>
                <a:latin typeface="Source Sans 3"/>
                <a:cs typeface="Source Sans 3"/>
              </a:rPr>
              <a:t>Most</a:t>
            </a:r>
            <a:r>
              <a:rPr sz="2200" spc="-30" dirty="0">
                <a:solidFill>
                  <a:srgbClr val="666666"/>
                </a:solidFill>
                <a:latin typeface="Source Sans 3"/>
                <a:cs typeface="Source Sans 3"/>
              </a:rPr>
              <a:t> </a:t>
            </a:r>
            <a:r>
              <a:rPr sz="2200" dirty="0">
                <a:solidFill>
                  <a:srgbClr val="666666"/>
                </a:solidFill>
                <a:latin typeface="Source Sans 3"/>
                <a:cs typeface="Source Sans 3"/>
              </a:rPr>
              <a:t>programs</a:t>
            </a:r>
            <a:r>
              <a:rPr sz="2200" spc="-25" dirty="0">
                <a:solidFill>
                  <a:srgbClr val="666666"/>
                </a:solidFill>
                <a:latin typeface="Source Sans 3"/>
                <a:cs typeface="Source Sans 3"/>
              </a:rPr>
              <a:t> </a:t>
            </a:r>
            <a:r>
              <a:rPr sz="2200" dirty="0">
                <a:solidFill>
                  <a:srgbClr val="666666"/>
                </a:solidFill>
                <a:latin typeface="Source Sans 3"/>
                <a:cs typeface="Source Sans 3"/>
              </a:rPr>
              <a:t>spend</a:t>
            </a:r>
            <a:r>
              <a:rPr sz="2200" spc="-25" dirty="0">
                <a:solidFill>
                  <a:srgbClr val="666666"/>
                </a:solidFill>
                <a:latin typeface="Source Sans 3"/>
                <a:cs typeface="Source Sans 3"/>
              </a:rPr>
              <a:t> </a:t>
            </a:r>
            <a:r>
              <a:rPr sz="2200" dirty="0">
                <a:solidFill>
                  <a:srgbClr val="666666"/>
                </a:solidFill>
                <a:latin typeface="Source Sans 3"/>
                <a:cs typeface="Source Sans 3"/>
              </a:rPr>
              <a:t>a</a:t>
            </a:r>
            <a:r>
              <a:rPr sz="2200" spc="-25" dirty="0">
                <a:solidFill>
                  <a:srgbClr val="666666"/>
                </a:solidFill>
                <a:latin typeface="Source Sans 3"/>
                <a:cs typeface="Source Sans 3"/>
              </a:rPr>
              <a:t> </a:t>
            </a:r>
            <a:r>
              <a:rPr sz="2200" dirty="0">
                <a:solidFill>
                  <a:srgbClr val="666666"/>
                </a:solidFill>
                <a:latin typeface="Source Sans 3"/>
                <a:cs typeface="Source Sans 3"/>
              </a:rPr>
              <a:t>lot</a:t>
            </a:r>
            <a:r>
              <a:rPr sz="2200" spc="-25" dirty="0">
                <a:solidFill>
                  <a:srgbClr val="666666"/>
                </a:solidFill>
                <a:latin typeface="Source Sans 3"/>
                <a:cs typeface="Source Sans 3"/>
              </a:rPr>
              <a:t> </a:t>
            </a:r>
            <a:r>
              <a:rPr sz="2200" dirty="0">
                <a:solidFill>
                  <a:srgbClr val="666666"/>
                </a:solidFill>
                <a:latin typeface="Source Sans 3"/>
                <a:cs typeface="Source Sans 3"/>
              </a:rPr>
              <a:t>of</a:t>
            </a:r>
            <a:r>
              <a:rPr sz="2200" spc="-25" dirty="0">
                <a:solidFill>
                  <a:srgbClr val="666666"/>
                </a:solidFill>
                <a:latin typeface="Source Sans 3"/>
                <a:cs typeface="Source Sans 3"/>
              </a:rPr>
              <a:t> </a:t>
            </a:r>
            <a:r>
              <a:rPr sz="2200" dirty="0">
                <a:solidFill>
                  <a:srgbClr val="666666"/>
                </a:solidFill>
                <a:latin typeface="Source Sans 3"/>
                <a:cs typeface="Source Sans 3"/>
              </a:rPr>
              <a:t>time</a:t>
            </a:r>
            <a:r>
              <a:rPr sz="2200" spc="-25" dirty="0">
                <a:solidFill>
                  <a:srgbClr val="666666"/>
                </a:solidFill>
                <a:latin typeface="Source Sans 3"/>
                <a:cs typeface="Source Sans 3"/>
              </a:rPr>
              <a:t> </a:t>
            </a:r>
            <a:r>
              <a:rPr sz="2200" dirty="0">
                <a:solidFill>
                  <a:srgbClr val="666666"/>
                </a:solidFill>
                <a:latin typeface="Source Sans 3"/>
                <a:cs typeface="Source Sans 3"/>
              </a:rPr>
              <a:t>waiting</a:t>
            </a:r>
            <a:r>
              <a:rPr sz="2200" spc="-30" dirty="0">
                <a:solidFill>
                  <a:srgbClr val="666666"/>
                </a:solidFill>
                <a:latin typeface="Source Sans 3"/>
                <a:cs typeface="Source Sans 3"/>
              </a:rPr>
              <a:t> </a:t>
            </a:r>
            <a:r>
              <a:rPr sz="2200" dirty="0">
                <a:solidFill>
                  <a:srgbClr val="666666"/>
                </a:solidFill>
                <a:latin typeface="Source Sans 3"/>
                <a:cs typeface="Source Sans 3"/>
              </a:rPr>
              <a:t>for</a:t>
            </a:r>
            <a:r>
              <a:rPr sz="2200" spc="-25" dirty="0">
                <a:solidFill>
                  <a:srgbClr val="666666"/>
                </a:solidFill>
                <a:latin typeface="Source Sans 3"/>
                <a:cs typeface="Source Sans 3"/>
              </a:rPr>
              <a:t> I/O</a:t>
            </a:r>
            <a:endParaRPr sz="2200">
              <a:latin typeface="Source Sans 3"/>
              <a:cs typeface="Source Sans 3"/>
            </a:endParaRPr>
          </a:p>
          <a:p>
            <a:pPr marL="403860" marR="5080" indent="-391795">
              <a:lnSpc>
                <a:spcPct val="116799"/>
              </a:lnSpc>
              <a:buFont typeface="Tahoma"/>
              <a:buChar char="●"/>
              <a:tabLst>
                <a:tab pos="403860" algn="l"/>
                <a:tab pos="404495" algn="l"/>
              </a:tabLst>
            </a:pPr>
            <a:r>
              <a:rPr sz="2200" dirty="0">
                <a:solidFill>
                  <a:srgbClr val="666666"/>
                </a:solidFill>
                <a:latin typeface="Source Sans 3"/>
                <a:cs typeface="Source Sans 3"/>
              </a:rPr>
              <a:t>Threads</a:t>
            </a:r>
            <a:r>
              <a:rPr sz="2200" spc="-30" dirty="0">
                <a:solidFill>
                  <a:srgbClr val="666666"/>
                </a:solidFill>
                <a:latin typeface="Source Sans 3"/>
                <a:cs typeface="Source Sans 3"/>
              </a:rPr>
              <a:t> </a:t>
            </a:r>
            <a:r>
              <a:rPr sz="2200" dirty="0">
                <a:solidFill>
                  <a:srgbClr val="666666"/>
                </a:solidFill>
                <a:latin typeface="Source Sans 3"/>
                <a:cs typeface="Source Sans 3"/>
              </a:rPr>
              <a:t>allow</a:t>
            </a:r>
            <a:r>
              <a:rPr sz="2200" spc="-30" dirty="0">
                <a:solidFill>
                  <a:srgbClr val="666666"/>
                </a:solidFill>
                <a:latin typeface="Source Sans 3"/>
                <a:cs typeface="Source Sans 3"/>
              </a:rPr>
              <a:t> </a:t>
            </a:r>
            <a:r>
              <a:rPr sz="2200" dirty="0">
                <a:solidFill>
                  <a:srgbClr val="666666"/>
                </a:solidFill>
                <a:latin typeface="Source Sans 3"/>
                <a:cs typeface="Source Sans 3"/>
              </a:rPr>
              <a:t>you</a:t>
            </a:r>
            <a:r>
              <a:rPr sz="2200" spc="-25" dirty="0">
                <a:solidFill>
                  <a:srgbClr val="666666"/>
                </a:solidFill>
                <a:latin typeface="Source Sans 3"/>
                <a:cs typeface="Source Sans 3"/>
              </a:rPr>
              <a:t> </a:t>
            </a:r>
            <a:r>
              <a:rPr sz="2200" dirty="0">
                <a:solidFill>
                  <a:srgbClr val="666666"/>
                </a:solidFill>
                <a:latin typeface="Source Sans 3"/>
                <a:cs typeface="Source Sans 3"/>
              </a:rPr>
              <a:t>to</a:t>
            </a:r>
            <a:r>
              <a:rPr sz="2200" spc="-30" dirty="0">
                <a:solidFill>
                  <a:srgbClr val="666666"/>
                </a:solidFill>
                <a:latin typeface="Source Sans 3"/>
                <a:cs typeface="Source Sans 3"/>
              </a:rPr>
              <a:t> </a:t>
            </a:r>
            <a:r>
              <a:rPr sz="2200" dirty="0">
                <a:solidFill>
                  <a:srgbClr val="666666"/>
                </a:solidFill>
                <a:latin typeface="Source Sans 3"/>
                <a:cs typeface="Source Sans 3"/>
              </a:rPr>
              <a:t>time</a:t>
            </a:r>
            <a:r>
              <a:rPr sz="2200" spc="-30" dirty="0">
                <a:solidFill>
                  <a:srgbClr val="666666"/>
                </a:solidFill>
                <a:latin typeface="Source Sans 3"/>
                <a:cs typeface="Source Sans 3"/>
              </a:rPr>
              <a:t> </a:t>
            </a:r>
            <a:r>
              <a:rPr sz="2200" dirty="0">
                <a:solidFill>
                  <a:srgbClr val="666666"/>
                </a:solidFill>
                <a:latin typeface="Source Sans 3"/>
                <a:cs typeface="Source Sans 3"/>
              </a:rPr>
              <a:t>slice</a:t>
            </a:r>
            <a:r>
              <a:rPr sz="2200" spc="-25" dirty="0">
                <a:solidFill>
                  <a:srgbClr val="666666"/>
                </a:solidFill>
                <a:latin typeface="Source Sans 3"/>
                <a:cs typeface="Source Sans 3"/>
              </a:rPr>
              <a:t> </a:t>
            </a:r>
            <a:r>
              <a:rPr sz="2200" dirty="0">
                <a:solidFill>
                  <a:srgbClr val="666666"/>
                </a:solidFill>
                <a:latin typeface="Source Sans 3"/>
                <a:cs typeface="Source Sans 3"/>
              </a:rPr>
              <a:t>your</a:t>
            </a:r>
            <a:r>
              <a:rPr sz="2200" spc="-30" dirty="0">
                <a:solidFill>
                  <a:srgbClr val="666666"/>
                </a:solidFill>
                <a:latin typeface="Source Sans 3"/>
                <a:cs typeface="Source Sans 3"/>
              </a:rPr>
              <a:t> </a:t>
            </a:r>
            <a:r>
              <a:rPr sz="2200" spc="-10" dirty="0">
                <a:solidFill>
                  <a:srgbClr val="666666"/>
                </a:solidFill>
                <a:latin typeface="Source Sans 3"/>
                <a:cs typeface="Source Sans 3"/>
              </a:rPr>
              <a:t>computation,</a:t>
            </a:r>
            <a:r>
              <a:rPr sz="2200" spc="-25" dirty="0">
                <a:solidFill>
                  <a:srgbClr val="666666"/>
                </a:solidFill>
                <a:latin typeface="Source Sans 3"/>
                <a:cs typeface="Source Sans 3"/>
              </a:rPr>
              <a:t> </a:t>
            </a:r>
            <a:r>
              <a:rPr sz="2200" dirty="0">
                <a:solidFill>
                  <a:srgbClr val="666666"/>
                </a:solidFill>
                <a:latin typeface="Source Sans 3"/>
                <a:cs typeface="Source Sans 3"/>
              </a:rPr>
              <a:t>doing</a:t>
            </a:r>
            <a:r>
              <a:rPr sz="2200" spc="-30" dirty="0">
                <a:solidFill>
                  <a:srgbClr val="666666"/>
                </a:solidFill>
                <a:latin typeface="Source Sans 3"/>
                <a:cs typeface="Source Sans 3"/>
              </a:rPr>
              <a:t> </a:t>
            </a:r>
            <a:r>
              <a:rPr sz="2200" dirty="0">
                <a:solidFill>
                  <a:srgbClr val="666666"/>
                </a:solidFill>
                <a:latin typeface="Source Sans 3"/>
                <a:cs typeface="Source Sans 3"/>
              </a:rPr>
              <a:t>processing</a:t>
            </a:r>
            <a:r>
              <a:rPr sz="2200" spc="-30" dirty="0">
                <a:solidFill>
                  <a:srgbClr val="666666"/>
                </a:solidFill>
                <a:latin typeface="Source Sans 3"/>
                <a:cs typeface="Source Sans 3"/>
              </a:rPr>
              <a:t> </a:t>
            </a:r>
            <a:r>
              <a:rPr sz="2200" spc="-20" dirty="0">
                <a:solidFill>
                  <a:srgbClr val="666666"/>
                </a:solidFill>
                <a:latin typeface="Source Sans 3"/>
                <a:cs typeface="Source Sans 3"/>
              </a:rPr>
              <a:t>work </a:t>
            </a:r>
            <a:r>
              <a:rPr sz="2200" dirty="0">
                <a:solidFill>
                  <a:srgbClr val="666666"/>
                </a:solidFill>
                <a:latin typeface="Source Sans 3"/>
                <a:cs typeface="Source Sans 3"/>
              </a:rPr>
              <a:t>while </a:t>
            </a:r>
            <a:r>
              <a:rPr sz="2200" spc="-10" dirty="0">
                <a:solidFill>
                  <a:srgbClr val="666666"/>
                </a:solidFill>
                <a:latin typeface="Source Sans 3"/>
                <a:cs typeface="Source Sans 3"/>
              </a:rPr>
              <a:t>waiting</a:t>
            </a:r>
            <a:endParaRPr sz="2200">
              <a:latin typeface="Source Sans 3"/>
              <a:cs typeface="Source Sans 3"/>
            </a:endParaRPr>
          </a:p>
          <a:p>
            <a:pPr marL="403860" indent="-391795">
              <a:lnSpc>
                <a:spcPct val="100000"/>
              </a:lnSpc>
              <a:spcBef>
                <a:spcPts val="445"/>
              </a:spcBef>
              <a:buFont typeface="Tahoma"/>
              <a:buChar char="●"/>
              <a:tabLst>
                <a:tab pos="403860" algn="l"/>
                <a:tab pos="404495" algn="l"/>
              </a:tabLst>
            </a:pPr>
            <a:r>
              <a:rPr sz="2200" dirty="0">
                <a:solidFill>
                  <a:srgbClr val="666666"/>
                </a:solidFill>
                <a:latin typeface="Source Sans 3"/>
                <a:cs typeface="Source Sans 3"/>
              </a:rPr>
              <a:t>Threads</a:t>
            </a:r>
            <a:r>
              <a:rPr sz="2200" spc="-25" dirty="0">
                <a:solidFill>
                  <a:srgbClr val="666666"/>
                </a:solidFill>
                <a:latin typeface="Source Sans 3"/>
                <a:cs typeface="Source Sans 3"/>
              </a:rPr>
              <a:t> </a:t>
            </a:r>
            <a:r>
              <a:rPr sz="2200" dirty="0">
                <a:solidFill>
                  <a:srgbClr val="666666"/>
                </a:solidFill>
                <a:latin typeface="Source Sans 3"/>
                <a:cs typeface="Source Sans 3"/>
              </a:rPr>
              <a:t>work</a:t>
            </a:r>
            <a:r>
              <a:rPr sz="2200" spc="-20" dirty="0">
                <a:solidFill>
                  <a:srgbClr val="666666"/>
                </a:solidFill>
                <a:latin typeface="Source Sans 3"/>
                <a:cs typeface="Source Sans 3"/>
              </a:rPr>
              <a:t> </a:t>
            </a:r>
            <a:r>
              <a:rPr sz="2200" dirty="0">
                <a:solidFill>
                  <a:srgbClr val="666666"/>
                </a:solidFill>
                <a:latin typeface="Source Sans 3"/>
                <a:cs typeface="Source Sans 3"/>
              </a:rPr>
              <a:t>within</a:t>
            </a:r>
            <a:r>
              <a:rPr sz="2200" spc="-20" dirty="0">
                <a:solidFill>
                  <a:srgbClr val="666666"/>
                </a:solidFill>
                <a:latin typeface="Source Sans 3"/>
                <a:cs typeface="Source Sans 3"/>
              </a:rPr>
              <a:t> </a:t>
            </a:r>
            <a:r>
              <a:rPr sz="2200" dirty="0">
                <a:solidFill>
                  <a:srgbClr val="666666"/>
                </a:solidFill>
                <a:latin typeface="Source Sans 3"/>
                <a:cs typeface="Source Sans 3"/>
              </a:rPr>
              <a:t>the</a:t>
            </a:r>
            <a:r>
              <a:rPr sz="2200" spc="-25" dirty="0">
                <a:solidFill>
                  <a:srgbClr val="666666"/>
                </a:solidFill>
                <a:latin typeface="Source Sans 3"/>
                <a:cs typeface="Source Sans 3"/>
              </a:rPr>
              <a:t> GIL</a:t>
            </a:r>
            <a:endParaRPr sz="2200">
              <a:latin typeface="Source Sans 3"/>
              <a:cs typeface="Source Sans 3"/>
            </a:endParaRPr>
          </a:p>
          <a:p>
            <a:pPr marL="403860" indent="-391795">
              <a:lnSpc>
                <a:spcPct val="100000"/>
              </a:lnSpc>
              <a:spcBef>
                <a:spcPts val="445"/>
              </a:spcBef>
              <a:buFont typeface="Tahoma"/>
              <a:buChar char="●"/>
              <a:tabLst>
                <a:tab pos="403860" algn="l"/>
                <a:tab pos="404495" algn="l"/>
              </a:tabLst>
            </a:pPr>
            <a:r>
              <a:rPr sz="2200" dirty="0">
                <a:solidFill>
                  <a:srgbClr val="666666"/>
                </a:solidFill>
                <a:latin typeface="Source Sans 3"/>
                <a:cs typeface="Source Sans 3"/>
              </a:rPr>
              <a:t>Significant</a:t>
            </a:r>
            <a:r>
              <a:rPr sz="2200" spc="-30" dirty="0">
                <a:solidFill>
                  <a:srgbClr val="666666"/>
                </a:solidFill>
                <a:latin typeface="Source Sans 3"/>
                <a:cs typeface="Source Sans 3"/>
              </a:rPr>
              <a:t> </a:t>
            </a:r>
            <a:r>
              <a:rPr sz="2200" dirty="0">
                <a:solidFill>
                  <a:srgbClr val="666666"/>
                </a:solidFill>
                <a:latin typeface="Source Sans 3"/>
                <a:cs typeface="Source Sans 3"/>
              </a:rPr>
              <a:t>speed-up</a:t>
            </a:r>
            <a:r>
              <a:rPr sz="2200" spc="-20" dirty="0">
                <a:solidFill>
                  <a:srgbClr val="666666"/>
                </a:solidFill>
                <a:latin typeface="Source Sans 3"/>
                <a:cs typeface="Source Sans 3"/>
              </a:rPr>
              <a:t> </a:t>
            </a:r>
            <a:r>
              <a:rPr sz="2200" dirty="0">
                <a:solidFill>
                  <a:srgbClr val="666666"/>
                </a:solidFill>
                <a:latin typeface="Source Sans 3"/>
                <a:cs typeface="Source Sans 3"/>
              </a:rPr>
              <a:t>can</a:t>
            </a:r>
            <a:r>
              <a:rPr sz="2200" spc="-20" dirty="0">
                <a:solidFill>
                  <a:srgbClr val="666666"/>
                </a:solidFill>
                <a:latin typeface="Source Sans 3"/>
                <a:cs typeface="Source Sans 3"/>
              </a:rPr>
              <a:t> </a:t>
            </a:r>
            <a:r>
              <a:rPr sz="2200" dirty="0">
                <a:solidFill>
                  <a:srgbClr val="666666"/>
                </a:solidFill>
                <a:latin typeface="Source Sans 3"/>
                <a:cs typeface="Source Sans 3"/>
              </a:rPr>
              <a:t>result</a:t>
            </a:r>
            <a:r>
              <a:rPr sz="2200" spc="-20" dirty="0">
                <a:solidFill>
                  <a:srgbClr val="666666"/>
                </a:solidFill>
                <a:latin typeface="Source Sans 3"/>
                <a:cs typeface="Source Sans 3"/>
              </a:rPr>
              <a:t> </a:t>
            </a:r>
            <a:r>
              <a:rPr sz="2200" dirty="0">
                <a:solidFill>
                  <a:srgbClr val="666666"/>
                </a:solidFill>
                <a:latin typeface="Source Sans 3"/>
                <a:cs typeface="Source Sans 3"/>
              </a:rPr>
              <a:t>for</a:t>
            </a:r>
            <a:r>
              <a:rPr sz="2200" spc="-15" dirty="0">
                <a:solidFill>
                  <a:srgbClr val="666666"/>
                </a:solidFill>
                <a:latin typeface="Source Sans 3"/>
                <a:cs typeface="Source Sans 3"/>
              </a:rPr>
              <a:t> </a:t>
            </a:r>
            <a:r>
              <a:rPr sz="2200" dirty="0">
                <a:solidFill>
                  <a:srgbClr val="666666"/>
                </a:solidFill>
                <a:latin typeface="Source Sans 3"/>
                <a:cs typeface="Source Sans 3"/>
              </a:rPr>
              <a:t>disk</a:t>
            </a:r>
            <a:r>
              <a:rPr sz="2200" spc="-20" dirty="0">
                <a:solidFill>
                  <a:srgbClr val="666666"/>
                </a:solidFill>
                <a:latin typeface="Source Sans 3"/>
                <a:cs typeface="Source Sans 3"/>
              </a:rPr>
              <a:t> </a:t>
            </a:r>
            <a:r>
              <a:rPr sz="2200" dirty="0">
                <a:solidFill>
                  <a:srgbClr val="666666"/>
                </a:solidFill>
                <a:latin typeface="Source Sans 3"/>
                <a:cs typeface="Source Sans 3"/>
              </a:rPr>
              <a:t>or</a:t>
            </a:r>
            <a:r>
              <a:rPr sz="2200" spc="-20" dirty="0">
                <a:solidFill>
                  <a:srgbClr val="666666"/>
                </a:solidFill>
                <a:latin typeface="Source Sans 3"/>
                <a:cs typeface="Source Sans 3"/>
              </a:rPr>
              <a:t> </a:t>
            </a:r>
            <a:r>
              <a:rPr sz="2200" dirty="0">
                <a:solidFill>
                  <a:srgbClr val="666666"/>
                </a:solidFill>
                <a:latin typeface="Source Sans 3"/>
                <a:cs typeface="Source Sans 3"/>
              </a:rPr>
              <a:t>network</a:t>
            </a:r>
            <a:r>
              <a:rPr sz="2200" spc="-20" dirty="0">
                <a:solidFill>
                  <a:srgbClr val="666666"/>
                </a:solidFill>
                <a:latin typeface="Source Sans 3"/>
                <a:cs typeface="Source Sans 3"/>
              </a:rPr>
              <a:t> </a:t>
            </a:r>
            <a:r>
              <a:rPr sz="2200" dirty="0">
                <a:solidFill>
                  <a:srgbClr val="666666"/>
                </a:solidFill>
                <a:latin typeface="Source Sans 3"/>
                <a:cs typeface="Source Sans 3"/>
              </a:rPr>
              <a:t>heavy</a:t>
            </a:r>
            <a:r>
              <a:rPr sz="2200" spc="-15" dirty="0">
                <a:solidFill>
                  <a:srgbClr val="666666"/>
                </a:solidFill>
                <a:latin typeface="Source Sans 3"/>
                <a:cs typeface="Source Sans 3"/>
              </a:rPr>
              <a:t> </a:t>
            </a:r>
            <a:r>
              <a:rPr sz="2200" spc="-10" dirty="0">
                <a:solidFill>
                  <a:srgbClr val="666666"/>
                </a:solidFill>
                <a:latin typeface="Source Sans 3"/>
                <a:cs typeface="Source Sans 3"/>
              </a:rPr>
              <a:t>software</a:t>
            </a:r>
            <a:endParaRPr sz="2200">
              <a:latin typeface="Source Sans 3"/>
              <a:cs typeface="Source Sans 3"/>
            </a:endParaRPr>
          </a:p>
        </p:txBody>
      </p:sp>
      <p:sp>
        <p:nvSpPr>
          <p:cNvPr id="3" name="object 3"/>
          <p:cNvSpPr txBox="1">
            <a:spLocks noGrp="1"/>
          </p:cNvSpPr>
          <p:nvPr>
            <p:ph type="title"/>
          </p:nvPr>
        </p:nvSpPr>
        <p:spPr>
          <a:prstGeom prst="rect">
            <a:avLst/>
          </a:prstGeom>
        </p:spPr>
        <p:txBody>
          <a:bodyPr vert="horz" wrap="square" lIns="0" tIns="229479" rIns="0" bIns="0" rtlCol="0">
            <a:spAutoFit/>
          </a:bodyPr>
          <a:lstStyle/>
          <a:p>
            <a:pPr marL="243204">
              <a:lnSpc>
                <a:spcPct val="100000"/>
              </a:lnSpc>
              <a:spcBef>
                <a:spcPts val="100"/>
              </a:spcBef>
            </a:pPr>
            <a:r>
              <a:rPr dirty="0"/>
              <a:t>I/O</a:t>
            </a:r>
            <a:r>
              <a:rPr spc="-45" dirty="0"/>
              <a:t> </a:t>
            </a:r>
            <a:r>
              <a:rPr dirty="0"/>
              <a:t>BOUND</a:t>
            </a:r>
            <a:r>
              <a:rPr spc="-45" dirty="0"/>
              <a:t> </a:t>
            </a:r>
            <a:r>
              <a:rPr spc="-10" dirty="0"/>
              <a:t>CONCURRENT</a:t>
            </a:r>
            <a:r>
              <a:rPr spc="-40" dirty="0"/>
              <a:t> </a:t>
            </a:r>
            <a:r>
              <a:rPr spc="-10" dirty="0"/>
              <a:t>PROGRAM</a:t>
            </a:r>
          </a:p>
        </p:txBody>
      </p:sp>
      <p:sp>
        <p:nvSpPr>
          <p:cNvPr id="4" name="Rectangle 3">
            <a:extLst>
              <a:ext uri="{FF2B5EF4-FFF2-40B4-BE49-F238E27FC236}">
                <a16:creationId xmlns:a16="http://schemas.microsoft.com/office/drawing/2014/main" id="{7169838D-698E-2729-A79D-7F65B2A72BF2}"/>
              </a:ext>
            </a:extLst>
          </p:cNvPr>
          <p:cNvSpPr/>
          <p:nvPr/>
        </p:nvSpPr>
        <p:spPr>
          <a:xfrm>
            <a:off x="0" y="6248400"/>
            <a:ext cx="100584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59447" y="2234934"/>
            <a:ext cx="98425" cy="3347085"/>
            <a:chOff x="7459447" y="2234934"/>
            <a:chExt cx="98425" cy="3347085"/>
          </a:xfrm>
        </p:grpSpPr>
        <p:pic>
          <p:nvPicPr>
            <p:cNvPr id="3" name="object 3"/>
            <p:cNvPicPr/>
            <p:nvPr/>
          </p:nvPicPr>
          <p:blipFill>
            <a:blip r:embed="rId2" cstate="print"/>
            <a:stretch>
              <a:fillRect/>
            </a:stretch>
          </p:blipFill>
          <p:spPr>
            <a:xfrm>
              <a:off x="7459447" y="2234934"/>
              <a:ext cx="97913" cy="3346580"/>
            </a:xfrm>
            <a:prstGeom prst="rect">
              <a:avLst/>
            </a:prstGeom>
          </p:spPr>
        </p:pic>
        <p:sp>
          <p:nvSpPr>
            <p:cNvPr id="4" name="object 4"/>
            <p:cNvSpPr/>
            <p:nvPr/>
          </p:nvSpPr>
          <p:spPr>
            <a:xfrm>
              <a:off x="7508405" y="2254865"/>
              <a:ext cx="0" cy="3263265"/>
            </a:xfrm>
            <a:custGeom>
              <a:avLst/>
              <a:gdLst/>
              <a:ahLst/>
              <a:cxnLst/>
              <a:rect l="l" t="t" r="r" b="b"/>
              <a:pathLst>
                <a:path h="3263265">
                  <a:moveTo>
                    <a:pt x="0" y="3262667"/>
                  </a:moveTo>
                  <a:lnTo>
                    <a:pt x="0" y="0"/>
                  </a:lnTo>
                </a:path>
              </a:pathLst>
            </a:custGeom>
            <a:ln w="13985">
              <a:solidFill>
                <a:srgbClr val="666666"/>
              </a:solidFill>
              <a:prstDash val="dash"/>
            </a:ln>
          </p:spPr>
          <p:txBody>
            <a:bodyPr wrap="square" lIns="0" tIns="0" rIns="0" bIns="0" rtlCol="0"/>
            <a:lstStyle/>
            <a:p>
              <a:endParaRPr/>
            </a:p>
          </p:txBody>
        </p:sp>
      </p:grpSp>
      <p:grpSp>
        <p:nvGrpSpPr>
          <p:cNvPr id="5" name="object 5"/>
          <p:cNvGrpSpPr/>
          <p:nvPr/>
        </p:nvGrpSpPr>
        <p:grpSpPr>
          <a:xfrm>
            <a:off x="81076" y="2234934"/>
            <a:ext cx="2392045" cy="3347085"/>
            <a:chOff x="81076" y="2234934"/>
            <a:chExt cx="2392045" cy="3347085"/>
          </a:xfrm>
        </p:grpSpPr>
        <p:pic>
          <p:nvPicPr>
            <p:cNvPr id="6" name="object 6"/>
            <p:cNvPicPr/>
            <p:nvPr/>
          </p:nvPicPr>
          <p:blipFill>
            <a:blip r:embed="rId2" cstate="print"/>
            <a:stretch>
              <a:fillRect/>
            </a:stretch>
          </p:blipFill>
          <p:spPr>
            <a:xfrm>
              <a:off x="2258855" y="2234934"/>
              <a:ext cx="97913" cy="3346580"/>
            </a:xfrm>
            <a:prstGeom prst="rect">
              <a:avLst/>
            </a:prstGeom>
          </p:spPr>
        </p:pic>
        <p:sp>
          <p:nvSpPr>
            <p:cNvPr id="7" name="object 7"/>
            <p:cNvSpPr/>
            <p:nvPr/>
          </p:nvSpPr>
          <p:spPr>
            <a:xfrm>
              <a:off x="2307812" y="2254865"/>
              <a:ext cx="0" cy="3263265"/>
            </a:xfrm>
            <a:custGeom>
              <a:avLst/>
              <a:gdLst/>
              <a:ahLst/>
              <a:cxnLst/>
              <a:rect l="l" t="t" r="r" b="b"/>
              <a:pathLst>
                <a:path h="3263265">
                  <a:moveTo>
                    <a:pt x="0" y="3262667"/>
                  </a:moveTo>
                  <a:lnTo>
                    <a:pt x="0" y="0"/>
                  </a:lnTo>
                </a:path>
              </a:pathLst>
            </a:custGeom>
            <a:ln w="13985">
              <a:solidFill>
                <a:srgbClr val="666666"/>
              </a:solidFill>
              <a:prstDash val="dash"/>
            </a:ln>
          </p:spPr>
          <p:txBody>
            <a:bodyPr wrap="square" lIns="0" tIns="0" rIns="0" bIns="0" rtlCol="0"/>
            <a:lstStyle/>
            <a:p>
              <a:endParaRPr/>
            </a:p>
          </p:txBody>
        </p:sp>
        <p:sp>
          <p:nvSpPr>
            <p:cNvPr id="8" name="object 8"/>
            <p:cNvSpPr/>
            <p:nvPr/>
          </p:nvSpPr>
          <p:spPr>
            <a:xfrm>
              <a:off x="95364" y="3469839"/>
              <a:ext cx="2363470" cy="833119"/>
            </a:xfrm>
            <a:custGeom>
              <a:avLst/>
              <a:gdLst/>
              <a:ahLst/>
              <a:cxnLst/>
              <a:rect l="l" t="t" r="r" b="b"/>
              <a:pathLst>
                <a:path w="2363470" h="833120">
                  <a:moveTo>
                    <a:pt x="1967096" y="0"/>
                  </a:moveTo>
                  <a:lnTo>
                    <a:pt x="0" y="0"/>
                  </a:lnTo>
                  <a:lnTo>
                    <a:pt x="0" y="832721"/>
                  </a:lnTo>
                  <a:lnTo>
                    <a:pt x="1967096" y="832721"/>
                  </a:lnTo>
                  <a:lnTo>
                    <a:pt x="2363090" y="418133"/>
                  </a:lnTo>
                  <a:lnTo>
                    <a:pt x="1967096" y="0"/>
                  </a:lnTo>
                  <a:close/>
                </a:path>
              </a:pathLst>
            </a:custGeom>
            <a:solidFill>
              <a:srgbClr val="FFFFFF"/>
            </a:solidFill>
          </p:spPr>
          <p:txBody>
            <a:bodyPr wrap="square" lIns="0" tIns="0" rIns="0" bIns="0" rtlCol="0"/>
            <a:lstStyle/>
            <a:p>
              <a:endParaRPr/>
            </a:p>
          </p:txBody>
        </p:sp>
        <p:sp>
          <p:nvSpPr>
            <p:cNvPr id="9" name="object 9"/>
            <p:cNvSpPr/>
            <p:nvPr/>
          </p:nvSpPr>
          <p:spPr>
            <a:xfrm>
              <a:off x="95364" y="3469839"/>
              <a:ext cx="2363470" cy="833119"/>
            </a:xfrm>
            <a:custGeom>
              <a:avLst/>
              <a:gdLst/>
              <a:ahLst/>
              <a:cxnLst/>
              <a:rect l="l" t="t" r="r" b="b"/>
              <a:pathLst>
                <a:path w="2363470" h="833120">
                  <a:moveTo>
                    <a:pt x="0" y="0"/>
                  </a:moveTo>
                  <a:lnTo>
                    <a:pt x="1967095" y="0"/>
                  </a:lnTo>
                  <a:lnTo>
                    <a:pt x="2363090" y="418133"/>
                  </a:lnTo>
                  <a:lnTo>
                    <a:pt x="1967095" y="832721"/>
                  </a:lnTo>
                  <a:lnTo>
                    <a:pt x="0" y="832721"/>
                  </a:lnTo>
                  <a:lnTo>
                    <a:pt x="0" y="0"/>
                  </a:lnTo>
                  <a:close/>
                </a:path>
              </a:pathLst>
            </a:custGeom>
            <a:ln w="27971">
              <a:solidFill>
                <a:srgbClr val="666666"/>
              </a:solidFill>
            </a:ln>
          </p:spPr>
          <p:txBody>
            <a:bodyPr wrap="square" lIns="0" tIns="0" rIns="0" bIns="0" rtlCol="0"/>
            <a:lstStyle/>
            <a:p>
              <a:endParaRPr/>
            </a:p>
          </p:txBody>
        </p:sp>
      </p:grpSp>
      <p:sp>
        <p:nvSpPr>
          <p:cNvPr id="10" name="object 10"/>
          <p:cNvSpPr txBox="1">
            <a:spLocks noGrp="1"/>
          </p:cNvSpPr>
          <p:nvPr>
            <p:ph type="title"/>
          </p:nvPr>
        </p:nvSpPr>
        <p:spPr>
          <a:prstGeom prst="rect">
            <a:avLst/>
          </a:prstGeom>
        </p:spPr>
        <p:txBody>
          <a:bodyPr vert="horz" wrap="square" lIns="0" tIns="229479" rIns="0" bIns="0" rtlCol="0">
            <a:spAutoFit/>
          </a:bodyPr>
          <a:lstStyle/>
          <a:p>
            <a:pPr marL="243204">
              <a:lnSpc>
                <a:spcPct val="100000"/>
              </a:lnSpc>
              <a:spcBef>
                <a:spcPts val="100"/>
              </a:spcBef>
            </a:pPr>
            <a:r>
              <a:rPr spc="-25" dirty="0"/>
              <a:t>N-</a:t>
            </a:r>
            <a:r>
              <a:rPr dirty="0"/>
              <a:t>WORKERS</a:t>
            </a:r>
            <a:r>
              <a:rPr spc="-35" dirty="0"/>
              <a:t> </a:t>
            </a:r>
            <a:r>
              <a:rPr spc="-30" dirty="0"/>
              <a:t>PATTERN</a:t>
            </a:r>
          </a:p>
        </p:txBody>
      </p:sp>
      <p:sp>
        <p:nvSpPr>
          <p:cNvPr id="11" name="object 11"/>
          <p:cNvSpPr txBox="1"/>
          <p:nvPr/>
        </p:nvSpPr>
        <p:spPr>
          <a:xfrm>
            <a:off x="186996" y="3772076"/>
            <a:ext cx="2040255" cy="227329"/>
          </a:xfrm>
          <a:prstGeom prst="rect">
            <a:avLst/>
          </a:prstGeom>
        </p:spPr>
        <p:txBody>
          <a:bodyPr vert="horz" wrap="square" lIns="0" tIns="15240" rIns="0" bIns="0" rtlCol="0">
            <a:spAutoFit/>
          </a:bodyPr>
          <a:lstStyle/>
          <a:p>
            <a:pPr marL="12700">
              <a:lnSpc>
                <a:spcPct val="100000"/>
              </a:lnSpc>
              <a:spcBef>
                <a:spcPts val="120"/>
              </a:spcBef>
            </a:pPr>
            <a:r>
              <a:rPr sz="1300" spc="-10" dirty="0">
                <a:latin typeface="Courier New"/>
                <a:cs typeface="Courier New"/>
              </a:rPr>
              <a:t>download_all_sites</a:t>
            </a:r>
            <a:r>
              <a:rPr sz="1300" b="1" spc="-10" dirty="0">
                <a:latin typeface="Courier New"/>
                <a:cs typeface="Courier New"/>
              </a:rPr>
              <a:t>()</a:t>
            </a:r>
            <a:endParaRPr sz="1300">
              <a:latin typeface="Courier New"/>
              <a:cs typeface="Courier New"/>
            </a:endParaRPr>
          </a:p>
        </p:txBody>
      </p:sp>
      <p:grpSp>
        <p:nvGrpSpPr>
          <p:cNvPr id="12" name="object 12"/>
          <p:cNvGrpSpPr/>
          <p:nvPr/>
        </p:nvGrpSpPr>
        <p:grpSpPr>
          <a:xfrm>
            <a:off x="2427207" y="2402868"/>
            <a:ext cx="3398520" cy="1560830"/>
            <a:chOff x="2427207" y="2402868"/>
            <a:chExt cx="3398520" cy="1560830"/>
          </a:xfrm>
        </p:grpSpPr>
        <p:pic>
          <p:nvPicPr>
            <p:cNvPr id="13" name="object 13"/>
            <p:cNvPicPr/>
            <p:nvPr/>
          </p:nvPicPr>
          <p:blipFill>
            <a:blip r:embed="rId3" cstate="print"/>
            <a:stretch>
              <a:fillRect/>
            </a:stretch>
          </p:blipFill>
          <p:spPr>
            <a:xfrm>
              <a:off x="2427207" y="2618896"/>
              <a:ext cx="1619224" cy="1344717"/>
            </a:xfrm>
            <a:prstGeom prst="rect">
              <a:avLst/>
            </a:prstGeom>
          </p:spPr>
        </p:pic>
        <p:sp>
          <p:nvSpPr>
            <p:cNvPr id="14" name="object 14"/>
            <p:cNvSpPr/>
            <p:nvPr/>
          </p:nvSpPr>
          <p:spPr>
            <a:xfrm>
              <a:off x="2527805" y="2783078"/>
              <a:ext cx="1323975" cy="1047115"/>
            </a:xfrm>
            <a:custGeom>
              <a:avLst/>
              <a:gdLst/>
              <a:ahLst/>
              <a:cxnLst/>
              <a:rect l="l" t="t" r="r" b="b"/>
              <a:pathLst>
                <a:path w="1323975" h="1047114">
                  <a:moveTo>
                    <a:pt x="0" y="1046924"/>
                  </a:moveTo>
                  <a:lnTo>
                    <a:pt x="1312712" y="8676"/>
                  </a:lnTo>
                  <a:lnTo>
                    <a:pt x="1323682" y="0"/>
                  </a:lnTo>
                </a:path>
              </a:pathLst>
            </a:custGeom>
            <a:ln w="27973">
              <a:solidFill>
                <a:srgbClr val="C93D36"/>
              </a:solidFill>
            </a:ln>
          </p:spPr>
          <p:txBody>
            <a:bodyPr wrap="square" lIns="0" tIns="0" rIns="0" bIns="0" rtlCol="0"/>
            <a:lstStyle/>
            <a:p>
              <a:endParaRPr/>
            </a:p>
          </p:txBody>
        </p:sp>
        <p:sp>
          <p:nvSpPr>
            <p:cNvPr id="15" name="object 15"/>
            <p:cNvSpPr/>
            <p:nvPr/>
          </p:nvSpPr>
          <p:spPr>
            <a:xfrm>
              <a:off x="3798864" y="2708459"/>
              <a:ext cx="147320" cy="136525"/>
            </a:xfrm>
            <a:custGeom>
              <a:avLst/>
              <a:gdLst/>
              <a:ahLst/>
              <a:cxnLst/>
              <a:rect l="l" t="t" r="r" b="b"/>
              <a:pathLst>
                <a:path w="147320" h="136525">
                  <a:moveTo>
                    <a:pt x="146969" y="0"/>
                  </a:moveTo>
                  <a:lnTo>
                    <a:pt x="0" y="30645"/>
                  </a:lnTo>
                  <a:lnTo>
                    <a:pt x="83308" y="135945"/>
                  </a:lnTo>
                  <a:lnTo>
                    <a:pt x="146969" y="0"/>
                  </a:lnTo>
                  <a:close/>
                </a:path>
              </a:pathLst>
            </a:custGeom>
            <a:solidFill>
              <a:srgbClr val="C93D36"/>
            </a:solidFill>
          </p:spPr>
          <p:txBody>
            <a:bodyPr wrap="square" lIns="0" tIns="0" rIns="0" bIns="0" rtlCol="0"/>
            <a:lstStyle/>
            <a:p>
              <a:endParaRPr/>
            </a:p>
          </p:txBody>
        </p:sp>
        <p:sp>
          <p:nvSpPr>
            <p:cNvPr id="16" name="object 16"/>
            <p:cNvSpPr/>
            <p:nvPr/>
          </p:nvSpPr>
          <p:spPr>
            <a:xfrm>
              <a:off x="4004962" y="2417155"/>
              <a:ext cx="1806575" cy="608965"/>
            </a:xfrm>
            <a:custGeom>
              <a:avLst/>
              <a:gdLst/>
              <a:ahLst/>
              <a:cxnLst/>
              <a:rect l="l" t="t" r="r" b="b"/>
              <a:pathLst>
                <a:path w="1806575" h="608964">
                  <a:moveTo>
                    <a:pt x="1576877" y="0"/>
                  </a:moveTo>
                  <a:lnTo>
                    <a:pt x="229412" y="0"/>
                  </a:lnTo>
                  <a:lnTo>
                    <a:pt x="183760" y="175"/>
                  </a:lnTo>
                  <a:lnTo>
                    <a:pt x="117702" y="4742"/>
                  </a:lnTo>
                  <a:lnTo>
                    <a:pt x="67329" y="24792"/>
                  </a:lnTo>
                  <a:lnTo>
                    <a:pt x="24794" y="67320"/>
                  </a:lnTo>
                  <a:lnTo>
                    <a:pt x="4742" y="117686"/>
                  </a:lnTo>
                  <a:lnTo>
                    <a:pt x="175" y="183735"/>
                  </a:lnTo>
                  <a:lnTo>
                    <a:pt x="0" y="229381"/>
                  </a:lnTo>
                  <a:lnTo>
                    <a:pt x="0" y="379569"/>
                  </a:lnTo>
                  <a:lnTo>
                    <a:pt x="175" y="425215"/>
                  </a:lnTo>
                  <a:lnTo>
                    <a:pt x="4742" y="491264"/>
                  </a:lnTo>
                  <a:lnTo>
                    <a:pt x="24794" y="541630"/>
                  </a:lnTo>
                  <a:lnTo>
                    <a:pt x="67329" y="584158"/>
                  </a:lnTo>
                  <a:lnTo>
                    <a:pt x="117702" y="604208"/>
                  </a:lnTo>
                  <a:lnTo>
                    <a:pt x="183760" y="608775"/>
                  </a:lnTo>
                  <a:lnTo>
                    <a:pt x="229412" y="608951"/>
                  </a:lnTo>
                  <a:lnTo>
                    <a:pt x="1576877" y="608951"/>
                  </a:lnTo>
                  <a:lnTo>
                    <a:pt x="1622529" y="608775"/>
                  </a:lnTo>
                  <a:lnTo>
                    <a:pt x="1688589" y="604208"/>
                  </a:lnTo>
                  <a:lnTo>
                    <a:pt x="1738962" y="584158"/>
                  </a:lnTo>
                  <a:lnTo>
                    <a:pt x="1781496" y="541630"/>
                  </a:lnTo>
                  <a:lnTo>
                    <a:pt x="1801549" y="491264"/>
                  </a:lnTo>
                  <a:lnTo>
                    <a:pt x="1806116" y="425215"/>
                  </a:lnTo>
                  <a:lnTo>
                    <a:pt x="1806291" y="379569"/>
                  </a:lnTo>
                  <a:lnTo>
                    <a:pt x="1806291" y="229381"/>
                  </a:lnTo>
                  <a:lnTo>
                    <a:pt x="1806116" y="183735"/>
                  </a:lnTo>
                  <a:lnTo>
                    <a:pt x="1801549" y="117686"/>
                  </a:lnTo>
                  <a:lnTo>
                    <a:pt x="1781496" y="67320"/>
                  </a:lnTo>
                  <a:lnTo>
                    <a:pt x="1738962" y="24792"/>
                  </a:lnTo>
                  <a:lnTo>
                    <a:pt x="1688589" y="4742"/>
                  </a:lnTo>
                  <a:lnTo>
                    <a:pt x="1622529" y="175"/>
                  </a:lnTo>
                  <a:lnTo>
                    <a:pt x="1576877" y="0"/>
                  </a:lnTo>
                  <a:close/>
                </a:path>
              </a:pathLst>
            </a:custGeom>
            <a:solidFill>
              <a:srgbClr val="FFFFFF"/>
            </a:solidFill>
          </p:spPr>
          <p:txBody>
            <a:bodyPr wrap="square" lIns="0" tIns="0" rIns="0" bIns="0" rtlCol="0"/>
            <a:lstStyle/>
            <a:p>
              <a:endParaRPr/>
            </a:p>
          </p:txBody>
        </p:sp>
        <p:sp>
          <p:nvSpPr>
            <p:cNvPr id="17" name="object 17"/>
            <p:cNvSpPr/>
            <p:nvPr/>
          </p:nvSpPr>
          <p:spPr>
            <a:xfrm>
              <a:off x="4004962" y="2417155"/>
              <a:ext cx="1806575" cy="608965"/>
            </a:xfrm>
            <a:custGeom>
              <a:avLst/>
              <a:gdLst/>
              <a:ahLst/>
              <a:cxnLst/>
              <a:rect l="l" t="t" r="r" b="b"/>
              <a:pathLst>
                <a:path w="1806575" h="608964">
                  <a:moveTo>
                    <a:pt x="229413" y="0"/>
                  </a:moveTo>
                  <a:lnTo>
                    <a:pt x="1576878" y="1"/>
                  </a:lnTo>
                  <a:lnTo>
                    <a:pt x="1622531" y="177"/>
                  </a:lnTo>
                  <a:lnTo>
                    <a:pt x="1688590" y="4743"/>
                  </a:lnTo>
                  <a:lnTo>
                    <a:pt x="1738962" y="24793"/>
                  </a:lnTo>
                  <a:lnTo>
                    <a:pt x="1781496" y="67321"/>
                  </a:lnTo>
                  <a:lnTo>
                    <a:pt x="1801549" y="117687"/>
                  </a:lnTo>
                  <a:lnTo>
                    <a:pt x="1806117" y="183737"/>
                  </a:lnTo>
                  <a:lnTo>
                    <a:pt x="1806292" y="229382"/>
                  </a:lnTo>
                  <a:lnTo>
                    <a:pt x="1806292" y="379571"/>
                  </a:lnTo>
                  <a:lnTo>
                    <a:pt x="1806116" y="425216"/>
                  </a:lnTo>
                  <a:lnTo>
                    <a:pt x="1801549" y="491266"/>
                  </a:lnTo>
                  <a:lnTo>
                    <a:pt x="1781496" y="541632"/>
                  </a:lnTo>
                  <a:lnTo>
                    <a:pt x="1738962" y="584160"/>
                  </a:lnTo>
                  <a:lnTo>
                    <a:pt x="1688589" y="604210"/>
                  </a:lnTo>
                  <a:lnTo>
                    <a:pt x="1622530" y="608776"/>
                  </a:lnTo>
                  <a:lnTo>
                    <a:pt x="1576878" y="608952"/>
                  </a:lnTo>
                  <a:lnTo>
                    <a:pt x="229413" y="608950"/>
                  </a:lnTo>
                  <a:lnTo>
                    <a:pt x="183761" y="608775"/>
                  </a:lnTo>
                  <a:lnTo>
                    <a:pt x="117702" y="604208"/>
                  </a:lnTo>
                  <a:lnTo>
                    <a:pt x="67329" y="584158"/>
                  </a:lnTo>
                  <a:lnTo>
                    <a:pt x="24795" y="541630"/>
                  </a:lnTo>
                  <a:lnTo>
                    <a:pt x="4742" y="491264"/>
                  </a:lnTo>
                  <a:lnTo>
                    <a:pt x="175" y="425215"/>
                  </a:lnTo>
                  <a:lnTo>
                    <a:pt x="0" y="379569"/>
                  </a:lnTo>
                  <a:lnTo>
                    <a:pt x="0" y="229381"/>
                  </a:lnTo>
                  <a:lnTo>
                    <a:pt x="175" y="183735"/>
                  </a:lnTo>
                  <a:lnTo>
                    <a:pt x="4743" y="117685"/>
                  </a:lnTo>
                  <a:lnTo>
                    <a:pt x="24795" y="67319"/>
                  </a:lnTo>
                  <a:lnTo>
                    <a:pt x="67329" y="24791"/>
                  </a:lnTo>
                  <a:lnTo>
                    <a:pt x="117702" y="4742"/>
                  </a:lnTo>
                  <a:lnTo>
                    <a:pt x="183761" y="175"/>
                  </a:lnTo>
                  <a:lnTo>
                    <a:pt x="229413" y="0"/>
                  </a:lnTo>
                  <a:close/>
                </a:path>
              </a:pathLst>
            </a:custGeom>
            <a:ln w="27971">
              <a:solidFill>
                <a:srgbClr val="666666"/>
              </a:solidFill>
            </a:ln>
          </p:spPr>
          <p:txBody>
            <a:bodyPr wrap="square" lIns="0" tIns="0" rIns="0" bIns="0" rtlCol="0"/>
            <a:lstStyle/>
            <a:p>
              <a:endParaRPr/>
            </a:p>
          </p:txBody>
        </p:sp>
        <p:sp>
          <p:nvSpPr>
            <p:cNvPr id="18" name="object 18"/>
            <p:cNvSpPr/>
            <p:nvPr/>
          </p:nvSpPr>
          <p:spPr>
            <a:xfrm>
              <a:off x="4004962" y="3176691"/>
              <a:ext cx="1806575" cy="608965"/>
            </a:xfrm>
            <a:custGeom>
              <a:avLst/>
              <a:gdLst/>
              <a:ahLst/>
              <a:cxnLst/>
              <a:rect l="l" t="t" r="r" b="b"/>
              <a:pathLst>
                <a:path w="1806575" h="608964">
                  <a:moveTo>
                    <a:pt x="1576877" y="0"/>
                  </a:moveTo>
                  <a:lnTo>
                    <a:pt x="229412" y="0"/>
                  </a:lnTo>
                  <a:lnTo>
                    <a:pt x="183760" y="175"/>
                  </a:lnTo>
                  <a:lnTo>
                    <a:pt x="117702" y="4742"/>
                  </a:lnTo>
                  <a:lnTo>
                    <a:pt x="67329" y="24792"/>
                  </a:lnTo>
                  <a:lnTo>
                    <a:pt x="24794" y="67320"/>
                  </a:lnTo>
                  <a:lnTo>
                    <a:pt x="4742" y="117686"/>
                  </a:lnTo>
                  <a:lnTo>
                    <a:pt x="175" y="183735"/>
                  </a:lnTo>
                  <a:lnTo>
                    <a:pt x="0" y="229381"/>
                  </a:lnTo>
                  <a:lnTo>
                    <a:pt x="0" y="379569"/>
                  </a:lnTo>
                  <a:lnTo>
                    <a:pt x="175" y="425215"/>
                  </a:lnTo>
                  <a:lnTo>
                    <a:pt x="4742" y="491264"/>
                  </a:lnTo>
                  <a:lnTo>
                    <a:pt x="24794" y="541630"/>
                  </a:lnTo>
                  <a:lnTo>
                    <a:pt x="67329" y="584158"/>
                  </a:lnTo>
                  <a:lnTo>
                    <a:pt x="117702" y="604208"/>
                  </a:lnTo>
                  <a:lnTo>
                    <a:pt x="183760" y="608775"/>
                  </a:lnTo>
                  <a:lnTo>
                    <a:pt x="229412" y="608951"/>
                  </a:lnTo>
                  <a:lnTo>
                    <a:pt x="1576877" y="608951"/>
                  </a:lnTo>
                  <a:lnTo>
                    <a:pt x="1622529" y="608775"/>
                  </a:lnTo>
                  <a:lnTo>
                    <a:pt x="1688589" y="604208"/>
                  </a:lnTo>
                  <a:lnTo>
                    <a:pt x="1738962" y="584158"/>
                  </a:lnTo>
                  <a:lnTo>
                    <a:pt x="1781496" y="541630"/>
                  </a:lnTo>
                  <a:lnTo>
                    <a:pt x="1801549" y="491264"/>
                  </a:lnTo>
                  <a:lnTo>
                    <a:pt x="1806116" y="425215"/>
                  </a:lnTo>
                  <a:lnTo>
                    <a:pt x="1806291" y="379569"/>
                  </a:lnTo>
                  <a:lnTo>
                    <a:pt x="1806291" y="229381"/>
                  </a:lnTo>
                  <a:lnTo>
                    <a:pt x="1806116" y="183735"/>
                  </a:lnTo>
                  <a:lnTo>
                    <a:pt x="1801549" y="117686"/>
                  </a:lnTo>
                  <a:lnTo>
                    <a:pt x="1781496" y="67320"/>
                  </a:lnTo>
                  <a:lnTo>
                    <a:pt x="1738962" y="24792"/>
                  </a:lnTo>
                  <a:lnTo>
                    <a:pt x="1688589" y="4742"/>
                  </a:lnTo>
                  <a:lnTo>
                    <a:pt x="1622529" y="175"/>
                  </a:lnTo>
                  <a:lnTo>
                    <a:pt x="1576877" y="0"/>
                  </a:lnTo>
                  <a:close/>
                </a:path>
              </a:pathLst>
            </a:custGeom>
            <a:solidFill>
              <a:srgbClr val="FFFFFF"/>
            </a:solidFill>
          </p:spPr>
          <p:txBody>
            <a:bodyPr wrap="square" lIns="0" tIns="0" rIns="0" bIns="0" rtlCol="0"/>
            <a:lstStyle/>
            <a:p>
              <a:endParaRPr/>
            </a:p>
          </p:txBody>
        </p:sp>
        <p:sp>
          <p:nvSpPr>
            <p:cNvPr id="19" name="object 19"/>
            <p:cNvSpPr/>
            <p:nvPr/>
          </p:nvSpPr>
          <p:spPr>
            <a:xfrm>
              <a:off x="4004962" y="3176691"/>
              <a:ext cx="1806575" cy="608965"/>
            </a:xfrm>
            <a:custGeom>
              <a:avLst/>
              <a:gdLst/>
              <a:ahLst/>
              <a:cxnLst/>
              <a:rect l="l" t="t" r="r" b="b"/>
              <a:pathLst>
                <a:path w="1806575" h="608964">
                  <a:moveTo>
                    <a:pt x="229413" y="0"/>
                  </a:moveTo>
                  <a:lnTo>
                    <a:pt x="1576878" y="1"/>
                  </a:lnTo>
                  <a:lnTo>
                    <a:pt x="1622531" y="177"/>
                  </a:lnTo>
                  <a:lnTo>
                    <a:pt x="1688590" y="4743"/>
                  </a:lnTo>
                  <a:lnTo>
                    <a:pt x="1738962" y="24793"/>
                  </a:lnTo>
                  <a:lnTo>
                    <a:pt x="1781496" y="67321"/>
                  </a:lnTo>
                  <a:lnTo>
                    <a:pt x="1801549" y="117687"/>
                  </a:lnTo>
                  <a:lnTo>
                    <a:pt x="1806117" y="183737"/>
                  </a:lnTo>
                  <a:lnTo>
                    <a:pt x="1806292" y="229382"/>
                  </a:lnTo>
                  <a:lnTo>
                    <a:pt x="1806292" y="379571"/>
                  </a:lnTo>
                  <a:lnTo>
                    <a:pt x="1806116" y="425216"/>
                  </a:lnTo>
                  <a:lnTo>
                    <a:pt x="1801549" y="491266"/>
                  </a:lnTo>
                  <a:lnTo>
                    <a:pt x="1781496" y="541632"/>
                  </a:lnTo>
                  <a:lnTo>
                    <a:pt x="1738962" y="584160"/>
                  </a:lnTo>
                  <a:lnTo>
                    <a:pt x="1688589" y="604210"/>
                  </a:lnTo>
                  <a:lnTo>
                    <a:pt x="1622530" y="608776"/>
                  </a:lnTo>
                  <a:lnTo>
                    <a:pt x="1576878" y="608952"/>
                  </a:lnTo>
                  <a:lnTo>
                    <a:pt x="229413" y="608950"/>
                  </a:lnTo>
                  <a:lnTo>
                    <a:pt x="183761" y="608775"/>
                  </a:lnTo>
                  <a:lnTo>
                    <a:pt x="117702" y="604208"/>
                  </a:lnTo>
                  <a:lnTo>
                    <a:pt x="67329" y="584158"/>
                  </a:lnTo>
                  <a:lnTo>
                    <a:pt x="24795" y="541630"/>
                  </a:lnTo>
                  <a:lnTo>
                    <a:pt x="4742" y="491264"/>
                  </a:lnTo>
                  <a:lnTo>
                    <a:pt x="175" y="425215"/>
                  </a:lnTo>
                  <a:lnTo>
                    <a:pt x="0" y="379569"/>
                  </a:lnTo>
                  <a:lnTo>
                    <a:pt x="0" y="229381"/>
                  </a:lnTo>
                  <a:lnTo>
                    <a:pt x="175" y="183735"/>
                  </a:lnTo>
                  <a:lnTo>
                    <a:pt x="4743" y="117685"/>
                  </a:lnTo>
                  <a:lnTo>
                    <a:pt x="24795" y="67319"/>
                  </a:lnTo>
                  <a:lnTo>
                    <a:pt x="67329" y="24791"/>
                  </a:lnTo>
                  <a:lnTo>
                    <a:pt x="117702" y="4742"/>
                  </a:lnTo>
                  <a:lnTo>
                    <a:pt x="183761" y="175"/>
                  </a:lnTo>
                  <a:lnTo>
                    <a:pt x="229413" y="0"/>
                  </a:lnTo>
                  <a:close/>
                </a:path>
              </a:pathLst>
            </a:custGeom>
            <a:ln w="27971">
              <a:solidFill>
                <a:srgbClr val="666666"/>
              </a:solidFill>
            </a:ln>
          </p:spPr>
          <p:txBody>
            <a:bodyPr wrap="square" lIns="0" tIns="0" rIns="0" bIns="0" rtlCol="0"/>
            <a:lstStyle/>
            <a:p>
              <a:endParaRPr/>
            </a:p>
          </p:txBody>
        </p:sp>
      </p:grpSp>
      <p:sp>
        <p:nvSpPr>
          <p:cNvPr id="20" name="object 20"/>
          <p:cNvSpPr txBox="1"/>
          <p:nvPr/>
        </p:nvSpPr>
        <p:spPr>
          <a:xfrm>
            <a:off x="4132959" y="3367044"/>
            <a:ext cx="1536700" cy="227329"/>
          </a:xfrm>
          <a:prstGeom prst="rect">
            <a:avLst/>
          </a:prstGeom>
        </p:spPr>
        <p:txBody>
          <a:bodyPr vert="horz" wrap="square" lIns="0" tIns="15240" rIns="0" bIns="0" rtlCol="0">
            <a:spAutoFit/>
          </a:bodyPr>
          <a:lstStyle/>
          <a:p>
            <a:pPr marL="12700">
              <a:lnSpc>
                <a:spcPct val="100000"/>
              </a:lnSpc>
              <a:spcBef>
                <a:spcPts val="120"/>
              </a:spcBef>
            </a:pPr>
            <a:r>
              <a:rPr sz="1300" spc="-10" dirty="0">
                <a:latin typeface="Courier New"/>
                <a:cs typeface="Courier New"/>
              </a:rPr>
              <a:t>download_site</a:t>
            </a:r>
            <a:r>
              <a:rPr sz="1300" b="1" spc="-10" dirty="0">
                <a:latin typeface="Courier New"/>
                <a:cs typeface="Courier New"/>
              </a:rPr>
              <a:t>()</a:t>
            </a:r>
            <a:endParaRPr sz="1300">
              <a:latin typeface="Courier New"/>
              <a:cs typeface="Courier New"/>
            </a:endParaRPr>
          </a:p>
        </p:txBody>
      </p:sp>
      <p:grpSp>
        <p:nvGrpSpPr>
          <p:cNvPr id="21" name="object 21"/>
          <p:cNvGrpSpPr/>
          <p:nvPr/>
        </p:nvGrpSpPr>
        <p:grpSpPr>
          <a:xfrm>
            <a:off x="3990675" y="3921940"/>
            <a:ext cx="1835150" cy="637540"/>
            <a:chOff x="3990675" y="3921940"/>
            <a:chExt cx="1835150" cy="637540"/>
          </a:xfrm>
        </p:grpSpPr>
        <p:sp>
          <p:nvSpPr>
            <p:cNvPr id="22" name="object 22"/>
            <p:cNvSpPr/>
            <p:nvPr/>
          </p:nvSpPr>
          <p:spPr>
            <a:xfrm>
              <a:off x="4004962" y="3936227"/>
              <a:ext cx="1806575" cy="608965"/>
            </a:xfrm>
            <a:custGeom>
              <a:avLst/>
              <a:gdLst/>
              <a:ahLst/>
              <a:cxnLst/>
              <a:rect l="l" t="t" r="r" b="b"/>
              <a:pathLst>
                <a:path w="1806575" h="608964">
                  <a:moveTo>
                    <a:pt x="1576877" y="0"/>
                  </a:moveTo>
                  <a:lnTo>
                    <a:pt x="229412" y="0"/>
                  </a:lnTo>
                  <a:lnTo>
                    <a:pt x="183760" y="175"/>
                  </a:lnTo>
                  <a:lnTo>
                    <a:pt x="117702" y="4742"/>
                  </a:lnTo>
                  <a:lnTo>
                    <a:pt x="67329" y="24792"/>
                  </a:lnTo>
                  <a:lnTo>
                    <a:pt x="24794" y="67320"/>
                  </a:lnTo>
                  <a:lnTo>
                    <a:pt x="4742" y="117686"/>
                  </a:lnTo>
                  <a:lnTo>
                    <a:pt x="175" y="183735"/>
                  </a:lnTo>
                  <a:lnTo>
                    <a:pt x="0" y="229381"/>
                  </a:lnTo>
                  <a:lnTo>
                    <a:pt x="0" y="379569"/>
                  </a:lnTo>
                  <a:lnTo>
                    <a:pt x="175" y="425215"/>
                  </a:lnTo>
                  <a:lnTo>
                    <a:pt x="4742" y="491264"/>
                  </a:lnTo>
                  <a:lnTo>
                    <a:pt x="24794" y="541630"/>
                  </a:lnTo>
                  <a:lnTo>
                    <a:pt x="67329" y="584158"/>
                  </a:lnTo>
                  <a:lnTo>
                    <a:pt x="117702" y="604208"/>
                  </a:lnTo>
                  <a:lnTo>
                    <a:pt x="183760" y="608775"/>
                  </a:lnTo>
                  <a:lnTo>
                    <a:pt x="229412" y="608951"/>
                  </a:lnTo>
                  <a:lnTo>
                    <a:pt x="1576877" y="608951"/>
                  </a:lnTo>
                  <a:lnTo>
                    <a:pt x="1622529" y="608775"/>
                  </a:lnTo>
                  <a:lnTo>
                    <a:pt x="1688589" y="604208"/>
                  </a:lnTo>
                  <a:lnTo>
                    <a:pt x="1738962" y="584158"/>
                  </a:lnTo>
                  <a:lnTo>
                    <a:pt x="1781496" y="541630"/>
                  </a:lnTo>
                  <a:lnTo>
                    <a:pt x="1801549" y="491264"/>
                  </a:lnTo>
                  <a:lnTo>
                    <a:pt x="1806116" y="425215"/>
                  </a:lnTo>
                  <a:lnTo>
                    <a:pt x="1806291" y="379569"/>
                  </a:lnTo>
                  <a:lnTo>
                    <a:pt x="1806291" y="229381"/>
                  </a:lnTo>
                  <a:lnTo>
                    <a:pt x="1806116" y="183735"/>
                  </a:lnTo>
                  <a:lnTo>
                    <a:pt x="1801549" y="117686"/>
                  </a:lnTo>
                  <a:lnTo>
                    <a:pt x="1781496" y="67320"/>
                  </a:lnTo>
                  <a:lnTo>
                    <a:pt x="1738962" y="24792"/>
                  </a:lnTo>
                  <a:lnTo>
                    <a:pt x="1688589" y="4742"/>
                  </a:lnTo>
                  <a:lnTo>
                    <a:pt x="1622529" y="175"/>
                  </a:lnTo>
                  <a:lnTo>
                    <a:pt x="1576877" y="0"/>
                  </a:lnTo>
                  <a:close/>
                </a:path>
              </a:pathLst>
            </a:custGeom>
            <a:solidFill>
              <a:srgbClr val="FFFFFF"/>
            </a:solidFill>
          </p:spPr>
          <p:txBody>
            <a:bodyPr wrap="square" lIns="0" tIns="0" rIns="0" bIns="0" rtlCol="0"/>
            <a:lstStyle/>
            <a:p>
              <a:endParaRPr/>
            </a:p>
          </p:txBody>
        </p:sp>
        <p:sp>
          <p:nvSpPr>
            <p:cNvPr id="23" name="object 23"/>
            <p:cNvSpPr/>
            <p:nvPr/>
          </p:nvSpPr>
          <p:spPr>
            <a:xfrm>
              <a:off x="4004962" y="3936227"/>
              <a:ext cx="1806575" cy="608965"/>
            </a:xfrm>
            <a:custGeom>
              <a:avLst/>
              <a:gdLst/>
              <a:ahLst/>
              <a:cxnLst/>
              <a:rect l="l" t="t" r="r" b="b"/>
              <a:pathLst>
                <a:path w="1806575" h="608964">
                  <a:moveTo>
                    <a:pt x="229413" y="0"/>
                  </a:moveTo>
                  <a:lnTo>
                    <a:pt x="1576878" y="1"/>
                  </a:lnTo>
                  <a:lnTo>
                    <a:pt x="1622531" y="177"/>
                  </a:lnTo>
                  <a:lnTo>
                    <a:pt x="1688590" y="4743"/>
                  </a:lnTo>
                  <a:lnTo>
                    <a:pt x="1738962" y="24793"/>
                  </a:lnTo>
                  <a:lnTo>
                    <a:pt x="1781496" y="67321"/>
                  </a:lnTo>
                  <a:lnTo>
                    <a:pt x="1801549" y="117687"/>
                  </a:lnTo>
                  <a:lnTo>
                    <a:pt x="1806117" y="183737"/>
                  </a:lnTo>
                  <a:lnTo>
                    <a:pt x="1806292" y="229382"/>
                  </a:lnTo>
                  <a:lnTo>
                    <a:pt x="1806292" y="379571"/>
                  </a:lnTo>
                  <a:lnTo>
                    <a:pt x="1806116" y="425216"/>
                  </a:lnTo>
                  <a:lnTo>
                    <a:pt x="1801549" y="491266"/>
                  </a:lnTo>
                  <a:lnTo>
                    <a:pt x="1781496" y="541632"/>
                  </a:lnTo>
                  <a:lnTo>
                    <a:pt x="1738962" y="584160"/>
                  </a:lnTo>
                  <a:lnTo>
                    <a:pt x="1688589" y="604210"/>
                  </a:lnTo>
                  <a:lnTo>
                    <a:pt x="1622530" y="608776"/>
                  </a:lnTo>
                  <a:lnTo>
                    <a:pt x="1576878" y="608952"/>
                  </a:lnTo>
                  <a:lnTo>
                    <a:pt x="229413" y="608950"/>
                  </a:lnTo>
                  <a:lnTo>
                    <a:pt x="183761" y="608775"/>
                  </a:lnTo>
                  <a:lnTo>
                    <a:pt x="117702" y="604208"/>
                  </a:lnTo>
                  <a:lnTo>
                    <a:pt x="67329" y="584158"/>
                  </a:lnTo>
                  <a:lnTo>
                    <a:pt x="24795" y="541630"/>
                  </a:lnTo>
                  <a:lnTo>
                    <a:pt x="4742" y="491264"/>
                  </a:lnTo>
                  <a:lnTo>
                    <a:pt x="175" y="425215"/>
                  </a:lnTo>
                  <a:lnTo>
                    <a:pt x="0" y="379569"/>
                  </a:lnTo>
                  <a:lnTo>
                    <a:pt x="0" y="229381"/>
                  </a:lnTo>
                  <a:lnTo>
                    <a:pt x="175" y="183735"/>
                  </a:lnTo>
                  <a:lnTo>
                    <a:pt x="4743" y="117685"/>
                  </a:lnTo>
                  <a:lnTo>
                    <a:pt x="24795" y="67319"/>
                  </a:lnTo>
                  <a:lnTo>
                    <a:pt x="67329" y="24791"/>
                  </a:lnTo>
                  <a:lnTo>
                    <a:pt x="117702" y="4742"/>
                  </a:lnTo>
                  <a:lnTo>
                    <a:pt x="183761" y="175"/>
                  </a:lnTo>
                  <a:lnTo>
                    <a:pt x="229413" y="0"/>
                  </a:lnTo>
                  <a:close/>
                </a:path>
              </a:pathLst>
            </a:custGeom>
            <a:ln w="27971">
              <a:solidFill>
                <a:srgbClr val="666666"/>
              </a:solidFill>
            </a:ln>
          </p:spPr>
          <p:txBody>
            <a:bodyPr wrap="square" lIns="0" tIns="0" rIns="0" bIns="0" rtlCol="0"/>
            <a:lstStyle/>
            <a:p>
              <a:endParaRPr/>
            </a:p>
          </p:txBody>
        </p:sp>
      </p:grpSp>
      <p:sp>
        <p:nvSpPr>
          <p:cNvPr id="24" name="object 24"/>
          <p:cNvSpPr txBox="1"/>
          <p:nvPr/>
        </p:nvSpPr>
        <p:spPr>
          <a:xfrm>
            <a:off x="4132959" y="4126580"/>
            <a:ext cx="1536700" cy="227329"/>
          </a:xfrm>
          <a:prstGeom prst="rect">
            <a:avLst/>
          </a:prstGeom>
        </p:spPr>
        <p:txBody>
          <a:bodyPr vert="horz" wrap="square" lIns="0" tIns="15240" rIns="0" bIns="0" rtlCol="0">
            <a:spAutoFit/>
          </a:bodyPr>
          <a:lstStyle/>
          <a:p>
            <a:pPr marL="12700">
              <a:lnSpc>
                <a:spcPct val="100000"/>
              </a:lnSpc>
              <a:spcBef>
                <a:spcPts val="120"/>
              </a:spcBef>
            </a:pPr>
            <a:r>
              <a:rPr sz="1300" spc="-10" dirty="0">
                <a:latin typeface="Courier New"/>
                <a:cs typeface="Courier New"/>
              </a:rPr>
              <a:t>download_site</a:t>
            </a:r>
            <a:r>
              <a:rPr sz="1300" b="1" spc="-10" dirty="0">
                <a:latin typeface="Courier New"/>
                <a:cs typeface="Courier New"/>
              </a:rPr>
              <a:t>()</a:t>
            </a:r>
            <a:endParaRPr sz="1300">
              <a:latin typeface="Courier New"/>
              <a:cs typeface="Courier New"/>
            </a:endParaRPr>
          </a:p>
        </p:txBody>
      </p:sp>
      <p:sp>
        <p:nvSpPr>
          <p:cNvPr id="25" name="object 25"/>
          <p:cNvSpPr/>
          <p:nvPr/>
        </p:nvSpPr>
        <p:spPr>
          <a:xfrm>
            <a:off x="4004962" y="4695764"/>
            <a:ext cx="1806575" cy="608965"/>
          </a:xfrm>
          <a:custGeom>
            <a:avLst/>
            <a:gdLst/>
            <a:ahLst/>
            <a:cxnLst/>
            <a:rect l="l" t="t" r="r" b="b"/>
            <a:pathLst>
              <a:path w="1806575" h="608964">
                <a:moveTo>
                  <a:pt x="229413" y="0"/>
                </a:moveTo>
                <a:lnTo>
                  <a:pt x="1576878" y="1"/>
                </a:lnTo>
                <a:lnTo>
                  <a:pt x="1622531" y="177"/>
                </a:lnTo>
                <a:lnTo>
                  <a:pt x="1688590" y="4743"/>
                </a:lnTo>
                <a:lnTo>
                  <a:pt x="1738962" y="24793"/>
                </a:lnTo>
                <a:lnTo>
                  <a:pt x="1781496" y="67321"/>
                </a:lnTo>
                <a:lnTo>
                  <a:pt x="1801549" y="117687"/>
                </a:lnTo>
                <a:lnTo>
                  <a:pt x="1806117" y="183737"/>
                </a:lnTo>
                <a:lnTo>
                  <a:pt x="1806292" y="229382"/>
                </a:lnTo>
                <a:lnTo>
                  <a:pt x="1806292" y="379571"/>
                </a:lnTo>
                <a:lnTo>
                  <a:pt x="1806116" y="425216"/>
                </a:lnTo>
                <a:lnTo>
                  <a:pt x="1801549" y="491266"/>
                </a:lnTo>
                <a:lnTo>
                  <a:pt x="1781496" y="541632"/>
                </a:lnTo>
                <a:lnTo>
                  <a:pt x="1738962" y="584160"/>
                </a:lnTo>
                <a:lnTo>
                  <a:pt x="1688589" y="604210"/>
                </a:lnTo>
                <a:lnTo>
                  <a:pt x="1622530" y="608776"/>
                </a:lnTo>
                <a:lnTo>
                  <a:pt x="1576878" y="608952"/>
                </a:lnTo>
                <a:lnTo>
                  <a:pt x="229413" y="608950"/>
                </a:lnTo>
                <a:lnTo>
                  <a:pt x="183761" y="608775"/>
                </a:lnTo>
                <a:lnTo>
                  <a:pt x="117702" y="604208"/>
                </a:lnTo>
                <a:lnTo>
                  <a:pt x="67329" y="584158"/>
                </a:lnTo>
                <a:lnTo>
                  <a:pt x="24795" y="541630"/>
                </a:lnTo>
                <a:lnTo>
                  <a:pt x="4742" y="491264"/>
                </a:lnTo>
                <a:lnTo>
                  <a:pt x="175" y="425215"/>
                </a:lnTo>
                <a:lnTo>
                  <a:pt x="0" y="379569"/>
                </a:lnTo>
                <a:lnTo>
                  <a:pt x="0" y="229381"/>
                </a:lnTo>
                <a:lnTo>
                  <a:pt x="175" y="183735"/>
                </a:lnTo>
                <a:lnTo>
                  <a:pt x="4743" y="117685"/>
                </a:lnTo>
                <a:lnTo>
                  <a:pt x="24795" y="67319"/>
                </a:lnTo>
                <a:lnTo>
                  <a:pt x="67329" y="24791"/>
                </a:lnTo>
                <a:lnTo>
                  <a:pt x="117702" y="4742"/>
                </a:lnTo>
                <a:lnTo>
                  <a:pt x="183761" y="175"/>
                </a:lnTo>
                <a:lnTo>
                  <a:pt x="229413" y="0"/>
                </a:lnTo>
                <a:close/>
              </a:path>
            </a:pathLst>
          </a:custGeom>
          <a:ln w="27971">
            <a:solidFill>
              <a:srgbClr val="666666"/>
            </a:solidFill>
          </a:ln>
        </p:spPr>
        <p:txBody>
          <a:bodyPr wrap="square" lIns="0" tIns="0" rIns="0" bIns="0" rtlCol="0"/>
          <a:lstStyle/>
          <a:p>
            <a:endParaRPr/>
          </a:p>
        </p:txBody>
      </p:sp>
      <p:sp>
        <p:nvSpPr>
          <p:cNvPr id="26" name="object 26"/>
          <p:cNvSpPr txBox="1"/>
          <p:nvPr/>
        </p:nvSpPr>
        <p:spPr>
          <a:xfrm>
            <a:off x="4132959" y="4886116"/>
            <a:ext cx="1536700" cy="227329"/>
          </a:xfrm>
          <a:prstGeom prst="rect">
            <a:avLst/>
          </a:prstGeom>
        </p:spPr>
        <p:txBody>
          <a:bodyPr vert="horz" wrap="square" lIns="0" tIns="15240" rIns="0" bIns="0" rtlCol="0">
            <a:spAutoFit/>
          </a:bodyPr>
          <a:lstStyle/>
          <a:p>
            <a:pPr marL="12700">
              <a:lnSpc>
                <a:spcPct val="100000"/>
              </a:lnSpc>
              <a:spcBef>
                <a:spcPts val="120"/>
              </a:spcBef>
            </a:pPr>
            <a:r>
              <a:rPr sz="1300" spc="-10" dirty="0">
                <a:latin typeface="Courier New"/>
                <a:cs typeface="Courier New"/>
              </a:rPr>
              <a:t>download_site</a:t>
            </a:r>
            <a:r>
              <a:rPr sz="1300" b="1" spc="-10" dirty="0">
                <a:latin typeface="Courier New"/>
                <a:cs typeface="Courier New"/>
              </a:rPr>
              <a:t>()</a:t>
            </a:r>
            <a:endParaRPr sz="1300">
              <a:latin typeface="Courier New"/>
              <a:cs typeface="Courier New"/>
            </a:endParaRPr>
          </a:p>
        </p:txBody>
      </p:sp>
      <p:sp>
        <p:nvSpPr>
          <p:cNvPr id="27" name="object 27"/>
          <p:cNvSpPr/>
          <p:nvPr/>
        </p:nvSpPr>
        <p:spPr>
          <a:xfrm>
            <a:off x="4004962" y="5455300"/>
            <a:ext cx="1806575" cy="608965"/>
          </a:xfrm>
          <a:custGeom>
            <a:avLst/>
            <a:gdLst/>
            <a:ahLst/>
            <a:cxnLst/>
            <a:rect l="l" t="t" r="r" b="b"/>
            <a:pathLst>
              <a:path w="1806575" h="608964">
                <a:moveTo>
                  <a:pt x="229413" y="0"/>
                </a:moveTo>
                <a:lnTo>
                  <a:pt x="1576878" y="1"/>
                </a:lnTo>
                <a:lnTo>
                  <a:pt x="1622531" y="177"/>
                </a:lnTo>
                <a:lnTo>
                  <a:pt x="1688590" y="4743"/>
                </a:lnTo>
                <a:lnTo>
                  <a:pt x="1738962" y="24793"/>
                </a:lnTo>
                <a:lnTo>
                  <a:pt x="1781496" y="67321"/>
                </a:lnTo>
                <a:lnTo>
                  <a:pt x="1801549" y="117687"/>
                </a:lnTo>
                <a:lnTo>
                  <a:pt x="1806117" y="183737"/>
                </a:lnTo>
                <a:lnTo>
                  <a:pt x="1806292" y="229382"/>
                </a:lnTo>
                <a:lnTo>
                  <a:pt x="1806292" y="379571"/>
                </a:lnTo>
                <a:lnTo>
                  <a:pt x="1806116" y="425216"/>
                </a:lnTo>
                <a:lnTo>
                  <a:pt x="1801549" y="491266"/>
                </a:lnTo>
                <a:lnTo>
                  <a:pt x="1781496" y="541632"/>
                </a:lnTo>
                <a:lnTo>
                  <a:pt x="1738962" y="584160"/>
                </a:lnTo>
                <a:lnTo>
                  <a:pt x="1688589" y="604210"/>
                </a:lnTo>
                <a:lnTo>
                  <a:pt x="1622530" y="608776"/>
                </a:lnTo>
                <a:lnTo>
                  <a:pt x="1576878" y="608952"/>
                </a:lnTo>
                <a:lnTo>
                  <a:pt x="229413" y="608950"/>
                </a:lnTo>
                <a:lnTo>
                  <a:pt x="183761" y="608775"/>
                </a:lnTo>
                <a:lnTo>
                  <a:pt x="117702" y="604208"/>
                </a:lnTo>
                <a:lnTo>
                  <a:pt x="67329" y="584158"/>
                </a:lnTo>
                <a:lnTo>
                  <a:pt x="24795" y="541630"/>
                </a:lnTo>
                <a:lnTo>
                  <a:pt x="4742" y="491264"/>
                </a:lnTo>
                <a:lnTo>
                  <a:pt x="175" y="425215"/>
                </a:lnTo>
                <a:lnTo>
                  <a:pt x="0" y="379569"/>
                </a:lnTo>
                <a:lnTo>
                  <a:pt x="0" y="229381"/>
                </a:lnTo>
                <a:lnTo>
                  <a:pt x="175" y="183735"/>
                </a:lnTo>
                <a:lnTo>
                  <a:pt x="4743" y="117685"/>
                </a:lnTo>
                <a:lnTo>
                  <a:pt x="24795" y="67319"/>
                </a:lnTo>
                <a:lnTo>
                  <a:pt x="67329" y="24791"/>
                </a:lnTo>
                <a:lnTo>
                  <a:pt x="117702" y="4742"/>
                </a:lnTo>
                <a:lnTo>
                  <a:pt x="183761" y="175"/>
                </a:lnTo>
                <a:lnTo>
                  <a:pt x="229413" y="0"/>
                </a:lnTo>
                <a:close/>
              </a:path>
            </a:pathLst>
          </a:custGeom>
          <a:ln w="27971">
            <a:solidFill>
              <a:srgbClr val="666666"/>
            </a:solidFill>
          </a:ln>
        </p:spPr>
        <p:txBody>
          <a:bodyPr wrap="square" lIns="0" tIns="0" rIns="0" bIns="0" rtlCol="0"/>
          <a:lstStyle/>
          <a:p>
            <a:endParaRPr/>
          </a:p>
        </p:txBody>
      </p:sp>
      <p:sp>
        <p:nvSpPr>
          <p:cNvPr id="28" name="object 28"/>
          <p:cNvSpPr txBox="1"/>
          <p:nvPr/>
        </p:nvSpPr>
        <p:spPr>
          <a:xfrm>
            <a:off x="4132959" y="5645652"/>
            <a:ext cx="1536700" cy="227329"/>
          </a:xfrm>
          <a:prstGeom prst="rect">
            <a:avLst/>
          </a:prstGeom>
        </p:spPr>
        <p:txBody>
          <a:bodyPr vert="horz" wrap="square" lIns="0" tIns="15240" rIns="0" bIns="0" rtlCol="0">
            <a:spAutoFit/>
          </a:bodyPr>
          <a:lstStyle/>
          <a:p>
            <a:pPr marL="12700">
              <a:lnSpc>
                <a:spcPct val="100000"/>
              </a:lnSpc>
              <a:spcBef>
                <a:spcPts val="120"/>
              </a:spcBef>
            </a:pPr>
            <a:r>
              <a:rPr sz="1300" spc="-10" dirty="0">
                <a:latin typeface="Courier New"/>
                <a:cs typeface="Courier New"/>
              </a:rPr>
              <a:t>download_site</a:t>
            </a:r>
            <a:r>
              <a:rPr sz="1300" b="1" spc="-10" dirty="0">
                <a:latin typeface="Courier New"/>
                <a:cs typeface="Courier New"/>
              </a:rPr>
              <a:t>()</a:t>
            </a:r>
            <a:endParaRPr sz="1300">
              <a:latin typeface="Courier New"/>
              <a:cs typeface="Courier New"/>
            </a:endParaRPr>
          </a:p>
        </p:txBody>
      </p:sp>
      <p:sp>
        <p:nvSpPr>
          <p:cNvPr id="29" name="object 29"/>
          <p:cNvSpPr txBox="1"/>
          <p:nvPr/>
        </p:nvSpPr>
        <p:spPr>
          <a:xfrm>
            <a:off x="2132425" y="2049147"/>
            <a:ext cx="5767070" cy="785495"/>
          </a:xfrm>
          <a:prstGeom prst="rect">
            <a:avLst/>
          </a:prstGeom>
        </p:spPr>
        <p:txBody>
          <a:bodyPr vert="horz" wrap="square" lIns="0" tIns="15240" rIns="0" bIns="0" rtlCol="0">
            <a:spAutoFit/>
          </a:bodyPr>
          <a:lstStyle/>
          <a:p>
            <a:pPr marL="12700">
              <a:lnSpc>
                <a:spcPct val="100000"/>
              </a:lnSpc>
              <a:spcBef>
                <a:spcPts val="120"/>
              </a:spcBef>
            </a:pPr>
            <a:r>
              <a:rPr sz="1300" b="1" dirty="0">
                <a:solidFill>
                  <a:srgbClr val="204A87"/>
                </a:solidFill>
                <a:latin typeface="Courier New"/>
                <a:cs typeface="Courier New"/>
              </a:rPr>
              <a:t>with</a:t>
            </a:r>
            <a:r>
              <a:rPr sz="1300" b="1" spc="250" dirty="0">
                <a:solidFill>
                  <a:srgbClr val="204A87"/>
                </a:solidFill>
                <a:latin typeface="Courier New"/>
                <a:cs typeface="Courier New"/>
              </a:rPr>
              <a:t> </a:t>
            </a:r>
            <a:r>
              <a:rPr sz="1300" spc="-10" dirty="0">
                <a:latin typeface="Courier New"/>
                <a:cs typeface="Courier New"/>
              </a:rPr>
              <a:t>concurrent</a:t>
            </a:r>
            <a:r>
              <a:rPr sz="1300" b="1" spc="-10" dirty="0">
                <a:solidFill>
                  <a:srgbClr val="CE5C00"/>
                </a:solidFill>
                <a:latin typeface="Courier New"/>
                <a:cs typeface="Courier New"/>
              </a:rPr>
              <a:t>.</a:t>
            </a:r>
            <a:r>
              <a:rPr sz="1300" spc="-10" dirty="0">
                <a:latin typeface="Courier New"/>
                <a:cs typeface="Courier New"/>
              </a:rPr>
              <a:t>futures</a:t>
            </a:r>
            <a:r>
              <a:rPr sz="1300" b="1" spc="-10" dirty="0">
                <a:solidFill>
                  <a:srgbClr val="CE5C00"/>
                </a:solidFill>
                <a:latin typeface="Courier New"/>
                <a:cs typeface="Courier New"/>
              </a:rPr>
              <a:t>.</a:t>
            </a:r>
            <a:r>
              <a:rPr sz="1300" spc="-10" dirty="0">
                <a:latin typeface="Courier New"/>
                <a:cs typeface="Courier New"/>
              </a:rPr>
              <a:t>ThreadPoolExeuctor</a:t>
            </a:r>
            <a:r>
              <a:rPr sz="1300" b="1" spc="-10" dirty="0">
                <a:latin typeface="Courier New"/>
                <a:cs typeface="Courier New"/>
              </a:rPr>
              <a:t>(</a:t>
            </a:r>
            <a:r>
              <a:rPr sz="1300" spc="-10" dirty="0">
                <a:latin typeface="Courier New"/>
                <a:cs typeface="Courier New"/>
              </a:rPr>
              <a:t>max_workers</a:t>
            </a:r>
            <a:r>
              <a:rPr sz="1300" b="1" spc="-10" dirty="0">
                <a:solidFill>
                  <a:srgbClr val="CE5C00"/>
                </a:solidFill>
                <a:latin typeface="Courier New"/>
                <a:cs typeface="Courier New"/>
              </a:rPr>
              <a:t>=</a:t>
            </a:r>
            <a:r>
              <a:rPr sz="1300" b="1" spc="-10" dirty="0">
                <a:solidFill>
                  <a:srgbClr val="0000CF"/>
                </a:solidFill>
                <a:latin typeface="Courier New"/>
                <a:cs typeface="Courier New"/>
              </a:rPr>
              <a:t>5</a:t>
            </a:r>
            <a:r>
              <a:rPr sz="1300" b="1" spc="-10" dirty="0">
                <a:latin typeface="Courier New"/>
                <a:cs typeface="Courier New"/>
              </a:rPr>
              <a:t>)</a:t>
            </a:r>
            <a:endParaRPr sz="1300">
              <a:latin typeface="Courier New"/>
              <a:cs typeface="Courier New"/>
            </a:endParaRPr>
          </a:p>
          <a:p>
            <a:pPr>
              <a:lnSpc>
                <a:spcPct val="100000"/>
              </a:lnSpc>
            </a:pPr>
            <a:endParaRPr sz="1300">
              <a:latin typeface="Courier New"/>
              <a:cs typeface="Courier New"/>
            </a:endParaRPr>
          </a:p>
          <a:p>
            <a:pPr>
              <a:lnSpc>
                <a:spcPct val="100000"/>
              </a:lnSpc>
              <a:spcBef>
                <a:spcPts val="5"/>
              </a:spcBef>
            </a:pPr>
            <a:endParaRPr sz="1200">
              <a:latin typeface="Courier New"/>
              <a:cs typeface="Courier New"/>
            </a:endParaRPr>
          </a:p>
          <a:p>
            <a:pPr marR="221615" algn="ctr">
              <a:lnSpc>
                <a:spcPct val="100000"/>
              </a:lnSpc>
            </a:pPr>
            <a:r>
              <a:rPr sz="1300" spc="-10" dirty="0">
                <a:latin typeface="Courier New"/>
                <a:cs typeface="Courier New"/>
              </a:rPr>
              <a:t>download_site</a:t>
            </a:r>
            <a:r>
              <a:rPr sz="1300" b="1" spc="-10" dirty="0">
                <a:latin typeface="Courier New"/>
                <a:cs typeface="Courier New"/>
              </a:rPr>
              <a:t>()</a:t>
            </a:r>
            <a:endParaRPr sz="1300">
              <a:latin typeface="Courier New"/>
              <a:cs typeface="Courier New"/>
            </a:endParaRPr>
          </a:p>
        </p:txBody>
      </p:sp>
      <p:sp>
        <p:nvSpPr>
          <p:cNvPr id="30" name="object 30"/>
          <p:cNvSpPr txBox="1"/>
          <p:nvPr/>
        </p:nvSpPr>
        <p:spPr>
          <a:xfrm>
            <a:off x="7986553" y="3762270"/>
            <a:ext cx="1939289" cy="227329"/>
          </a:xfrm>
          <a:prstGeom prst="rect">
            <a:avLst/>
          </a:prstGeom>
        </p:spPr>
        <p:txBody>
          <a:bodyPr vert="horz" wrap="square" lIns="0" tIns="15240" rIns="0" bIns="0" rtlCol="0">
            <a:spAutoFit/>
          </a:bodyPr>
          <a:lstStyle/>
          <a:p>
            <a:pPr marL="12700">
              <a:lnSpc>
                <a:spcPct val="100000"/>
              </a:lnSpc>
              <a:spcBef>
                <a:spcPts val="120"/>
              </a:spcBef>
            </a:pPr>
            <a:r>
              <a:rPr sz="1300" spc="-10" dirty="0">
                <a:solidFill>
                  <a:srgbClr val="204A87"/>
                </a:solidFill>
                <a:latin typeface="Courier New"/>
                <a:cs typeface="Courier New"/>
              </a:rPr>
              <a:t>print</a:t>
            </a:r>
            <a:r>
              <a:rPr sz="1300" b="1" spc="-10" dirty="0">
                <a:latin typeface="Courier New"/>
                <a:cs typeface="Courier New"/>
              </a:rPr>
              <a:t>(</a:t>
            </a:r>
            <a:r>
              <a:rPr sz="1300" spc="-10" dirty="0">
                <a:solidFill>
                  <a:srgbClr val="4E9A06"/>
                </a:solidFill>
                <a:latin typeface="Courier New"/>
                <a:cs typeface="Courier New"/>
              </a:rPr>
              <a:t>"Downloaded"</a:t>
            </a:r>
            <a:r>
              <a:rPr sz="1300" b="1" spc="-10" dirty="0">
                <a:latin typeface="Courier New"/>
                <a:cs typeface="Courier New"/>
              </a:rPr>
              <a:t>)</a:t>
            </a:r>
            <a:endParaRPr sz="1300">
              <a:latin typeface="Courier New"/>
              <a:cs typeface="Courier New"/>
            </a:endParaRPr>
          </a:p>
        </p:txBody>
      </p:sp>
      <p:grpSp>
        <p:nvGrpSpPr>
          <p:cNvPr id="31" name="object 31"/>
          <p:cNvGrpSpPr/>
          <p:nvPr/>
        </p:nvGrpSpPr>
        <p:grpSpPr>
          <a:xfrm>
            <a:off x="2416251" y="2624489"/>
            <a:ext cx="5521325" cy="3263900"/>
            <a:chOff x="2416251" y="2624489"/>
            <a:chExt cx="5521325" cy="3263900"/>
          </a:xfrm>
        </p:grpSpPr>
        <p:pic>
          <p:nvPicPr>
            <p:cNvPr id="32" name="object 32"/>
            <p:cNvPicPr/>
            <p:nvPr/>
          </p:nvPicPr>
          <p:blipFill>
            <a:blip r:embed="rId4" cstate="print"/>
            <a:stretch>
              <a:fillRect/>
            </a:stretch>
          </p:blipFill>
          <p:spPr>
            <a:xfrm>
              <a:off x="2465459" y="3381977"/>
              <a:ext cx="1558074" cy="601754"/>
            </a:xfrm>
            <a:prstGeom prst="rect">
              <a:avLst/>
            </a:prstGeom>
          </p:spPr>
        </p:pic>
        <p:sp>
          <p:nvSpPr>
            <p:cNvPr id="33" name="object 33"/>
            <p:cNvSpPr/>
            <p:nvPr/>
          </p:nvSpPr>
          <p:spPr>
            <a:xfrm>
              <a:off x="2533515" y="3506338"/>
              <a:ext cx="1305560" cy="339725"/>
            </a:xfrm>
            <a:custGeom>
              <a:avLst/>
              <a:gdLst/>
              <a:ahLst/>
              <a:cxnLst/>
              <a:rect l="l" t="t" r="r" b="b"/>
              <a:pathLst>
                <a:path w="1305560" h="339725">
                  <a:moveTo>
                    <a:pt x="0" y="339233"/>
                  </a:moveTo>
                  <a:lnTo>
                    <a:pt x="1291997" y="3517"/>
                  </a:lnTo>
                  <a:lnTo>
                    <a:pt x="1305535" y="0"/>
                  </a:lnTo>
                </a:path>
              </a:pathLst>
            </a:custGeom>
            <a:ln w="27971">
              <a:solidFill>
                <a:srgbClr val="C93D36"/>
              </a:solidFill>
            </a:ln>
          </p:spPr>
          <p:txBody>
            <a:bodyPr wrap="square" lIns="0" tIns="0" rIns="0" bIns="0" rtlCol="0"/>
            <a:lstStyle/>
            <a:p>
              <a:endParaRPr/>
            </a:p>
          </p:txBody>
        </p:sp>
        <p:sp>
          <p:nvSpPr>
            <p:cNvPr id="34" name="object 34"/>
            <p:cNvSpPr/>
            <p:nvPr/>
          </p:nvSpPr>
          <p:spPr>
            <a:xfrm>
              <a:off x="3808625" y="3444883"/>
              <a:ext cx="147320" cy="130175"/>
            </a:xfrm>
            <a:custGeom>
              <a:avLst/>
              <a:gdLst/>
              <a:ahLst/>
              <a:cxnLst/>
              <a:rect l="l" t="t" r="r" b="b"/>
              <a:pathLst>
                <a:path w="147320" h="130175">
                  <a:moveTo>
                    <a:pt x="0" y="0"/>
                  </a:moveTo>
                  <a:lnTo>
                    <a:pt x="33775" y="129946"/>
                  </a:lnTo>
                  <a:lnTo>
                    <a:pt x="146852" y="31202"/>
                  </a:lnTo>
                  <a:lnTo>
                    <a:pt x="0" y="0"/>
                  </a:lnTo>
                  <a:close/>
                </a:path>
              </a:pathLst>
            </a:custGeom>
            <a:solidFill>
              <a:srgbClr val="C93D36"/>
            </a:solidFill>
          </p:spPr>
          <p:txBody>
            <a:bodyPr wrap="square" lIns="0" tIns="0" rIns="0" bIns="0" rtlCol="0"/>
            <a:lstStyle/>
            <a:p>
              <a:endParaRPr/>
            </a:p>
          </p:txBody>
        </p:sp>
        <p:pic>
          <p:nvPicPr>
            <p:cNvPr id="35" name="object 35"/>
            <p:cNvPicPr/>
            <p:nvPr/>
          </p:nvPicPr>
          <p:blipFill>
            <a:blip r:embed="rId5" cstate="print"/>
            <a:stretch>
              <a:fillRect/>
            </a:stretch>
          </p:blipFill>
          <p:spPr>
            <a:xfrm>
              <a:off x="2466511" y="3761435"/>
              <a:ext cx="1549385" cy="622486"/>
            </a:xfrm>
            <a:prstGeom prst="rect">
              <a:avLst/>
            </a:prstGeom>
          </p:spPr>
        </p:pic>
        <p:sp>
          <p:nvSpPr>
            <p:cNvPr id="36" name="object 36"/>
            <p:cNvSpPr/>
            <p:nvPr/>
          </p:nvSpPr>
          <p:spPr>
            <a:xfrm>
              <a:off x="2536028" y="3855733"/>
              <a:ext cx="1294765" cy="358140"/>
            </a:xfrm>
            <a:custGeom>
              <a:avLst/>
              <a:gdLst/>
              <a:ahLst/>
              <a:cxnLst/>
              <a:rect l="l" t="t" r="r" b="b"/>
              <a:pathLst>
                <a:path w="1294764" h="358139">
                  <a:moveTo>
                    <a:pt x="0" y="0"/>
                  </a:moveTo>
                  <a:lnTo>
                    <a:pt x="1280924" y="354062"/>
                  </a:lnTo>
                  <a:lnTo>
                    <a:pt x="1294406" y="357789"/>
                  </a:lnTo>
                </a:path>
              </a:pathLst>
            </a:custGeom>
            <a:ln w="27971">
              <a:solidFill>
                <a:srgbClr val="C93D36"/>
              </a:solidFill>
            </a:ln>
          </p:spPr>
          <p:txBody>
            <a:bodyPr wrap="square" lIns="0" tIns="0" rIns="0" bIns="0" rtlCol="0"/>
            <a:lstStyle/>
            <a:p>
              <a:endParaRPr/>
            </a:p>
          </p:txBody>
        </p:sp>
        <p:sp>
          <p:nvSpPr>
            <p:cNvPr id="37" name="object 37"/>
            <p:cNvSpPr/>
            <p:nvPr/>
          </p:nvSpPr>
          <p:spPr>
            <a:xfrm>
              <a:off x="3799063" y="4145093"/>
              <a:ext cx="147320" cy="129539"/>
            </a:xfrm>
            <a:custGeom>
              <a:avLst/>
              <a:gdLst/>
              <a:ahLst/>
              <a:cxnLst/>
              <a:rect l="l" t="t" r="r" b="b"/>
              <a:pathLst>
                <a:path w="147320" h="129539">
                  <a:moveTo>
                    <a:pt x="35779" y="0"/>
                  </a:moveTo>
                  <a:lnTo>
                    <a:pt x="0" y="129407"/>
                  </a:lnTo>
                  <a:lnTo>
                    <a:pt x="147316" y="100478"/>
                  </a:lnTo>
                  <a:lnTo>
                    <a:pt x="35779" y="0"/>
                  </a:lnTo>
                  <a:close/>
                </a:path>
              </a:pathLst>
            </a:custGeom>
            <a:solidFill>
              <a:srgbClr val="C93D36"/>
            </a:solidFill>
          </p:spPr>
          <p:txBody>
            <a:bodyPr wrap="square" lIns="0" tIns="0" rIns="0" bIns="0" rtlCol="0"/>
            <a:lstStyle/>
            <a:p>
              <a:endParaRPr/>
            </a:p>
          </p:txBody>
        </p:sp>
        <p:pic>
          <p:nvPicPr>
            <p:cNvPr id="38" name="object 38"/>
            <p:cNvPicPr/>
            <p:nvPr/>
          </p:nvPicPr>
          <p:blipFill>
            <a:blip r:embed="rId6" cstate="print"/>
            <a:stretch>
              <a:fillRect/>
            </a:stretch>
          </p:blipFill>
          <p:spPr>
            <a:xfrm>
              <a:off x="2422714" y="3774651"/>
              <a:ext cx="1619578" cy="1352372"/>
            </a:xfrm>
            <a:prstGeom prst="rect">
              <a:avLst/>
            </a:prstGeom>
          </p:spPr>
        </p:pic>
        <p:sp>
          <p:nvSpPr>
            <p:cNvPr id="39" name="object 39"/>
            <p:cNvSpPr/>
            <p:nvPr/>
          </p:nvSpPr>
          <p:spPr>
            <a:xfrm>
              <a:off x="2523516" y="3864093"/>
              <a:ext cx="1323975" cy="1054735"/>
            </a:xfrm>
            <a:custGeom>
              <a:avLst/>
              <a:gdLst/>
              <a:ahLst/>
              <a:cxnLst/>
              <a:rect l="l" t="t" r="r" b="b"/>
              <a:pathLst>
                <a:path w="1323975" h="1054735">
                  <a:moveTo>
                    <a:pt x="0" y="0"/>
                  </a:moveTo>
                  <a:lnTo>
                    <a:pt x="1312945" y="1045782"/>
                  </a:lnTo>
                  <a:lnTo>
                    <a:pt x="1323886" y="1054496"/>
                  </a:lnTo>
                </a:path>
              </a:pathLst>
            </a:custGeom>
            <a:ln w="27973">
              <a:solidFill>
                <a:srgbClr val="C93D36"/>
              </a:solidFill>
            </a:ln>
          </p:spPr>
          <p:txBody>
            <a:bodyPr wrap="square" lIns="0" tIns="0" rIns="0" bIns="0" rtlCol="0"/>
            <a:lstStyle/>
            <a:p>
              <a:endParaRPr/>
            </a:p>
          </p:txBody>
        </p:sp>
        <p:sp>
          <p:nvSpPr>
            <p:cNvPr id="40" name="object 40"/>
            <p:cNvSpPr/>
            <p:nvPr/>
          </p:nvSpPr>
          <p:spPr>
            <a:xfrm>
              <a:off x="3794626" y="4857369"/>
              <a:ext cx="147320" cy="136525"/>
            </a:xfrm>
            <a:custGeom>
              <a:avLst/>
              <a:gdLst/>
              <a:ahLst/>
              <a:cxnLst/>
              <a:rect l="l" t="t" r="r" b="b"/>
              <a:pathLst>
                <a:path w="147320" h="136525">
                  <a:moveTo>
                    <a:pt x="83668" y="0"/>
                  </a:moveTo>
                  <a:lnTo>
                    <a:pt x="0" y="105013"/>
                  </a:lnTo>
                  <a:lnTo>
                    <a:pt x="146864" y="136164"/>
                  </a:lnTo>
                  <a:lnTo>
                    <a:pt x="83668" y="0"/>
                  </a:lnTo>
                  <a:close/>
                </a:path>
              </a:pathLst>
            </a:custGeom>
            <a:solidFill>
              <a:srgbClr val="C93D36"/>
            </a:solidFill>
          </p:spPr>
          <p:txBody>
            <a:bodyPr wrap="square" lIns="0" tIns="0" rIns="0" bIns="0" rtlCol="0"/>
            <a:lstStyle/>
            <a:p>
              <a:endParaRPr/>
            </a:p>
          </p:txBody>
        </p:sp>
        <p:pic>
          <p:nvPicPr>
            <p:cNvPr id="41" name="object 41"/>
            <p:cNvPicPr/>
            <p:nvPr/>
          </p:nvPicPr>
          <p:blipFill>
            <a:blip r:embed="rId7" cstate="print"/>
            <a:stretch>
              <a:fillRect/>
            </a:stretch>
          </p:blipFill>
          <p:spPr>
            <a:xfrm>
              <a:off x="2416251" y="3818610"/>
              <a:ext cx="1644414" cy="2058715"/>
            </a:xfrm>
            <a:prstGeom prst="rect">
              <a:avLst/>
            </a:prstGeom>
          </p:spPr>
        </p:pic>
        <p:sp>
          <p:nvSpPr>
            <p:cNvPr id="42" name="object 42"/>
            <p:cNvSpPr/>
            <p:nvPr/>
          </p:nvSpPr>
          <p:spPr>
            <a:xfrm>
              <a:off x="2528434" y="3896133"/>
              <a:ext cx="1347470" cy="1764030"/>
            </a:xfrm>
            <a:custGeom>
              <a:avLst/>
              <a:gdLst/>
              <a:ahLst/>
              <a:cxnLst/>
              <a:rect l="l" t="t" r="r" b="b"/>
              <a:pathLst>
                <a:path w="1347470" h="1764029">
                  <a:moveTo>
                    <a:pt x="0" y="0"/>
                  </a:moveTo>
                  <a:lnTo>
                    <a:pt x="1338561" y="1752905"/>
                  </a:lnTo>
                  <a:lnTo>
                    <a:pt x="1347049" y="1764021"/>
                  </a:lnTo>
                </a:path>
              </a:pathLst>
            </a:custGeom>
            <a:ln w="27973">
              <a:solidFill>
                <a:srgbClr val="C93D36"/>
              </a:solidFill>
            </a:ln>
          </p:spPr>
          <p:txBody>
            <a:bodyPr wrap="square" lIns="0" tIns="0" rIns="0" bIns="0" rtlCol="0"/>
            <a:lstStyle/>
            <a:p>
              <a:endParaRPr/>
            </a:p>
          </p:txBody>
        </p:sp>
        <p:sp>
          <p:nvSpPr>
            <p:cNvPr id="43" name="object 43"/>
            <p:cNvSpPr/>
            <p:nvPr/>
          </p:nvSpPr>
          <p:spPr>
            <a:xfrm>
              <a:off x="3813630" y="5608299"/>
              <a:ext cx="135255" cy="147955"/>
            </a:xfrm>
            <a:custGeom>
              <a:avLst/>
              <a:gdLst/>
              <a:ahLst/>
              <a:cxnLst/>
              <a:rect l="l" t="t" r="r" b="b"/>
              <a:pathLst>
                <a:path w="135254" h="147954">
                  <a:moveTo>
                    <a:pt x="106728" y="0"/>
                  </a:moveTo>
                  <a:lnTo>
                    <a:pt x="0" y="81478"/>
                  </a:lnTo>
                  <a:lnTo>
                    <a:pt x="134852" y="147453"/>
                  </a:lnTo>
                  <a:lnTo>
                    <a:pt x="106728" y="0"/>
                  </a:lnTo>
                  <a:close/>
                </a:path>
              </a:pathLst>
            </a:custGeom>
            <a:solidFill>
              <a:srgbClr val="C93D36"/>
            </a:solidFill>
          </p:spPr>
          <p:txBody>
            <a:bodyPr wrap="square" lIns="0" tIns="0" rIns="0" bIns="0" rtlCol="0"/>
            <a:lstStyle/>
            <a:p>
              <a:endParaRPr/>
            </a:p>
          </p:txBody>
        </p:sp>
        <p:pic>
          <p:nvPicPr>
            <p:cNvPr id="44" name="object 44"/>
            <p:cNvPicPr/>
            <p:nvPr/>
          </p:nvPicPr>
          <p:blipFill>
            <a:blip r:embed="rId8" cstate="print"/>
            <a:stretch>
              <a:fillRect/>
            </a:stretch>
          </p:blipFill>
          <p:spPr>
            <a:xfrm>
              <a:off x="5823842" y="2624489"/>
              <a:ext cx="2077224" cy="1127493"/>
            </a:xfrm>
            <a:prstGeom prst="rect">
              <a:avLst/>
            </a:prstGeom>
          </p:spPr>
        </p:pic>
        <p:sp>
          <p:nvSpPr>
            <p:cNvPr id="45" name="object 45"/>
            <p:cNvSpPr/>
            <p:nvPr/>
          </p:nvSpPr>
          <p:spPr>
            <a:xfrm>
              <a:off x="5908137" y="2719048"/>
              <a:ext cx="1800225" cy="843915"/>
            </a:xfrm>
            <a:custGeom>
              <a:avLst/>
              <a:gdLst/>
              <a:ahLst/>
              <a:cxnLst/>
              <a:rect l="l" t="t" r="r" b="b"/>
              <a:pathLst>
                <a:path w="1800225" h="843914">
                  <a:moveTo>
                    <a:pt x="0" y="0"/>
                  </a:moveTo>
                  <a:lnTo>
                    <a:pt x="1787042" y="837352"/>
                  </a:lnTo>
                  <a:lnTo>
                    <a:pt x="1799708" y="843287"/>
                  </a:lnTo>
                </a:path>
              </a:pathLst>
            </a:custGeom>
            <a:ln w="27972">
              <a:solidFill>
                <a:srgbClr val="C93D36"/>
              </a:solidFill>
            </a:ln>
          </p:spPr>
          <p:txBody>
            <a:bodyPr wrap="square" lIns="0" tIns="0" rIns="0" bIns="0" rtlCol="0"/>
            <a:lstStyle/>
            <a:p>
              <a:endParaRPr/>
            </a:p>
          </p:txBody>
        </p:sp>
        <p:sp>
          <p:nvSpPr>
            <p:cNvPr id="46" name="object 46"/>
            <p:cNvSpPr/>
            <p:nvPr/>
          </p:nvSpPr>
          <p:spPr>
            <a:xfrm>
              <a:off x="7666688" y="3495613"/>
              <a:ext cx="150495" cy="121920"/>
            </a:xfrm>
            <a:custGeom>
              <a:avLst/>
              <a:gdLst/>
              <a:ahLst/>
              <a:cxnLst/>
              <a:rect l="l" t="t" r="r" b="b"/>
              <a:pathLst>
                <a:path w="150495" h="121920">
                  <a:moveTo>
                    <a:pt x="56981" y="0"/>
                  </a:moveTo>
                  <a:lnTo>
                    <a:pt x="0" y="121574"/>
                  </a:lnTo>
                  <a:lnTo>
                    <a:pt x="150082" y="117760"/>
                  </a:lnTo>
                  <a:lnTo>
                    <a:pt x="56981" y="0"/>
                  </a:lnTo>
                  <a:close/>
                </a:path>
              </a:pathLst>
            </a:custGeom>
            <a:solidFill>
              <a:srgbClr val="C93D36"/>
            </a:solidFill>
          </p:spPr>
          <p:txBody>
            <a:bodyPr wrap="square" lIns="0" tIns="0" rIns="0" bIns="0" rtlCol="0"/>
            <a:lstStyle/>
            <a:p>
              <a:endParaRPr/>
            </a:p>
          </p:txBody>
        </p:sp>
        <p:pic>
          <p:nvPicPr>
            <p:cNvPr id="47" name="object 47"/>
            <p:cNvPicPr/>
            <p:nvPr/>
          </p:nvPicPr>
          <p:blipFill>
            <a:blip r:embed="rId9" cstate="print"/>
            <a:stretch>
              <a:fillRect/>
            </a:stretch>
          </p:blipFill>
          <p:spPr>
            <a:xfrm>
              <a:off x="5837445" y="3375450"/>
              <a:ext cx="1984368" cy="489980"/>
            </a:xfrm>
            <a:prstGeom prst="rect">
              <a:avLst/>
            </a:prstGeom>
          </p:spPr>
        </p:pic>
        <p:sp>
          <p:nvSpPr>
            <p:cNvPr id="48" name="object 48"/>
            <p:cNvSpPr/>
            <p:nvPr/>
          </p:nvSpPr>
          <p:spPr>
            <a:xfrm>
              <a:off x="5894150" y="3467282"/>
              <a:ext cx="1751964" cy="245745"/>
            </a:xfrm>
            <a:custGeom>
              <a:avLst/>
              <a:gdLst/>
              <a:ahLst/>
              <a:cxnLst/>
              <a:rect l="l" t="t" r="r" b="b"/>
              <a:pathLst>
                <a:path w="1751965" h="245745">
                  <a:moveTo>
                    <a:pt x="0" y="0"/>
                  </a:moveTo>
                  <a:lnTo>
                    <a:pt x="1737979" y="243625"/>
                  </a:lnTo>
                  <a:lnTo>
                    <a:pt x="1751831" y="245567"/>
                  </a:lnTo>
                </a:path>
              </a:pathLst>
            </a:custGeom>
            <a:ln w="27971">
              <a:solidFill>
                <a:srgbClr val="C93D36"/>
              </a:solidFill>
            </a:ln>
          </p:spPr>
          <p:txBody>
            <a:bodyPr wrap="square" lIns="0" tIns="0" rIns="0" bIns="0" rtlCol="0"/>
            <a:lstStyle/>
            <a:p>
              <a:endParaRPr/>
            </a:p>
          </p:txBody>
        </p:sp>
        <p:sp>
          <p:nvSpPr>
            <p:cNvPr id="49" name="object 49"/>
            <p:cNvSpPr/>
            <p:nvPr/>
          </p:nvSpPr>
          <p:spPr>
            <a:xfrm>
              <a:off x="7622806" y="3644426"/>
              <a:ext cx="142875" cy="133350"/>
            </a:xfrm>
            <a:custGeom>
              <a:avLst/>
              <a:gdLst/>
              <a:ahLst/>
              <a:cxnLst/>
              <a:rect l="l" t="t" r="r" b="b"/>
              <a:pathLst>
                <a:path w="142875" h="133350">
                  <a:moveTo>
                    <a:pt x="18643" y="0"/>
                  </a:moveTo>
                  <a:lnTo>
                    <a:pt x="0" y="132962"/>
                  </a:lnTo>
                  <a:lnTo>
                    <a:pt x="142303" y="85123"/>
                  </a:lnTo>
                  <a:lnTo>
                    <a:pt x="18643" y="0"/>
                  </a:lnTo>
                  <a:close/>
                </a:path>
              </a:pathLst>
            </a:custGeom>
            <a:solidFill>
              <a:srgbClr val="C93D36"/>
            </a:solidFill>
          </p:spPr>
          <p:txBody>
            <a:bodyPr wrap="square" lIns="0" tIns="0" rIns="0" bIns="0" rtlCol="0"/>
            <a:lstStyle/>
            <a:p>
              <a:endParaRPr/>
            </a:p>
          </p:txBody>
        </p:sp>
        <p:pic>
          <p:nvPicPr>
            <p:cNvPr id="50" name="object 50"/>
            <p:cNvPicPr/>
            <p:nvPr/>
          </p:nvPicPr>
          <p:blipFill>
            <a:blip r:embed="rId10" cstate="print"/>
            <a:stretch>
              <a:fillRect/>
            </a:stretch>
          </p:blipFill>
          <p:spPr>
            <a:xfrm>
              <a:off x="5833427" y="3796198"/>
              <a:ext cx="2003302" cy="570143"/>
            </a:xfrm>
            <a:prstGeom prst="rect">
              <a:avLst/>
            </a:prstGeom>
          </p:spPr>
        </p:pic>
        <p:sp>
          <p:nvSpPr>
            <p:cNvPr id="51" name="object 51"/>
            <p:cNvSpPr/>
            <p:nvPr/>
          </p:nvSpPr>
          <p:spPr>
            <a:xfrm>
              <a:off x="5894150" y="3910409"/>
              <a:ext cx="1764030" cy="319405"/>
            </a:xfrm>
            <a:custGeom>
              <a:avLst/>
              <a:gdLst/>
              <a:ahLst/>
              <a:cxnLst/>
              <a:rect l="l" t="t" r="r" b="b"/>
              <a:pathLst>
                <a:path w="1764029" h="319404">
                  <a:moveTo>
                    <a:pt x="0" y="319092"/>
                  </a:moveTo>
                  <a:lnTo>
                    <a:pt x="1749725" y="2490"/>
                  </a:lnTo>
                  <a:lnTo>
                    <a:pt x="1763489" y="0"/>
                  </a:lnTo>
                </a:path>
              </a:pathLst>
            </a:custGeom>
            <a:ln w="27971">
              <a:solidFill>
                <a:srgbClr val="C93D36"/>
              </a:solidFill>
            </a:ln>
          </p:spPr>
          <p:txBody>
            <a:bodyPr wrap="square" lIns="0" tIns="0" rIns="0" bIns="0" rtlCol="0"/>
            <a:lstStyle/>
            <a:p>
              <a:endParaRPr/>
            </a:p>
          </p:txBody>
        </p:sp>
        <p:sp>
          <p:nvSpPr>
            <p:cNvPr id="52" name="object 52"/>
            <p:cNvSpPr/>
            <p:nvPr/>
          </p:nvSpPr>
          <p:spPr>
            <a:xfrm>
              <a:off x="7631918" y="3846841"/>
              <a:ext cx="144145" cy="132715"/>
            </a:xfrm>
            <a:custGeom>
              <a:avLst/>
              <a:gdLst/>
              <a:ahLst/>
              <a:cxnLst/>
              <a:rect l="l" t="t" r="r" b="b"/>
              <a:pathLst>
                <a:path w="144145" h="132714">
                  <a:moveTo>
                    <a:pt x="0" y="0"/>
                  </a:moveTo>
                  <a:lnTo>
                    <a:pt x="23911" y="132116"/>
                  </a:lnTo>
                  <a:lnTo>
                    <a:pt x="144091" y="42150"/>
                  </a:lnTo>
                  <a:lnTo>
                    <a:pt x="0" y="0"/>
                  </a:lnTo>
                  <a:close/>
                </a:path>
              </a:pathLst>
            </a:custGeom>
            <a:solidFill>
              <a:srgbClr val="C93D36"/>
            </a:solidFill>
          </p:spPr>
          <p:txBody>
            <a:bodyPr wrap="square" lIns="0" tIns="0" rIns="0" bIns="0" rtlCol="0"/>
            <a:lstStyle/>
            <a:p>
              <a:endParaRPr/>
            </a:p>
          </p:txBody>
        </p:sp>
        <p:pic>
          <p:nvPicPr>
            <p:cNvPr id="53" name="object 53"/>
            <p:cNvPicPr/>
            <p:nvPr/>
          </p:nvPicPr>
          <p:blipFill>
            <a:blip r:embed="rId11" cstate="print"/>
            <a:stretch>
              <a:fillRect/>
            </a:stretch>
          </p:blipFill>
          <p:spPr>
            <a:xfrm>
              <a:off x="5808478" y="3974848"/>
              <a:ext cx="2055333" cy="1155322"/>
            </a:xfrm>
            <a:prstGeom prst="rect">
              <a:avLst/>
            </a:prstGeom>
          </p:spPr>
        </p:pic>
        <p:sp>
          <p:nvSpPr>
            <p:cNvPr id="54" name="object 54"/>
            <p:cNvSpPr/>
            <p:nvPr/>
          </p:nvSpPr>
          <p:spPr>
            <a:xfrm>
              <a:off x="5894150" y="4122146"/>
              <a:ext cx="1776095" cy="869950"/>
            </a:xfrm>
            <a:custGeom>
              <a:avLst/>
              <a:gdLst/>
              <a:ahLst/>
              <a:cxnLst/>
              <a:rect l="l" t="t" r="r" b="b"/>
              <a:pathLst>
                <a:path w="1776095" h="869950">
                  <a:moveTo>
                    <a:pt x="0" y="869575"/>
                  </a:moveTo>
                  <a:lnTo>
                    <a:pt x="1763393" y="6150"/>
                  </a:lnTo>
                  <a:lnTo>
                    <a:pt x="1775956" y="0"/>
                  </a:lnTo>
                </a:path>
              </a:pathLst>
            </a:custGeom>
            <a:ln w="27972">
              <a:solidFill>
                <a:srgbClr val="C93D36"/>
              </a:solidFill>
            </a:ln>
          </p:spPr>
          <p:txBody>
            <a:bodyPr wrap="square" lIns="0" tIns="0" rIns="0" bIns="0" rtlCol="0"/>
            <a:lstStyle/>
            <a:p>
              <a:endParaRPr/>
            </a:p>
          </p:txBody>
        </p:sp>
        <p:sp>
          <p:nvSpPr>
            <p:cNvPr id="55" name="object 55"/>
            <p:cNvSpPr/>
            <p:nvPr/>
          </p:nvSpPr>
          <p:spPr>
            <a:xfrm>
              <a:off x="7628014" y="4068006"/>
              <a:ext cx="150495" cy="120650"/>
            </a:xfrm>
            <a:custGeom>
              <a:avLst/>
              <a:gdLst/>
              <a:ahLst/>
              <a:cxnLst/>
              <a:rect l="l" t="t" r="r" b="b"/>
              <a:pathLst>
                <a:path w="150495" h="120650">
                  <a:moveTo>
                    <a:pt x="0" y="0"/>
                  </a:moveTo>
                  <a:lnTo>
                    <a:pt x="59057" y="120580"/>
                  </a:lnTo>
                  <a:lnTo>
                    <a:pt x="150125" y="1240"/>
                  </a:lnTo>
                  <a:lnTo>
                    <a:pt x="0" y="0"/>
                  </a:lnTo>
                  <a:close/>
                </a:path>
              </a:pathLst>
            </a:custGeom>
            <a:solidFill>
              <a:srgbClr val="C93D36"/>
            </a:solidFill>
          </p:spPr>
          <p:txBody>
            <a:bodyPr wrap="square" lIns="0" tIns="0" rIns="0" bIns="0" rtlCol="0"/>
            <a:lstStyle/>
            <a:p>
              <a:endParaRPr/>
            </a:p>
          </p:txBody>
        </p:sp>
        <p:pic>
          <p:nvPicPr>
            <p:cNvPr id="56" name="object 56"/>
            <p:cNvPicPr/>
            <p:nvPr/>
          </p:nvPicPr>
          <p:blipFill>
            <a:blip r:embed="rId12" cstate="print"/>
            <a:stretch>
              <a:fillRect/>
            </a:stretch>
          </p:blipFill>
          <p:spPr>
            <a:xfrm>
              <a:off x="5786927" y="4141591"/>
              <a:ext cx="2150153" cy="1746173"/>
            </a:xfrm>
            <a:prstGeom prst="rect">
              <a:avLst/>
            </a:prstGeom>
          </p:spPr>
        </p:pic>
        <p:sp>
          <p:nvSpPr>
            <p:cNvPr id="57" name="object 57"/>
            <p:cNvSpPr/>
            <p:nvPr/>
          </p:nvSpPr>
          <p:spPr>
            <a:xfrm>
              <a:off x="5887155" y="4305401"/>
              <a:ext cx="1855470" cy="1449070"/>
            </a:xfrm>
            <a:custGeom>
              <a:avLst/>
              <a:gdLst/>
              <a:ahLst/>
              <a:cxnLst/>
              <a:rect l="l" t="t" r="r" b="b"/>
              <a:pathLst>
                <a:path w="1855470" h="1449070">
                  <a:moveTo>
                    <a:pt x="0" y="1448539"/>
                  </a:moveTo>
                  <a:lnTo>
                    <a:pt x="1843867" y="8608"/>
                  </a:lnTo>
                  <a:lnTo>
                    <a:pt x="1854891" y="0"/>
                  </a:lnTo>
                </a:path>
              </a:pathLst>
            </a:custGeom>
            <a:ln w="27973">
              <a:solidFill>
                <a:srgbClr val="C93D36"/>
              </a:solidFill>
            </a:ln>
          </p:spPr>
          <p:txBody>
            <a:bodyPr wrap="square" lIns="0" tIns="0" rIns="0" bIns="0" rtlCol="0"/>
            <a:lstStyle/>
            <a:p>
              <a:endParaRPr/>
            </a:p>
          </p:txBody>
        </p:sp>
        <p:sp>
          <p:nvSpPr>
            <p:cNvPr id="58" name="object 58"/>
            <p:cNvSpPr/>
            <p:nvPr/>
          </p:nvSpPr>
          <p:spPr>
            <a:xfrm>
              <a:off x="7689695" y="4231366"/>
              <a:ext cx="147320" cy="135890"/>
            </a:xfrm>
            <a:custGeom>
              <a:avLst/>
              <a:gdLst/>
              <a:ahLst/>
              <a:cxnLst/>
              <a:rect l="l" t="t" r="r" b="b"/>
              <a:pathLst>
                <a:path w="147320" h="135889">
                  <a:moveTo>
                    <a:pt x="147156" y="0"/>
                  </a:moveTo>
                  <a:lnTo>
                    <a:pt x="0" y="29737"/>
                  </a:lnTo>
                  <a:lnTo>
                    <a:pt x="82656" y="135549"/>
                  </a:lnTo>
                  <a:lnTo>
                    <a:pt x="147156" y="0"/>
                  </a:lnTo>
                  <a:close/>
                </a:path>
              </a:pathLst>
            </a:custGeom>
            <a:solidFill>
              <a:srgbClr val="C93D36"/>
            </a:solidFill>
          </p:spPr>
          <p:txBody>
            <a:bodyPr wrap="square" lIns="0" tIns="0" rIns="0" bIns="0" rtlCol="0"/>
            <a:lstStyle/>
            <a:p>
              <a:endParaRPr/>
            </a:p>
          </p:txBody>
        </p:sp>
        <p:sp>
          <p:nvSpPr>
            <p:cNvPr id="59" name="object 59"/>
            <p:cNvSpPr/>
            <p:nvPr/>
          </p:nvSpPr>
          <p:spPr>
            <a:xfrm>
              <a:off x="3179107" y="3174213"/>
              <a:ext cx="406400" cy="1479550"/>
            </a:xfrm>
            <a:custGeom>
              <a:avLst/>
              <a:gdLst/>
              <a:ahLst/>
              <a:cxnLst/>
              <a:rect l="l" t="t" r="r" b="b"/>
              <a:pathLst>
                <a:path w="406400" h="1479550">
                  <a:moveTo>
                    <a:pt x="202942" y="0"/>
                  </a:moveTo>
                  <a:lnTo>
                    <a:pt x="150432" y="6909"/>
                  </a:lnTo>
                  <a:lnTo>
                    <a:pt x="93683" y="31915"/>
                  </a:lnTo>
                  <a:lnTo>
                    <a:pt x="59440" y="59432"/>
                  </a:lnTo>
                  <a:lnTo>
                    <a:pt x="31919" y="93671"/>
                  </a:lnTo>
                  <a:lnTo>
                    <a:pt x="12238" y="133513"/>
                  </a:lnTo>
                  <a:lnTo>
                    <a:pt x="1529" y="201974"/>
                  </a:lnTo>
                  <a:lnTo>
                    <a:pt x="191" y="250283"/>
                  </a:lnTo>
                  <a:lnTo>
                    <a:pt x="0" y="310187"/>
                  </a:lnTo>
                  <a:lnTo>
                    <a:pt x="0" y="1168991"/>
                  </a:lnTo>
                  <a:lnTo>
                    <a:pt x="191" y="1228895"/>
                  </a:lnTo>
                  <a:lnTo>
                    <a:pt x="1529" y="1277204"/>
                  </a:lnTo>
                  <a:lnTo>
                    <a:pt x="5163" y="1315576"/>
                  </a:lnTo>
                  <a:lnTo>
                    <a:pt x="31919" y="1385507"/>
                  </a:lnTo>
                  <a:lnTo>
                    <a:pt x="59440" y="1419746"/>
                  </a:lnTo>
                  <a:lnTo>
                    <a:pt x="93683" y="1447263"/>
                  </a:lnTo>
                  <a:lnTo>
                    <a:pt x="133531" y="1466941"/>
                  </a:lnTo>
                  <a:lnTo>
                    <a:pt x="185237" y="1478405"/>
                  </a:lnTo>
                  <a:lnTo>
                    <a:pt x="202942" y="1479179"/>
                  </a:lnTo>
                  <a:lnTo>
                    <a:pt x="220646" y="1478405"/>
                  </a:lnTo>
                  <a:lnTo>
                    <a:pt x="272351" y="1466941"/>
                  </a:lnTo>
                  <a:lnTo>
                    <a:pt x="312200" y="1447263"/>
                  </a:lnTo>
                  <a:lnTo>
                    <a:pt x="346443" y="1419746"/>
                  </a:lnTo>
                  <a:lnTo>
                    <a:pt x="373964" y="1385507"/>
                  </a:lnTo>
                  <a:lnTo>
                    <a:pt x="393645" y="1345665"/>
                  </a:lnTo>
                  <a:lnTo>
                    <a:pt x="404353" y="1277204"/>
                  </a:lnTo>
                  <a:lnTo>
                    <a:pt x="405691" y="1228895"/>
                  </a:lnTo>
                  <a:lnTo>
                    <a:pt x="405883" y="1168991"/>
                  </a:lnTo>
                  <a:lnTo>
                    <a:pt x="405883" y="310187"/>
                  </a:lnTo>
                  <a:lnTo>
                    <a:pt x="405691" y="250283"/>
                  </a:lnTo>
                  <a:lnTo>
                    <a:pt x="404353" y="201974"/>
                  </a:lnTo>
                  <a:lnTo>
                    <a:pt x="400720" y="163603"/>
                  </a:lnTo>
                  <a:lnTo>
                    <a:pt x="373964" y="93671"/>
                  </a:lnTo>
                  <a:lnTo>
                    <a:pt x="346443" y="59432"/>
                  </a:lnTo>
                  <a:lnTo>
                    <a:pt x="312200" y="31915"/>
                  </a:lnTo>
                  <a:lnTo>
                    <a:pt x="272351" y="12237"/>
                  </a:lnTo>
                  <a:lnTo>
                    <a:pt x="220646" y="773"/>
                  </a:lnTo>
                  <a:lnTo>
                    <a:pt x="202942" y="0"/>
                  </a:lnTo>
                  <a:close/>
                </a:path>
              </a:pathLst>
            </a:custGeom>
            <a:solidFill>
              <a:srgbClr val="FFFFFF">
                <a:alpha val="67089"/>
              </a:srgbClr>
            </a:solidFill>
          </p:spPr>
          <p:txBody>
            <a:bodyPr wrap="square" lIns="0" tIns="0" rIns="0" bIns="0" rtlCol="0"/>
            <a:lstStyle/>
            <a:p>
              <a:endParaRPr/>
            </a:p>
          </p:txBody>
        </p:sp>
      </p:grpSp>
      <p:sp>
        <p:nvSpPr>
          <p:cNvPr id="60" name="object 60"/>
          <p:cNvSpPr txBox="1"/>
          <p:nvPr/>
        </p:nvSpPr>
        <p:spPr>
          <a:xfrm>
            <a:off x="3231903" y="3175499"/>
            <a:ext cx="247015" cy="1435735"/>
          </a:xfrm>
          <a:prstGeom prst="rect">
            <a:avLst/>
          </a:prstGeom>
        </p:spPr>
        <p:txBody>
          <a:bodyPr vert="vert270" wrap="square" lIns="0" tIns="23495" rIns="0" bIns="0" rtlCol="0">
            <a:spAutoFit/>
          </a:bodyPr>
          <a:lstStyle/>
          <a:p>
            <a:pPr marL="12700">
              <a:lnSpc>
                <a:spcPct val="100000"/>
              </a:lnSpc>
              <a:spcBef>
                <a:spcPts val="185"/>
              </a:spcBef>
            </a:pPr>
            <a:r>
              <a:rPr sz="1300" spc="-10" dirty="0">
                <a:latin typeface="Courier New"/>
                <a:cs typeface="Courier New"/>
              </a:rPr>
              <a:t>executor.map</a:t>
            </a:r>
            <a:r>
              <a:rPr sz="1300" b="1" spc="-10" dirty="0">
                <a:latin typeface="Courier New"/>
                <a:cs typeface="Courier New"/>
              </a:rPr>
              <a:t>()</a:t>
            </a:r>
            <a:endParaRPr sz="1300">
              <a:latin typeface="Courier New"/>
              <a:cs typeface="Courier New"/>
            </a:endParaRPr>
          </a:p>
        </p:txBody>
      </p:sp>
      <p:sp>
        <p:nvSpPr>
          <p:cNvPr id="61" name="Rectangle 60">
            <a:extLst>
              <a:ext uri="{FF2B5EF4-FFF2-40B4-BE49-F238E27FC236}">
                <a16:creationId xmlns:a16="http://schemas.microsoft.com/office/drawing/2014/main" id="{B0D68C5B-DE10-D9EB-42AB-3F858E72C563}"/>
              </a:ext>
            </a:extLst>
          </p:cNvPr>
          <p:cNvSpPr/>
          <p:nvPr/>
        </p:nvSpPr>
        <p:spPr>
          <a:xfrm>
            <a:off x="0" y="6248400"/>
            <a:ext cx="100584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0498" y="2011858"/>
            <a:ext cx="9095105" cy="3550285"/>
          </a:xfrm>
          <a:prstGeom prst="rect">
            <a:avLst/>
          </a:prstGeom>
        </p:spPr>
        <p:txBody>
          <a:bodyPr vert="horz" wrap="square" lIns="0" tIns="83820" rIns="0" bIns="0" rtlCol="0">
            <a:spAutoFit/>
          </a:bodyPr>
          <a:lstStyle/>
          <a:p>
            <a:pPr marL="388620" indent="-376555">
              <a:lnSpc>
                <a:spcPct val="100000"/>
              </a:lnSpc>
              <a:spcBef>
                <a:spcPts val="660"/>
              </a:spcBef>
              <a:buFont typeface="Tahoma"/>
              <a:buChar char="●"/>
              <a:tabLst>
                <a:tab pos="388620" algn="l"/>
                <a:tab pos="389255" algn="l"/>
              </a:tabLst>
            </a:pPr>
            <a:r>
              <a:rPr sz="2100" dirty="0">
                <a:solidFill>
                  <a:srgbClr val="666666"/>
                </a:solidFill>
                <a:latin typeface="Source Sans 3"/>
                <a:cs typeface="Source Sans 3"/>
              </a:rPr>
              <a:t>Memory</a:t>
            </a:r>
            <a:r>
              <a:rPr sz="2100" spc="-10" dirty="0">
                <a:solidFill>
                  <a:srgbClr val="666666"/>
                </a:solidFill>
                <a:latin typeface="Source Sans 3"/>
                <a:cs typeface="Source Sans 3"/>
              </a:rPr>
              <a:t> </a:t>
            </a:r>
            <a:r>
              <a:rPr sz="2100" dirty="0">
                <a:solidFill>
                  <a:srgbClr val="666666"/>
                </a:solidFill>
                <a:latin typeface="Source Sans 3"/>
                <a:cs typeface="Source Sans 3"/>
              </a:rPr>
              <a:t>is shared across </a:t>
            </a:r>
            <a:r>
              <a:rPr sz="2100" spc="-10" dirty="0">
                <a:solidFill>
                  <a:srgbClr val="666666"/>
                </a:solidFill>
                <a:latin typeface="Source Sans 3"/>
                <a:cs typeface="Source Sans 3"/>
              </a:rPr>
              <a:t>threads</a:t>
            </a:r>
            <a:endParaRPr sz="2100">
              <a:latin typeface="Source Sans 3"/>
              <a:cs typeface="Source Sans 3"/>
            </a:endParaRPr>
          </a:p>
          <a:p>
            <a:pPr marL="388620" indent="-376555">
              <a:lnSpc>
                <a:spcPct val="100000"/>
              </a:lnSpc>
              <a:spcBef>
                <a:spcPts val="565"/>
              </a:spcBef>
              <a:buFont typeface="Tahoma"/>
              <a:buChar char="●"/>
              <a:tabLst>
                <a:tab pos="388620" algn="l"/>
                <a:tab pos="389255" algn="l"/>
              </a:tabLst>
            </a:pPr>
            <a:r>
              <a:rPr sz="2100" dirty="0">
                <a:solidFill>
                  <a:srgbClr val="666666"/>
                </a:solidFill>
                <a:latin typeface="Source Sans 3"/>
                <a:cs typeface="Source Sans 3"/>
              </a:rPr>
              <a:t>Consider</a:t>
            </a:r>
            <a:r>
              <a:rPr sz="2100" spc="-20" dirty="0">
                <a:solidFill>
                  <a:srgbClr val="666666"/>
                </a:solidFill>
                <a:latin typeface="Source Sans 3"/>
                <a:cs typeface="Source Sans 3"/>
              </a:rPr>
              <a:t> </a:t>
            </a:r>
            <a:r>
              <a:rPr sz="2100" dirty="0">
                <a:solidFill>
                  <a:srgbClr val="666666"/>
                </a:solidFill>
                <a:latin typeface="Source Sans 3"/>
                <a:cs typeface="Source Sans 3"/>
              </a:rPr>
              <a:t>two</a:t>
            </a:r>
            <a:r>
              <a:rPr sz="2100" spc="-10" dirty="0">
                <a:solidFill>
                  <a:srgbClr val="666666"/>
                </a:solidFill>
                <a:latin typeface="Source Sans 3"/>
                <a:cs typeface="Source Sans 3"/>
              </a:rPr>
              <a:t> </a:t>
            </a:r>
            <a:r>
              <a:rPr sz="2100" dirty="0">
                <a:solidFill>
                  <a:srgbClr val="666666"/>
                </a:solidFill>
                <a:latin typeface="Source Sans 3"/>
                <a:cs typeface="Source Sans 3"/>
              </a:rPr>
              <a:t>threads</a:t>
            </a:r>
            <a:r>
              <a:rPr sz="2100" spc="-10" dirty="0">
                <a:solidFill>
                  <a:srgbClr val="666666"/>
                </a:solidFill>
                <a:latin typeface="Source Sans 3"/>
                <a:cs typeface="Source Sans 3"/>
              </a:rPr>
              <a:t> </a:t>
            </a:r>
            <a:r>
              <a:rPr sz="2100" dirty="0">
                <a:solidFill>
                  <a:srgbClr val="666666"/>
                </a:solidFill>
                <a:latin typeface="Source Sans 3"/>
                <a:cs typeface="Source Sans 3"/>
              </a:rPr>
              <a:t>using</a:t>
            </a:r>
            <a:r>
              <a:rPr sz="2100" spc="-10" dirty="0">
                <a:solidFill>
                  <a:srgbClr val="666666"/>
                </a:solidFill>
                <a:latin typeface="Source Sans 3"/>
                <a:cs typeface="Source Sans 3"/>
              </a:rPr>
              <a:t> </a:t>
            </a:r>
            <a:r>
              <a:rPr sz="2100" dirty="0">
                <a:solidFill>
                  <a:srgbClr val="666666"/>
                </a:solidFill>
                <a:latin typeface="Source Sans 3"/>
                <a:cs typeface="Source Sans 3"/>
              </a:rPr>
              <a:t>a</a:t>
            </a:r>
            <a:r>
              <a:rPr sz="2100" spc="-10" dirty="0">
                <a:solidFill>
                  <a:srgbClr val="666666"/>
                </a:solidFill>
                <a:latin typeface="Source Sans 3"/>
                <a:cs typeface="Source Sans 3"/>
              </a:rPr>
              <a:t> </a:t>
            </a:r>
            <a:r>
              <a:rPr sz="2100" dirty="0">
                <a:solidFill>
                  <a:srgbClr val="666666"/>
                </a:solidFill>
                <a:latin typeface="Source Sans 3"/>
                <a:cs typeface="Source Sans 3"/>
              </a:rPr>
              <a:t>single</a:t>
            </a:r>
            <a:r>
              <a:rPr sz="2100" spc="-5" dirty="0">
                <a:solidFill>
                  <a:srgbClr val="666666"/>
                </a:solidFill>
                <a:latin typeface="Source Sans 3"/>
                <a:cs typeface="Source Sans 3"/>
              </a:rPr>
              <a:t> </a:t>
            </a:r>
            <a:r>
              <a:rPr sz="1900" dirty="0">
                <a:solidFill>
                  <a:srgbClr val="2F6897"/>
                </a:solidFill>
                <a:latin typeface="Courier New"/>
                <a:cs typeface="Courier New"/>
              </a:rPr>
              <a:t>requests.Session()</a:t>
            </a:r>
            <a:r>
              <a:rPr sz="1900" spc="-720" dirty="0">
                <a:solidFill>
                  <a:srgbClr val="2F6897"/>
                </a:solidFill>
                <a:latin typeface="Courier New"/>
                <a:cs typeface="Courier New"/>
              </a:rPr>
              <a:t> </a:t>
            </a:r>
            <a:r>
              <a:rPr sz="2100" spc="-10" dirty="0">
                <a:solidFill>
                  <a:srgbClr val="666666"/>
                </a:solidFill>
                <a:latin typeface="Source Sans 3"/>
                <a:cs typeface="Source Sans 3"/>
              </a:rPr>
              <a:t>object</a:t>
            </a:r>
            <a:endParaRPr sz="2100">
              <a:latin typeface="Source Sans 3"/>
              <a:cs typeface="Source Sans 3"/>
            </a:endParaRPr>
          </a:p>
          <a:p>
            <a:pPr marL="388620" indent="-376555">
              <a:lnSpc>
                <a:spcPct val="100000"/>
              </a:lnSpc>
              <a:spcBef>
                <a:spcPts val="560"/>
              </a:spcBef>
              <a:buFont typeface="Tahoma"/>
              <a:buChar char="●"/>
              <a:tabLst>
                <a:tab pos="388620" algn="l"/>
                <a:tab pos="389255" algn="l"/>
              </a:tabLst>
            </a:pPr>
            <a:r>
              <a:rPr sz="2100" dirty="0">
                <a:solidFill>
                  <a:srgbClr val="666666"/>
                </a:solidFill>
                <a:latin typeface="Source Sans 3"/>
                <a:cs typeface="Source Sans 3"/>
              </a:rPr>
              <a:t>Thread</a:t>
            </a:r>
            <a:r>
              <a:rPr sz="2100" spc="-50" dirty="0">
                <a:solidFill>
                  <a:srgbClr val="666666"/>
                </a:solidFill>
                <a:latin typeface="Source Sans 3"/>
                <a:cs typeface="Source Sans 3"/>
              </a:rPr>
              <a:t> </a:t>
            </a:r>
            <a:r>
              <a:rPr sz="2100" dirty="0">
                <a:solidFill>
                  <a:srgbClr val="666666"/>
                </a:solidFill>
                <a:latin typeface="Source Sans 3"/>
                <a:cs typeface="Source Sans 3"/>
              </a:rPr>
              <a:t>1</a:t>
            </a:r>
            <a:r>
              <a:rPr sz="2100" spc="-35" dirty="0">
                <a:solidFill>
                  <a:srgbClr val="666666"/>
                </a:solidFill>
                <a:latin typeface="Source Sans 3"/>
                <a:cs typeface="Source Sans 3"/>
              </a:rPr>
              <a:t> </a:t>
            </a:r>
            <a:r>
              <a:rPr sz="2100" spc="-10" dirty="0">
                <a:solidFill>
                  <a:srgbClr val="666666"/>
                </a:solidFill>
                <a:latin typeface="Source Sans 3"/>
                <a:cs typeface="Source Sans 3"/>
              </a:rPr>
              <a:t>starts</a:t>
            </a:r>
            <a:r>
              <a:rPr sz="2100" spc="-35" dirty="0">
                <a:solidFill>
                  <a:srgbClr val="666666"/>
                </a:solidFill>
                <a:latin typeface="Source Sans 3"/>
                <a:cs typeface="Source Sans 3"/>
              </a:rPr>
              <a:t> </a:t>
            </a:r>
            <a:r>
              <a:rPr sz="2100" dirty="0">
                <a:solidFill>
                  <a:srgbClr val="666666"/>
                </a:solidFill>
                <a:latin typeface="Source Sans 3"/>
                <a:cs typeface="Source Sans 3"/>
              </a:rPr>
              <a:t>downloading</a:t>
            </a:r>
            <a:r>
              <a:rPr sz="2100" spc="-40" dirty="0">
                <a:solidFill>
                  <a:srgbClr val="666666"/>
                </a:solidFill>
                <a:latin typeface="Source Sans 3"/>
                <a:cs typeface="Source Sans 3"/>
              </a:rPr>
              <a:t> </a:t>
            </a:r>
            <a:r>
              <a:rPr sz="2100" dirty="0">
                <a:solidFill>
                  <a:srgbClr val="666666"/>
                </a:solidFill>
                <a:latin typeface="Source Sans 3"/>
                <a:cs typeface="Source Sans 3"/>
              </a:rPr>
              <a:t>from</a:t>
            </a:r>
            <a:r>
              <a:rPr sz="2100" spc="-35" dirty="0">
                <a:solidFill>
                  <a:srgbClr val="666666"/>
                </a:solidFill>
                <a:latin typeface="Source Sans 3"/>
                <a:cs typeface="Source Sans 3"/>
              </a:rPr>
              <a:t> </a:t>
            </a:r>
            <a:r>
              <a:rPr sz="2100" dirty="0">
                <a:solidFill>
                  <a:srgbClr val="666666"/>
                </a:solidFill>
                <a:latin typeface="Source Sans 3"/>
                <a:cs typeface="Source Sans 3"/>
              </a:rPr>
              <a:t>Jython,</a:t>
            </a:r>
            <a:r>
              <a:rPr sz="2100" spc="-35" dirty="0">
                <a:solidFill>
                  <a:srgbClr val="666666"/>
                </a:solidFill>
                <a:latin typeface="Source Sans 3"/>
                <a:cs typeface="Source Sans 3"/>
              </a:rPr>
              <a:t> </a:t>
            </a:r>
            <a:r>
              <a:rPr sz="2100" dirty="0">
                <a:solidFill>
                  <a:srgbClr val="666666"/>
                </a:solidFill>
                <a:latin typeface="Source Sans 3"/>
                <a:cs typeface="Source Sans 3"/>
              </a:rPr>
              <a:t>gets</a:t>
            </a:r>
            <a:r>
              <a:rPr sz="2100" spc="-35" dirty="0">
                <a:solidFill>
                  <a:srgbClr val="666666"/>
                </a:solidFill>
                <a:latin typeface="Source Sans 3"/>
                <a:cs typeface="Source Sans 3"/>
              </a:rPr>
              <a:t> </a:t>
            </a:r>
            <a:r>
              <a:rPr sz="2100" spc="-10" dirty="0">
                <a:solidFill>
                  <a:srgbClr val="666666"/>
                </a:solidFill>
                <a:latin typeface="Source Sans 3"/>
                <a:cs typeface="Source Sans 3"/>
              </a:rPr>
              <a:t>interrupted</a:t>
            </a:r>
            <a:endParaRPr sz="2100">
              <a:latin typeface="Source Sans 3"/>
              <a:cs typeface="Source Sans 3"/>
            </a:endParaRPr>
          </a:p>
          <a:p>
            <a:pPr marL="388620" marR="274320" indent="-376555">
              <a:lnSpc>
                <a:spcPts val="3080"/>
              </a:lnSpc>
              <a:spcBef>
                <a:spcPts val="200"/>
              </a:spcBef>
              <a:buFont typeface="Tahoma"/>
              <a:buChar char="●"/>
              <a:tabLst>
                <a:tab pos="388620" algn="l"/>
                <a:tab pos="389255" algn="l"/>
              </a:tabLst>
            </a:pPr>
            <a:r>
              <a:rPr sz="2100" dirty="0">
                <a:solidFill>
                  <a:srgbClr val="666666"/>
                </a:solidFill>
                <a:latin typeface="Source Sans 3"/>
                <a:cs typeface="Source Sans 3"/>
              </a:rPr>
              <a:t>Thread</a:t>
            </a:r>
            <a:r>
              <a:rPr sz="2100" spc="-30" dirty="0">
                <a:solidFill>
                  <a:srgbClr val="666666"/>
                </a:solidFill>
                <a:latin typeface="Source Sans 3"/>
                <a:cs typeface="Source Sans 3"/>
              </a:rPr>
              <a:t> </a:t>
            </a:r>
            <a:r>
              <a:rPr sz="2100" dirty="0">
                <a:solidFill>
                  <a:srgbClr val="666666"/>
                </a:solidFill>
                <a:latin typeface="Source Sans 3"/>
                <a:cs typeface="Source Sans 3"/>
              </a:rPr>
              <a:t>2</a:t>
            </a:r>
            <a:r>
              <a:rPr sz="2100" spc="-25" dirty="0">
                <a:solidFill>
                  <a:srgbClr val="666666"/>
                </a:solidFill>
                <a:latin typeface="Source Sans 3"/>
                <a:cs typeface="Source Sans 3"/>
              </a:rPr>
              <a:t> </a:t>
            </a:r>
            <a:r>
              <a:rPr sz="2100" dirty="0">
                <a:solidFill>
                  <a:srgbClr val="666666"/>
                </a:solidFill>
                <a:latin typeface="Source Sans 3"/>
                <a:cs typeface="Source Sans 3"/>
              </a:rPr>
              <a:t>tries</a:t>
            </a:r>
            <a:r>
              <a:rPr sz="2100" spc="-30" dirty="0">
                <a:solidFill>
                  <a:srgbClr val="666666"/>
                </a:solidFill>
                <a:latin typeface="Source Sans 3"/>
                <a:cs typeface="Source Sans 3"/>
              </a:rPr>
              <a:t> </a:t>
            </a:r>
            <a:r>
              <a:rPr sz="2100" dirty="0">
                <a:solidFill>
                  <a:srgbClr val="666666"/>
                </a:solidFill>
                <a:latin typeface="Source Sans 3"/>
                <a:cs typeface="Source Sans 3"/>
              </a:rPr>
              <a:t>to</a:t>
            </a:r>
            <a:r>
              <a:rPr sz="2100" spc="-25" dirty="0">
                <a:solidFill>
                  <a:srgbClr val="666666"/>
                </a:solidFill>
                <a:latin typeface="Source Sans 3"/>
                <a:cs typeface="Source Sans 3"/>
              </a:rPr>
              <a:t> </a:t>
            </a:r>
            <a:r>
              <a:rPr sz="2100" dirty="0">
                <a:solidFill>
                  <a:srgbClr val="666666"/>
                </a:solidFill>
                <a:latin typeface="Source Sans 3"/>
                <a:cs typeface="Source Sans 3"/>
              </a:rPr>
              <a:t>start</a:t>
            </a:r>
            <a:r>
              <a:rPr sz="2100" spc="-25" dirty="0">
                <a:solidFill>
                  <a:srgbClr val="666666"/>
                </a:solidFill>
                <a:latin typeface="Source Sans 3"/>
                <a:cs typeface="Source Sans 3"/>
              </a:rPr>
              <a:t> </a:t>
            </a:r>
            <a:r>
              <a:rPr sz="2100" dirty="0">
                <a:solidFill>
                  <a:srgbClr val="666666"/>
                </a:solidFill>
                <a:latin typeface="Source Sans 3"/>
                <a:cs typeface="Source Sans 3"/>
              </a:rPr>
              <a:t>downloading</a:t>
            </a:r>
            <a:r>
              <a:rPr sz="2100" spc="-30" dirty="0">
                <a:solidFill>
                  <a:srgbClr val="666666"/>
                </a:solidFill>
                <a:latin typeface="Source Sans 3"/>
                <a:cs typeface="Source Sans 3"/>
              </a:rPr>
              <a:t> </a:t>
            </a:r>
            <a:r>
              <a:rPr sz="2100" dirty="0">
                <a:solidFill>
                  <a:srgbClr val="666666"/>
                </a:solidFill>
                <a:latin typeface="Source Sans 3"/>
                <a:cs typeface="Source Sans 3"/>
              </a:rPr>
              <a:t>from</a:t>
            </a:r>
            <a:r>
              <a:rPr sz="2100" spc="-25" dirty="0">
                <a:solidFill>
                  <a:srgbClr val="666666"/>
                </a:solidFill>
                <a:latin typeface="Source Sans 3"/>
                <a:cs typeface="Source Sans 3"/>
              </a:rPr>
              <a:t> </a:t>
            </a:r>
            <a:r>
              <a:rPr sz="2100" dirty="0">
                <a:solidFill>
                  <a:srgbClr val="666666"/>
                </a:solidFill>
                <a:latin typeface="Source Sans 3"/>
                <a:cs typeface="Source Sans 3"/>
              </a:rPr>
              <a:t>RealPython,</a:t>
            </a:r>
            <a:r>
              <a:rPr sz="2100" spc="-25" dirty="0">
                <a:solidFill>
                  <a:srgbClr val="666666"/>
                </a:solidFill>
                <a:latin typeface="Source Sans 3"/>
                <a:cs typeface="Source Sans 3"/>
              </a:rPr>
              <a:t> </a:t>
            </a:r>
            <a:r>
              <a:rPr sz="2100" dirty="0">
                <a:solidFill>
                  <a:srgbClr val="666666"/>
                </a:solidFill>
                <a:latin typeface="Source Sans 3"/>
                <a:cs typeface="Source Sans 3"/>
              </a:rPr>
              <a:t>but</a:t>
            </a:r>
            <a:r>
              <a:rPr sz="2100" spc="-30" dirty="0">
                <a:solidFill>
                  <a:srgbClr val="666666"/>
                </a:solidFill>
                <a:latin typeface="Source Sans 3"/>
                <a:cs typeface="Source Sans 3"/>
              </a:rPr>
              <a:t> </a:t>
            </a:r>
            <a:r>
              <a:rPr sz="2100" dirty="0">
                <a:solidFill>
                  <a:srgbClr val="666666"/>
                </a:solidFill>
                <a:latin typeface="Source Sans 3"/>
                <a:cs typeface="Source Sans 3"/>
              </a:rPr>
              <a:t>the</a:t>
            </a:r>
            <a:r>
              <a:rPr sz="2100" spc="-25" dirty="0">
                <a:solidFill>
                  <a:srgbClr val="666666"/>
                </a:solidFill>
                <a:latin typeface="Source Sans 3"/>
                <a:cs typeface="Source Sans 3"/>
              </a:rPr>
              <a:t> </a:t>
            </a:r>
            <a:r>
              <a:rPr sz="2100" dirty="0">
                <a:solidFill>
                  <a:srgbClr val="666666"/>
                </a:solidFill>
                <a:latin typeface="Source Sans 3"/>
                <a:cs typeface="Source Sans 3"/>
              </a:rPr>
              <a:t>session</a:t>
            </a:r>
            <a:r>
              <a:rPr sz="2100" spc="-25" dirty="0">
                <a:solidFill>
                  <a:srgbClr val="666666"/>
                </a:solidFill>
                <a:latin typeface="Source Sans 3"/>
                <a:cs typeface="Source Sans 3"/>
              </a:rPr>
              <a:t> </a:t>
            </a:r>
            <a:r>
              <a:rPr sz="2100" spc="-10" dirty="0">
                <a:solidFill>
                  <a:srgbClr val="666666"/>
                </a:solidFill>
                <a:latin typeface="Source Sans 3"/>
                <a:cs typeface="Source Sans 3"/>
              </a:rPr>
              <a:t>object </a:t>
            </a:r>
            <a:r>
              <a:rPr sz="2100" dirty="0">
                <a:solidFill>
                  <a:srgbClr val="666666"/>
                </a:solidFill>
                <a:latin typeface="Source Sans 3"/>
                <a:cs typeface="Source Sans 3"/>
              </a:rPr>
              <a:t>wasn’t</a:t>
            </a:r>
            <a:r>
              <a:rPr sz="2100" spc="-60" dirty="0">
                <a:solidFill>
                  <a:srgbClr val="666666"/>
                </a:solidFill>
                <a:latin typeface="Source Sans 3"/>
                <a:cs typeface="Source Sans 3"/>
              </a:rPr>
              <a:t> </a:t>
            </a:r>
            <a:r>
              <a:rPr sz="2100" spc="-20" dirty="0">
                <a:solidFill>
                  <a:srgbClr val="666666"/>
                </a:solidFill>
                <a:latin typeface="Source Sans 3"/>
                <a:cs typeface="Source Sans 3"/>
              </a:rPr>
              <a:t>done</a:t>
            </a:r>
            <a:endParaRPr sz="2100">
              <a:latin typeface="Source Sans 3"/>
              <a:cs typeface="Source Sans 3"/>
            </a:endParaRPr>
          </a:p>
          <a:p>
            <a:pPr marL="388620" indent="-376555">
              <a:lnSpc>
                <a:spcPct val="100000"/>
              </a:lnSpc>
              <a:spcBef>
                <a:spcPts val="370"/>
              </a:spcBef>
              <a:buFont typeface="Tahoma"/>
              <a:buChar char="●"/>
              <a:tabLst>
                <a:tab pos="388620" algn="l"/>
                <a:tab pos="389255" algn="l"/>
              </a:tabLst>
            </a:pPr>
            <a:r>
              <a:rPr sz="2100" spc="-10" dirty="0">
                <a:solidFill>
                  <a:srgbClr val="666666"/>
                </a:solidFill>
                <a:latin typeface="Source Sans 3"/>
                <a:cs typeface="Source Sans 3"/>
              </a:rPr>
              <a:t>Low-</a:t>
            </a:r>
            <a:r>
              <a:rPr sz="2100" dirty="0">
                <a:solidFill>
                  <a:srgbClr val="666666"/>
                </a:solidFill>
                <a:latin typeface="Source Sans 3"/>
                <a:cs typeface="Source Sans 3"/>
              </a:rPr>
              <a:t>level</a:t>
            </a:r>
            <a:r>
              <a:rPr sz="2100" spc="-5" dirty="0">
                <a:solidFill>
                  <a:srgbClr val="666666"/>
                </a:solidFill>
                <a:latin typeface="Source Sans 3"/>
                <a:cs typeface="Source Sans 3"/>
              </a:rPr>
              <a:t> </a:t>
            </a:r>
            <a:r>
              <a:rPr sz="2100" dirty="0">
                <a:solidFill>
                  <a:srgbClr val="666666"/>
                </a:solidFill>
                <a:latin typeface="Source Sans 3"/>
                <a:cs typeface="Source Sans 3"/>
              </a:rPr>
              <a:t>primitives</a:t>
            </a:r>
            <a:r>
              <a:rPr sz="2100" spc="-5" dirty="0">
                <a:solidFill>
                  <a:srgbClr val="666666"/>
                </a:solidFill>
                <a:latin typeface="Source Sans 3"/>
                <a:cs typeface="Source Sans 3"/>
              </a:rPr>
              <a:t> </a:t>
            </a:r>
            <a:r>
              <a:rPr sz="2100" dirty="0">
                <a:solidFill>
                  <a:srgbClr val="666666"/>
                </a:solidFill>
                <a:latin typeface="Source Sans 3"/>
                <a:cs typeface="Source Sans 3"/>
              </a:rPr>
              <a:t>fix</a:t>
            </a:r>
            <a:r>
              <a:rPr sz="2100" spc="-5" dirty="0">
                <a:solidFill>
                  <a:srgbClr val="666666"/>
                </a:solidFill>
                <a:latin typeface="Source Sans 3"/>
                <a:cs typeface="Source Sans 3"/>
              </a:rPr>
              <a:t> </a:t>
            </a:r>
            <a:r>
              <a:rPr sz="2100" dirty="0">
                <a:solidFill>
                  <a:srgbClr val="666666"/>
                </a:solidFill>
                <a:latin typeface="Source Sans 3"/>
                <a:cs typeface="Source Sans 3"/>
              </a:rPr>
              <a:t>this</a:t>
            </a:r>
            <a:r>
              <a:rPr sz="2100" spc="-5" dirty="0">
                <a:solidFill>
                  <a:srgbClr val="666666"/>
                </a:solidFill>
                <a:latin typeface="Source Sans 3"/>
                <a:cs typeface="Source Sans 3"/>
              </a:rPr>
              <a:t> </a:t>
            </a:r>
            <a:r>
              <a:rPr sz="2100" dirty="0">
                <a:solidFill>
                  <a:srgbClr val="666666"/>
                </a:solidFill>
                <a:latin typeface="Source Sans 3"/>
                <a:cs typeface="Source Sans 3"/>
              </a:rPr>
              <a:t>using</a:t>
            </a:r>
            <a:r>
              <a:rPr sz="2100" spc="-5" dirty="0">
                <a:solidFill>
                  <a:srgbClr val="666666"/>
                </a:solidFill>
                <a:latin typeface="Source Sans 3"/>
                <a:cs typeface="Source Sans 3"/>
              </a:rPr>
              <a:t> </a:t>
            </a:r>
            <a:r>
              <a:rPr sz="2100" dirty="0">
                <a:solidFill>
                  <a:srgbClr val="666666"/>
                </a:solidFill>
                <a:latin typeface="Source Sans 3"/>
                <a:cs typeface="Source Sans 3"/>
              </a:rPr>
              <a:t>a</a:t>
            </a:r>
            <a:r>
              <a:rPr sz="2100" spc="-5" dirty="0">
                <a:solidFill>
                  <a:srgbClr val="666666"/>
                </a:solidFill>
                <a:latin typeface="Source Sans 3"/>
                <a:cs typeface="Source Sans 3"/>
              </a:rPr>
              <a:t> </a:t>
            </a:r>
            <a:r>
              <a:rPr sz="2100" dirty="0">
                <a:solidFill>
                  <a:srgbClr val="666666"/>
                </a:solidFill>
                <a:latin typeface="Source Sans 3"/>
                <a:cs typeface="Source Sans 3"/>
              </a:rPr>
              <a:t>mechanism</a:t>
            </a:r>
            <a:r>
              <a:rPr sz="2100" spc="-5" dirty="0">
                <a:solidFill>
                  <a:srgbClr val="666666"/>
                </a:solidFill>
                <a:latin typeface="Source Sans 3"/>
                <a:cs typeface="Source Sans 3"/>
              </a:rPr>
              <a:t> </a:t>
            </a:r>
            <a:r>
              <a:rPr sz="2100" dirty="0">
                <a:solidFill>
                  <a:srgbClr val="666666"/>
                </a:solidFill>
                <a:latin typeface="Source Sans 3"/>
                <a:cs typeface="Source Sans 3"/>
              </a:rPr>
              <a:t>called </a:t>
            </a:r>
            <a:r>
              <a:rPr sz="2100" b="1" spc="-10" dirty="0">
                <a:solidFill>
                  <a:srgbClr val="666666"/>
                </a:solidFill>
                <a:latin typeface="Source Sans 3"/>
                <a:cs typeface="Source Sans 3"/>
              </a:rPr>
              <a:t>locking</a:t>
            </a:r>
            <a:endParaRPr sz="2100">
              <a:latin typeface="Source Sans 3"/>
              <a:cs typeface="Source Sans 3"/>
            </a:endParaRPr>
          </a:p>
          <a:p>
            <a:pPr marL="388620" indent="-376555">
              <a:lnSpc>
                <a:spcPct val="100000"/>
              </a:lnSpc>
              <a:spcBef>
                <a:spcPts val="565"/>
              </a:spcBef>
              <a:buFont typeface="Tahoma"/>
              <a:buChar char="●"/>
              <a:tabLst>
                <a:tab pos="388620" algn="l"/>
                <a:tab pos="389255" algn="l"/>
              </a:tabLst>
            </a:pPr>
            <a:r>
              <a:rPr sz="2100" dirty="0">
                <a:solidFill>
                  <a:srgbClr val="666666"/>
                </a:solidFill>
                <a:latin typeface="Source Sans 3"/>
                <a:cs typeface="Source Sans 3"/>
              </a:rPr>
              <a:t>Higher</a:t>
            </a:r>
            <a:r>
              <a:rPr sz="2100" spc="-15" dirty="0">
                <a:solidFill>
                  <a:srgbClr val="666666"/>
                </a:solidFill>
                <a:latin typeface="Source Sans 3"/>
                <a:cs typeface="Source Sans 3"/>
              </a:rPr>
              <a:t> </a:t>
            </a:r>
            <a:r>
              <a:rPr sz="2100" dirty="0">
                <a:solidFill>
                  <a:srgbClr val="666666"/>
                </a:solidFill>
                <a:latin typeface="Source Sans 3"/>
                <a:cs typeface="Source Sans 3"/>
              </a:rPr>
              <a:t>level</a:t>
            </a:r>
            <a:r>
              <a:rPr sz="2100" spc="-5" dirty="0">
                <a:solidFill>
                  <a:srgbClr val="666666"/>
                </a:solidFill>
                <a:latin typeface="Source Sans 3"/>
                <a:cs typeface="Source Sans 3"/>
              </a:rPr>
              <a:t> </a:t>
            </a:r>
            <a:r>
              <a:rPr sz="2100" dirty="0">
                <a:solidFill>
                  <a:srgbClr val="666666"/>
                </a:solidFill>
                <a:latin typeface="Source Sans 3"/>
                <a:cs typeface="Source Sans 3"/>
              </a:rPr>
              <a:t>primitive: </a:t>
            </a:r>
            <a:r>
              <a:rPr sz="1900" spc="-10" dirty="0">
                <a:solidFill>
                  <a:srgbClr val="2F6897"/>
                </a:solidFill>
                <a:latin typeface="Courier New"/>
                <a:cs typeface="Courier New"/>
              </a:rPr>
              <a:t>threading.local()</a:t>
            </a:r>
            <a:endParaRPr sz="1900">
              <a:latin typeface="Courier New"/>
              <a:cs typeface="Courier New"/>
            </a:endParaRPr>
          </a:p>
          <a:p>
            <a:pPr marL="934085" lvl="1" indent="-376555">
              <a:lnSpc>
                <a:spcPct val="100000"/>
              </a:lnSpc>
              <a:spcBef>
                <a:spcPts val="565"/>
              </a:spcBef>
              <a:buFont typeface="Tahoma"/>
              <a:buChar char="●"/>
              <a:tabLst>
                <a:tab pos="934085" algn="l"/>
                <a:tab pos="934719" algn="l"/>
              </a:tabLst>
            </a:pPr>
            <a:r>
              <a:rPr sz="2100" dirty="0">
                <a:solidFill>
                  <a:srgbClr val="666666"/>
                </a:solidFill>
                <a:latin typeface="Source Sans 3"/>
                <a:cs typeface="Source Sans 3"/>
              </a:rPr>
              <a:t>Looks</a:t>
            </a:r>
            <a:r>
              <a:rPr sz="2100" spc="-25" dirty="0">
                <a:solidFill>
                  <a:srgbClr val="666666"/>
                </a:solidFill>
                <a:latin typeface="Source Sans 3"/>
                <a:cs typeface="Source Sans 3"/>
              </a:rPr>
              <a:t> </a:t>
            </a:r>
            <a:r>
              <a:rPr sz="2100" dirty="0">
                <a:solidFill>
                  <a:srgbClr val="666666"/>
                </a:solidFill>
                <a:latin typeface="Source Sans 3"/>
                <a:cs typeface="Source Sans 3"/>
              </a:rPr>
              <a:t>like</a:t>
            </a:r>
            <a:r>
              <a:rPr sz="2100" spc="-20" dirty="0">
                <a:solidFill>
                  <a:srgbClr val="666666"/>
                </a:solidFill>
                <a:latin typeface="Source Sans 3"/>
                <a:cs typeface="Source Sans 3"/>
              </a:rPr>
              <a:t> </a:t>
            </a:r>
            <a:r>
              <a:rPr sz="2100" dirty="0">
                <a:solidFill>
                  <a:srgbClr val="666666"/>
                </a:solidFill>
                <a:latin typeface="Source Sans 3"/>
                <a:cs typeface="Source Sans 3"/>
              </a:rPr>
              <a:t>a</a:t>
            </a:r>
            <a:r>
              <a:rPr sz="2100" spc="-20" dirty="0">
                <a:solidFill>
                  <a:srgbClr val="666666"/>
                </a:solidFill>
                <a:latin typeface="Source Sans 3"/>
                <a:cs typeface="Source Sans 3"/>
              </a:rPr>
              <a:t> </a:t>
            </a:r>
            <a:r>
              <a:rPr sz="2100" dirty="0">
                <a:solidFill>
                  <a:srgbClr val="666666"/>
                </a:solidFill>
                <a:latin typeface="Source Sans 3"/>
                <a:cs typeface="Source Sans 3"/>
              </a:rPr>
              <a:t>global</a:t>
            </a:r>
            <a:r>
              <a:rPr sz="2100" spc="-25" dirty="0">
                <a:solidFill>
                  <a:srgbClr val="666666"/>
                </a:solidFill>
                <a:latin typeface="Source Sans 3"/>
                <a:cs typeface="Source Sans 3"/>
              </a:rPr>
              <a:t> </a:t>
            </a:r>
            <a:r>
              <a:rPr sz="2100" dirty="0">
                <a:solidFill>
                  <a:srgbClr val="666666"/>
                </a:solidFill>
                <a:latin typeface="Source Sans 3"/>
                <a:cs typeface="Source Sans 3"/>
              </a:rPr>
              <a:t>variable,</a:t>
            </a:r>
            <a:r>
              <a:rPr sz="2100" spc="-20" dirty="0">
                <a:solidFill>
                  <a:srgbClr val="666666"/>
                </a:solidFill>
                <a:latin typeface="Source Sans 3"/>
                <a:cs typeface="Source Sans 3"/>
              </a:rPr>
              <a:t> </a:t>
            </a:r>
            <a:r>
              <a:rPr sz="2100" dirty="0">
                <a:solidFill>
                  <a:srgbClr val="666666"/>
                </a:solidFill>
                <a:latin typeface="Source Sans 3"/>
                <a:cs typeface="Source Sans 3"/>
              </a:rPr>
              <a:t>but</a:t>
            </a:r>
            <a:r>
              <a:rPr sz="2100" spc="-20" dirty="0">
                <a:solidFill>
                  <a:srgbClr val="666666"/>
                </a:solidFill>
                <a:latin typeface="Source Sans 3"/>
                <a:cs typeface="Source Sans 3"/>
              </a:rPr>
              <a:t> </a:t>
            </a:r>
            <a:r>
              <a:rPr sz="2100" dirty="0">
                <a:solidFill>
                  <a:srgbClr val="666666"/>
                </a:solidFill>
                <a:latin typeface="Source Sans 3"/>
                <a:cs typeface="Source Sans 3"/>
              </a:rPr>
              <a:t>is</a:t>
            </a:r>
            <a:r>
              <a:rPr sz="2100" spc="-25" dirty="0">
                <a:solidFill>
                  <a:srgbClr val="666666"/>
                </a:solidFill>
                <a:latin typeface="Source Sans 3"/>
                <a:cs typeface="Source Sans 3"/>
              </a:rPr>
              <a:t> </a:t>
            </a:r>
            <a:r>
              <a:rPr sz="2100" dirty="0">
                <a:solidFill>
                  <a:srgbClr val="666666"/>
                </a:solidFill>
                <a:latin typeface="Source Sans 3"/>
                <a:cs typeface="Source Sans 3"/>
              </a:rPr>
              <a:t>actually</a:t>
            </a:r>
            <a:r>
              <a:rPr sz="2100" spc="-20" dirty="0">
                <a:solidFill>
                  <a:srgbClr val="666666"/>
                </a:solidFill>
                <a:latin typeface="Source Sans 3"/>
                <a:cs typeface="Source Sans 3"/>
              </a:rPr>
              <a:t> </a:t>
            </a:r>
            <a:r>
              <a:rPr sz="2100" spc="-10" dirty="0">
                <a:solidFill>
                  <a:srgbClr val="666666"/>
                </a:solidFill>
                <a:latin typeface="Source Sans 3"/>
                <a:cs typeface="Source Sans 3"/>
              </a:rPr>
              <a:t>created</a:t>
            </a:r>
            <a:r>
              <a:rPr sz="2100" spc="-20" dirty="0">
                <a:solidFill>
                  <a:srgbClr val="666666"/>
                </a:solidFill>
                <a:latin typeface="Source Sans 3"/>
                <a:cs typeface="Source Sans 3"/>
              </a:rPr>
              <a:t> </a:t>
            </a:r>
            <a:r>
              <a:rPr sz="2100" dirty="0">
                <a:solidFill>
                  <a:srgbClr val="666666"/>
                </a:solidFill>
                <a:latin typeface="Source Sans 3"/>
                <a:cs typeface="Source Sans 3"/>
              </a:rPr>
              <a:t>per</a:t>
            </a:r>
            <a:r>
              <a:rPr sz="2100" spc="-20" dirty="0">
                <a:solidFill>
                  <a:srgbClr val="666666"/>
                </a:solidFill>
                <a:latin typeface="Source Sans 3"/>
                <a:cs typeface="Source Sans 3"/>
              </a:rPr>
              <a:t> </a:t>
            </a:r>
            <a:r>
              <a:rPr sz="2100" spc="-10" dirty="0">
                <a:solidFill>
                  <a:srgbClr val="666666"/>
                </a:solidFill>
                <a:latin typeface="Source Sans 3"/>
                <a:cs typeface="Source Sans 3"/>
              </a:rPr>
              <a:t>thread</a:t>
            </a:r>
            <a:endParaRPr sz="2100">
              <a:latin typeface="Source Sans 3"/>
              <a:cs typeface="Source Sans 3"/>
            </a:endParaRPr>
          </a:p>
          <a:p>
            <a:pPr marL="934085" lvl="1" indent="-376555">
              <a:lnSpc>
                <a:spcPct val="100000"/>
              </a:lnSpc>
              <a:spcBef>
                <a:spcPts val="560"/>
              </a:spcBef>
              <a:buClr>
                <a:srgbClr val="666666"/>
              </a:buClr>
              <a:buFont typeface="Tahoma"/>
              <a:buChar char="●"/>
              <a:tabLst>
                <a:tab pos="934085" algn="l"/>
                <a:tab pos="934719" algn="l"/>
              </a:tabLst>
            </a:pPr>
            <a:r>
              <a:rPr sz="1900" dirty="0">
                <a:solidFill>
                  <a:srgbClr val="2F6897"/>
                </a:solidFill>
                <a:latin typeface="Courier New"/>
                <a:cs typeface="Courier New"/>
              </a:rPr>
              <a:t>get_session()</a:t>
            </a:r>
            <a:r>
              <a:rPr sz="1900" spc="-720" dirty="0">
                <a:solidFill>
                  <a:srgbClr val="2F6897"/>
                </a:solidFill>
                <a:latin typeface="Courier New"/>
                <a:cs typeface="Courier New"/>
              </a:rPr>
              <a:t> </a:t>
            </a:r>
            <a:r>
              <a:rPr sz="2100" spc="-10" dirty="0">
                <a:solidFill>
                  <a:srgbClr val="666666"/>
                </a:solidFill>
                <a:latin typeface="Source Sans 3"/>
                <a:cs typeface="Source Sans 3"/>
              </a:rPr>
              <a:t>created</a:t>
            </a:r>
            <a:r>
              <a:rPr sz="2100" spc="-30" dirty="0">
                <a:solidFill>
                  <a:srgbClr val="666666"/>
                </a:solidFill>
                <a:latin typeface="Source Sans 3"/>
                <a:cs typeface="Source Sans 3"/>
              </a:rPr>
              <a:t> </a:t>
            </a:r>
            <a:r>
              <a:rPr sz="2100" dirty="0">
                <a:solidFill>
                  <a:srgbClr val="666666"/>
                </a:solidFill>
                <a:latin typeface="Source Sans 3"/>
                <a:cs typeface="Source Sans 3"/>
              </a:rPr>
              <a:t>a</a:t>
            </a:r>
            <a:r>
              <a:rPr sz="2100" spc="-5" dirty="0">
                <a:solidFill>
                  <a:srgbClr val="666666"/>
                </a:solidFill>
                <a:latin typeface="Source Sans 3"/>
                <a:cs typeface="Source Sans 3"/>
              </a:rPr>
              <a:t> </a:t>
            </a:r>
            <a:r>
              <a:rPr sz="2100" dirty="0">
                <a:solidFill>
                  <a:srgbClr val="666666"/>
                </a:solidFill>
                <a:latin typeface="Source Sans 3"/>
                <a:cs typeface="Source Sans 3"/>
              </a:rPr>
              <a:t>new</a:t>
            </a:r>
            <a:r>
              <a:rPr sz="2100" spc="-10" dirty="0">
                <a:solidFill>
                  <a:srgbClr val="666666"/>
                </a:solidFill>
                <a:latin typeface="Source Sans 3"/>
                <a:cs typeface="Source Sans 3"/>
              </a:rPr>
              <a:t> </a:t>
            </a:r>
            <a:r>
              <a:rPr sz="1900" dirty="0">
                <a:solidFill>
                  <a:srgbClr val="2F6897"/>
                </a:solidFill>
                <a:latin typeface="Courier New"/>
                <a:cs typeface="Courier New"/>
              </a:rPr>
              <a:t>requests.Session()</a:t>
            </a:r>
            <a:r>
              <a:rPr sz="1900" spc="-720" dirty="0">
                <a:solidFill>
                  <a:srgbClr val="2F6897"/>
                </a:solidFill>
                <a:latin typeface="Courier New"/>
                <a:cs typeface="Courier New"/>
              </a:rPr>
              <a:t> </a:t>
            </a:r>
            <a:r>
              <a:rPr sz="2100" dirty="0">
                <a:solidFill>
                  <a:srgbClr val="666666"/>
                </a:solidFill>
                <a:latin typeface="Source Sans 3"/>
                <a:cs typeface="Source Sans 3"/>
              </a:rPr>
              <a:t>object</a:t>
            </a:r>
            <a:r>
              <a:rPr sz="2100" spc="-10" dirty="0">
                <a:solidFill>
                  <a:srgbClr val="666666"/>
                </a:solidFill>
                <a:latin typeface="Source Sans 3"/>
                <a:cs typeface="Source Sans 3"/>
              </a:rPr>
              <a:t> </a:t>
            </a:r>
            <a:r>
              <a:rPr sz="2100" dirty="0">
                <a:solidFill>
                  <a:srgbClr val="666666"/>
                </a:solidFill>
                <a:latin typeface="Source Sans 3"/>
                <a:cs typeface="Source Sans 3"/>
              </a:rPr>
              <a:t>per</a:t>
            </a:r>
            <a:r>
              <a:rPr sz="2100" spc="-5" dirty="0">
                <a:solidFill>
                  <a:srgbClr val="666666"/>
                </a:solidFill>
                <a:latin typeface="Source Sans 3"/>
                <a:cs typeface="Source Sans 3"/>
              </a:rPr>
              <a:t> </a:t>
            </a:r>
            <a:r>
              <a:rPr sz="2100" spc="-10" dirty="0">
                <a:solidFill>
                  <a:srgbClr val="666666"/>
                </a:solidFill>
                <a:latin typeface="Source Sans 3"/>
                <a:cs typeface="Source Sans 3"/>
              </a:rPr>
              <a:t>thread</a:t>
            </a:r>
            <a:endParaRPr sz="2100">
              <a:latin typeface="Source Sans 3"/>
              <a:cs typeface="Source Sans 3"/>
            </a:endParaRPr>
          </a:p>
        </p:txBody>
      </p:sp>
      <p:sp>
        <p:nvSpPr>
          <p:cNvPr id="3" name="object 3"/>
          <p:cNvSpPr txBox="1">
            <a:spLocks noGrp="1"/>
          </p:cNvSpPr>
          <p:nvPr>
            <p:ph type="title"/>
          </p:nvPr>
        </p:nvSpPr>
        <p:spPr>
          <a:prstGeom prst="rect">
            <a:avLst/>
          </a:prstGeom>
        </p:spPr>
        <p:txBody>
          <a:bodyPr vert="horz" wrap="square" lIns="0" tIns="229479" rIns="0" bIns="0" rtlCol="0">
            <a:spAutoFit/>
          </a:bodyPr>
          <a:lstStyle/>
          <a:p>
            <a:pPr marL="243204">
              <a:lnSpc>
                <a:spcPct val="100000"/>
              </a:lnSpc>
              <a:spcBef>
                <a:spcPts val="100"/>
              </a:spcBef>
            </a:pPr>
            <a:r>
              <a:rPr dirty="0"/>
              <a:t>THREAD</a:t>
            </a:r>
            <a:r>
              <a:rPr spc="-10" dirty="0"/>
              <a:t> SAFETY</a:t>
            </a:r>
          </a:p>
        </p:txBody>
      </p:sp>
      <p:sp>
        <p:nvSpPr>
          <p:cNvPr id="4" name="Rectangle 3">
            <a:extLst>
              <a:ext uri="{FF2B5EF4-FFF2-40B4-BE49-F238E27FC236}">
                <a16:creationId xmlns:a16="http://schemas.microsoft.com/office/drawing/2014/main" id="{EE8FF75A-A1CA-2589-1C5F-34803D91659F}"/>
              </a:ext>
            </a:extLst>
          </p:cNvPr>
          <p:cNvSpPr/>
          <p:nvPr/>
        </p:nvSpPr>
        <p:spPr>
          <a:xfrm>
            <a:off x="0" y="6248400"/>
            <a:ext cx="100584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0498" y="2009618"/>
            <a:ext cx="8298815" cy="1591945"/>
          </a:xfrm>
          <a:prstGeom prst="rect">
            <a:avLst/>
          </a:prstGeom>
        </p:spPr>
        <p:txBody>
          <a:bodyPr vert="horz" wrap="square" lIns="0" tIns="68580" rIns="0" bIns="0" rtlCol="0">
            <a:spAutoFit/>
          </a:bodyPr>
          <a:lstStyle/>
          <a:p>
            <a:pPr marL="403860" indent="-391795">
              <a:lnSpc>
                <a:spcPct val="100000"/>
              </a:lnSpc>
              <a:spcBef>
                <a:spcPts val="540"/>
              </a:spcBef>
              <a:buFont typeface="Tahoma"/>
              <a:buChar char="●"/>
              <a:tabLst>
                <a:tab pos="403860" algn="l"/>
                <a:tab pos="404495" algn="l"/>
              </a:tabLst>
            </a:pPr>
            <a:r>
              <a:rPr sz="2200" dirty="0">
                <a:solidFill>
                  <a:srgbClr val="666666"/>
                </a:solidFill>
                <a:latin typeface="Source Sans 3"/>
                <a:cs typeface="Source Sans 3"/>
              </a:rPr>
              <a:t>Thread</a:t>
            </a:r>
            <a:r>
              <a:rPr sz="2200" spc="-30" dirty="0">
                <a:solidFill>
                  <a:srgbClr val="666666"/>
                </a:solidFill>
                <a:latin typeface="Source Sans 3"/>
                <a:cs typeface="Source Sans 3"/>
              </a:rPr>
              <a:t> </a:t>
            </a:r>
            <a:r>
              <a:rPr sz="2200" dirty="0">
                <a:solidFill>
                  <a:srgbClr val="666666"/>
                </a:solidFill>
                <a:latin typeface="Source Sans 3"/>
                <a:cs typeface="Source Sans 3"/>
              </a:rPr>
              <a:t>pool</a:t>
            </a:r>
            <a:r>
              <a:rPr sz="2200" spc="-20" dirty="0">
                <a:solidFill>
                  <a:srgbClr val="666666"/>
                </a:solidFill>
                <a:latin typeface="Source Sans 3"/>
                <a:cs typeface="Source Sans 3"/>
              </a:rPr>
              <a:t> </a:t>
            </a:r>
            <a:r>
              <a:rPr sz="2200" dirty="0">
                <a:solidFill>
                  <a:srgbClr val="666666"/>
                </a:solidFill>
                <a:latin typeface="Source Sans 3"/>
                <a:cs typeface="Source Sans 3"/>
              </a:rPr>
              <a:t>size</a:t>
            </a:r>
            <a:r>
              <a:rPr sz="2200" spc="-20" dirty="0">
                <a:solidFill>
                  <a:srgbClr val="666666"/>
                </a:solidFill>
                <a:latin typeface="Source Sans 3"/>
                <a:cs typeface="Source Sans 3"/>
              </a:rPr>
              <a:t> </a:t>
            </a:r>
            <a:r>
              <a:rPr sz="2200" dirty="0">
                <a:solidFill>
                  <a:srgbClr val="666666"/>
                </a:solidFill>
                <a:latin typeface="Source Sans 3"/>
                <a:cs typeface="Source Sans 3"/>
              </a:rPr>
              <a:t>set</a:t>
            </a:r>
            <a:r>
              <a:rPr sz="2200" spc="-20" dirty="0">
                <a:solidFill>
                  <a:srgbClr val="666666"/>
                </a:solidFill>
                <a:latin typeface="Source Sans 3"/>
                <a:cs typeface="Source Sans 3"/>
              </a:rPr>
              <a:t> </a:t>
            </a:r>
            <a:r>
              <a:rPr sz="2200" dirty="0">
                <a:solidFill>
                  <a:srgbClr val="666666"/>
                </a:solidFill>
                <a:latin typeface="Source Sans 3"/>
                <a:cs typeface="Source Sans 3"/>
              </a:rPr>
              <a:t>to</a:t>
            </a:r>
            <a:r>
              <a:rPr sz="2200" spc="-15" dirty="0">
                <a:solidFill>
                  <a:srgbClr val="666666"/>
                </a:solidFill>
                <a:latin typeface="Source Sans 3"/>
                <a:cs typeface="Source Sans 3"/>
              </a:rPr>
              <a:t> </a:t>
            </a:r>
            <a:r>
              <a:rPr sz="2200" dirty="0">
                <a:solidFill>
                  <a:srgbClr val="666666"/>
                </a:solidFill>
                <a:latin typeface="Source Sans 3"/>
                <a:cs typeface="Source Sans 3"/>
              </a:rPr>
              <a:t>5</a:t>
            </a:r>
            <a:r>
              <a:rPr sz="2200" spc="-20" dirty="0">
                <a:solidFill>
                  <a:srgbClr val="666666"/>
                </a:solidFill>
                <a:latin typeface="Source Sans 3"/>
                <a:cs typeface="Source Sans 3"/>
              </a:rPr>
              <a:t> </a:t>
            </a:r>
            <a:r>
              <a:rPr sz="2200" dirty="0">
                <a:solidFill>
                  <a:srgbClr val="666666"/>
                </a:solidFill>
                <a:latin typeface="Source Sans 3"/>
                <a:cs typeface="Source Sans 3"/>
              </a:rPr>
              <a:t>even</a:t>
            </a:r>
            <a:r>
              <a:rPr sz="2200" spc="-20" dirty="0">
                <a:solidFill>
                  <a:srgbClr val="666666"/>
                </a:solidFill>
                <a:latin typeface="Source Sans 3"/>
                <a:cs typeface="Source Sans 3"/>
              </a:rPr>
              <a:t> </a:t>
            </a:r>
            <a:r>
              <a:rPr sz="2200" dirty="0">
                <a:solidFill>
                  <a:srgbClr val="666666"/>
                </a:solidFill>
                <a:latin typeface="Source Sans 3"/>
                <a:cs typeface="Source Sans 3"/>
              </a:rPr>
              <a:t>though</a:t>
            </a:r>
            <a:r>
              <a:rPr sz="2200" spc="-20" dirty="0">
                <a:solidFill>
                  <a:srgbClr val="666666"/>
                </a:solidFill>
                <a:latin typeface="Source Sans 3"/>
                <a:cs typeface="Source Sans 3"/>
              </a:rPr>
              <a:t> </a:t>
            </a:r>
            <a:r>
              <a:rPr sz="2200" dirty="0">
                <a:solidFill>
                  <a:srgbClr val="666666"/>
                </a:solidFill>
                <a:latin typeface="Source Sans 3"/>
                <a:cs typeface="Source Sans 3"/>
              </a:rPr>
              <a:t>downloading</a:t>
            </a:r>
            <a:r>
              <a:rPr sz="2200" spc="-20" dirty="0">
                <a:solidFill>
                  <a:srgbClr val="666666"/>
                </a:solidFill>
                <a:latin typeface="Source Sans 3"/>
                <a:cs typeface="Source Sans 3"/>
              </a:rPr>
              <a:t> </a:t>
            </a:r>
            <a:r>
              <a:rPr sz="2200" dirty="0">
                <a:solidFill>
                  <a:srgbClr val="666666"/>
                </a:solidFill>
                <a:latin typeface="Source Sans 3"/>
                <a:cs typeface="Source Sans 3"/>
              </a:rPr>
              <a:t>160</a:t>
            </a:r>
            <a:r>
              <a:rPr sz="2200" spc="-15" dirty="0">
                <a:solidFill>
                  <a:srgbClr val="666666"/>
                </a:solidFill>
                <a:latin typeface="Source Sans 3"/>
                <a:cs typeface="Source Sans 3"/>
              </a:rPr>
              <a:t> </a:t>
            </a:r>
            <a:r>
              <a:rPr sz="2200" spc="-20" dirty="0">
                <a:solidFill>
                  <a:srgbClr val="666666"/>
                </a:solidFill>
                <a:latin typeface="Source Sans 3"/>
                <a:cs typeface="Source Sans 3"/>
              </a:rPr>
              <a:t>URLs</a:t>
            </a:r>
            <a:endParaRPr sz="2200">
              <a:latin typeface="Source Sans 3"/>
              <a:cs typeface="Source Sans 3"/>
            </a:endParaRPr>
          </a:p>
          <a:p>
            <a:pPr marL="403860" indent="-391795">
              <a:lnSpc>
                <a:spcPct val="100000"/>
              </a:lnSpc>
              <a:spcBef>
                <a:spcPts val="445"/>
              </a:spcBef>
              <a:buFont typeface="Tahoma"/>
              <a:buChar char="●"/>
              <a:tabLst>
                <a:tab pos="403860" algn="l"/>
                <a:tab pos="404495" algn="l"/>
              </a:tabLst>
            </a:pPr>
            <a:r>
              <a:rPr sz="2200" dirty="0">
                <a:solidFill>
                  <a:srgbClr val="666666"/>
                </a:solidFill>
                <a:latin typeface="Source Sans 3"/>
                <a:cs typeface="Source Sans 3"/>
              </a:rPr>
              <a:t>There</a:t>
            </a:r>
            <a:r>
              <a:rPr sz="2200" spc="-45" dirty="0">
                <a:solidFill>
                  <a:srgbClr val="666666"/>
                </a:solidFill>
                <a:latin typeface="Source Sans 3"/>
                <a:cs typeface="Source Sans 3"/>
              </a:rPr>
              <a:t> </a:t>
            </a:r>
            <a:r>
              <a:rPr sz="2200" dirty="0">
                <a:solidFill>
                  <a:srgbClr val="666666"/>
                </a:solidFill>
                <a:latin typeface="Source Sans 3"/>
                <a:cs typeface="Source Sans 3"/>
              </a:rPr>
              <a:t>is</a:t>
            </a:r>
            <a:r>
              <a:rPr sz="2200" spc="-45" dirty="0">
                <a:solidFill>
                  <a:srgbClr val="666666"/>
                </a:solidFill>
                <a:latin typeface="Source Sans 3"/>
                <a:cs typeface="Source Sans 3"/>
              </a:rPr>
              <a:t> </a:t>
            </a:r>
            <a:r>
              <a:rPr sz="2200" dirty="0">
                <a:solidFill>
                  <a:srgbClr val="666666"/>
                </a:solidFill>
                <a:latin typeface="Source Sans 3"/>
                <a:cs typeface="Source Sans 3"/>
              </a:rPr>
              <a:t>overhead</a:t>
            </a:r>
            <a:r>
              <a:rPr sz="2200" spc="-45" dirty="0">
                <a:solidFill>
                  <a:srgbClr val="666666"/>
                </a:solidFill>
                <a:latin typeface="Source Sans 3"/>
                <a:cs typeface="Source Sans 3"/>
              </a:rPr>
              <a:t> </a:t>
            </a:r>
            <a:r>
              <a:rPr sz="2200" dirty="0">
                <a:solidFill>
                  <a:srgbClr val="666666"/>
                </a:solidFill>
                <a:latin typeface="Source Sans 3"/>
                <a:cs typeface="Source Sans 3"/>
              </a:rPr>
              <a:t>creating</a:t>
            </a:r>
            <a:r>
              <a:rPr sz="2200" spc="-40" dirty="0">
                <a:solidFill>
                  <a:srgbClr val="666666"/>
                </a:solidFill>
                <a:latin typeface="Source Sans 3"/>
                <a:cs typeface="Source Sans 3"/>
              </a:rPr>
              <a:t> </a:t>
            </a:r>
            <a:r>
              <a:rPr sz="2200" spc="-10" dirty="0">
                <a:solidFill>
                  <a:srgbClr val="666666"/>
                </a:solidFill>
                <a:latin typeface="Source Sans 3"/>
                <a:cs typeface="Source Sans 3"/>
              </a:rPr>
              <a:t>threads</a:t>
            </a:r>
            <a:endParaRPr sz="2200">
              <a:latin typeface="Source Sans 3"/>
              <a:cs typeface="Source Sans 3"/>
            </a:endParaRPr>
          </a:p>
          <a:p>
            <a:pPr marL="403860" indent="-391795">
              <a:lnSpc>
                <a:spcPct val="100000"/>
              </a:lnSpc>
              <a:spcBef>
                <a:spcPts val="445"/>
              </a:spcBef>
              <a:buFont typeface="Tahoma"/>
              <a:buChar char="●"/>
              <a:tabLst>
                <a:tab pos="403860" algn="l"/>
                <a:tab pos="404495" algn="l"/>
              </a:tabLst>
            </a:pPr>
            <a:r>
              <a:rPr sz="2200" dirty="0">
                <a:solidFill>
                  <a:srgbClr val="666666"/>
                </a:solidFill>
                <a:latin typeface="Source Sans 3"/>
                <a:cs typeface="Source Sans 3"/>
              </a:rPr>
              <a:t>There</a:t>
            </a:r>
            <a:r>
              <a:rPr sz="2200" spc="-40" dirty="0">
                <a:solidFill>
                  <a:srgbClr val="666666"/>
                </a:solidFill>
                <a:latin typeface="Source Sans 3"/>
                <a:cs typeface="Source Sans 3"/>
              </a:rPr>
              <a:t> </a:t>
            </a:r>
            <a:r>
              <a:rPr sz="2200" dirty="0">
                <a:solidFill>
                  <a:srgbClr val="666666"/>
                </a:solidFill>
                <a:latin typeface="Source Sans 3"/>
                <a:cs typeface="Source Sans 3"/>
              </a:rPr>
              <a:t>is</a:t>
            </a:r>
            <a:r>
              <a:rPr sz="2200" spc="-30" dirty="0">
                <a:solidFill>
                  <a:srgbClr val="666666"/>
                </a:solidFill>
                <a:latin typeface="Source Sans 3"/>
                <a:cs typeface="Source Sans 3"/>
              </a:rPr>
              <a:t> </a:t>
            </a:r>
            <a:r>
              <a:rPr sz="2200" dirty="0">
                <a:solidFill>
                  <a:srgbClr val="666666"/>
                </a:solidFill>
                <a:latin typeface="Source Sans 3"/>
                <a:cs typeface="Source Sans 3"/>
              </a:rPr>
              <a:t>overhead</a:t>
            </a:r>
            <a:r>
              <a:rPr sz="2200" spc="-30" dirty="0">
                <a:solidFill>
                  <a:srgbClr val="666666"/>
                </a:solidFill>
                <a:latin typeface="Source Sans 3"/>
                <a:cs typeface="Source Sans 3"/>
              </a:rPr>
              <a:t> </a:t>
            </a:r>
            <a:r>
              <a:rPr sz="2200" dirty="0">
                <a:solidFill>
                  <a:srgbClr val="666666"/>
                </a:solidFill>
                <a:latin typeface="Source Sans 3"/>
                <a:cs typeface="Source Sans 3"/>
              </a:rPr>
              <a:t>switching</a:t>
            </a:r>
            <a:r>
              <a:rPr sz="2200" spc="-30" dirty="0">
                <a:solidFill>
                  <a:srgbClr val="666666"/>
                </a:solidFill>
                <a:latin typeface="Source Sans 3"/>
                <a:cs typeface="Source Sans 3"/>
              </a:rPr>
              <a:t> </a:t>
            </a:r>
            <a:r>
              <a:rPr sz="2200" dirty="0">
                <a:solidFill>
                  <a:srgbClr val="666666"/>
                </a:solidFill>
                <a:latin typeface="Source Sans 3"/>
                <a:cs typeface="Source Sans 3"/>
              </a:rPr>
              <a:t>between</a:t>
            </a:r>
            <a:r>
              <a:rPr sz="2200" spc="-30" dirty="0">
                <a:solidFill>
                  <a:srgbClr val="666666"/>
                </a:solidFill>
                <a:latin typeface="Source Sans 3"/>
                <a:cs typeface="Source Sans 3"/>
              </a:rPr>
              <a:t> </a:t>
            </a:r>
            <a:r>
              <a:rPr sz="2200" spc="-10" dirty="0">
                <a:solidFill>
                  <a:srgbClr val="666666"/>
                </a:solidFill>
                <a:latin typeface="Source Sans 3"/>
                <a:cs typeface="Source Sans 3"/>
              </a:rPr>
              <a:t>threads</a:t>
            </a:r>
            <a:endParaRPr sz="2200">
              <a:latin typeface="Source Sans 3"/>
              <a:cs typeface="Source Sans 3"/>
            </a:endParaRPr>
          </a:p>
          <a:p>
            <a:pPr marL="403860" indent="-391795">
              <a:lnSpc>
                <a:spcPct val="100000"/>
              </a:lnSpc>
              <a:spcBef>
                <a:spcPts val="440"/>
              </a:spcBef>
              <a:buFont typeface="Tahoma"/>
              <a:buChar char="●"/>
              <a:tabLst>
                <a:tab pos="403860" algn="l"/>
                <a:tab pos="404495" algn="l"/>
              </a:tabLst>
            </a:pPr>
            <a:r>
              <a:rPr sz="2200" spc="-20" dirty="0">
                <a:solidFill>
                  <a:srgbClr val="666666"/>
                </a:solidFill>
                <a:latin typeface="Source Sans 3"/>
                <a:cs typeface="Source Sans 3"/>
              </a:rPr>
              <a:t>Too</a:t>
            </a:r>
            <a:r>
              <a:rPr sz="2200" spc="-40" dirty="0">
                <a:solidFill>
                  <a:srgbClr val="666666"/>
                </a:solidFill>
                <a:latin typeface="Source Sans 3"/>
                <a:cs typeface="Source Sans 3"/>
              </a:rPr>
              <a:t> </a:t>
            </a:r>
            <a:r>
              <a:rPr sz="2200" dirty="0">
                <a:solidFill>
                  <a:srgbClr val="666666"/>
                </a:solidFill>
                <a:latin typeface="Source Sans 3"/>
                <a:cs typeface="Source Sans 3"/>
              </a:rPr>
              <a:t>many</a:t>
            </a:r>
            <a:r>
              <a:rPr sz="2200" spc="-25" dirty="0">
                <a:solidFill>
                  <a:srgbClr val="666666"/>
                </a:solidFill>
                <a:latin typeface="Source Sans 3"/>
                <a:cs typeface="Source Sans 3"/>
              </a:rPr>
              <a:t> </a:t>
            </a:r>
            <a:r>
              <a:rPr sz="2200" dirty="0">
                <a:solidFill>
                  <a:srgbClr val="666666"/>
                </a:solidFill>
                <a:latin typeface="Source Sans 3"/>
                <a:cs typeface="Source Sans 3"/>
              </a:rPr>
              <a:t>threads</a:t>
            </a:r>
            <a:r>
              <a:rPr sz="2200" spc="-25" dirty="0">
                <a:solidFill>
                  <a:srgbClr val="666666"/>
                </a:solidFill>
                <a:latin typeface="Source Sans 3"/>
                <a:cs typeface="Source Sans 3"/>
              </a:rPr>
              <a:t> </a:t>
            </a:r>
            <a:r>
              <a:rPr sz="2200" dirty="0">
                <a:solidFill>
                  <a:srgbClr val="666666"/>
                </a:solidFill>
                <a:latin typeface="Source Sans 3"/>
                <a:cs typeface="Source Sans 3"/>
              </a:rPr>
              <a:t>means</a:t>
            </a:r>
            <a:r>
              <a:rPr sz="2200" spc="-25" dirty="0">
                <a:solidFill>
                  <a:srgbClr val="666666"/>
                </a:solidFill>
                <a:latin typeface="Source Sans 3"/>
                <a:cs typeface="Source Sans 3"/>
              </a:rPr>
              <a:t> </a:t>
            </a:r>
            <a:r>
              <a:rPr sz="2200" dirty="0">
                <a:solidFill>
                  <a:srgbClr val="666666"/>
                </a:solidFill>
                <a:latin typeface="Source Sans 3"/>
                <a:cs typeface="Source Sans 3"/>
              </a:rPr>
              <a:t>code</a:t>
            </a:r>
            <a:r>
              <a:rPr sz="2200" spc="-25" dirty="0">
                <a:solidFill>
                  <a:srgbClr val="666666"/>
                </a:solidFill>
                <a:latin typeface="Source Sans 3"/>
                <a:cs typeface="Source Sans 3"/>
              </a:rPr>
              <a:t> </a:t>
            </a:r>
            <a:r>
              <a:rPr sz="2200" dirty="0">
                <a:solidFill>
                  <a:srgbClr val="666666"/>
                </a:solidFill>
                <a:latin typeface="Source Sans 3"/>
                <a:cs typeface="Source Sans 3"/>
              </a:rPr>
              <a:t>spends</a:t>
            </a:r>
            <a:r>
              <a:rPr sz="2200" spc="-30" dirty="0">
                <a:solidFill>
                  <a:srgbClr val="666666"/>
                </a:solidFill>
                <a:latin typeface="Source Sans 3"/>
                <a:cs typeface="Source Sans 3"/>
              </a:rPr>
              <a:t> </a:t>
            </a:r>
            <a:r>
              <a:rPr sz="2200" dirty="0">
                <a:solidFill>
                  <a:srgbClr val="666666"/>
                </a:solidFill>
                <a:latin typeface="Source Sans 3"/>
                <a:cs typeface="Source Sans 3"/>
              </a:rPr>
              <a:t>all</a:t>
            </a:r>
            <a:r>
              <a:rPr sz="2200" spc="-25" dirty="0">
                <a:solidFill>
                  <a:srgbClr val="666666"/>
                </a:solidFill>
                <a:latin typeface="Source Sans 3"/>
                <a:cs typeface="Source Sans 3"/>
              </a:rPr>
              <a:t> </a:t>
            </a:r>
            <a:r>
              <a:rPr sz="2200" dirty="0">
                <a:solidFill>
                  <a:srgbClr val="666666"/>
                </a:solidFill>
                <a:latin typeface="Source Sans 3"/>
                <a:cs typeface="Source Sans 3"/>
              </a:rPr>
              <a:t>its</a:t>
            </a:r>
            <a:r>
              <a:rPr sz="2200" spc="-25" dirty="0">
                <a:solidFill>
                  <a:srgbClr val="666666"/>
                </a:solidFill>
                <a:latin typeface="Source Sans 3"/>
                <a:cs typeface="Source Sans 3"/>
              </a:rPr>
              <a:t> </a:t>
            </a:r>
            <a:r>
              <a:rPr sz="2200" dirty="0">
                <a:solidFill>
                  <a:srgbClr val="666666"/>
                </a:solidFill>
                <a:latin typeface="Source Sans 3"/>
                <a:cs typeface="Source Sans 3"/>
              </a:rPr>
              <a:t>time</a:t>
            </a:r>
            <a:r>
              <a:rPr sz="2200" spc="-25" dirty="0">
                <a:solidFill>
                  <a:srgbClr val="666666"/>
                </a:solidFill>
                <a:latin typeface="Source Sans 3"/>
                <a:cs typeface="Source Sans 3"/>
              </a:rPr>
              <a:t> </a:t>
            </a:r>
            <a:r>
              <a:rPr sz="2200" dirty="0">
                <a:solidFill>
                  <a:srgbClr val="666666"/>
                </a:solidFill>
                <a:latin typeface="Source Sans 3"/>
                <a:cs typeface="Source Sans 3"/>
              </a:rPr>
              <a:t>managing</a:t>
            </a:r>
            <a:r>
              <a:rPr sz="2200" spc="-25" dirty="0">
                <a:solidFill>
                  <a:srgbClr val="666666"/>
                </a:solidFill>
                <a:latin typeface="Source Sans 3"/>
                <a:cs typeface="Source Sans 3"/>
              </a:rPr>
              <a:t> </a:t>
            </a:r>
            <a:r>
              <a:rPr sz="2200" spc="-10" dirty="0">
                <a:solidFill>
                  <a:srgbClr val="666666"/>
                </a:solidFill>
                <a:latin typeface="Source Sans 3"/>
                <a:cs typeface="Source Sans 3"/>
              </a:rPr>
              <a:t>threads</a:t>
            </a:r>
            <a:endParaRPr sz="2200">
              <a:latin typeface="Source Sans 3"/>
              <a:cs typeface="Source Sans 3"/>
            </a:endParaRPr>
          </a:p>
        </p:txBody>
      </p:sp>
      <p:sp>
        <p:nvSpPr>
          <p:cNvPr id="3" name="object 3"/>
          <p:cNvSpPr txBox="1">
            <a:spLocks noGrp="1"/>
          </p:cNvSpPr>
          <p:nvPr>
            <p:ph type="title"/>
          </p:nvPr>
        </p:nvSpPr>
        <p:spPr>
          <a:prstGeom prst="rect">
            <a:avLst/>
          </a:prstGeom>
        </p:spPr>
        <p:txBody>
          <a:bodyPr vert="horz" wrap="square" lIns="0" tIns="229479" rIns="0" bIns="0" rtlCol="0">
            <a:spAutoFit/>
          </a:bodyPr>
          <a:lstStyle/>
          <a:p>
            <a:pPr marL="243204">
              <a:lnSpc>
                <a:spcPct val="100000"/>
              </a:lnSpc>
              <a:spcBef>
                <a:spcPts val="100"/>
              </a:spcBef>
            </a:pPr>
            <a:r>
              <a:rPr dirty="0"/>
              <a:t>MORE</a:t>
            </a:r>
            <a:r>
              <a:rPr spc="-10" dirty="0"/>
              <a:t> </a:t>
            </a:r>
            <a:r>
              <a:rPr dirty="0"/>
              <a:t>THREADS</a:t>
            </a:r>
            <a:r>
              <a:rPr spc="-10" dirty="0"/>
              <a:t> </a:t>
            </a:r>
            <a:r>
              <a:rPr dirty="0"/>
              <a:t>FOR</a:t>
            </a:r>
            <a:r>
              <a:rPr spc="-10" dirty="0"/>
              <a:t> </a:t>
            </a:r>
            <a:r>
              <a:rPr dirty="0"/>
              <a:t>THE</a:t>
            </a:r>
            <a:r>
              <a:rPr spc="-5" dirty="0"/>
              <a:t> </a:t>
            </a:r>
            <a:r>
              <a:rPr spc="-20" dirty="0"/>
              <a:t>WIN?</a:t>
            </a:r>
          </a:p>
        </p:txBody>
      </p:sp>
      <p:sp>
        <p:nvSpPr>
          <p:cNvPr id="4" name="Rectangle 3">
            <a:extLst>
              <a:ext uri="{FF2B5EF4-FFF2-40B4-BE49-F238E27FC236}">
                <a16:creationId xmlns:a16="http://schemas.microsoft.com/office/drawing/2014/main" id="{494655D0-47E6-BBE0-766D-902AC91A5693}"/>
              </a:ext>
            </a:extLst>
          </p:cNvPr>
          <p:cNvSpPr/>
          <p:nvPr/>
        </p:nvSpPr>
        <p:spPr>
          <a:xfrm>
            <a:off x="0" y="6248400"/>
            <a:ext cx="100584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0498" y="1954886"/>
            <a:ext cx="8712835" cy="1926589"/>
          </a:xfrm>
          <a:prstGeom prst="rect">
            <a:avLst/>
          </a:prstGeom>
        </p:spPr>
        <p:txBody>
          <a:bodyPr vert="horz" wrap="square" lIns="0" tIns="123189" rIns="0" bIns="0" rtlCol="0">
            <a:spAutoFit/>
          </a:bodyPr>
          <a:lstStyle/>
          <a:p>
            <a:pPr marL="403860" indent="-391795">
              <a:lnSpc>
                <a:spcPct val="100000"/>
              </a:lnSpc>
              <a:spcBef>
                <a:spcPts val="969"/>
              </a:spcBef>
              <a:buFont typeface="Tahoma"/>
              <a:buChar char="●"/>
              <a:tabLst>
                <a:tab pos="403860" algn="l"/>
                <a:tab pos="404495" algn="l"/>
              </a:tabLst>
            </a:pPr>
            <a:r>
              <a:rPr sz="2200" dirty="0">
                <a:solidFill>
                  <a:srgbClr val="666666"/>
                </a:solidFill>
                <a:latin typeface="Source Sans 3"/>
                <a:cs typeface="Source Sans 3"/>
              </a:rPr>
              <a:t>Basic</a:t>
            </a:r>
            <a:r>
              <a:rPr sz="2200" spc="-30" dirty="0">
                <a:solidFill>
                  <a:srgbClr val="666666"/>
                </a:solidFill>
                <a:latin typeface="Source Sans 3"/>
                <a:cs typeface="Source Sans 3"/>
              </a:rPr>
              <a:t> </a:t>
            </a:r>
            <a:r>
              <a:rPr sz="2200" dirty="0">
                <a:solidFill>
                  <a:srgbClr val="666666"/>
                </a:solidFill>
                <a:latin typeface="Source Sans 3"/>
                <a:cs typeface="Source Sans 3"/>
              </a:rPr>
              <a:t>thread</a:t>
            </a:r>
            <a:r>
              <a:rPr sz="2200" spc="-30" dirty="0">
                <a:solidFill>
                  <a:srgbClr val="666666"/>
                </a:solidFill>
                <a:latin typeface="Source Sans 3"/>
                <a:cs typeface="Source Sans 3"/>
              </a:rPr>
              <a:t> </a:t>
            </a:r>
            <a:r>
              <a:rPr sz="2200" spc="-10" dirty="0">
                <a:solidFill>
                  <a:srgbClr val="666666"/>
                </a:solidFill>
                <a:latin typeface="Source Sans 3"/>
                <a:cs typeface="Source Sans 3"/>
              </a:rPr>
              <a:t>primitives:</a:t>
            </a:r>
            <a:endParaRPr sz="2200">
              <a:latin typeface="Source Sans 3"/>
              <a:cs typeface="Source Sans 3"/>
            </a:endParaRPr>
          </a:p>
          <a:p>
            <a:pPr marL="907415" marR="6386195">
              <a:lnSpc>
                <a:spcPct val="112900"/>
              </a:lnSpc>
              <a:spcBef>
                <a:spcPts val="345"/>
              </a:spcBef>
            </a:pPr>
            <a:r>
              <a:rPr sz="1300" spc="-10" dirty="0">
                <a:latin typeface="Courier New"/>
                <a:cs typeface="Courier New"/>
              </a:rPr>
              <a:t>Thread.start</a:t>
            </a:r>
            <a:r>
              <a:rPr sz="1300" b="1" spc="-10" dirty="0">
                <a:latin typeface="Courier New"/>
                <a:cs typeface="Courier New"/>
              </a:rPr>
              <a:t>() </a:t>
            </a:r>
            <a:r>
              <a:rPr sz="1300" spc="-10" dirty="0">
                <a:latin typeface="Courier New"/>
                <a:cs typeface="Courier New"/>
              </a:rPr>
              <a:t>Thread.join</a:t>
            </a:r>
            <a:r>
              <a:rPr sz="1300" b="1" spc="-10" dirty="0">
                <a:latin typeface="Courier New"/>
                <a:cs typeface="Courier New"/>
              </a:rPr>
              <a:t>() </a:t>
            </a:r>
            <a:r>
              <a:rPr sz="1300" spc="-10" dirty="0">
                <a:latin typeface="Courier New"/>
                <a:cs typeface="Courier New"/>
              </a:rPr>
              <a:t>Queue</a:t>
            </a:r>
            <a:endParaRPr sz="1300">
              <a:latin typeface="Courier New"/>
              <a:cs typeface="Courier New"/>
            </a:endParaRPr>
          </a:p>
          <a:p>
            <a:pPr marL="403860" indent="-391795">
              <a:lnSpc>
                <a:spcPct val="100000"/>
              </a:lnSpc>
              <a:spcBef>
                <a:spcPts val="100"/>
              </a:spcBef>
              <a:buFont typeface="Tahoma"/>
              <a:buChar char="●"/>
              <a:tabLst>
                <a:tab pos="403860" algn="l"/>
                <a:tab pos="404495" algn="l"/>
              </a:tabLst>
            </a:pPr>
            <a:r>
              <a:rPr sz="2200" dirty="0">
                <a:solidFill>
                  <a:srgbClr val="666666"/>
                </a:solidFill>
                <a:latin typeface="Source Sans 3"/>
                <a:cs typeface="Source Sans 3"/>
              </a:rPr>
              <a:t>The</a:t>
            </a:r>
            <a:r>
              <a:rPr sz="2200" spc="15" dirty="0">
                <a:solidFill>
                  <a:srgbClr val="666666"/>
                </a:solidFill>
                <a:latin typeface="Source Sans 3"/>
                <a:cs typeface="Source Sans 3"/>
              </a:rPr>
              <a:t> </a:t>
            </a:r>
            <a:r>
              <a:rPr sz="1950" dirty="0">
                <a:solidFill>
                  <a:srgbClr val="2F6897"/>
                </a:solidFill>
                <a:latin typeface="Courier New"/>
                <a:cs typeface="Courier New"/>
              </a:rPr>
              <a:t>concurrent.futures</a:t>
            </a:r>
            <a:r>
              <a:rPr sz="1950" spc="-710" dirty="0">
                <a:solidFill>
                  <a:srgbClr val="2F6897"/>
                </a:solidFill>
                <a:latin typeface="Courier New"/>
                <a:cs typeface="Courier New"/>
              </a:rPr>
              <a:t> </a:t>
            </a:r>
            <a:r>
              <a:rPr sz="2200" dirty="0">
                <a:solidFill>
                  <a:srgbClr val="666666"/>
                </a:solidFill>
                <a:latin typeface="Source Sans 3"/>
                <a:cs typeface="Source Sans 3"/>
              </a:rPr>
              <a:t>library</a:t>
            </a:r>
            <a:r>
              <a:rPr sz="2200" spc="15" dirty="0">
                <a:solidFill>
                  <a:srgbClr val="666666"/>
                </a:solidFill>
                <a:latin typeface="Source Sans 3"/>
                <a:cs typeface="Source Sans 3"/>
              </a:rPr>
              <a:t> </a:t>
            </a:r>
            <a:r>
              <a:rPr sz="2200" dirty="0">
                <a:solidFill>
                  <a:srgbClr val="666666"/>
                </a:solidFill>
                <a:latin typeface="Source Sans 3"/>
                <a:cs typeface="Source Sans 3"/>
              </a:rPr>
              <a:t>and</a:t>
            </a:r>
            <a:r>
              <a:rPr sz="2200" spc="20" dirty="0">
                <a:solidFill>
                  <a:srgbClr val="666666"/>
                </a:solidFill>
                <a:latin typeface="Source Sans 3"/>
                <a:cs typeface="Source Sans 3"/>
              </a:rPr>
              <a:t> </a:t>
            </a:r>
            <a:r>
              <a:rPr sz="2200" b="1" spc="-20" dirty="0">
                <a:solidFill>
                  <a:srgbClr val="666666"/>
                </a:solidFill>
                <a:latin typeface="Source Sans 3"/>
                <a:cs typeface="Source Sans 3"/>
              </a:rPr>
              <a:t>Executors</a:t>
            </a:r>
            <a:r>
              <a:rPr sz="2200" b="1" spc="15" dirty="0">
                <a:solidFill>
                  <a:srgbClr val="666666"/>
                </a:solidFill>
                <a:latin typeface="Source Sans 3"/>
                <a:cs typeface="Source Sans 3"/>
              </a:rPr>
              <a:t> </a:t>
            </a:r>
            <a:r>
              <a:rPr sz="2200" spc="-10" dirty="0">
                <a:solidFill>
                  <a:srgbClr val="666666"/>
                </a:solidFill>
                <a:latin typeface="Source Sans 3"/>
                <a:cs typeface="Source Sans 3"/>
              </a:rPr>
              <a:t>abstracts</a:t>
            </a:r>
            <a:r>
              <a:rPr sz="2200" spc="20" dirty="0">
                <a:solidFill>
                  <a:srgbClr val="666666"/>
                </a:solidFill>
                <a:latin typeface="Source Sans 3"/>
                <a:cs typeface="Source Sans 3"/>
              </a:rPr>
              <a:t> </a:t>
            </a:r>
            <a:r>
              <a:rPr sz="2200" dirty="0">
                <a:solidFill>
                  <a:srgbClr val="666666"/>
                </a:solidFill>
                <a:latin typeface="Source Sans 3"/>
                <a:cs typeface="Source Sans 3"/>
              </a:rPr>
              <a:t>these</a:t>
            </a:r>
            <a:r>
              <a:rPr sz="2200" spc="15" dirty="0">
                <a:solidFill>
                  <a:srgbClr val="666666"/>
                </a:solidFill>
                <a:latin typeface="Source Sans 3"/>
                <a:cs typeface="Source Sans 3"/>
              </a:rPr>
              <a:t> </a:t>
            </a:r>
            <a:r>
              <a:rPr sz="2200" spc="-20" dirty="0">
                <a:solidFill>
                  <a:srgbClr val="666666"/>
                </a:solidFill>
                <a:latin typeface="Source Sans 3"/>
                <a:cs typeface="Source Sans 3"/>
              </a:rPr>
              <a:t>away</a:t>
            </a:r>
            <a:endParaRPr sz="2200">
              <a:latin typeface="Source Sans 3"/>
              <a:cs typeface="Source Sans 3"/>
            </a:endParaRPr>
          </a:p>
          <a:p>
            <a:pPr marL="403860" indent="-391795">
              <a:lnSpc>
                <a:spcPct val="100000"/>
              </a:lnSpc>
              <a:spcBef>
                <a:spcPts val="445"/>
              </a:spcBef>
              <a:buFont typeface="Tahoma"/>
              <a:buChar char="●"/>
              <a:tabLst>
                <a:tab pos="403860" algn="l"/>
                <a:tab pos="404495" algn="l"/>
              </a:tabLst>
            </a:pPr>
            <a:r>
              <a:rPr sz="2200" dirty="0">
                <a:solidFill>
                  <a:srgbClr val="666666"/>
                </a:solidFill>
                <a:latin typeface="Source Sans 3"/>
                <a:cs typeface="Source Sans 3"/>
              </a:rPr>
              <a:t>Introduced</a:t>
            </a:r>
            <a:r>
              <a:rPr sz="2200" spc="-25" dirty="0">
                <a:solidFill>
                  <a:srgbClr val="666666"/>
                </a:solidFill>
                <a:latin typeface="Source Sans 3"/>
                <a:cs typeface="Source Sans 3"/>
              </a:rPr>
              <a:t> </a:t>
            </a:r>
            <a:r>
              <a:rPr sz="2200" dirty="0">
                <a:solidFill>
                  <a:srgbClr val="666666"/>
                </a:solidFill>
                <a:latin typeface="Source Sans 3"/>
                <a:cs typeface="Source Sans 3"/>
              </a:rPr>
              <a:t>in</a:t>
            </a:r>
            <a:r>
              <a:rPr sz="2200" spc="-25" dirty="0">
                <a:solidFill>
                  <a:srgbClr val="666666"/>
                </a:solidFill>
                <a:latin typeface="Source Sans 3"/>
                <a:cs typeface="Source Sans 3"/>
              </a:rPr>
              <a:t> </a:t>
            </a:r>
            <a:r>
              <a:rPr sz="2200" dirty="0">
                <a:solidFill>
                  <a:srgbClr val="666666"/>
                </a:solidFill>
                <a:latin typeface="Source Sans 3"/>
                <a:cs typeface="Source Sans 3"/>
              </a:rPr>
              <a:t>Python</a:t>
            </a:r>
            <a:r>
              <a:rPr sz="2200" spc="-25" dirty="0">
                <a:solidFill>
                  <a:srgbClr val="666666"/>
                </a:solidFill>
                <a:latin typeface="Source Sans 3"/>
                <a:cs typeface="Source Sans 3"/>
              </a:rPr>
              <a:t> 3.2</a:t>
            </a:r>
            <a:endParaRPr sz="2200">
              <a:latin typeface="Source Sans 3"/>
              <a:cs typeface="Source Sans 3"/>
            </a:endParaRPr>
          </a:p>
        </p:txBody>
      </p:sp>
      <p:sp>
        <p:nvSpPr>
          <p:cNvPr id="3" name="object 3"/>
          <p:cNvSpPr txBox="1">
            <a:spLocks noGrp="1"/>
          </p:cNvSpPr>
          <p:nvPr>
            <p:ph type="title"/>
          </p:nvPr>
        </p:nvSpPr>
        <p:spPr>
          <a:prstGeom prst="rect">
            <a:avLst/>
          </a:prstGeom>
        </p:spPr>
        <p:txBody>
          <a:bodyPr vert="horz" wrap="square" lIns="0" tIns="229479" rIns="0" bIns="0" rtlCol="0">
            <a:spAutoFit/>
          </a:bodyPr>
          <a:lstStyle/>
          <a:p>
            <a:pPr marL="243204">
              <a:lnSpc>
                <a:spcPct val="100000"/>
              </a:lnSpc>
              <a:spcBef>
                <a:spcPts val="100"/>
              </a:spcBef>
            </a:pPr>
            <a:r>
              <a:rPr spc="-30" dirty="0"/>
              <a:t>WHAT</a:t>
            </a:r>
            <a:r>
              <a:rPr spc="-140" dirty="0"/>
              <a:t> </a:t>
            </a:r>
            <a:r>
              <a:rPr spc="-10" dirty="0"/>
              <a:t>ABOUT?</a:t>
            </a:r>
          </a:p>
        </p:txBody>
      </p:sp>
      <p:sp>
        <p:nvSpPr>
          <p:cNvPr id="4" name="Rectangle 3">
            <a:extLst>
              <a:ext uri="{FF2B5EF4-FFF2-40B4-BE49-F238E27FC236}">
                <a16:creationId xmlns:a16="http://schemas.microsoft.com/office/drawing/2014/main" id="{DC966DCA-2B43-1091-AE13-48A34B16441D}"/>
              </a:ext>
            </a:extLst>
          </p:cNvPr>
          <p:cNvSpPr/>
          <p:nvPr/>
        </p:nvSpPr>
        <p:spPr>
          <a:xfrm>
            <a:off x="0" y="6248400"/>
            <a:ext cx="100584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pPr>
            <a:r>
              <a:rPr dirty="0"/>
              <a:t>NEXT</a:t>
            </a:r>
            <a:r>
              <a:rPr spc="-70" dirty="0"/>
              <a:t> </a:t>
            </a:r>
            <a:r>
              <a:rPr spc="-55" dirty="0"/>
              <a:t>UP...</a:t>
            </a:r>
          </a:p>
        </p:txBody>
      </p:sp>
      <p:sp>
        <p:nvSpPr>
          <p:cNvPr id="3" name="object 3"/>
          <p:cNvSpPr txBox="1"/>
          <p:nvPr/>
        </p:nvSpPr>
        <p:spPr>
          <a:xfrm>
            <a:off x="2869023" y="3428219"/>
            <a:ext cx="2155825" cy="411480"/>
          </a:xfrm>
          <a:prstGeom prst="rect">
            <a:avLst/>
          </a:prstGeom>
        </p:spPr>
        <p:txBody>
          <a:bodyPr vert="horz" wrap="square" lIns="0" tIns="16510" rIns="0" bIns="0" rtlCol="0">
            <a:spAutoFit/>
          </a:bodyPr>
          <a:lstStyle/>
          <a:p>
            <a:pPr marL="12700">
              <a:lnSpc>
                <a:spcPct val="100000"/>
              </a:lnSpc>
              <a:spcBef>
                <a:spcPts val="130"/>
              </a:spcBef>
            </a:pPr>
            <a:r>
              <a:rPr sz="2500" dirty="0">
                <a:solidFill>
                  <a:srgbClr val="666666"/>
                </a:solidFill>
                <a:latin typeface="Source Sans 3"/>
                <a:cs typeface="Source Sans 3"/>
              </a:rPr>
              <a:t>Race</a:t>
            </a:r>
            <a:r>
              <a:rPr sz="2500" spc="-15" dirty="0">
                <a:solidFill>
                  <a:srgbClr val="666666"/>
                </a:solidFill>
                <a:latin typeface="Source Sans 3"/>
                <a:cs typeface="Source Sans 3"/>
              </a:rPr>
              <a:t> </a:t>
            </a:r>
            <a:r>
              <a:rPr sz="2500" spc="-10" dirty="0">
                <a:solidFill>
                  <a:srgbClr val="666666"/>
                </a:solidFill>
                <a:latin typeface="Source Sans 3"/>
                <a:cs typeface="Source Sans 3"/>
              </a:rPr>
              <a:t>conditions</a:t>
            </a:r>
            <a:endParaRPr sz="2500">
              <a:latin typeface="Source Sans 3"/>
              <a:cs typeface="Source Sans 3"/>
            </a:endParaRPr>
          </a:p>
        </p:txBody>
      </p:sp>
      <p:grpSp>
        <p:nvGrpSpPr>
          <p:cNvPr id="4" name="object 4"/>
          <p:cNvGrpSpPr/>
          <p:nvPr/>
        </p:nvGrpSpPr>
        <p:grpSpPr>
          <a:xfrm>
            <a:off x="1830760" y="3208464"/>
            <a:ext cx="904240" cy="904240"/>
            <a:chOff x="1830760" y="3208464"/>
            <a:chExt cx="904240" cy="904240"/>
          </a:xfrm>
        </p:grpSpPr>
        <p:sp>
          <p:nvSpPr>
            <p:cNvPr id="5" name="object 5"/>
            <p:cNvSpPr/>
            <p:nvPr/>
          </p:nvSpPr>
          <p:spPr>
            <a:xfrm>
              <a:off x="1830760" y="3208464"/>
              <a:ext cx="904240" cy="904240"/>
            </a:xfrm>
            <a:custGeom>
              <a:avLst/>
              <a:gdLst/>
              <a:ahLst/>
              <a:cxnLst/>
              <a:rect l="l" t="t" r="r" b="b"/>
              <a:pathLst>
                <a:path w="904239" h="904239">
                  <a:moveTo>
                    <a:pt x="475256" y="0"/>
                  </a:moveTo>
                  <a:lnTo>
                    <a:pt x="428931" y="0"/>
                  </a:lnTo>
                  <a:lnTo>
                    <a:pt x="382802" y="4713"/>
                  </a:lnTo>
                  <a:lnTo>
                    <a:pt x="337259" y="14140"/>
                  </a:lnTo>
                  <a:lnTo>
                    <a:pt x="292692" y="28281"/>
                  </a:lnTo>
                  <a:lnTo>
                    <a:pt x="249492" y="47135"/>
                  </a:lnTo>
                  <a:lnTo>
                    <a:pt x="208049" y="70703"/>
                  </a:lnTo>
                  <a:lnTo>
                    <a:pt x="168754" y="98984"/>
                  </a:lnTo>
                  <a:lnTo>
                    <a:pt x="131998" y="131979"/>
                  </a:lnTo>
                  <a:lnTo>
                    <a:pt x="98999" y="168730"/>
                  </a:lnTo>
                  <a:lnTo>
                    <a:pt x="70713" y="208019"/>
                  </a:lnTo>
                  <a:lnTo>
                    <a:pt x="47142" y="249456"/>
                  </a:lnTo>
                  <a:lnTo>
                    <a:pt x="28285" y="292650"/>
                  </a:lnTo>
                  <a:lnTo>
                    <a:pt x="14142" y="337211"/>
                  </a:lnTo>
                  <a:lnTo>
                    <a:pt x="4714" y="382748"/>
                  </a:lnTo>
                  <a:lnTo>
                    <a:pt x="0" y="428871"/>
                  </a:lnTo>
                  <a:lnTo>
                    <a:pt x="0" y="475189"/>
                  </a:lnTo>
                  <a:lnTo>
                    <a:pt x="4714" y="521311"/>
                  </a:lnTo>
                  <a:lnTo>
                    <a:pt x="14142" y="566848"/>
                  </a:lnTo>
                  <a:lnTo>
                    <a:pt x="28285" y="611409"/>
                  </a:lnTo>
                  <a:lnTo>
                    <a:pt x="47142" y="654603"/>
                  </a:lnTo>
                  <a:lnTo>
                    <a:pt x="70713" y="696040"/>
                  </a:lnTo>
                  <a:lnTo>
                    <a:pt x="98999" y="735330"/>
                  </a:lnTo>
                  <a:lnTo>
                    <a:pt x="131998" y="772081"/>
                  </a:lnTo>
                  <a:lnTo>
                    <a:pt x="168754" y="805076"/>
                  </a:lnTo>
                  <a:lnTo>
                    <a:pt x="208049" y="833357"/>
                  </a:lnTo>
                  <a:lnTo>
                    <a:pt x="249492" y="856925"/>
                  </a:lnTo>
                  <a:lnTo>
                    <a:pt x="292692" y="875779"/>
                  </a:lnTo>
                  <a:lnTo>
                    <a:pt x="337259" y="889920"/>
                  </a:lnTo>
                  <a:lnTo>
                    <a:pt x="382802" y="899347"/>
                  </a:lnTo>
                  <a:lnTo>
                    <a:pt x="428931" y="904061"/>
                  </a:lnTo>
                  <a:lnTo>
                    <a:pt x="475256" y="904061"/>
                  </a:lnTo>
                  <a:lnTo>
                    <a:pt x="521385" y="899347"/>
                  </a:lnTo>
                  <a:lnTo>
                    <a:pt x="566928" y="889920"/>
                  </a:lnTo>
                  <a:lnTo>
                    <a:pt x="611495" y="875779"/>
                  </a:lnTo>
                  <a:lnTo>
                    <a:pt x="654695" y="856925"/>
                  </a:lnTo>
                  <a:lnTo>
                    <a:pt x="696138" y="833357"/>
                  </a:lnTo>
                  <a:lnTo>
                    <a:pt x="735432" y="805076"/>
                  </a:lnTo>
                  <a:lnTo>
                    <a:pt x="772189" y="772081"/>
                  </a:lnTo>
                  <a:lnTo>
                    <a:pt x="805188" y="735330"/>
                  </a:lnTo>
                  <a:lnTo>
                    <a:pt x="833474" y="696040"/>
                  </a:lnTo>
                  <a:lnTo>
                    <a:pt x="857045" y="654603"/>
                  </a:lnTo>
                  <a:lnTo>
                    <a:pt x="875902" y="611409"/>
                  </a:lnTo>
                  <a:lnTo>
                    <a:pt x="890045" y="566848"/>
                  </a:lnTo>
                  <a:lnTo>
                    <a:pt x="899473" y="521311"/>
                  </a:lnTo>
                  <a:lnTo>
                    <a:pt x="904187" y="475189"/>
                  </a:lnTo>
                  <a:lnTo>
                    <a:pt x="904187" y="428871"/>
                  </a:lnTo>
                  <a:lnTo>
                    <a:pt x="899473" y="382748"/>
                  </a:lnTo>
                  <a:lnTo>
                    <a:pt x="890045" y="337211"/>
                  </a:lnTo>
                  <a:lnTo>
                    <a:pt x="875902" y="292650"/>
                  </a:lnTo>
                  <a:lnTo>
                    <a:pt x="857045" y="249456"/>
                  </a:lnTo>
                  <a:lnTo>
                    <a:pt x="833474" y="208019"/>
                  </a:lnTo>
                  <a:lnTo>
                    <a:pt x="805188" y="168730"/>
                  </a:lnTo>
                  <a:lnTo>
                    <a:pt x="772189" y="131979"/>
                  </a:lnTo>
                  <a:lnTo>
                    <a:pt x="735432" y="98984"/>
                  </a:lnTo>
                  <a:lnTo>
                    <a:pt x="696138" y="70703"/>
                  </a:lnTo>
                  <a:lnTo>
                    <a:pt x="654695" y="47135"/>
                  </a:lnTo>
                  <a:lnTo>
                    <a:pt x="611495" y="28281"/>
                  </a:lnTo>
                  <a:lnTo>
                    <a:pt x="566928" y="14140"/>
                  </a:lnTo>
                  <a:lnTo>
                    <a:pt x="521385" y="4713"/>
                  </a:lnTo>
                  <a:lnTo>
                    <a:pt x="475256" y="0"/>
                  </a:lnTo>
                  <a:close/>
                </a:path>
              </a:pathLst>
            </a:custGeom>
            <a:solidFill>
              <a:srgbClr val="60AD63"/>
            </a:solidFill>
          </p:spPr>
          <p:txBody>
            <a:bodyPr wrap="square" lIns="0" tIns="0" rIns="0" bIns="0" rtlCol="0"/>
            <a:lstStyle/>
            <a:p>
              <a:endParaRPr/>
            </a:p>
          </p:txBody>
        </p:sp>
        <p:sp>
          <p:nvSpPr>
            <p:cNvPr id="6" name="object 6"/>
            <p:cNvSpPr/>
            <p:nvPr/>
          </p:nvSpPr>
          <p:spPr>
            <a:xfrm>
              <a:off x="2029094" y="3529337"/>
              <a:ext cx="508000" cy="262890"/>
            </a:xfrm>
            <a:custGeom>
              <a:avLst/>
              <a:gdLst/>
              <a:ahLst/>
              <a:cxnLst/>
              <a:rect l="l" t="t" r="r" b="b"/>
              <a:pathLst>
                <a:path w="508000" h="262889">
                  <a:moveTo>
                    <a:pt x="376345" y="0"/>
                  </a:moveTo>
                  <a:lnTo>
                    <a:pt x="376345" y="90851"/>
                  </a:lnTo>
                  <a:lnTo>
                    <a:pt x="0" y="90851"/>
                  </a:lnTo>
                  <a:lnTo>
                    <a:pt x="0" y="171461"/>
                  </a:lnTo>
                  <a:lnTo>
                    <a:pt x="376345" y="171461"/>
                  </a:lnTo>
                  <a:lnTo>
                    <a:pt x="376345" y="262314"/>
                  </a:lnTo>
                  <a:lnTo>
                    <a:pt x="507521" y="131156"/>
                  </a:lnTo>
                  <a:lnTo>
                    <a:pt x="376345" y="0"/>
                  </a:lnTo>
                  <a:close/>
                </a:path>
              </a:pathLst>
            </a:custGeom>
            <a:solidFill>
              <a:srgbClr val="FFFFFF"/>
            </a:solidFill>
          </p:spPr>
          <p:txBody>
            <a:bodyPr wrap="square" lIns="0" tIns="0" rIns="0" bIns="0" rtlCol="0"/>
            <a:lstStyle/>
            <a:p>
              <a:endParaRPr/>
            </a:p>
          </p:txBody>
        </p:sp>
      </p:grpSp>
      <p:sp>
        <p:nvSpPr>
          <p:cNvPr id="7" name="Rectangle 6">
            <a:extLst>
              <a:ext uri="{FF2B5EF4-FFF2-40B4-BE49-F238E27FC236}">
                <a16:creationId xmlns:a16="http://schemas.microsoft.com/office/drawing/2014/main" id="{4DF85A8F-5CE1-9B63-914F-67BA40F43281}"/>
              </a:ext>
            </a:extLst>
          </p:cNvPr>
          <p:cNvSpPr/>
          <p:nvPr/>
        </p:nvSpPr>
        <p:spPr>
          <a:xfrm>
            <a:off x="0" y="6248400"/>
            <a:ext cx="100584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29479" rIns="0" bIns="0" rtlCol="0">
            <a:spAutoFit/>
          </a:bodyPr>
          <a:lstStyle/>
          <a:p>
            <a:pPr marL="243204">
              <a:lnSpc>
                <a:spcPct val="100000"/>
              </a:lnSpc>
              <a:spcBef>
                <a:spcPts val="100"/>
              </a:spcBef>
            </a:pPr>
            <a:r>
              <a:rPr dirty="0"/>
              <a:t>TABLE</a:t>
            </a:r>
            <a:r>
              <a:rPr spc="-70" dirty="0"/>
              <a:t> </a:t>
            </a:r>
            <a:r>
              <a:rPr dirty="0"/>
              <a:t>OF</a:t>
            </a:r>
            <a:r>
              <a:rPr spc="-65" dirty="0"/>
              <a:t> </a:t>
            </a:r>
            <a:r>
              <a:rPr spc="-10" dirty="0"/>
              <a:t>CONTENTS</a:t>
            </a:r>
          </a:p>
        </p:txBody>
      </p:sp>
      <p:pic>
        <p:nvPicPr>
          <p:cNvPr id="3" name="object 3"/>
          <p:cNvPicPr/>
          <p:nvPr/>
        </p:nvPicPr>
        <p:blipFill>
          <a:blip r:embed="rId2" cstate="print"/>
          <a:stretch>
            <a:fillRect/>
          </a:stretch>
        </p:blipFill>
        <p:spPr>
          <a:xfrm>
            <a:off x="134121" y="3631967"/>
            <a:ext cx="243872" cy="224899"/>
          </a:xfrm>
          <a:prstGeom prst="rect">
            <a:avLst/>
          </a:prstGeom>
        </p:spPr>
      </p:pic>
      <p:sp>
        <p:nvSpPr>
          <p:cNvPr id="4" name="object 4"/>
          <p:cNvSpPr txBox="1"/>
          <p:nvPr/>
        </p:nvSpPr>
        <p:spPr>
          <a:xfrm>
            <a:off x="451336" y="1930517"/>
            <a:ext cx="3244215" cy="3494404"/>
          </a:xfrm>
          <a:prstGeom prst="rect">
            <a:avLst/>
          </a:prstGeom>
        </p:spPr>
        <p:txBody>
          <a:bodyPr vert="horz" wrap="square" lIns="0" tIns="68580" rIns="0" bIns="0" rtlCol="0">
            <a:spAutoFit/>
          </a:bodyPr>
          <a:lstStyle/>
          <a:p>
            <a:pPr marL="306705" indent="-294640">
              <a:lnSpc>
                <a:spcPct val="100000"/>
              </a:lnSpc>
              <a:spcBef>
                <a:spcPts val="540"/>
              </a:spcBef>
              <a:buAutoNum type="arabicPeriod"/>
              <a:tabLst>
                <a:tab pos="307340" algn="l"/>
              </a:tabLst>
            </a:pPr>
            <a:r>
              <a:rPr sz="2200" b="1" spc="-10" dirty="0">
                <a:solidFill>
                  <a:srgbClr val="2F6897"/>
                </a:solidFill>
                <a:latin typeface="Source Sans 3"/>
                <a:cs typeface="Source Sans 3"/>
              </a:rPr>
              <a:t>Overview</a:t>
            </a:r>
            <a:endParaRPr sz="2200">
              <a:latin typeface="Source Sans 3"/>
              <a:cs typeface="Source Sans 3"/>
            </a:endParaRPr>
          </a:p>
          <a:p>
            <a:pPr marL="306705" indent="-294640">
              <a:lnSpc>
                <a:spcPct val="100000"/>
              </a:lnSpc>
              <a:spcBef>
                <a:spcPts val="445"/>
              </a:spcBef>
              <a:buAutoNum type="arabicPeriod"/>
              <a:tabLst>
                <a:tab pos="307340" algn="l"/>
              </a:tabLst>
            </a:pPr>
            <a:r>
              <a:rPr sz="2200" b="1" dirty="0">
                <a:solidFill>
                  <a:srgbClr val="2F6897"/>
                </a:solidFill>
                <a:latin typeface="Source Sans 3"/>
                <a:cs typeface="Source Sans 3"/>
              </a:rPr>
              <a:t>Computers</a:t>
            </a:r>
            <a:r>
              <a:rPr sz="2200" b="1" spc="-25" dirty="0">
                <a:solidFill>
                  <a:srgbClr val="2F6897"/>
                </a:solidFill>
                <a:latin typeface="Source Sans 3"/>
                <a:cs typeface="Source Sans 3"/>
              </a:rPr>
              <a:t> </a:t>
            </a:r>
            <a:r>
              <a:rPr sz="2200" b="1" dirty="0">
                <a:solidFill>
                  <a:srgbClr val="2F6897"/>
                </a:solidFill>
                <a:latin typeface="Source Sans 3"/>
                <a:cs typeface="Source Sans 3"/>
              </a:rPr>
              <a:t>and</a:t>
            </a:r>
            <a:r>
              <a:rPr sz="2200" b="1" spc="-20" dirty="0">
                <a:solidFill>
                  <a:srgbClr val="2F6897"/>
                </a:solidFill>
                <a:latin typeface="Source Sans 3"/>
                <a:cs typeface="Source Sans 3"/>
              </a:rPr>
              <a:t> </a:t>
            </a:r>
            <a:r>
              <a:rPr sz="2200" b="1" spc="-10" dirty="0">
                <a:solidFill>
                  <a:srgbClr val="2F6897"/>
                </a:solidFill>
                <a:latin typeface="Source Sans 3"/>
                <a:cs typeface="Source Sans 3"/>
              </a:rPr>
              <a:t>Latency</a:t>
            </a:r>
            <a:endParaRPr sz="2200">
              <a:latin typeface="Source Sans 3"/>
              <a:cs typeface="Source Sans 3"/>
            </a:endParaRPr>
          </a:p>
          <a:p>
            <a:pPr marL="306705" indent="-294640">
              <a:lnSpc>
                <a:spcPct val="100000"/>
              </a:lnSpc>
              <a:spcBef>
                <a:spcPts val="445"/>
              </a:spcBef>
              <a:buAutoNum type="arabicPeriod"/>
              <a:tabLst>
                <a:tab pos="307340" algn="l"/>
              </a:tabLst>
            </a:pPr>
            <a:r>
              <a:rPr sz="2200" b="1" spc="-10" dirty="0">
                <a:solidFill>
                  <a:srgbClr val="2F6897"/>
                </a:solidFill>
                <a:latin typeface="Source Sans 3"/>
                <a:cs typeface="Source Sans 3"/>
              </a:rPr>
              <a:t>Concurrency</a:t>
            </a:r>
            <a:endParaRPr sz="2200">
              <a:latin typeface="Source Sans 3"/>
              <a:cs typeface="Source Sans 3"/>
            </a:endParaRPr>
          </a:p>
          <a:p>
            <a:pPr marL="306705" indent="-294640">
              <a:lnSpc>
                <a:spcPct val="100000"/>
              </a:lnSpc>
              <a:spcBef>
                <a:spcPts val="440"/>
              </a:spcBef>
              <a:buAutoNum type="arabicPeriod"/>
              <a:tabLst>
                <a:tab pos="307340" algn="l"/>
              </a:tabLst>
            </a:pPr>
            <a:r>
              <a:rPr sz="2200" b="1" dirty="0">
                <a:solidFill>
                  <a:srgbClr val="2F6897"/>
                </a:solidFill>
                <a:latin typeface="Source Sans 3"/>
                <a:cs typeface="Source Sans 3"/>
              </a:rPr>
              <a:t>Threads</a:t>
            </a:r>
            <a:r>
              <a:rPr sz="2200" b="1" spc="-10" dirty="0">
                <a:solidFill>
                  <a:srgbClr val="2F6897"/>
                </a:solidFill>
                <a:latin typeface="Source Sans 3"/>
                <a:cs typeface="Source Sans 3"/>
              </a:rPr>
              <a:t> </a:t>
            </a:r>
            <a:r>
              <a:rPr sz="2200" b="1" dirty="0">
                <a:solidFill>
                  <a:srgbClr val="2F6897"/>
                </a:solidFill>
                <a:latin typeface="Source Sans 3"/>
                <a:cs typeface="Source Sans 3"/>
              </a:rPr>
              <a:t>in</a:t>
            </a:r>
            <a:r>
              <a:rPr sz="2200" b="1" spc="-10" dirty="0">
                <a:solidFill>
                  <a:srgbClr val="2F6897"/>
                </a:solidFill>
                <a:latin typeface="Source Sans 3"/>
                <a:cs typeface="Source Sans 3"/>
              </a:rPr>
              <a:t> Python</a:t>
            </a:r>
            <a:endParaRPr sz="2200">
              <a:latin typeface="Source Sans 3"/>
              <a:cs typeface="Source Sans 3"/>
            </a:endParaRPr>
          </a:p>
          <a:p>
            <a:pPr marL="306705" indent="-294640">
              <a:lnSpc>
                <a:spcPct val="100000"/>
              </a:lnSpc>
              <a:spcBef>
                <a:spcPts val="445"/>
              </a:spcBef>
              <a:buAutoNum type="arabicPeriod"/>
              <a:tabLst>
                <a:tab pos="307340" algn="l"/>
              </a:tabLst>
            </a:pPr>
            <a:r>
              <a:rPr sz="2200" b="1" dirty="0">
                <a:solidFill>
                  <a:srgbClr val="2F6897"/>
                </a:solidFill>
                <a:latin typeface="Source Sans 3"/>
                <a:cs typeface="Source Sans 3"/>
              </a:rPr>
              <a:t>Race</a:t>
            </a:r>
            <a:r>
              <a:rPr sz="2200" b="1" spc="-85" dirty="0">
                <a:solidFill>
                  <a:srgbClr val="2F6897"/>
                </a:solidFill>
                <a:latin typeface="Source Sans 3"/>
                <a:cs typeface="Source Sans 3"/>
              </a:rPr>
              <a:t> </a:t>
            </a:r>
            <a:r>
              <a:rPr sz="2200" b="1" spc="-10" dirty="0">
                <a:solidFill>
                  <a:srgbClr val="2F6897"/>
                </a:solidFill>
                <a:latin typeface="Source Sans 3"/>
                <a:cs typeface="Source Sans 3"/>
              </a:rPr>
              <a:t>Conditions</a:t>
            </a:r>
            <a:endParaRPr sz="2200">
              <a:latin typeface="Source Sans 3"/>
              <a:cs typeface="Source Sans 3"/>
            </a:endParaRPr>
          </a:p>
          <a:p>
            <a:pPr marL="306705" indent="-294640">
              <a:lnSpc>
                <a:spcPct val="100000"/>
              </a:lnSpc>
              <a:spcBef>
                <a:spcPts val="595"/>
              </a:spcBef>
              <a:buClr>
                <a:srgbClr val="666666"/>
              </a:buClr>
              <a:buFont typeface="Source Sans 3"/>
              <a:buAutoNum type="arabicPeriod"/>
              <a:tabLst>
                <a:tab pos="307340" algn="l"/>
              </a:tabLst>
            </a:pPr>
            <a:r>
              <a:rPr sz="1950" spc="-10" dirty="0">
                <a:solidFill>
                  <a:srgbClr val="2F6897"/>
                </a:solidFill>
                <a:latin typeface="Courier New"/>
                <a:cs typeface="Courier New"/>
              </a:rPr>
              <a:t>asyncio</a:t>
            </a:r>
            <a:endParaRPr sz="1950">
              <a:latin typeface="Courier New"/>
              <a:cs typeface="Courier New"/>
            </a:endParaRPr>
          </a:p>
          <a:p>
            <a:pPr marL="306705" indent="-294640">
              <a:lnSpc>
                <a:spcPct val="100000"/>
              </a:lnSpc>
              <a:spcBef>
                <a:spcPts val="150"/>
              </a:spcBef>
              <a:buAutoNum type="arabicPeriod"/>
              <a:tabLst>
                <a:tab pos="307340" algn="l"/>
              </a:tabLst>
            </a:pPr>
            <a:r>
              <a:rPr sz="2200" dirty="0">
                <a:solidFill>
                  <a:srgbClr val="666666"/>
                </a:solidFill>
                <a:latin typeface="Source Sans 3"/>
                <a:cs typeface="Source Sans 3"/>
              </a:rPr>
              <a:t>Multi-</a:t>
            </a:r>
            <a:r>
              <a:rPr sz="2200" spc="-10" dirty="0">
                <a:solidFill>
                  <a:srgbClr val="666666"/>
                </a:solidFill>
                <a:latin typeface="Source Sans 3"/>
                <a:cs typeface="Source Sans 3"/>
              </a:rPr>
              <a:t>processing</a:t>
            </a:r>
            <a:endParaRPr sz="2200">
              <a:latin typeface="Source Sans 3"/>
              <a:cs typeface="Source Sans 3"/>
            </a:endParaRPr>
          </a:p>
          <a:p>
            <a:pPr marL="306705" indent="-294640">
              <a:lnSpc>
                <a:spcPct val="100000"/>
              </a:lnSpc>
              <a:spcBef>
                <a:spcPts val="445"/>
              </a:spcBef>
              <a:buAutoNum type="arabicPeriod"/>
              <a:tabLst>
                <a:tab pos="307340" algn="l"/>
              </a:tabLst>
            </a:pPr>
            <a:r>
              <a:rPr sz="2200" dirty="0">
                <a:solidFill>
                  <a:srgbClr val="666666"/>
                </a:solidFill>
                <a:latin typeface="Source Sans 3"/>
                <a:cs typeface="Source Sans 3"/>
              </a:rPr>
              <a:t>CPU Bound </a:t>
            </a:r>
            <a:r>
              <a:rPr sz="2200" spc="-10" dirty="0">
                <a:solidFill>
                  <a:srgbClr val="666666"/>
                </a:solidFill>
                <a:latin typeface="Source Sans 3"/>
                <a:cs typeface="Source Sans 3"/>
              </a:rPr>
              <a:t>Workloads</a:t>
            </a:r>
            <a:endParaRPr sz="2200">
              <a:latin typeface="Source Sans 3"/>
              <a:cs typeface="Source Sans 3"/>
            </a:endParaRPr>
          </a:p>
          <a:p>
            <a:pPr marL="306705" indent="-294640">
              <a:lnSpc>
                <a:spcPct val="100000"/>
              </a:lnSpc>
              <a:spcBef>
                <a:spcPts val="445"/>
              </a:spcBef>
              <a:buAutoNum type="arabicPeriod"/>
              <a:tabLst>
                <a:tab pos="307340" algn="l"/>
              </a:tabLst>
            </a:pPr>
            <a:r>
              <a:rPr sz="2200" spc="-10" dirty="0">
                <a:solidFill>
                  <a:srgbClr val="666666"/>
                </a:solidFill>
                <a:latin typeface="Source Sans 3"/>
                <a:cs typeface="Source Sans 3"/>
              </a:rPr>
              <a:t>Summary</a:t>
            </a:r>
            <a:endParaRPr sz="2200">
              <a:latin typeface="Source Sans 3"/>
              <a:cs typeface="Source Sans 3"/>
            </a:endParaRPr>
          </a:p>
        </p:txBody>
      </p:sp>
      <p:sp>
        <p:nvSpPr>
          <p:cNvPr id="5" name="Rectangle 4">
            <a:extLst>
              <a:ext uri="{FF2B5EF4-FFF2-40B4-BE49-F238E27FC236}">
                <a16:creationId xmlns:a16="http://schemas.microsoft.com/office/drawing/2014/main" id="{D9D391F7-3741-B58F-17A2-FA08AF6B139A}"/>
              </a:ext>
            </a:extLst>
          </p:cNvPr>
          <p:cNvSpPr/>
          <p:nvPr/>
        </p:nvSpPr>
        <p:spPr>
          <a:xfrm>
            <a:off x="0" y="6248400"/>
            <a:ext cx="100584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05098" y="2009618"/>
            <a:ext cx="8545830" cy="2654935"/>
          </a:xfrm>
          <a:prstGeom prst="rect">
            <a:avLst/>
          </a:prstGeom>
        </p:spPr>
        <p:txBody>
          <a:bodyPr vert="horz" wrap="square" lIns="0" tIns="68580" rIns="0" bIns="0" rtlCol="0">
            <a:spAutoFit/>
          </a:bodyPr>
          <a:lstStyle/>
          <a:p>
            <a:pPr marL="429259" indent="-391795">
              <a:lnSpc>
                <a:spcPct val="100000"/>
              </a:lnSpc>
              <a:spcBef>
                <a:spcPts val="540"/>
              </a:spcBef>
              <a:buFont typeface="Tahoma"/>
              <a:buChar char="●"/>
              <a:tabLst>
                <a:tab pos="429259" algn="l"/>
                <a:tab pos="429895" algn="l"/>
              </a:tabLst>
            </a:pPr>
            <a:r>
              <a:rPr sz="2200" dirty="0">
                <a:solidFill>
                  <a:srgbClr val="666666"/>
                </a:solidFill>
                <a:latin typeface="Source Sans 3"/>
                <a:cs typeface="Source Sans 3"/>
              </a:rPr>
              <a:t>Shared</a:t>
            </a:r>
            <a:r>
              <a:rPr sz="2200" spc="-20" dirty="0">
                <a:solidFill>
                  <a:srgbClr val="666666"/>
                </a:solidFill>
                <a:latin typeface="Source Sans 3"/>
                <a:cs typeface="Source Sans 3"/>
              </a:rPr>
              <a:t> </a:t>
            </a:r>
            <a:r>
              <a:rPr sz="2200" dirty="0">
                <a:solidFill>
                  <a:srgbClr val="666666"/>
                </a:solidFill>
                <a:latin typeface="Source Sans 3"/>
                <a:cs typeface="Source Sans 3"/>
              </a:rPr>
              <a:t>memory</a:t>
            </a:r>
            <a:r>
              <a:rPr sz="2200" spc="-5" dirty="0">
                <a:solidFill>
                  <a:srgbClr val="666666"/>
                </a:solidFill>
                <a:latin typeface="Source Sans 3"/>
                <a:cs typeface="Source Sans 3"/>
              </a:rPr>
              <a:t> </a:t>
            </a:r>
            <a:r>
              <a:rPr sz="2200" dirty="0">
                <a:solidFill>
                  <a:srgbClr val="666666"/>
                </a:solidFill>
                <a:latin typeface="Source Sans 3"/>
                <a:cs typeface="Source Sans 3"/>
              </a:rPr>
              <a:t>and</a:t>
            </a:r>
            <a:r>
              <a:rPr sz="2200" spc="-10" dirty="0">
                <a:solidFill>
                  <a:srgbClr val="666666"/>
                </a:solidFill>
                <a:latin typeface="Source Sans 3"/>
                <a:cs typeface="Source Sans 3"/>
              </a:rPr>
              <a:t> </a:t>
            </a:r>
            <a:r>
              <a:rPr sz="2200" dirty="0">
                <a:solidFill>
                  <a:srgbClr val="666666"/>
                </a:solidFill>
                <a:latin typeface="Source Sans 3"/>
                <a:cs typeface="Source Sans 3"/>
              </a:rPr>
              <a:t>objects</a:t>
            </a:r>
            <a:r>
              <a:rPr sz="2200" spc="-5" dirty="0">
                <a:solidFill>
                  <a:srgbClr val="666666"/>
                </a:solidFill>
                <a:latin typeface="Source Sans 3"/>
                <a:cs typeface="Source Sans 3"/>
              </a:rPr>
              <a:t> </a:t>
            </a:r>
            <a:r>
              <a:rPr sz="2200" dirty="0">
                <a:solidFill>
                  <a:srgbClr val="666666"/>
                </a:solidFill>
                <a:latin typeface="Source Sans 3"/>
                <a:cs typeface="Source Sans 3"/>
              </a:rPr>
              <a:t>can</a:t>
            </a:r>
            <a:r>
              <a:rPr sz="2200" spc="-10" dirty="0">
                <a:solidFill>
                  <a:srgbClr val="666666"/>
                </a:solidFill>
                <a:latin typeface="Source Sans 3"/>
                <a:cs typeface="Source Sans 3"/>
              </a:rPr>
              <a:t> </a:t>
            </a:r>
            <a:r>
              <a:rPr sz="2200" dirty="0">
                <a:solidFill>
                  <a:srgbClr val="666666"/>
                </a:solidFill>
                <a:latin typeface="Source Sans 3"/>
                <a:cs typeface="Source Sans 3"/>
              </a:rPr>
              <a:t>be</a:t>
            </a:r>
            <a:r>
              <a:rPr sz="2200" spc="-5" dirty="0">
                <a:solidFill>
                  <a:srgbClr val="666666"/>
                </a:solidFill>
                <a:latin typeface="Source Sans 3"/>
                <a:cs typeface="Source Sans 3"/>
              </a:rPr>
              <a:t> </a:t>
            </a:r>
            <a:r>
              <a:rPr sz="2200" spc="-10" dirty="0">
                <a:solidFill>
                  <a:srgbClr val="666666"/>
                </a:solidFill>
                <a:latin typeface="Source Sans 3"/>
                <a:cs typeface="Source Sans 3"/>
              </a:rPr>
              <a:t>problematic</a:t>
            </a:r>
            <a:endParaRPr sz="2200">
              <a:latin typeface="Source Sans 3"/>
              <a:cs typeface="Source Sans 3"/>
            </a:endParaRPr>
          </a:p>
          <a:p>
            <a:pPr marL="429259" marR="30480" indent="-391795">
              <a:lnSpc>
                <a:spcPct val="116799"/>
              </a:lnSpc>
              <a:buFont typeface="Tahoma"/>
              <a:buChar char="●"/>
              <a:tabLst>
                <a:tab pos="429259" algn="l"/>
                <a:tab pos="429895" algn="l"/>
              </a:tabLst>
            </a:pPr>
            <a:r>
              <a:rPr sz="2200" dirty="0">
                <a:solidFill>
                  <a:srgbClr val="666666"/>
                </a:solidFill>
                <a:latin typeface="Source Sans 3"/>
                <a:cs typeface="Source Sans 3"/>
              </a:rPr>
              <a:t>Locks and</a:t>
            </a:r>
            <a:r>
              <a:rPr sz="2200" spc="5" dirty="0">
                <a:solidFill>
                  <a:srgbClr val="666666"/>
                </a:solidFill>
                <a:latin typeface="Source Sans 3"/>
                <a:cs typeface="Source Sans 3"/>
              </a:rPr>
              <a:t> </a:t>
            </a:r>
            <a:r>
              <a:rPr sz="1950" dirty="0">
                <a:solidFill>
                  <a:srgbClr val="2F6897"/>
                </a:solidFill>
                <a:latin typeface="Courier New"/>
                <a:cs typeface="Courier New"/>
              </a:rPr>
              <a:t>threading.local()</a:t>
            </a:r>
            <a:r>
              <a:rPr sz="1950" spc="-730" dirty="0">
                <a:solidFill>
                  <a:srgbClr val="2F6897"/>
                </a:solidFill>
                <a:latin typeface="Courier New"/>
                <a:cs typeface="Courier New"/>
              </a:rPr>
              <a:t> </a:t>
            </a:r>
            <a:r>
              <a:rPr sz="2200" dirty="0">
                <a:solidFill>
                  <a:srgbClr val="666666"/>
                </a:solidFill>
                <a:latin typeface="Source Sans 3"/>
                <a:cs typeface="Source Sans 3"/>
              </a:rPr>
              <a:t>help,</a:t>
            </a:r>
            <a:r>
              <a:rPr sz="2200" spc="5" dirty="0">
                <a:solidFill>
                  <a:srgbClr val="666666"/>
                </a:solidFill>
                <a:latin typeface="Source Sans 3"/>
                <a:cs typeface="Source Sans 3"/>
              </a:rPr>
              <a:t> </a:t>
            </a:r>
            <a:r>
              <a:rPr sz="2200" dirty="0">
                <a:solidFill>
                  <a:srgbClr val="666666"/>
                </a:solidFill>
                <a:latin typeface="Source Sans 3"/>
                <a:cs typeface="Source Sans 3"/>
              </a:rPr>
              <a:t>but</a:t>
            </a:r>
            <a:r>
              <a:rPr sz="2200" spc="5" dirty="0">
                <a:solidFill>
                  <a:srgbClr val="666666"/>
                </a:solidFill>
                <a:latin typeface="Source Sans 3"/>
                <a:cs typeface="Source Sans 3"/>
              </a:rPr>
              <a:t> </a:t>
            </a:r>
            <a:r>
              <a:rPr sz="2200" dirty="0">
                <a:solidFill>
                  <a:srgbClr val="666666"/>
                </a:solidFill>
                <a:latin typeface="Source Sans 3"/>
                <a:cs typeface="Source Sans 3"/>
              </a:rPr>
              <a:t>you must</a:t>
            </a:r>
            <a:r>
              <a:rPr sz="2200" spc="5" dirty="0">
                <a:solidFill>
                  <a:srgbClr val="666666"/>
                </a:solidFill>
                <a:latin typeface="Source Sans 3"/>
                <a:cs typeface="Source Sans 3"/>
              </a:rPr>
              <a:t> </a:t>
            </a:r>
            <a:r>
              <a:rPr sz="2200" dirty="0">
                <a:solidFill>
                  <a:srgbClr val="666666"/>
                </a:solidFill>
                <a:latin typeface="Source Sans 3"/>
                <a:cs typeface="Source Sans 3"/>
              </a:rPr>
              <a:t>remember</a:t>
            </a:r>
            <a:r>
              <a:rPr sz="2200" spc="5" dirty="0">
                <a:solidFill>
                  <a:srgbClr val="666666"/>
                </a:solidFill>
                <a:latin typeface="Source Sans 3"/>
                <a:cs typeface="Source Sans 3"/>
              </a:rPr>
              <a:t> </a:t>
            </a:r>
            <a:r>
              <a:rPr sz="2200" dirty="0">
                <a:solidFill>
                  <a:srgbClr val="666666"/>
                </a:solidFill>
                <a:latin typeface="Source Sans 3"/>
                <a:cs typeface="Source Sans 3"/>
              </a:rPr>
              <a:t>to </a:t>
            </a:r>
            <a:r>
              <a:rPr sz="2200" spc="-25" dirty="0">
                <a:solidFill>
                  <a:srgbClr val="666666"/>
                </a:solidFill>
                <a:latin typeface="Source Sans 3"/>
                <a:cs typeface="Source Sans 3"/>
              </a:rPr>
              <a:t>use </a:t>
            </a:r>
            <a:r>
              <a:rPr sz="2200" spc="-20" dirty="0">
                <a:solidFill>
                  <a:srgbClr val="666666"/>
                </a:solidFill>
                <a:latin typeface="Source Sans 3"/>
                <a:cs typeface="Source Sans 3"/>
              </a:rPr>
              <a:t>them</a:t>
            </a:r>
            <a:endParaRPr sz="2200">
              <a:latin typeface="Source Sans 3"/>
              <a:cs typeface="Source Sans 3"/>
            </a:endParaRPr>
          </a:p>
          <a:p>
            <a:pPr marL="429259" indent="-391795">
              <a:lnSpc>
                <a:spcPct val="100000"/>
              </a:lnSpc>
              <a:spcBef>
                <a:spcPts val="445"/>
              </a:spcBef>
              <a:buFont typeface="Tahoma"/>
              <a:buChar char="●"/>
              <a:tabLst>
                <a:tab pos="429259" algn="l"/>
                <a:tab pos="429895" algn="l"/>
              </a:tabLst>
            </a:pPr>
            <a:r>
              <a:rPr sz="2200" dirty="0">
                <a:solidFill>
                  <a:srgbClr val="666666"/>
                </a:solidFill>
                <a:latin typeface="Source Sans 3"/>
                <a:cs typeface="Source Sans 3"/>
              </a:rPr>
              <a:t>Most</a:t>
            </a:r>
            <a:r>
              <a:rPr sz="2200" spc="-45" dirty="0">
                <a:solidFill>
                  <a:srgbClr val="666666"/>
                </a:solidFill>
                <a:latin typeface="Source Sans 3"/>
                <a:cs typeface="Source Sans 3"/>
              </a:rPr>
              <a:t> </a:t>
            </a:r>
            <a:r>
              <a:rPr sz="2200" dirty="0">
                <a:solidFill>
                  <a:srgbClr val="666666"/>
                </a:solidFill>
                <a:latin typeface="Source Sans 3"/>
                <a:cs typeface="Source Sans 3"/>
              </a:rPr>
              <a:t>things</a:t>
            </a:r>
            <a:r>
              <a:rPr sz="2200" spc="-45" dirty="0">
                <a:solidFill>
                  <a:srgbClr val="666666"/>
                </a:solidFill>
                <a:latin typeface="Source Sans 3"/>
                <a:cs typeface="Source Sans 3"/>
              </a:rPr>
              <a:t> </a:t>
            </a:r>
            <a:r>
              <a:rPr sz="2200" dirty="0">
                <a:solidFill>
                  <a:srgbClr val="666666"/>
                </a:solidFill>
                <a:latin typeface="Source Sans 3"/>
                <a:cs typeface="Source Sans 3"/>
              </a:rPr>
              <a:t>aren’t</a:t>
            </a:r>
            <a:r>
              <a:rPr sz="2200" spc="-45" dirty="0">
                <a:solidFill>
                  <a:srgbClr val="666666"/>
                </a:solidFill>
                <a:latin typeface="Source Sans 3"/>
                <a:cs typeface="Source Sans 3"/>
              </a:rPr>
              <a:t> </a:t>
            </a:r>
            <a:r>
              <a:rPr sz="2200" dirty="0">
                <a:solidFill>
                  <a:srgbClr val="666666"/>
                </a:solidFill>
                <a:latin typeface="Source Sans 3"/>
                <a:cs typeface="Source Sans 3"/>
              </a:rPr>
              <a:t>thread</a:t>
            </a:r>
            <a:r>
              <a:rPr sz="2200" spc="-40" dirty="0">
                <a:solidFill>
                  <a:srgbClr val="666666"/>
                </a:solidFill>
                <a:latin typeface="Source Sans 3"/>
                <a:cs typeface="Source Sans 3"/>
              </a:rPr>
              <a:t> </a:t>
            </a:r>
            <a:r>
              <a:rPr sz="2200" spc="-10" dirty="0">
                <a:solidFill>
                  <a:srgbClr val="666666"/>
                </a:solidFill>
                <a:latin typeface="Source Sans 3"/>
                <a:cs typeface="Source Sans 3"/>
              </a:rPr>
              <a:t>safe!</a:t>
            </a:r>
            <a:endParaRPr sz="2200">
              <a:latin typeface="Source Sans 3"/>
              <a:cs typeface="Source Sans 3"/>
            </a:endParaRPr>
          </a:p>
          <a:p>
            <a:pPr marL="974725" lvl="1" indent="-391795">
              <a:lnSpc>
                <a:spcPct val="100000"/>
              </a:lnSpc>
              <a:spcBef>
                <a:spcPts val="595"/>
              </a:spcBef>
              <a:buClr>
                <a:srgbClr val="666666"/>
              </a:buClr>
              <a:buFont typeface="Tahoma"/>
              <a:buChar char="●"/>
              <a:tabLst>
                <a:tab pos="974725" algn="l"/>
                <a:tab pos="975360" algn="l"/>
              </a:tabLst>
            </a:pPr>
            <a:r>
              <a:rPr sz="1950" spc="-10" dirty="0">
                <a:solidFill>
                  <a:srgbClr val="2F6897"/>
                </a:solidFill>
                <a:latin typeface="Courier New"/>
                <a:cs typeface="Courier New"/>
              </a:rPr>
              <a:t>requests.Session()</a:t>
            </a:r>
            <a:endParaRPr sz="1950">
              <a:latin typeface="Courier New"/>
              <a:cs typeface="Courier New"/>
            </a:endParaRPr>
          </a:p>
          <a:p>
            <a:pPr marL="974725" lvl="1" indent="-391795">
              <a:lnSpc>
                <a:spcPct val="100000"/>
              </a:lnSpc>
              <a:spcBef>
                <a:spcPts val="305"/>
              </a:spcBef>
              <a:buClr>
                <a:srgbClr val="666666"/>
              </a:buClr>
              <a:buFont typeface="Tahoma"/>
              <a:buChar char="●"/>
              <a:tabLst>
                <a:tab pos="974725" algn="l"/>
                <a:tab pos="975360" algn="l"/>
              </a:tabLst>
            </a:pPr>
            <a:r>
              <a:rPr sz="1950" spc="-10" dirty="0">
                <a:solidFill>
                  <a:srgbClr val="2F6897"/>
                </a:solidFill>
                <a:latin typeface="Courier New"/>
                <a:cs typeface="Courier New"/>
              </a:rPr>
              <a:t>print()</a:t>
            </a:r>
            <a:endParaRPr sz="1950">
              <a:latin typeface="Courier New"/>
              <a:cs typeface="Courier New"/>
            </a:endParaRPr>
          </a:p>
          <a:p>
            <a:pPr marL="429259" indent="-391795">
              <a:lnSpc>
                <a:spcPct val="100000"/>
              </a:lnSpc>
              <a:spcBef>
                <a:spcPts val="150"/>
              </a:spcBef>
              <a:buFont typeface="Tahoma"/>
              <a:buChar char="●"/>
              <a:tabLst>
                <a:tab pos="429259" algn="l"/>
                <a:tab pos="429895" algn="l"/>
              </a:tabLst>
            </a:pPr>
            <a:r>
              <a:rPr sz="2200" dirty="0">
                <a:solidFill>
                  <a:srgbClr val="666666"/>
                </a:solidFill>
                <a:latin typeface="Source Sans 3"/>
                <a:cs typeface="Source Sans 3"/>
              </a:rPr>
              <a:t>Better</a:t>
            </a:r>
            <a:r>
              <a:rPr sz="2200" spc="-50" dirty="0">
                <a:solidFill>
                  <a:srgbClr val="666666"/>
                </a:solidFill>
                <a:latin typeface="Source Sans 3"/>
                <a:cs typeface="Source Sans 3"/>
              </a:rPr>
              <a:t> </a:t>
            </a:r>
            <a:r>
              <a:rPr sz="2200" dirty="0">
                <a:solidFill>
                  <a:srgbClr val="666666"/>
                </a:solidFill>
                <a:latin typeface="Source Sans 3"/>
                <a:cs typeface="Source Sans 3"/>
              </a:rPr>
              <a:t>to</a:t>
            </a:r>
            <a:r>
              <a:rPr sz="2200" spc="-50" dirty="0">
                <a:solidFill>
                  <a:srgbClr val="666666"/>
                </a:solidFill>
                <a:latin typeface="Source Sans 3"/>
                <a:cs typeface="Source Sans 3"/>
              </a:rPr>
              <a:t> </a:t>
            </a:r>
            <a:r>
              <a:rPr sz="2200" dirty="0">
                <a:solidFill>
                  <a:srgbClr val="666666"/>
                </a:solidFill>
                <a:latin typeface="Source Sans 3"/>
                <a:cs typeface="Source Sans 3"/>
              </a:rPr>
              <a:t>assume</a:t>
            </a:r>
            <a:r>
              <a:rPr sz="2200" spc="-45" dirty="0">
                <a:solidFill>
                  <a:srgbClr val="666666"/>
                </a:solidFill>
                <a:latin typeface="Source Sans 3"/>
                <a:cs typeface="Source Sans 3"/>
              </a:rPr>
              <a:t> </a:t>
            </a:r>
            <a:r>
              <a:rPr sz="2200" dirty="0">
                <a:solidFill>
                  <a:srgbClr val="666666"/>
                </a:solidFill>
                <a:latin typeface="Source Sans 3"/>
                <a:cs typeface="Source Sans 3"/>
              </a:rPr>
              <a:t>not</a:t>
            </a:r>
            <a:r>
              <a:rPr sz="2200" spc="-50" dirty="0">
                <a:solidFill>
                  <a:srgbClr val="666666"/>
                </a:solidFill>
                <a:latin typeface="Source Sans 3"/>
                <a:cs typeface="Source Sans 3"/>
              </a:rPr>
              <a:t> </a:t>
            </a:r>
            <a:r>
              <a:rPr sz="2200" dirty="0">
                <a:solidFill>
                  <a:srgbClr val="666666"/>
                </a:solidFill>
                <a:latin typeface="Source Sans 3"/>
                <a:cs typeface="Source Sans 3"/>
              </a:rPr>
              <a:t>thread</a:t>
            </a:r>
            <a:r>
              <a:rPr sz="2200" spc="-45" dirty="0">
                <a:solidFill>
                  <a:srgbClr val="666666"/>
                </a:solidFill>
                <a:latin typeface="Source Sans 3"/>
                <a:cs typeface="Source Sans 3"/>
              </a:rPr>
              <a:t> </a:t>
            </a:r>
            <a:r>
              <a:rPr sz="2200" spc="-20" dirty="0">
                <a:solidFill>
                  <a:srgbClr val="666666"/>
                </a:solidFill>
                <a:latin typeface="Source Sans 3"/>
                <a:cs typeface="Source Sans 3"/>
              </a:rPr>
              <a:t>safe</a:t>
            </a:r>
            <a:endParaRPr sz="2200">
              <a:latin typeface="Source Sans 3"/>
              <a:cs typeface="Source Sans 3"/>
            </a:endParaRPr>
          </a:p>
        </p:txBody>
      </p:sp>
      <p:sp>
        <p:nvSpPr>
          <p:cNvPr id="3" name="object 3"/>
          <p:cNvSpPr txBox="1">
            <a:spLocks noGrp="1"/>
          </p:cNvSpPr>
          <p:nvPr>
            <p:ph type="title"/>
          </p:nvPr>
        </p:nvSpPr>
        <p:spPr>
          <a:prstGeom prst="rect">
            <a:avLst/>
          </a:prstGeom>
        </p:spPr>
        <p:txBody>
          <a:bodyPr vert="horz" wrap="square" lIns="0" tIns="229479" rIns="0" bIns="0" rtlCol="0">
            <a:spAutoFit/>
          </a:bodyPr>
          <a:lstStyle/>
          <a:p>
            <a:pPr marL="243204">
              <a:lnSpc>
                <a:spcPct val="100000"/>
              </a:lnSpc>
              <a:spcBef>
                <a:spcPts val="100"/>
              </a:spcBef>
            </a:pPr>
            <a:r>
              <a:rPr spc="-10" dirty="0"/>
              <a:t>CONCURRENCY</a:t>
            </a:r>
            <a:r>
              <a:rPr spc="-65" dirty="0"/>
              <a:t> </a:t>
            </a:r>
            <a:r>
              <a:rPr dirty="0"/>
              <a:t>IS</a:t>
            </a:r>
            <a:r>
              <a:rPr spc="-65" dirty="0"/>
              <a:t> </a:t>
            </a:r>
            <a:r>
              <a:rPr spc="-20" dirty="0"/>
              <a:t>HARD</a:t>
            </a:r>
          </a:p>
        </p:txBody>
      </p:sp>
      <p:sp>
        <p:nvSpPr>
          <p:cNvPr id="4" name="Rectangle 3">
            <a:extLst>
              <a:ext uri="{FF2B5EF4-FFF2-40B4-BE49-F238E27FC236}">
                <a16:creationId xmlns:a16="http://schemas.microsoft.com/office/drawing/2014/main" id="{B12386CA-5CBF-2C0B-F96E-7A043AA94D9A}"/>
              </a:ext>
            </a:extLst>
          </p:cNvPr>
          <p:cNvSpPr/>
          <p:nvPr/>
        </p:nvSpPr>
        <p:spPr>
          <a:xfrm>
            <a:off x="0" y="6248400"/>
            <a:ext cx="100584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pPr>
            <a:r>
              <a:rPr dirty="0"/>
              <a:t>NEXT</a:t>
            </a:r>
            <a:r>
              <a:rPr spc="-70" dirty="0"/>
              <a:t> </a:t>
            </a:r>
            <a:r>
              <a:rPr spc="-55" dirty="0"/>
              <a:t>UP...</a:t>
            </a:r>
          </a:p>
        </p:txBody>
      </p:sp>
      <p:sp>
        <p:nvSpPr>
          <p:cNvPr id="3" name="object 3"/>
          <p:cNvSpPr txBox="1"/>
          <p:nvPr/>
        </p:nvSpPr>
        <p:spPr>
          <a:xfrm>
            <a:off x="2869023" y="3428219"/>
            <a:ext cx="2912110" cy="411480"/>
          </a:xfrm>
          <a:prstGeom prst="rect">
            <a:avLst/>
          </a:prstGeom>
        </p:spPr>
        <p:txBody>
          <a:bodyPr vert="horz" wrap="square" lIns="0" tIns="16510" rIns="0" bIns="0" rtlCol="0">
            <a:spAutoFit/>
          </a:bodyPr>
          <a:lstStyle/>
          <a:p>
            <a:pPr marL="12700">
              <a:lnSpc>
                <a:spcPct val="100000"/>
              </a:lnSpc>
              <a:spcBef>
                <a:spcPts val="130"/>
              </a:spcBef>
            </a:pPr>
            <a:r>
              <a:rPr sz="2500" dirty="0">
                <a:solidFill>
                  <a:srgbClr val="666666"/>
                </a:solidFill>
                <a:latin typeface="Source Sans 3"/>
                <a:cs typeface="Source Sans 3"/>
              </a:rPr>
              <a:t>Latency</a:t>
            </a:r>
            <a:r>
              <a:rPr sz="2500" spc="20" dirty="0">
                <a:solidFill>
                  <a:srgbClr val="666666"/>
                </a:solidFill>
                <a:latin typeface="Source Sans 3"/>
                <a:cs typeface="Source Sans 3"/>
              </a:rPr>
              <a:t> </a:t>
            </a:r>
            <a:r>
              <a:rPr sz="2500" dirty="0">
                <a:solidFill>
                  <a:srgbClr val="666666"/>
                </a:solidFill>
                <a:latin typeface="Source Sans 3"/>
                <a:cs typeface="Source Sans 3"/>
              </a:rPr>
              <a:t>in</a:t>
            </a:r>
            <a:r>
              <a:rPr sz="2500" spc="25" dirty="0">
                <a:solidFill>
                  <a:srgbClr val="666666"/>
                </a:solidFill>
                <a:latin typeface="Source Sans 3"/>
                <a:cs typeface="Source Sans 3"/>
              </a:rPr>
              <a:t> </a:t>
            </a:r>
            <a:r>
              <a:rPr sz="2500" spc="-10" dirty="0">
                <a:solidFill>
                  <a:srgbClr val="666666"/>
                </a:solidFill>
                <a:latin typeface="Source Sans 3"/>
                <a:cs typeface="Source Sans 3"/>
              </a:rPr>
              <a:t>processing</a:t>
            </a:r>
            <a:endParaRPr sz="2500">
              <a:latin typeface="Source Sans 3"/>
              <a:cs typeface="Source Sans 3"/>
            </a:endParaRPr>
          </a:p>
        </p:txBody>
      </p:sp>
      <p:grpSp>
        <p:nvGrpSpPr>
          <p:cNvPr id="4" name="object 4"/>
          <p:cNvGrpSpPr/>
          <p:nvPr/>
        </p:nvGrpSpPr>
        <p:grpSpPr>
          <a:xfrm>
            <a:off x="1830760" y="3208464"/>
            <a:ext cx="904240" cy="904240"/>
            <a:chOff x="1830760" y="3208464"/>
            <a:chExt cx="904240" cy="904240"/>
          </a:xfrm>
        </p:grpSpPr>
        <p:sp>
          <p:nvSpPr>
            <p:cNvPr id="5" name="object 5"/>
            <p:cNvSpPr/>
            <p:nvPr/>
          </p:nvSpPr>
          <p:spPr>
            <a:xfrm>
              <a:off x="1830760" y="3208464"/>
              <a:ext cx="904240" cy="904240"/>
            </a:xfrm>
            <a:custGeom>
              <a:avLst/>
              <a:gdLst/>
              <a:ahLst/>
              <a:cxnLst/>
              <a:rect l="l" t="t" r="r" b="b"/>
              <a:pathLst>
                <a:path w="904239" h="904239">
                  <a:moveTo>
                    <a:pt x="475256" y="0"/>
                  </a:moveTo>
                  <a:lnTo>
                    <a:pt x="428931" y="0"/>
                  </a:lnTo>
                  <a:lnTo>
                    <a:pt x="382802" y="4713"/>
                  </a:lnTo>
                  <a:lnTo>
                    <a:pt x="337259" y="14140"/>
                  </a:lnTo>
                  <a:lnTo>
                    <a:pt x="292692" y="28281"/>
                  </a:lnTo>
                  <a:lnTo>
                    <a:pt x="249492" y="47135"/>
                  </a:lnTo>
                  <a:lnTo>
                    <a:pt x="208049" y="70703"/>
                  </a:lnTo>
                  <a:lnTo>
                    <a:pt x="168754" y="98984"/>
                  </a:lnTo>
                  <a:lnTo>
                    <a:pt x="131998" y="131979"/>
                  </a:lnTo>
                  <a:lnTo>
                    <a:pt x="98999" y="168730"/>
                  </a:lnTo>
                  <a:lnTo>
                    <a:pt x="70713" y="208019"/>
                  </a:lnTo>
                  <a:lnTo>
                    <a:pt x="47142" y="249456"/>
                  </a:lnTo>
                  <a:lnTo>
                    <a:pt x="28285" y="292650"/>
                  </a:lnTo>
                  <a:lnTo>
                    <a:pt x="14142" y="337211"/>
                  </a:lnTo>
                  <a:lnTo>
                    <a:pt x="4714" y="382748"/>
                  </a:lnTo>
                  <a:lnTo>
                    <a:pt x="0" y="428871"/>
                  </a:lnTo>
                  <a:lnTo>
                    <a:pt x="0" y="475189"/>
                  </a:lnTo>
                  <a:lnTo>
                    <a:pt x="4714" y="521311"/>
                  </a:lnTo>
                  <a:lnTo>
                    <a:pt x="14142" y="566848"/>
                  </a:lnTo>
                  <a:lnTo>
                    <a:pt x="28285" y="611409"/>
                  </a:lnTo>
                  <a:lnTo>
                    <a:pt x="47142" y="654603"/>
                  </a:lnTo>
                  <a:lnTo>
                    <a:pt x="70713" y="696040"/>
                  </a:lnTo>
                  <a:lnTo>
                    <a:pt x="98999" y="735330"/>
                  </a:lnTo>
                  <a:lnTo>
                    <a:pt x="131998" y="772081"/>
                  </a:lnTo>
                  <a:lnTo>
                    <a:pt x="168754" y="805076"/>
                  </a:lnTo>
                  <a:lnTo>
                    <a:pt x="208049" y="833357"/>
                  </a:lnTo>
                  <a:lnTo>
                    <a:pt x="249492" y="856925"/>
                  </a:lnTo>
                  <a:lnTo>
                    <a:pt x="292692" y="875779"/>
                  </a:lnTo>
                  <a:lnTo>
                    <a:pt x="337259" y="889920"/>
                  </a:lnTo>
                  <a:lnTo>
                    <a:pt x="382802" y="899347"/>
                  </a:lnTo>
                  <a:lnTo>
                    <a:pt x="428931" y="904061"/>
                  </a:lnTo>
                  <a:lnTo>
                    <a:pt x="475256" y="904061"/>
                  </a:lnTo>
                  <a:lnTo>
                    <a:pt x="521385" y="899347"/>
                  </a:lnTo>
                  <a:lnTo>
                    <a:pt x="566928" y="889920"/>
                  </a:lnTo>
                  <a:lnTo>
                    <a:pt x="611495" y="875779"/>
                  </a:lnTo>
                  <a:lnTo>
                    <a:pt x="654695" y="856925"/>
                  </a:lnTo>
                  <a:lnTo>
                    <a:pt x="696138" y="833357"/>
                  </a:lnTo>
                  <a:lnTo>
                    <a:pt x="735432" y="805076"/>
                  </a:lnTo>
                  <a:lnTo>
                    <a:pt x="772189" y="772081"/>
                  </a:lnTo>
                  <a:lnTo>
                    <a:pt x="805188" y="735330"/>
                  </a:lnTo>
                  <a:lnTo>
                    <a:pt x="833474" y="696040"/>
                  </a:lnTo>
                  <a:lnTo>
                    <a:pt x="857045" y="654603"/>
                  </a:lnTo>
                  <a:lnTo>
                    <a:pt x="875902" y="611409"/>
                  </a:lnTo>
                  <a:lnTo>
                    <a:pt x="890045" y="566848"/>
                  </a:lnTo>
                  <a:lnTo>
                    <a:pt x="899473" y="521311"/>
                  </a:lnTo>
                  <a:lnTo>
                    <a:pt x="904187" y="475189"/>
                  </a:lnTo>
                  <a:lnTo>
                    <a:pt x="904187" y="428871"/>
                  </a:lnTo>
                  <a:lnTo>
                    <a:pt x="899473" y="382748"/>
                  </a:lnTo>
                  <a:lnTo>
                    <a:pt x="890045" y="337211"/>
                  </a:lnTo>
                  <a:lnTo>
                    <a:pt x="875902" y="292650"/>
                  </a:lnTo>
                  <a:lnTo>
                    <a:pt x="857045" y="249456"/>
                  </a:lnTo>
                  <a:lnTo>
                    <a:pt x="833474" y="208019"/>
                  </a:lnTo>
                  <a:lnTo>
                    <a:pt x="805188" y="168730"/>
                  </a:lnTo>
                  <a:lnTo>
                    <a:pt x="772189" y="131979"/>
                  </a:lnTo>
                  <a:lnTo>
                    <a:pt x="735432" y="98984"/>
                  </a:lnTo>
                  <a:lnTo>
                    <a:pt x="696138" y="70703"/>
                  </a:lnTo>
                  <a:lnTo>
                    <a:pt x="654695" y="47135"/>
                  </a:lnTo>
                  <a:lnTo>
                    <a:pt x="611495" y="28281"/>
                  </a:lnTo>
                  <a:lnTo>
                    <a:pt x="566928" y="14140"/>
                  </a:lnTo>
                  <a:lnTo>
                    <a:pt x="521385" y="4713"/>
                  </a:lnTo>
                  <a:lnTo>
                    <a:pt x="475256" y="0"/>
                  </a:lnTo>
                  <a:close/>
                </a:path>
              </a:pathLst>
            </a:custGeom>
            <a:solidFill>
              <a:srgbClr val="60AD63"/>
            </a:solidFill>
          </p:spPr>
          <p:txBody>
            <a:bodyPr wrap="square" lIns="0" tIns="0" rIns="0" bIns="0" rtlCol="0"/>
            <a:lstStyle/>
            <a:p>
              <a:endParaRPr/>
            </a:p>
          </p:txBody>
        </p:sp>
        <p:sp>
          <p:nvSpPr>
            <p:cNvPr id="6" name="object 6"/>
            <p:cNvSpPr/>
            <p:nvPr/>
          </p:nvSpPr>
          <p:spPr>
            <a:xfrm>
              <a:off x="2029094" y="3529337"/>
              <a:ext cx="508000" cy="262890"/>
            </a:xfrm>
            <a:custGeom>
              <a:avLst/>
              <a:gdLst/>
              <a:ahLst/>
              <a:cxnLst/>
              <a:rect l="l" t="t" r="r" b="b"/>
              <a:pathLst>
                <a:path w="508000" h="262889">
                  <a:moveTo>
                    <a:pt x="376345" y="0"/>
                  </a:moveTo>
                  <a:lnTo>
                    <a:pt x="376345" y="90851"/>
                  </a:lnTo>
                  <a:lnTo>
                    <a:pt x="0" y="90851"/>
                  </a:lnTo>
                  <a:lnTo>
                    <a:pt x="0" y="171461"/>
                  </a:lnTo>
                  <a:lnTo>
                    <a:pt x="376345" y="171461"/>
                  </a:lnTo>
                  <a:lnTo>
                    <a:pt x="376345" y="262314"/>
                  </a:lnTo>
                  <a:lnTo>
                    <a:pt x="507521" y="131156"/>
                  </a:lnTo>
                  <a:lnTo>
                    <a:pt x="376345" y="0"/>
                  </a:lnTo>
                  <a:close/>
                </a:path>
              </a:pathLst>
            </a:custGeom>
            <a:solidFill>
              <a:srgbClr val="FFFFFF"/>
            </a:solidFill>
          </p:spPr>
          <p:txBody>
            <a:bodyPr wrap="square" lIns="0" tIns="0" rIns="0" bIns="0" rtlCol="0"/>
            <a:lstStyle/>
            <a:p>
              <a:endParaRPr/>
            </a:p>
          </p:txBody>
        </p:sp>
      </p:grpSp>
      <p:sp>
        <p:nvSpPr>
          <p:cNvPr id="7" name="Rectangle 6">
            <a:extLst>
              <a:ext uri="{FF2B5EF4-FFF2-40B4-BE49-F238E27FC236}">
                <a16:creationId xmlns:a16="http://schemas.microsoft.com/office/drawing/2014/main" id="{082C43EF-666C-BD88-F7DB-B7F7C74243A5}"/>
              </a:ext>
            </a:extLst>
          </p:cNvPr>
          <p:cNvSpPr/>
          <p:nvPr/>
        </p:nvSpPr>
        <p:spPr>
          <a:xfrm>
            <a:off x="0" y="6248400"/>
            <a:ext cx="100584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pPr>
            <a:r>
              <a:rPr dirty="0"/>
              <a:t>NEXT</a:t>
            </a:r>
            <a:r>
              <a:rPr spc="-70" dirty="0"/>
              <a:t> </a:t>
            </a:r>
            <a:r>
              <a:rPr spc="-55" dirty="0"/>
              <a:t>UP...</a:t>
            </a:r>
          </a:p>
        </p:txBody>
      </p:sp>
      <p:sp>
        <p:nvSpPr>
          <p:cNvPr id="3" name="object 3"/>
          <p:cNvSpPr txBox="1"/>
          <p:nvPr/>
        </p:nvSpPr>
        <p:spPr>
          <a:xfrm>
            <a:off x="2869023" y="3428219"/>
            <a:ext cx="3056255" cy="411480"/>
          </a:xfrm>
          <a:prstGeom prst="rect">
            <a:avLst/>
          </a:prstGeom>
        </p:spPr>
        <p:txBody>
          <a:bodyPr vert="horz" wrap="square" lIns="0" tIns="16510" rIns="0" bIns="0" rtlCol="0">
            <a:spAutoFit/>
          </a:bodyPr>
          <a:lstStyle/>
          <a:p>
            <a:pPr marL="12700">
              <a:lnSpc>
                <a:spcPct val="100000"/>
              </a:lnSpc>
              <a:spcBef>
                <a:spcPts val="130"/>
              </a:spcBef>
            </a:pPr>
            <a:r>
              <a:rPr sz="2500" dirty="0">
                <a:solidFill>
                  <a:srgbClr val="666666"/>
                </a:solidFill>
                <a:latin typeface="Source Sans 3"/>
                <a:cs typeface="Source Sans 3"/>
              </a:rPr>
              <a:t>Python</a:t>
            </a:r>
            <a:r>
              <a:rPr sz="2500" spc="80" dirty="0">
                <a:solidFill>
                  <a:srgbClr val="666666"/>
                </a:solidFill>
                <a:latin typeface="Source Sans 3"/>
                <a:cs typeface="Source Sans 3"/>
              </a:rPr>
              <a:t> </a:t>
            </a:r>
            <a:r>
              <a:rPr sz="1950" dirty="0">
                <a:solidFill>
                  <a:srgbClr val="2F6897"/>
                </a:solidFill>
                <a:latin typeface="Courier New"/>
                <a:cs typeface="Courier New"/>
              </a:rPr>
              <a:t>asyncio</a:t>
            </a:r>
            <a:r>
              <a:rPr sz="1950" spc="-585" dirty="0">
                <a:solidFill>
                  <a:srgbClr val="2F6897"/>
                </a:solidFill>
                <a:latin typeface="Courier New"/>
                <a:cs typeface="Courier New"/>
              </a:rPr>
              <a:t> </a:t>
            </a:r>
            <a:r>
              <a:rPr sz="2500" spc="-10" dirty="0">
                <a:solidFill>
                  <a:srgbClr val="666666"/>
                </a:solidFill>
                <a:latin typeface="Source Sans 3"/>
                <a:cs typeface="Source Sans 3"/>
              </a:rPr>
              <a:t>library</a:t>
            </a:r>
            <a:endParaRPr sz="2500">
              <a:latin typeface="Source Sans 3"/>
              <a:cs typeface="Source Sans 3"/>
            </a:endParaRPr>
          </a:p>
        </p:txBody>
      </p:sp>
      <p:grpSp>
        <p:nvGrpSpPr>
          <p:cNvPr id="4" name="object 4"/>
          <p:cNvGrpSpPr/>
          <p:nvPr/>
        </p:nvGrpSpPr>
        <p:grpSpPr>
          <a:xfrm>
            <a:off x="1830760" y="3208464"/>
            <a:ext cx="904240" cy="904240"/>
            <a:chOff x="1830760" y="3208464"/>
            <a:chExt cx="904240" cy="904240"/>
          </a:xfrm>
        </p:grpSpPr>
        <p:sp>
          <p:nvSpPr>
            <p:cNvPr id="5" name="object 5"/>
            <p:cNvSpPr/>
            <p:nvPr/>
          </p:nvSpPr>
          <p:spPr>
            <a:xfrm>
              <a:off x="1830760" y="3208464"/>
              <a:ext cx="904240" cy="904240"/>
            </a:xfrm>
            <a:custGeom>
              <a:avLst/>
              <a:gdLst/>
              <a:ahLst/>
              <a:cxnLst/>
              <a:rect l="l" t="t" r="r" b="b"/>
              <a:pathLst>
                <a:path w="904239" h="904239">
                  <a:moveTo>
                    <a:pt x="475256" y="0"/>
                  </a:moveTo>
                  <a:lnTo>
                    <a:pt x="428931" y="0"/>
                  </a:lnTo>
                  <a:lnTo>
                    <a:pt x="382802" y="4713"/>
                  </a:lnTo>
                  <a:lnTo>
                    <a:pt x="337259" y="14140"/>
                  </a:lnTo>
                  <a:lnTo>
                    <a:pt x="292692" y="28281"/>
                  </a:lnTo>
                  <a:lnTo>
                    <a:pt x="249492" y="47135"/>
                  </a:lnTo>
                  <a:lnTo>
                    <a:pt x="208049" y="70703"/>
                  </a:lnTo>
                  <a:lnTo>
                    <a:pt x="168754" y="98984"/>
                  </a:lnTo>
                  <a:lnTo>
                    <a:pt x="131998" y="131979"/>
                  </a:lnTo>
                  <a:lnTo>
                    <a:pt x="98999" y="168730"/>
                  </a:lnTo>
                  <a:lnTo>
                    <a:pt x="70713" y="208019"/>
                  </a:lnTo>
                  <a:lnTo>
                    <a:pt x="47142" y="249456"/>
                  </a:lnTo>
                  <a:lnTo>
                    <a:pt x="28285" y="292650"/>
                  </a:lnTo>
                  <a:lnTo>
                    <a:pt x="14142" y="337211"/>
                  </a:lnTo>
                  <a:lnTo>
                    <a:pt x="4714" y="382748"/>
                  </a:lnTo>
                  <a:lnTo>
                    <a:pt x="0" y="428871"/>
                  </a:lnTo>
                  <a:lnTo>
                    <a:pt x="0" y="475189"/>
                  </a:lnTo>
                  <a:lnTo>
                    <a:pt x="4714" y="521311"/>
                  </a:lnTo>
                  <a:lnTo>
                    <a:pt x="14142" y="566848"/>
                  </a:lnTo>
                  <a:lnTo>
                    <a:pt x="28285" y="611409"/>
                  </a:lnTo>
                  <a:lnTo>
                    <a:pt x="47142" y="654603"/>
                  </a:lnTo>
                  <a:lnTo>
                    <a:pt x="70713" y="696040"/>
                  </a:lnTo>
                  <a:lnTo>
                    <a:pt x="98999" y="735330"/>
                  </a:lnTo>
                  <a:lnTo>
                    <a:pt x="131998" y="772081"/>
                  </a:lnTo>
                  <a:lnTo>
                    <a:pt x="168754" y="805076"/>
                  </a:lnTo>
                  <a:lnTo>
                    <a:pt x="208049" y="833357"/>
                  </a:lnTo>
                  <a:lnTo>
                    <a:pt x="249492" y="856925"/>
                  </a:lnTo>
                  <a:lnTo>
                    <a:pt x="292692" y="875779"/>
                  </a:lnTo>
                  <a:lnTo>
                    <a:pt x="337259" y="889920"/>
                  </a:lnTo>
                  <a:lnTo>
                    <a:pt x="382802" y="899347"/>
                  </a:lnTo>
                  <a:lnTo>
                    <a:pt x="428931" y="904061"/>
                  </a:lnTo>
                  <a:lnTo>
                    <a:pt x="475256" y="904061"/>
                  </a:lnTo>
                  <a:lnTo>
                    <a:pt x="521385" y="899347"/>
                  </a:lnTo>
                  <a:lnTo>
                    <a:pt x="566928" y="889920"/>
                  </a:lnTo>
                  <a:lnTo>
                    <a:pt x="611495" y="875779"/>
                  </a:lnTo>
                  <a:lnTo>
                    <a:pt x="654695" y="856925"/>
                  </a:lnTo>
                  <a:lnTo>
                    <a:pt x="696138" y="833357"/>
                  </a:lnTo>
                  <a:lnTo>
                    <a:pt x="735432" y="805076"/>
                  </a:lnTo>
                  <a:lnTo>
                    <a:pt x="772189" y="772081"/>
                  </a:lnTo>
                  <a:lnTo>
                    <a:pt x="805188" y="735330"/>
                  </a:lnTo>
                  <a:lnTo>
                    <a:pt x="833474" y="696040"/>
                  </a:lnTo>
                  <a:lnTo>
                    <a:pt x="857045" y="654603"/>
                  </a:lnTo>
                  <a:lnTo>
                    <a:pt x="875902" y="611409"/>
                  </a:lnTo>
                  <a:lnTo>
                    <a:pt x="890045" y="566848"/>
                  </a:lnTo>
                  <a:lnTo>
                    <a:pt x="899473" y="521311"/>
                  </a:lnTo>
                  <a:lnTo>
                    <a:pt x="904187" y="475189"/>
                  </a:lnTo>
                  <a:lnTo>
                    <a:pt x="904187" y="428871"/>
                  </a:lnTo>
                  <a:lnTo>
                    <a:pt x="899473" y="382748"/>
                  </a:lnTo>
                  <a:lnTo>
                    <a:pt x="890045" y="337211"/>
                  </a:lnTo>
                  <a:lnTo>
                    <a:pt x="875902" y="292650"/>
                  </a:lnTo>
                  <a:lnTo>
                    <a:pt x="857045" y="249456"/>
                  </a:lnTo>
                  <a:lnTo>
                    <a:pt x="833474" y="208019"/>
                  </a:lnTo>
                  <a:lnTo>
                    <a:pt x="805188" y="168730"/>
                  </a:lnTo>
                  <a:lnTo>
                    <a:pt x="772189" y="131979"/>
                  </a:lnTo>
                  <a:lnTo>
                    <a:pt x="735432" y="98984"/>
                  </a:lnTo>
                  <a:lnTo>
                    <a:pt x="696138" y="70703"/>
                  </a:lnTo>
                  <a:lnTo>
                    <a:pt x="654695" y="47135"/>
                  </a:lnTo>
                  <a:lnTo>
                    <a:pt x="611495" y="28281"/>
                  </a:lnTo>
                  <a:lnTo>
                    <a:pt x="566928" y="14140"/>
                  </a:lnTo>
                  <a:lnTo>
                    <a:pt x="521385" y="4713"/>
                  </a:lnTo>
                  <a:lnTo>
                    <a:pt x="475256" y="0"/>
                  </a:lnTo>
                  <a:close/>
                </a:path>
              </a:pathLst>
            </a:custGeom>
            <a:solidFill>
              <a:srgbClr val="60AD63"/>
            </a:solidFill>
          </p:spPr>
          <p:txBody>
            <a:bodyPr wrap="square" lIns="0" tIns="0" rIns="0" bIns="0" rtlCol="0"/>
            <a:lstStyle/>
            <a:p>
              <a:endParaRPr/>
            </a:p>
          </p:txBody>
        </p:sp>
        <p:sp>
          <p:nvSpPr>
            <p:cNvPr id="6" name="object 6"/>
            <p:cNvSpPr/>
            <p:nvPr/>
          </p:nvSpPr>
          <p:spPr>
            <a:xfrm>
              <a:off x="2029094" y="3529337"/>
              <a:ext cx="508000" cy="262890"/>
            </a:xfrm>
            <a:custGeom>
              <a:avLst/>
              <a:gdLst/>
              <a:ahLst/>
              <a:cxnLst/>
              <a:rect l="l" t="t" r="r" b="b"/>
              <a:pathLst>
                <a:path w="508000" h="262889">
                  <a:moveTo>
                    <a:pt x="376345" y="0"/>
                  </a:moveTo>
                  <a:lnTo>
                    <a:pt x="376345" y="90851"/>
                  </a:lnTo>
                  <a:lnTo>
                    <a:pt x="0" y="90851"/>
                  </a:lnTo>
                  <a:lnTo>
                    <a:pt x="0" y="171461"/>
                  </a:lnTo>
                  <a:lnTo>
                    <a:pt x="376345" y="171461"/>
                  </a:lnTo>
                  <a:lnTo>
                    <a:pt x="376345" y="262314"/>
                  </a:lnTo>
                  <a:lnTo>
                    <a:pt x="507521" y="131156"/>
                  </a:lnTo>
                  <a:lnTo>
                    <a:pt x="376345" y="0"/>
                  </a:lnTo>
                  <a:close/>
                </a:path>
              </a:pathLst>
            </a:custGeom>
            <a:solidFill>
              <a:srgbClr val="FFFFFF"/>
            </a:solidFill>
          </p:spPr>
          <p:txBody>
            <a:bodyPr wrap="square" lIns="0" tIns="0" rIns="0" bIns="0" rtlCol="0"/>
            <a:lstStyle/>
            <a:p>
              <a:endParaRPr/>
            </a:p>
          </p:txBody>
        </p:sp>
      </p:grpSp>
      <p:sp>
        <p:nvSpPr>
          <p:cNvPr id="7" name="Rectangle 6">
            <a:extLst>
              <a:ext uri="{FF2B5EF4-FFF2-40B4-BE49-F238E27FC236}">
                <a16:creationId xmlns:a16="http://schemas.microsoft.com/office/drawing/2014/main" id="{FAC9B2F5-5F2D-4C40-5DD7-BD4F56A435CC}"/>
              </a:ext>
            </a:extLst>
          </p:cNvPr>
          <p:cNvSpPr/>
          <p:nvPr/>
        </p:nvSpPr>
        <p:spPr>
          <a:xfrm>
            <a:off x="0" y="6248400"/>
            <a:ext cx="100584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29479" rIns="0" bIns="0" rtlCol="0">
            <a:spAutoFit/>
          </a:bodyPr>
          <a:lstStyle/>
          <a:p>
            <a:pPr marL="243204">
              <a:lnSpc>
                <a:spcPct val="100000"/>
              </a:lnSpc>
              <a:spcBef>
                <a:spcPts val="100"/>
              </a:spcBef>
            </a:pPr>
            <a:r>
              <a:rPr dirty="0"/>
              <a:t>TABLE</a:t>
            </a:r>
            <a:r>
              <a:rPr spc="-70" dirty="0"/>
              <a:t> </a:t>
            </a:r>
            <a:r>
              <a:rPr dirty="0"/>
              <a:t>OF</a:t>
            </a:r>
            <a:r>
              <a:rPr spc="-65" dirty="0"/>
              <a:t> </a:t>
            </a:r>
            <a:r>
              <a:rPr spc="-10" dirty="0"/>
              <a:t>CONTENTS</a:t>
            </a:r>
          </a:p>
        </p:txBody>
      </p:sp>
      <p:pic>
        <p:nvPicPr>
          <p:cNvPr id="3" name="object 3"/>
          <p:cNvPicPr/>
          <p:nvPr/>
        </p:nvPicPr>
        <p:blipFill>
          <a:blip r:embed="rId2" cstate="print"/>
          <a:stretch>
            <a:fillRect/>
          </a:stretch>
        </p:blipFill>
        <p:spPr>
          <a:xfrm>
            <a:off x="113140" y="4037552"/>
            <a:ext cx="243872" cy="224899"/>
          </a:xfrm>
          <a:prstGeom prst="rect">
            <a:avLst/>
          </a:prstGeom>
        </p:spPr>
      </p:pic>
      <p:sp>
        <p:nvSpPr>
          <p:cNvPr id="4" name="object 4"/>
          <p:cNvSpPr txBox="1"/>
          <p:nvPr/>
        </p:nvSpPr>
        <p:spPr>
          <a:xfrm>
            <a:off x="451336" y="1930517"/>
            <a:ext cx="3244215" cy="3494404"/>
          </a:xfrm>
          <a:prstGeom prst="rect">
            <a:avLst/>
          </a:prstGeom>
        </p:spPr>
        <p:txBody>
          <a:bodyPr vert="horz" wrap="square" lIns="0" tIns="68580" rIns="0" bIns="0" rtlCol="0">
            <a:spAutoFit/>
          </a:bodyPr>
          <a:lstStyle/>
          <a:p>
            <a:pPr marL="306705" indent="-294640">
              <a:lnSpc>
                <a:spcPct val="100000"/>
              </a:lnSpc>
              <a:spcBef>
                <a:spcPts val="540"/>
              </a:spcBef>
              <a:buAutoNum type="arabicPeriod"/>
              <a:tabLst>
                <a:tab pos="307340" algn="l"/>
              </a:tabLst>
            </a:pPr>
            <a:r>
              <a:rPr sz="2200" b="1" spc="-10" dirty="0">
                <a:solidFill>
                  <a:srgbClr val="2F6897"/>
                </a:solidFill>
                <a:latin typeface="Source Sans 3"/>
                <a:cs typeface="Source Sans 3"/>
              </a:rPr>
              <a:t>Overview</a:t>
            </a:r>
            <a:endParaRPr sz="2200">
              <a:latin typeface="Source Sans 3"/>
              <a:cs typeface="Source Sans 3"/>
            </a:endParaRPr>
          </a:p>
          <a:p>
            <a:pPr marL="306705" indent="-294640">
              <a:lnSpc>
                <a:spcPct val="100000"/>
              </a:lnSpc>
              <a:spcBef>
                <a:spcPts val="445"/>
              </a:spcBef>
              <a:buAutoNum type="arabicPeriod"/>
              <a:tabLst>
                <a:tab pos="307340" algn="l"/>
              </a:tabLst>
            </a:pPr>
            <a:r>
              <a:rPr sz="2200" b="1" dirty="0">
                <a:solidFill>
                  <a:srgbClr val="2F6897"/>
                </a:solidFill>
                <a:latin typeface="Source Sans 3"/>
                <a:cs typeface="Source Sans 3"/>
              </a:rPr>
              <a:t>Computers</a:t>
            </a:r>
            <a:r>
              <a:rPr sz="2200" b="1" spc="-25" dirty="0">
                <a:solidFill>
                  <a:srgbClr val="2F6897"/>
                </a:solidFill>
                <a:latin typeface="Source Sans 3"/>
                <a:cs typeface="Source Sans 3"/>
              </a:rPr>
              <a:t> </a:t>
            </a:r>
            <a:r>
              <a:rPr sz="2200" b="1" dirty="0">
                <a:solidFill>
                  <a:srgbClr val="2F6897"/>
                </a:solidFill>
                <a:latin typeface="Source Sans 3"/>
                <a:cs typeface="Source Sans 3"/>
              </a:rPr>
              <a:t>and</a:t>
            </a:r>
            <a:r>
              <a:rPr sz="2200" b="1" spc="-20" dirty="0">
                <a:solidFill>
                  <a:srgbClr val="2F6897"/>
                </a:solidFill>
                <a:latin typeface="Source Sans 3"/>
                <a:cs typeface="Source Sans 3"/>
              </a:rPr>
              <a:t> </a:t>
            </a:r>
            <a:r>
              <a:rPr sz="2200" b="1" spc="-10" dirty="0">
                <a:solidFill>
                  <a:srgbClr val="2F6897"/>
                </a:solidFill>
                <a:latin typeface="Source Sans 3"/>
                <a:cs typeface="Source Sans 3"/>
              </a:rPr>
              <a:t>Latency</a:t>
            </a:r>
            <a:endParaRPr sz="2200">
              <a:latin typeface="Source Sans 3"/>
              <a:cs typeface="Source Sans 3"/>
            </a:endParaRPr>
          </a:p>
          <a:p>
            <a:pPr marL="306705" indent="-294640">
              <a:lnSpc>
                <a:spcPct val="100000"/>
              </a:lnSpc>
              <a:spcBef>
                <a:spcPts val="445"/>
              </a:spcBef>
              <a:buAutoNum type="arabicPeriod"/>
              <a:tabLst>
                <a:tab pos="307340" algn="l"/>
              </a:tabLst>
            </a:pPr>
            <a:r>
              <a:rPr sz="2200" b="1" spc="-10" dirty="0">
                <a:solidFill>
                  <a:srgbClr val="2F6897"/>
                </a:solidFill>
                <a:latin typeface="Source Sans 3"/>
                <a:cs typeface="Source Sans 3"/>
              </a:rPr>
              <a:t>Concurrency</a:t>
            </a:r>
            <a:endParaRPr sz="2200">
              <a:latin typeface="Source Sans 3"/>
              <a:cs typeface="Source Sans 3"/>
            </a:endParaRPr>
          </a:p>
          <a:p>
            <a:pPr marL="306705" indent="-294640">
              <a:lnSpc>
                <a:spcPct val="100000"/>
              </a:lnSpc>
              <a:spcBef>
                <a:spcPts val="440"/>
              </a:spcBef>
              <a:buAutoNum type="arabicPeriod"/>
              <a:tabLst>
                <a:tab pos="307340" algn="l"/>
              </a:tabLst>
            </a:pPr>
            <a:r>
              <a:rPr sz="2200" b="1" dirty="0">
                <a:solidFill>
                  <a:srgbClr val="2F6897"/>
                </a:solidFill>
                <a:latin typeface="Source Sans 3"/>
                <a:cs typeface="Source Sans 3"/>
              </a:rPr>
              <a:t>Threads</a:t>
            </a:r>
            <a:r>
              <a:rPr sz="2200" b="1" spc="-10" dirty="0">
                <a:solidFill>
                  <a:srgbClr val="2F6897"/>
                </a:solidFill>
                <a:latin typeface="Source Sans 3"/>
                <a:cs typeface="Source Sans 3"/>
              </a:rPr>
              <a:t> </a:t>
            </a:r>
            <a:r>
              <a:rPr sz="2200" b="1" dirty="0">
                <a:solidFill>
                  <a:srgbClr val="2F6897"/>
                </a:solidFill>
                <a:latin typeface="Source Sans 3"/>
                <a:cs typeface="Source Sans 3"/>
              </a:rPr>
              <a:t>in</a:t>
            </a:r>
            <a:r>
              <a:rPr sz="2200" b="1" spc="-10" dirty="0">
                <a:solidFill>
                  <a:srgbClr val="2F6897"/>
                </a:solidFill>
                <a:latin typeface="Source Sans 3"/>
                <a:cs typeface="Source Sans 3"/>
              </a:rPr>
              <a:t> Python</a:t>
            </a:r>
            <a:endParaRPr sz="2200">
              <a:latin typeface="Source Sans 3"/>
              <a:cs typeface="Source Sans 3"/>
            </a:endParaRPr>
          </a:p>
          <a:p>
            <a:pPr marL="306705" indent="-294640">
              <a:lnSpc>
                <a:spcPct val="100000"/>
              </a:lnSpc>
              <a:spcBef>
                <a:spcPts val="445"/>
              </a:spcBef>
              <a:buAutoNum type="arabicPeriod"/>
              <a:tabLst>
                <a:tab pos="307340" algn="l"/>
              </a:tabLst>
            </a:pPr>
            <a:r>
              <a:rPr sz="2200" b="1" dirty="0">
                <a:solidFill>
                  <a:srgbClr val="2F6897"/>
                </a:solidFill>
                <a:latin typeface="Source Sans 3"/>
                <a:cs typeface="Source Sans 3"/>
              </a:rPr>
              <a:t>Race</a:t>
            </a:r>
            <a:r>
              <a:rPr sz="2200" b="1" spc="-85" dirty="0">
                <a:solidFill>
                  <a:srgbClr val="2F6897"/>
                </a:solidFill>
                <a:latin typeface="Source Sans 3"/>
                <a:cs typeface="Source Sans 3"/>
              </a:rPr>
              <a:t> </a:t>
            </a:r>
            <a:r>
              <a:rPr sz="2200" b="1" spc="-10" dirty="0">
                <a:solidFill>
                  <a:srgbClr val="2F6897"/>
                </a:solidFill>
                <a:latin typeface="Source Sans 3"/>
                <a:cs typeface="Source Sans 3"/>
              </a:rPr>
              <a:t>Conditions</a:t>
            </a:r>
            <a:endParaRPr sz="2200">
              <a:latin typeface="Source Sans 3"/>
              <a:cs typeface="Source Sans 3"/>
            </a:endParaRPr>
          </a:p>
          <a:p>
            <a:pPr marL="306705" indent="-294640">
              <a:lnSpc>
                <a:spcPct val="100000"/>
              </a:lnSpc>
              <a:spcBef>
                <a:spcPts val="595"/>
              </a:spcBef>
              <a:buFont typeface="Source Sans 3"/>
              <a:buAutoNum type="arabicPeriod"/>
              <a:tabLst>
                <a:tab pos="307340" algn="l"/>
              </a:tabLst>
            </a:pPr>
            <a:r>
              <a:rPr sz="1950" b="1" spc="-10" dirty="0">
                <a:solidFill>
                  <a:srgbClr val="2F6897"/>
                </a:solidFill>
                <a:latin typeface="Courier New"/>
                <a:cs typeface="Courier New"/>
              </a:rPr>
              <a:t>asyncio</a:t>
            </a:r>
            <a:endParaRPr sz="1950">
              <a:latin typeface="Courier New"/>
              <a:cs typeface="Courier New"/>
            </a:endParaRPr>
          </a:p>
          <a:p>
            <a:pPr marL="306705" indent="-294640">
              <a:lnSpc>
                <a:spcPct val="100000"/>
              </a:lnSpc>
              <a:spcBef>
                <a:spcPts val="150"/>
              </a:spcBef>
              <a:buAutoNum type="arabicPeriod"/>
              <a:tabLst>
                <a:tab pos="307340" algn="l"/>
              </a:tabLst>
            </a:pPr>
            <a:r>
              <a:rPr sz="2200" dirty="0">
                <a:solidFill>
                  <a:srgbClr val="666666"/>
                </a:solidFill>
                <a:latin typeface="Source Sans 3"/>
                <a:cs typeface="Source Sans 3"/>
              </a:rPr>
              <a:t>Multi-</a:t>
            </a:r>
            <a:r>
              <a:rPr sz="2200" spc="-10" dirty="0">
                <a:solidFill>
                  <a:srgbClr val="666666"/>
                </a:solidFill>
                <a:latin typeface="Source Sans 3"/>
                <a:cs typeface="Source Sans 3"/>
              </a:rPr>
              <a:t>processing</a:t>
            </a:r>
            <a:endParaRPr sz="2200">
              <a:latin typeface="Source Sans 3"/>
              <a:cs typeface="Source Sans 3"/>
            </a:endParaRPr>
          </a:p>
          <a:p>
            <a:pPr marL="306705" indent="-294640">
              <a:lnSpc>
                <a:spcPct val="100000"/>
              </a:lnSpc>
              <a:spcBef>
                <a:spcPts val="445"/>
              </a:spcBef>
              <a:buAutoNum type="arabicPeriod"/>
              <a:tabLst>
                <a:tab pos="307340" algn="l"/>
              </a:tabLst>
            </a:pPr>
            <a:r>
              <a:rPr sz="2200" dirty="0">
                <a:solidFill>
                  <a:srgbClr val="666666"/>
                </a:solidFill>
                <a:latin typeface="Source Sans 3"/>
                <a:cs typeface="Source Sans 3"/>
              </a:rPr>
              <a:t>CPU Bound </a:t>
            </a:r>
            <a:r>
              <a:rPr sz="2200" spc="-10" dirty="0">
                <a:solidFill>
                  <a:srgbClr val="666666"/>
                </a:solidFill>
                <a:latin typeface="Source Sans 3"/>
                <a:cs typeface="Source Sans 3"/>
              </a:rPr>
              <a:t>Workloads</a:t>
            </a:r>
            <a:endParaRPr sz="2200">
              <a:latin typeface="Source Sans 3"/>
              <a:cs typeface="Source Sans 3"/>
            </a:endParaRPr>
          </a:p>
          <a:p>
            <a:pPr marL="306705" indent="-294640">
              <a:lnSpc>
                <a:spcPct val="100000"/>
              </a:lnSpc>
              <a:spcBef>
                <a:spcPts val="445"/>
              </a:spcBef>
              <a:buAutoNum type="arabicPeriod"/>
              <a:tabLst>
                <a:tab pos="307340" algn="l"/>
              </a:tabLst>
            </a:pPr>
            <a:r>
              <a:rPr sz="2200" spc="-10" dirty="0">
                <a:solidFill>
                  <a:srgbClr val="666666"/>
                </a:solidFill>
                <a:latin typeface="Source Sans 3"/>
                <a:cs typeface="Source Sans 3"/>
              </a:rPr>
              <a:t>Summary</a:t>
            </a:r>
            <a:endParaRPr sz="2200">
              <a:latin typeface="Source Sans 3"/>
              <a:cs typeface="Source Sans 3"/>
            </a:endParaRPr>
          </a:p>
        </p:txBody>
      </p:sp>
      <p:sp>
        <p:nvSpPr>
          <p:cNvPr id="5" name="Rectangle 4">
            <a:extLst>
              <a:ext uri="{FF2B5EF4-FFF2-40B4-BE49-F238E27FC236}">
                <a16:creationId xmlns:a16="http://schemas.microsoft.com/office/drawing/2014/main" id="{4A6F0D1F-3713-2A2A-9EB7-37C7D0282700}"/>
              </a:ext>
            </a:extLst>
          </p:cNvPr>
          <p:cNvSpPr/>
          <p:nvPr/>
        </p:nvSpPr>
        <p:spPr>
          <a:xfrm>
            <a:off x="0" y="6248400"/>
            <a:ext cx="100584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0498" y="2009618"/>
            <a:ext cx="8534400" cy="2375535"/>
          </a:xfrm>
          <a:prstGeom prst="rect">
            <a:avLst/>
          </a:prstGeom>
        </p:spPr>
        <p:txBody>
          <a:bodyPr vert="horz" wrap="square" lIns="0" tIns="68580" rIns="0" bIns="0" rtlCol="0">
            <a:spAutoFit/>
          </a:bodyPr>
          <a:lstStyle/>
          <a:p>
            <a:pPr marL="403860" indent="-391795">
              <a:lnSpc>
                <a:spcPct val="100000"/>
              </a:lnSpc>
              <a:spcBef>
                <a:spcPts val="540"/>
              </a:spcBef>
              <a:buClr>
                <a:srgbClr val="666666"/>
              </a:buClr>
              <a:buFont typeface="Tahoma"/>
              <a:buChar char="●"/>
              <a:tabLst>
                <a:tab pos="403860" algn="l"/>
                <a:tab pos="404495" algn="l"/>
              </a:tabLst>
            </a:pPr>
            <a:r>
              <a:rPr sz="1950" dirty="0">
                <a:solidFill>
                  <a:srgbClr val="2F6897"/>
                </a:solidFill>
                <a:latin typeface="Courier New"/>
                <a:cs typeface="Courier New"/>
              </a:rPr>
              <a:t>asyncio</a:t>
            </a:r>
            <a:r>
              <a:rPr sz="1950" spc="-730" dirty="0">
                <a:solidFill>
                  <a:srgbClr val="2F6897"/>
                </a:solidFill>
                <a:latin typeface="Courier New"/>
                <a:cs typeface="Courier New"/>
              </a:rPr>
              <a:t> </a:t>
            </a:r>
            <a:r>
              <a:rPr sz="2200" dirty="0">
                <a:solidFill>
                  <a:srgbClr val="666666"/>
                </a:solidFill>
                <a:latin typeface="Source Sans 3"/>
                <a:cs typeface="Source Sans 3"/>
              </a:rPr>
              <a:t>was</a:t>
            </a:r>
            <a:r>
              <a:rPr sz="2200" spc="-15" dirty="0">
                <a:solidFill>
                  <a:srgbClr val="666666"/>
                </a:solidFill>
                <a:latin typeface="Source Sans 3"/>
                <a:cs typeface="Source Sans 3"/>
              </a:rPr>
              <a:t> </a:t>
            </a:r>
            <a:r>
              <a:rPr sz="2200" dirty="0">
                <a:solidFill>
                  <a:srgbClr val="666666"/>
                </a:solidFill>
                <a:latin typeface="Source Sans 3"/>
                <a:cs typeface="Source Sans 3"/>
              </a:rPr>
              <a:t>introduced</a:t>
            </a:r>
            <a:r>
              <a:rPr sz="2200" spc="-10" dirty="0">
                <a:solidFill>
                  <a:srgbClr val="666666"/>
                </a:solidFill>
                <a:latin typeface="Source Sans 3"/>
                <a:cs typeface="Source Sans 3"/>
              </a:rPr>
              <a:t> </a:t>
            </a:r>
            <a:r>
              <a:rPr sz="2200" dirty="0">
                <a:solidFill>
                  <a:srgbClr val="666666"/>
                </a:solidFill>
                <a:latin typeface="Source Sans 3"/>
                <a:cs typeface="Source Sans 3"/>
              </a:rPr>
              <a:t>in</a:t>
            </a:r>
            <a:r>
              <a:rPr sz="2200" spc="-5" dirty="0">
                <a:solidFill>
                  <a:srgbClr val="666666"/>
                </a:solidFill>
                <a:latin typeface="Source Sans 3"/>
                <a:cs typeface="Source Sans 3"/>
              </a:rPr>
              <a:t> </a:t>
            </a:r>
            <a:r>
              <a:rPr sz="2200" dirty="0">
                <a:solidFill>
                  <a:srgbClr val="666666"/>
                </a:solidFill>
                <a:latin typeface="Source Sans 3"/>
                <a:cs typeface="Source Sans 3"/>
              </a:rPr>
              <a:t>Python</a:t>
            </a:r>
            <a:r>
              <a:rPr sz="2200" spc="-5" dirty="0">
                <a:solidFill>
                  <a:srgbClr val="666666"/>
                </a:solidFill>
                <a:latin typeface="Source Sans 3"/>
                <a:cs typeface="Source Sans 3"/>
              </a:rPr>
              <a:t> </a:t>
            </a:r>
            <a:r>
              <a:rPr sz="2200" spc="-25" dirty="0">
                <a:solidFill>
                  <a:srgbClr val="666666"/>
                </a:solidFill>
                <a:latin typeface="Source Sans 3"/>
                <a:cs typeface="Source Sans 3"/>
              </a:rPr>
              <a:t>3.4</a:t>
            </a:r>
            <a:endParaRPr sz="2200">
              <a:latin typeface="Source Sans 3"/>
              <a:cs typeface="Source Sans 3"/>
            </a:endParaRPr>
          </a:p>
          <a:p>
            <a:pPr marL="403860" indent="-391795">
              <a:lnSpc>
                <a:spcPct val="100000"/>
              </a:lnSpc>
              <a:spcBef>
                <a:spcPts val="445"/>
              </a:spcBef>
              <a:buFont typeface="Tahoma"/>
              <a:buChar char="●"/>
              <a:tabLst>
                <a:tab pos="403860" algn="l"/>
                <a:tab pos="404495" algn="l"/>
              </a:tabLst>
            </a:pPr>
            <a:r>
              <a:rPr sz="2200" dirty="0">
                <a:solidFill>
                  <a:srgbClr val="666666"/>
                </a:solidFill>
                <a:latin typeface="Source Sans 3"/>
                <a:cs typeface="Source Sans 3"/>
              </a:rPr>
              <a:t>Independent</a:t>
            </a:r>
            <a:r>
              <a:rPr sz="2200" spc="-25" dirty="0">
                <a:solidFill>
                  <a:srgbClr val="666666"/>
                </a:solidFill>
                <a:latin typeface="Source Sans 3"/>
                <a:cs typeface="Source Sans 3"/>
              </a:rPr>
              <a:t> </a:t>
            </a:r>
            <a:r>
              <a:rPr sz="2200" dirty="0">
                <a:solidFill>
                  <a:srgbClr val="666666"/>
                </a:solidFill>
                <a:latin typeface="Source Sans 3"/>
                <a:cs typeface="Source Sans 3"/>
              </a:rPr>
              <a:t>of</a:t>
            </a:r>
            <a:r>
              <a:rPr sz="2200" spc="-20" dirty="0">
                <a:solidFill>
                  <a:srgbClr val="666666"/>
                </a:solidFill>
                <a:latin typeface="Source Sans 3"/>
                <a:cs typeface="Source Sans 3"/>
              </a:rPr>
              <a:t> </a:t>
            </a:r>
            <a:r>
              <a:rPr sz="2200" dirty="0">
                <a:solidFill>
                  <a:srgbClr val="666666"/>
                </a:solidFill>
                <a:latin typeface="Source Sans 3"/>
                <a:cs typeface="Source Sans 3"/>
              </a:rPr>
              <a:t>the</a:t>
            </a:r>
            <a:r>
              <a:rPr sz="2200" spc="-25" dirty="0">
                <a:solidFill>
                  <a:srgbClr val="666666"/>
                </a:solidFill>
                <a:latin typeface="Source Sans 3"/>
                <a:cs typeface="Source Sans 3"/>
              </a:rPr>
              <a:t> </a:t>
            </a:r>
            <a:r>
              <a:rPr sz="2200" dirty="0">
                <a:solidFill>
                  <a:srgbClr val="666666"/>
                </a:solidFill>
                <a:latin typeface="Source Sans 3"/>
                <a:cs typeface="Source Sans 3"/>
              </a:rPr>
              <a:t>operating</a:t>
            </a:r>
            <a:r>
              <a:rPr sz="2200" spc="-20" dirty="0">
                <a:solidFill>
                  <a:srgbClr val="666666"/>
                </a:solidFill>
                <a:latin typeface="Source Sans 3"/>
                <a:cs typeface="Source Sans 3"/>
              </a:rPr>
              <a:t> </a:t>
            </a:r>
            <a:r>
              <a:rPr sz="2200" spc="-10" dirty="0">
                <a:solidFill>
                  <a:srgbClr val="666666"/>
                </a:solidFill>
                <a:latin typeface="Source Sans 3"/>
                <a:cs typeface="Source Sans 3"/>
              </a:rPr>
              <a:t>system</a:t>
            </a:r>
            <a:endParaRPr sz="2200">
              <a:latin typeface="Source Sans 3"/>
              <a:cs typeface="Source Sans 3"/>
            </a:endParaRPr>
          </a:p>
          <a:p>
            <a:pPr marL="403860" indent="-391795">
              <a:lnSpc>
                <a:spcPct val="100000"/>
              </a:lnSpc>
              <a:spcBef>
                <a:spcPts val="445"/>
              </a:spcBef>
              <a:buFont typeface="Tahoma"/>
              <a:buChar char="●"/>
              <a:tabLst>
                <a:tab pos="403860" algn="l"/>
                <a:tab pos="404495" algn="l"/>
              </a:tabLst>
            </a:pPr>
            <a:r>
              <a:rPr sz="2200" dirty="0">
                <a:solidFill>
                  <a:srgbClr val="666666"/>
                </a:solidFill>
                <a:latin typeface="Source Sans 3"/>
                <a:cs typeface="Source Sans 3"/>
              </a:rPr>
              <a:t>Event</a:t>
            </a:r>
            <a:r>
              <a:rPr sz="2200" spc="-25" dirty="0">
                <a:solidFill>
                  <a:srgbClr val="666666"/>
                </a:solidFill>
                <a:latin typeface="Source Sans 3"/>
                <a:cs typeface="Source Sans 3"/>
              </a:rPr>
              <a:t> </a:t>
            </a:r>
            <a:r>
              <a:rPr sz="2200" dirty="0">
                <a:solidFill>
                  <a:srgbClr val="666666"/>
                </a:solidFill>
                <a:latin typeface="Source Sans 3"/>
                <a:cs typeface="Source Sans 3"/>
              </a:rPr>
              <a:t>loop</a:t>
            </a:r>
            <a:r>
              <a:rPr sz="2200" spc="-10" dirty="0">
                <a:solidFill>
                  <a:srgbClr val="666666"/>
                </a:solidFill>
                <a:latin typeface="Source Sans 3"/>
                <a:cs typeface="Source Sans 3"/>
              </a:rPr>
              <a:t> </a:t>
            </a:r>
            <a:r>
              <a:rPr sz="2200" dirty="0">
                <a:solidFill>
                  <a:srgbClr val="666666"/>
                </a:solidFill>
                <a:latin typeface="Source Sans 3"/>
                <a:cs typeface="Source Sans 3"/>
              </a:rPr>
              <a:t>and</a:t>
            </a:r>
            <a:r>
              <a:rPr sz="2200" spc="-10" dirty="0">
                <a:solidFill>
                  <a:srgbClr val="666666"/>
                </a:solidFill>
                <a:latin typeface="Source Sans 3"/>
                <a:cs typeface="Source Sans 3"/>
              </a:rPr>
              <a:t> coroutines</a:t>
            </a:r>
            <a:endParaRPr sz="2200">
              <a:latin typeface="Source Sans 3"/>
              <a:cs typeface="Source Sans 3"/>
            </a:endParaRPr>
          </a:p>
          <a:p>
            <a:pPr marL="403860" marR="5080" indent="-391795">
              <a:lnSpc>
                <a:spcPct val="116799"/>
              </a:lnSpc>
              <a:buFont typeface="Tahoma"/>
              <a:buChar char="●"/>
              <a:tabLst>
                <a:tab pos="403860" algn="l"/>
                <a:tab pos="404495" algn="l"/>
              </a:tabLst>
            </a:pPr>
            <a:r>
              <a:rPr sz="2200" dirty="0">
                <a:solidFill>
                  <a:srgbClr val="666666"/>
                </a:solidFill>
                <a:latin typeface="Source Sans 3"/>
                <a:cs typeface="Source Sans 3"/>
              </a:rPr>
              <a:t>Concurrency</a:t>
            </a:r>
            <a:r>
              <a:rPr sz="2200" spc="-30" dirty="0">
                <a:solidFill>
                  <a:srgbClr val="666666"/>
                </a:solidFill>
                <a:latin typeface="Source Sans 3"/>
                <a:cs typeface="Source Sans 3"/>
              </a:rPr>
              <a:t> </a:t>
            </a:r>
            <a:r>
              <a:rPr sz="2200" dirty="0">
                <a:solidFill>
                  <a:srgbClr val="666666"/>
                </a:solidFill>
                <a:latin typeface="Source Sans 3"/>
                <a:cs typeface="Source Sans 3"/>
              </a:rPr>
              <a:t>is</a:t>
            </a:r>
            <a:r>
              <a:rPr sz="2200" spc="-15" dirty="0">
                <a:solidFill>
                  <a:srgbClr val="666666"/>
                </a:solidFill>
                <a:latin typeface="Source Sans 3"/>
                <a:cs typeface="Source Sans 3"/>
              </a:rPr>
              <a:t> </a:t>
            </a:r>
            <a:r>
              <a:rPr sz="2200" dirty="0">
                <a:solidFill>
                  <a:srgbClr val="666666"/>
                </a:solidFill>
                <a:latin typeface="Source Sans 3"/>
                <a:cs typeface="Source Sans 3"/>
              </a:rPr>
              <a:t>achieved</a:t>
            </a:r>
            <a:r>
              <a:rPr sz="2200" spc="-20" dirty="0">
                <a:solidFill>
                  <a:srgbClr val="666666"/>
                </a:solidFill>
                <a:latin typeface="Source Sans 3"/>
                <a:cs typeface="Source Sans 3"/>
              </a:rPr>
              <a:t> co-</a:t>
            </a:r>
            <a:r>
              <a:rPr sz="2200" dirty="0">
                <a:solidFill>
                  <a:srgbClr val="666666"/>
                </a:solidFill>
                <a:latin typeface="Source Sans 3"/>
                <a:cs typeface="Source Sans 3"/>
              </a:rPr>
              <a:t>operatively</a:t>
            </a:r>
            <a:r>
              <a:rPr sz="2200" spc="-15" dirty="0">
                <a:solidFill>
                  <a:srgbClr val="666666"/>
                </a:solidFill>
                <a:latin typeface="Source Sans 3"/>
                <a:cs typeface="Source Sans 3"/>
              </a:rPr>
              <a:t> </a:t>
            </a:r>
            <a:r>
              <a:rPr sz="2200" dirty="0">
                <a:solidFill>
                  <a:srgbClr val="666666"/>
                </a:solidFill>
                <a:latin typeface="Source Sans 3"/>
                <a:cs typeface="Source Sans 3"/>
              </a:rPr>
              <a:t>with</a:t>
            </a:r>
            <a:r>
              <a:rPr sz="2200" spc="-20" dirty="0">
                <a:solidFill>
                  <a:srgbClr val="666666"/>
                </a:solidFill>
                <a:latin typeface="Source Sans 3"/>
                <a:cs typeface="Source Sans 3"/>
              </a:rPr>
              <a:t> </a:t>
            </a:r>
            <a:r>
              <a:rPr sz="2200" dirty="0">
                <a:solidFill>
                  <a:srgbClr val="666666"/>
                </a:solidFill>
                <a:latin typeface="Source Sans 3"/>
                <a:cs typeface="Source Sans 3"/>
              </a:rPr>
              <a:t>your</a:t>
            </a:r>
            <a:r>
              <a:rPr sz="2200" spc="-15" dirty="0">
                <a:solidFill>
                  <a:srgbClr val="666666"/>
                </a:solidFill>
                <a:latin typeface="Source Sans 3"/>
                <a:cs typeface="Source Sans 3"/>
              </a:rPr>
              <a:t> </a:t>
            </a:r>
            <a:r>
              <a:rPr sz="2200" dirty="0">
                <a:solidFill>
                  <a:srgbClr val="666666"/>
                </a:solidFill>
                <a:latin typeface="Source Sans 3"/>
                <a:cs typeface="Source Sans 3"/>
              </a:rPr>
              <a:t>tasks</a:t>
            </a:r>
            <a:r>
              <a:rPr sz="2200" spc="-20" dirty="0">
                <a:solidFill>
                  <a:srgbClr val="666666"/>
                </a:solidFill>
                <a:latin typeface="Source Sans 3"/>
                <a:cs typeface="Source Sans 3"/>
              </a:rPr>
              <a:t> </a:t>
            </a:r>
            <a:r>
              <a:rPr sz="2200" dirty="0">
                <a:solidFill>
                  <a:srgbClr val="666666"/>
                </a:solidFill>
                <a:latin typeface="Source Sans 3"/>
                <a:cs typeface="Source Sans 3"/>
              </a:rPr>
              <a:t>giving</a:t>
            </a:r>
            <a:r>
              <a:rPr sz="2200" spc="-15" dirty="0">
                <a:solidFill>
                  <a:srgbClr val="666666"/>
                </a:solidFill>
                <a:latin typeface="Source Sans 3"/>
                <a:cs typeface="Source Sans 3"/>
              </a:rPr>
              <a:t> </a:t>
            </a:r>
            <a:r>
              <a:rPr sz="2200" dirty="0">
                <a:solidFill>
                  <a:srgbClr val="666666"/>
                </a:solidFill>
                <a:latin typeface="Source Sans 3"/>
                <a:cs typeface="Source Sans 3"/>
              </a:rPr>
              <a:t>up</a:t>
            </a:r>
            <a:r>
              <a:rPr sz="2200" spc="-15" dirty="0">
                <a:solidFill>
                  <a:srgbClr val="666666"/>
                </a:solidFill>
                <a:latin typeface="Source Sans 3"/>
                <a:cs typeface="Source Sans 3"/>
              </a:rPr>
              <a:t> </a:t>
            </a:r>
            <a:r>
              <a:rPr sz="2200" spc="-10" dirty="0">
                <a:solidFill>
                  <a:srgbClr val="666666"/>
                </a:solidFill>
                <a:latin typeface="Source Sans 3"/>
                <a:cs typeface="Source Sans 3"/>
              </a:rPr>
              <a:t>their turns</a:t>
            </a:r>
            <a:endParaRPr sz="2200">
              <a:latin typeface="Source Sans 3"/>
              <a:cs typeface="Source Sans 3"/>
            </a:endParaRPr>
          </a:p>
          <a:p>
            <a:pPr marL="403860" indent="-391795">
              <a:lnSpc>
                <a:spcPct val="100000"/>
              </a:lnSpc>
              <a:spcBef>
                <a:spcPts val="440"/>
              </a:spcBef>
              <a:buFont typeface="Tahoma"/>
              <a:buChar char="●"/>
              <a:tabLst>
                <a:tab pos="403860" algn="l"/>
                <a:tab pos="404495" algn="l"/>
              </a:tabLst>
            </a:pPr>
            <a:r>
              <a:rPr sz="2200" spc="-10" dirty="0">
                <a:solidFill>
                  <a:srgbClr val="666666"/>
                </a:solidFill>
                <a:latin typeface="Source Sans 3"/>
                <a:cs typeface="Source Sans 3"/>
              </a:rPr>
              <a:t>Keywords:</a:t>
            </a:r>
            <a:endParaRPr sz="2200">
              <a:latin typeface="Source Sans 3"/>
              <a:cs typeface="Source Sans 3"/>
            </a:endParaRPr>
          </a:p>
        </p:txBody>
      </p:sp>
      <p:sp>
        <p:nvSpPr>
          <p:cNvPr id="3" name="object 3"/>
          <p:cNvSpPr txBox="1"/>
          <p:nvPr/>
        </p:nvSpPr>
        <p:spPr>
          <a:xfrm>
            <a:off x="1076016" y="4371801"/>
            <a:ext cx="176530" cy="697230"/>
          </a:xfrm>
          <a:prstGeom prst="rect">
            <a:avLst/>
          </a:prstGeom>
        </p:spPr>
        <p:txBody>
          <a:bodyPr vert="horz" wrap="square" lIns="0" tIns="50165" rIns="0" bIns="0" rtlCol="0">
            <a:spAutoFit/>
          </a:bodyPr>
          <a:lstStyle/>
          <a:p>
            <a:pPr marL="12700">
              <a:lnSpc>
                <a:spcPct val="100000"/>
              </a:lnSpc>
              <a:spcBef>
                <a:spcPts val="395"/>
              </a:spcBef>
            </a:pPr>
            <a:r>
              <a:rPr sz="1950" spc="10" dirty="0">
                <a:solidFill>
                  <a:srgbClr val="666666"/>
                </a:solidFill>
                <a:latin typeface="Tahoma"/>
                <a:cs typeface="Tahoma"/>
              </a:rPr>
              <a:t>●</a:t>
            </a:r>
            <a:endParaRPr sz="1950">
              <a:latin typeface="Tahoma"/>
              <a:cs typeface="Tahoma"/>
            </a:endParaRPr>
          </a:p>
          <a:p>
            <a:pPr marL="12700">
              <a:lnSpc>
                <a:spcPct val="100000"/>
              </a:lnSpc>
              <a:spcBef>
                <a:spcPts val="305"/>
              </a:spcBef>
            </a:pPr>
            <a:r>
              <a:rPr sz="1950" spc="10" dirty="0">
                <a:solidFill>
                  <a:srgbClr val="666666"/>
                </a:solidFill>
                <a:latin typeface="Tahoma"/>
                <a:cs typeface="Tahoma"/>
              </a:rPr>
              <a:t>●</a:t>
            </a:r>
            <a:endParaRPr sz="1950">
              <a:latin typeface="Tahoma"/>
              <a:cs typeface="Tahoma"/>
            </a:endParaRPr>
          </a:p>
        </p:txBody>
      </p:sp>
      <p:sp>
        <p:nvSpPr>
          <p:cNvPr id="4" name="object 4"/>
          <p:cNvSpPr txBox="1"/>
          <p:nvPr/>
        </p:nvSpPr>
        <p:spPr>
          <a:xfrm>
            <a:off x="1467670" y="4397283"/>
            <a:ext cx="781050" cy="697230"/>
          </a:xfrm>
          <a:prstGeom prst="rect">
            <a:avLst/>
          </a:prstGeom>
        </p:spPr>
        <p:txBody>
          <a:bodyPr vert="horz" wrap="square" lIns="0" tIns="12065" rIns="0" bIns="0" rtlCol="0">
            <a:spAutoFit/>
          </a:bodyPr>
          <a:lstStyle/>
          <a:p>
            <a:pPr marL="12700" marR="5080">
              <a:lnSpc>
                <a:spcPct val="112900"/>
              </a:lnSpc>
              <a:spcBef>
                <a:spcPts val="95"/>
              </a:spcBef>
            </a:pPr>
            <a:r>
              <a:rPr sz="1950" spc="-10" dirty="0">
                <a:solidFill>
                  <a:srgbClr val="2F6897"/>
                </a:solidFill>
                <a:latin typeface="Courier New"/>
                <a:cs typeface="Courier New"/>
              </a:rPr>
              <a:t>async await</a:t>
            </a:r>
            <a:endParaRPr sz="1950">
              <a:latin typeface="Courier New"/>
              <a:cs typeface="Courier New"/>
            </a:endParaRPr>
          </a:p>
        </p:txBody>
      </p:sp>
      <p:sp>
        <p:nvSpPr>
          <p:cNvPr id="5" name="object 5"/>
          <p:cNvSpPr txBox="1">
            <a:spLocks noGrp="1"/>
          </p:cNvSpPr>
          <p:nvPr>
            <p:ph type="title"/>
          </p:nvPr>
        </p:nvSpPr>
        <p:spPr>
          <a:prstGeom prst="rect">
            <a:avLst/>
          </a:prstGeom>
        </p:spPr>
        <p:txBody>
          <a:bodyPr vert="horz" wrap="square" lIns="0" tIns="229479" rIns="0" bIns="0" rtlCol="0">
            <a:spAutoFit/>
          </a:bodyPr>
          <a:lstStyle/>
          <a:p>
            <a:pPr marL="243204">
              <a:lnSpc>
                <a:spcPct val="100000"/>
              </a:lnSpc>
              <a:spcBef>
                <a:spcPts val="100"/>
              </a:spcBef>
            </a:pPr>
            <a:r>
              <a:rPr dirty="0"/>
              <a:t>EVENT</a:t>
            </a:r>
            <a:r>
              <a:rPr spc="-10" dirty="0"/>
              <a:t> LOOPS</a:t>
            </a:r>
          </a:p>
        </p:txBody>
      </p:sp>
      <p:sp>
        <p:nvSpPr>
          <p:cNvPr id="6" name="Rectangle 5">
            <a:extLst>
              <a:ext uri="{FF2B5EF4-FFF2-40B4-BE49-F238E27FC236}">
                <a16:creationId xmlns:a16="http://schemas.microsoft.com/office/drawing/2014/main" id="{3A5FD8D3-A2A1-5B89-22B1-F65581054593}"/>
              </a:ext>
            </a:extLst>
          </p:cNvPr>
          <p:cNvSpPr/>
          <p:nvPr/>
        </p:nvSpPr>
        <p:spPr>
          <a:xfrm>
            <a:off x="0" y="6248400"/>
            <a:ext cx="100584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0498" y="2009618"/>
            <a:ext cx="5941695" cy="1200785"/>
          </a:xfrm>
          <a:prstGeom prst="rect">
            <a:avLst/>
          </a:prstGeom>
        </p:spPr>
        <p:txBody>
          <a:bodyPr vert="horz" wrap="square" lIns="0" tIns="68580" rIns="0" bIns="0" rtlCol="0">
            <a:spAutoFit/>
          </a:bodyPr>
          <a:lstStyle/>
          <a:p>
            <a:pPr marL="403860" indent="-391795">
              <a:lnSpc>
                <a:spcPct val="100000"/>
              </a:lnSpc>
              <a:spcBef>
                <a:spcPts val="540"/>
              </a:spcBef>
              <a:buClr>
                <a:srgbClr val="666666"/>
              </a:buClr>
              <a:buFont typeface="Tahoma"/>
              <a:buChar char="●"/>
              <a:tabLst>
                <a:tab pos="403860" algn="l"/>
                <a:tab pos="404495" algn="l"/>
              </a:tabLst>
            </a:pPr>
            <a:r>
              <a:rPr sz="1950" dirty="0">
                <a:solidFill>
                  <a:srgbClr val="2F6897"/>
                </a:solidFill>
                <a:latin typeface="Courier New"/>
                <a:cs typeface="Courier New"/>
              </a:rPr>
              <a:t>asyncio</a:t>
            </a:r>
            <a:r>
              <a:rPr sz="1950" spc="-730" dirty="0">
                <a:solidFill>
                  <a:srgbClr val="2F6897"/>
                </a:solidFill>
                <a:latin typeface="Courier New"/>
                <a:cs typeface="Courier New"/>
              </a:rPr>
              <a:t> </a:t>
            </a:r>
            <a:r>
              <a:rPr sz="2200" dirty="0">
                <a:solidFill>
                  <a:srgbClr val="666666"/>
                </a:solidFill>
                <a:latin typeface="Source Sans 3"/>
                <a:cs typeface="Source Sans 3"/>
              </a:rPr>
              <a:t>still</a:t>
            </a:r>
            <a:r>
              <a:rPr sz="2200" spc="-10" dirty="0">
                <a:solidFill>
                  <a:srgbClr val="666666"/>
                </a:solidFill>
                <a:latin typeface="Source Sans 3"/>
                <a:cs typeface="Source Sans 3"/>
              </a:rPr>
              <a:t> </a:t>
            </a:r>
            <a:r>
              <a:rPr sz="2200" dirty="0">
                <a:solidFill>
                  <a:srgbClr val="666666"/>
                </a:solidFill>
                <a:latin typeface="Source Sans 3"/>
                <a:cs typeface="Source Sans 3"/>
              </a:rPr>
              <a:t>fairly </a:t>
            </a:r>
            <a:r>
              <a:rPr sz="2200" spc="-25" dirty="0">
                <a:solidFill>
                  <a:srgbClr val="666666"/>
                </a:solidFill>
                <a:latin typeface="Source Sans 3"/>
                <a:cs typeface="Source Sans 3"/>
              </a:rPr>
              <a:t>new</a:t>
            </a:r>
            <a:endParaRPr sz="2200">
              <a:latin typeface="Source Sans 3"/>
              <a:cs typeface="Source Sans 3"/>
            </a:endParaRPr>
          </a:p>
          <a:p>
            <a:pPr marL="403860" indent="-391795">
              <a:lnSpc>
                <a:spcPct val="100000"/>
              </a:lnSpc>
              <a:spcBef>
                <a:spcPts val="445"/>
              </a:spcBef>
              <a:buFont typeface="Tahoma"/>
              <a:buChar char="●"/>
              <a:tabLst>
                <a:tab pos="403860" algn="l"/>
                <a:tab pos="404495" algn="l"/>
              </a:tabLst>
            </a:pPr>
            <a:r>
              <a:rPr sz="2200" dirty="0">
                <a:solidFill>
                  <a:srgbClr val="666666"/>
                </a:solidFill>
                <a:latin typeface="Source Sans 3"/>
                <a:cs typeface="Source Sans 3"/>
              </a:rPr>
              <a:t>Libraries</a:t>
            </a:r>
            <a:r>
              <a:rPr sz="2200" spc="-60" dirty="0">
                <a:solidFill>
                  <a:srgbClr val="666666"/>
                </a:solidFill>
                <a:latin typeface="Source Sans 3"/>
                <a:cs typeface="Source Sans 3"/>
              </a:rPr>
              <a:t> </a:t>
            </a:r>
            <a:r>
              <a:rPr sz="2200" dirty="0">
                <a:solidFill>
                  <a:srgbClr val="666666"/>
                </a:solidFill>
                <a:latin typeface="Source Sans 3"/>
                <a:cs typeface="Source Sans 3"/>
              </a:rPr>
              <a:t>are</a:t>
            </a:r>
            <a:r>
              <a:rPr sz="2200" spc="-50" dirty="0">
                <a:solidFill>
                  <a:srgbClr val="666666"/>
                </a:solidFill>
                <a:latin typeface="Source Sans 3"/>
                <a:cs typeface="Source Sans 3"/>
              </a:rPr>
              <a:t> </a:t>
            </a:r>
            <a:r>
              <a:rPr sz="2200" dirty="0">
                <a:solidFill>
                  <a:srgbClr val="666666"/>
                </a:solidFill>
                <a:latin typeface="Source Sans 3"/>
                <a:cs typeface="Source Sans 3"/>
              </a:rPr>
              <a:t>just</a:t>
            </a:r>
            <a:r>
              <a:rPr sz="2200" spc="-45" dirty="0">
                <a:solidFill>
                  <a:srgbClr val="666666"/>
                </a:solidFill>
                <a:latin typeface="Source Sans 3"/>
                <a:cs typeface="Source Sans 3"/>
              </a:rPr>
              <a:t> </a:t>
            </a:r>
            <a:r>
              <a:rPr sz="2200" dirty="0">
                <a:solidFill>
                  <a:srgbClr val="666666"/>
                </a:solidFill>
                <a:latin typeface="Source Sans 3"/>
                <a:cs typeface="Source Sans 3"/>
              </a:rPr>
              <a:t>starting</a:t>
            </a:r>
            <a:r>
              <a:rPr sz="2200" spc="-50" dirty="0">
                <a:solidFill>
                  <a:srgbClr val="666666"/>
                </a:solidFill>
                <a:latin typeface="Source Sans 3"/>
                <a:cs typeface="Source Sans 3"/>
              </a:rPr>
              <a:t> </a:t>
            </a:r>
            <a:r>
              <a:rPr sz="2200" dirty="0">
                <a:solidFill>
                  <a:srgbClr val="666666"/>
                </a:solidFill>
                <a:latin typeface="Source Sans 3"/>
                <a:cs typeface="Source Sans 3"/>
              </a:rPr>
              <a:t>to</a:t>
            </a:r>
            <a:r>
              <a:rPr sz="2200" spc="-50" dirty="0">
                <a:solidFill>
                  <a:srgbClr val="666666"/>
                </a:solidFill>
                <a:latin typeface="Source Sans 3"/>
                <a:cs typeface="Source Sans 3"/>
              </a:rPr>
              <a:t> </a:t>
            </a:r>
            <a:r>
              <a:rPr sz="2200" dirty="0">
                <a:solidFill>
                  <a:srgbClr val="666666"/>
                </a:solidFill>
                <a:latin typeface="Source Sans 3"/>
                <a:cs typeface="Source Sans 3"/>
              </a:rPr>
              <a:t>take</a:t>
            </a:r>
            <a:r>
              <a:rPr sz="2200" spc="-45" dirty="0">
                <a:solidFill>
                  <a:srgbClr val="666666"/>
                </a:solidFill>
                <a:latin typeface="Source Sans 3"/>
                <a:cs typeface="Source Sans 3"/>
              </a:rPr>
              <a:t> </a:t>
            </a:r>
            <a:r>
              <a:rPr sz="2200" spc="-10" dirty="0">
                <a:solidFill>
                  <a:srgbClr val="666666"/>
                </a:solidFill>
                <a:latin typeface="Source Sans 3"/>
                <a:cs typeface="Source Sans 3"/>
              </a:rPr>
              <a:t>advantage</a:t>
            </a:r>
            <a:r>
              <a:rPr sz="2200" spc="-50" dirty="0">
                <a:solidFill>
                  <a:srgbClr val="666666"/>
                </a:solidFill>
                <a:latin typeface="Source Sans 3"/>
                <a:cs typeface="Source Sans 3"/>
              </a:rPr>
              <a:t> </a:t>
            </a:r>
            <a:r>
              <a:rPr sz="2200" dirty="0">
                <a:solidFill>
                  <a:srgbClr val="666666"/>
                </a:solidFill>
                <a:latin typeface="Source Sans 3"/>
                <a:cs typeface="Source Sans 3"/>
              </a:rPr>
              <a:t>of</a:t>
            </a:r>
            <a:r>
              <a:rPr sz="2200" spc="-45" dirty="0">
                <a:solidFill>
                  <a:srgbClr val="666666"/>
                </a:solidFill>
                <a:latin typeface="Source Sans 3"/>
                <a:cs typeface="Source Sans 3"/>
              </a:rPr>
              <a:t> </a:t>
            </a:r>
            <a:r>
              <a:rPr sz="2200" spc="-25" dirty="0">
                <a:solidFill>
                  <a:srgbClr val="666666"/>
                </a:solidFill>
                <a:latin typeface="Source Sans 3"/>
                <a:cs typeface="Source Sans 3"/>
              </a:rPr>
              <a:t>it</a:t>
            </a:r>
            <a:endParaRPr sz="2200">
              <a:latin typeface="Source Sans 3"/>
              <a:cs typeface="Source Sans 3"/>
            </a:endParaRPr>
          </a:p>
          <a:p>
            <a:pPr marL="403860" indent="-391795">
              <a:lnSpc>
                <a:spcPct val="100000"/>
              </a:lnSpc>
              <a:spcBef>
                <a:spcPts val="445"/>
              </a:spcBef>
              <a:buFont typeface="Tahoma"/>
              <a:buChar char="●"/>
              <a:tabLst>
                <a:tab pos="403860" algn="l"/>
                <a:tab pos="404495" algn="l"/>
              </a:tabLst>
            </a:pPr>
            <a:r>
              <a:rPr sz="2200" spc="-10" dirty="0">
                <a:solidFill>
                  <a:srgbClr val="666666"/>
                </a:solidFill>
                <a:latin typeface="Source Sans 3"/>
                <a:cs typeface="Source Sans 3"/>
              </a:rPr>
              <a:t>Instead</a:t>
            </a:r>
            <a:r>
              <a:rPr sz="2200" spc="10" dirty="0">
                <a:solidFill>
                  <a:srgbClr val="666666"/>
                </a:solidFill>
                <a:latin typeface="Source Sans 3"/>
                <a:cs typeface="Source Sans 3"/>
              </a:rPr>
              <a:t> </a:t>
            </a:r>
            <a:r>
              <a:rPr sz="2200" dirty="0">
                <a:solidFill>
                  <a:srgbClr val="666666"/>
                </a:solidFill>
                <a:latin typeface="Source Sans 3"/>
                <a:cs typeface="Source Sans 3"/>
              </a:rPr>
              <a:t>of</a:t>
            </a:r>
            <a:r>
              <a:rPr sz="2200" spc="10" dirty="0">
                <a:solidFill>
                  <a:srgbClr val="666666"/>
                </a:solidFill>
                <a:latin typeface="Source Sans 3"/>
                <a:cs typeface="Source Sans 3"/>
              </a:rPr>
              <a:t> </a:t>
            </a:r>
            <a:r>
              <a:rPr sz="1950" dirty="0">
                <a:solidFill>
                  <a:srgbClr val="2F6897"/>
                </a:solidFill>
                <a:latin typeface="Courier New"/>
                <a:cs typeface="Courier New"/>
              </a:rPr>
              <a:t>requests</a:t>
            </a:r>
            <a:r>
              <a:rPr sz="2200" dirty="0">
                <a:solidFill>
                  <a:srgbClr val="666666"/>
                </a:solidFill>
                <a:latin typeface="Source Sans 3"/>
                <a:cs typeface="Source Sans 3"/>
              </a:rPr>
              <a:t>,</a:t>
            </a:r>
            <a:r>
              <a:rPr sz="2200" spc="15" dirty="0">
                <a:solidFill>
                  <a:srgbClr val="666666"/>
                </a:solidFill>
                <a:latin typeface="Source Sans 3"/>
                <a:cs typeface="Source Sans 3"/>
              </a:rPr>
              <a:t> </a:t>
            </a:r>
            <a:r>
              <a:rPr sz="2200" dirty="0">
                <a:solidFill>
                  <a:srgbClr val="666666"/>
                </a:solidFill>
                <a:latin typeface="Source Sans 3"/>
                <a:cs typeface="Source Sans 3"/>
              </a:rPr>
              <a:t>need</a:t>
            </a:r>
            <a:r>
              <a:rPr sz="2200" spc="10" dirty="0">
                <a:solidFill>
                  <a:srgbClr val="666666"/>
                </a:solidFill>
                <a:latin typeface="Source Sans 3"/>
                <a:cs typeface="Source Sans 3"/>
              </a:rPr>
              <a:t> </a:t>
            </a:r>
            <a:r>
              <a:rPr sz="1950" spc="-10" dirty="0">
                <a:solidFill>
                  <a:srgbClr val="2F6897"/>
                </a:solidFill>
                <a:latin typeface="Courier New"/>
                <a:cs typeface="Courier New"/>
              </a:rPr>
              <a:t>aiohttp</a:t>
            </a:r>
            <a:endParaRPr sz="1950">
              <a:latin typeface="Courier New"/>
              <a:cs typeface="Courier New"/>
            </a:endParaRPr>
          </a:p>
        </p:txBody>
      </p:sp>
      <p:sp>
        <p:nvSpPr>
          <p:cNvPr id="3" name="object 3"/>
          <p:cNvSpPr txBox="1">
            <a:spLocks noGrp="1"/>
          </p:cNvSpPr>
          <p:nvPr>
            <p:ph type="title"/>
          </p:nvPr>
        </p:nvSpPr>
        <p:spPr>
          <a:prstGeom prst="rect">
            <a:avLst/>
          </a:prstGeom>
        </p:spPr>
        <p:txBody>
          <a:bodyPr vert="horz" wrap="square" lIns="0" tIns="229479" rIns="0" bIns="0" rtlCol="0">
            <a:spAutoFit/>
          </a:bodyPr>
          <a:lstStyle/>
          <a:p>
            <a:pPr marL="243204">
              <a:lnSpc>
                <a:spcPct val="100000"/>
              </a:lnSpc>
              <a:spcBef>
                <a:spcPts val="100"/>
              </a:spcBef>
            </a:pPr>
            <a:r>
              <a:rPr spc="-10" dirty="0"/>
              <a:t>LIBRARIES</a:t>
            </a:r>
          </a:p>
        </p:txBody>
      </p:sp>
      <p:sp>
        <p:nvSpPr>
          <p:cNvPr id="4" name="object 4"/>
          <p:cNvSpPr txBox="1"/>
          <p:nvPr/>
        </p:nvSpPr>
        <p:spPr>
          <a:xfrm>
            <a:off x="599090" y="3427816"/>
            <a:ext cx="8848090" cy="1315085"/>
          </a:xfrm>
          <a:prstGeom prst="rect">
            <a:avLst/>
          </a:prstGeom>
          <a:solidFill>
            <a:srgbClr val="F3F3F3"/>
          </a:solidFill>
        </p:spPr>
        <p:txBody>
          <a:bodyPr vert="horz" wrap="square" lIns="0" tIns="90170" rIns="0" bIns="0" rtlCol="0">
            <a:spAutoFit/>
          </a:bodyPr>
          <a:lstStyle/>
          <a:p>
            <a:pPr marL="100330">
              <a:lnSpc>
                <a:spcPct val="100000"/>
              </a:lnSpc>
              <a:spcBef>
                <a:spcPts val="710"/>
              </a:spcBef>
            </a:pPr>
            <a:r>
              <a:rPr sz="1300" dirty="0">
                <a:solidFill>
                  <a:srgbClr val="8F5902"/>
                </a:solidFill>
                <a:latin typeface="Courier New"/>
                <a:cs typeface="Courier New"/>
              </a:rPr>
              <a:t>$</a:t>
            </a:r>
            <a:r>
              <a:rPr sz="1300" spc="25" dirty="0">
                <a:solidFill>
                  <a:srgbClr val="8F5902"/>
                </a:solidFill>
                <a:latin typeface="Courier New"/>
                <a:cs typeface="Courier New"/>
              </a:rPr>
              <a:t> </a:t>
            </a:r>
            <a:r>
              <a:rPr sz="1300" dirty="0">
                <a:latin typeface="Courier New"/>
                <a:cs typeface="Courier New"/>
              </a:rPr>
              <a:t>python</a:t>
            </a:r>
            <a:r>
              <a:rPr sz="1300" spc="25" dirty="0">
                <a:latin typeface="Courier New"/>
                <a:cs typeface="Courier New"/>
              </a:rPr>
              <a:t> </a:t>
            </a:r>
            <a:r>
              <a:rPr sz="1300" dirty="0">
                <a:latin typeface="Courier New"/>
                <a:cs typeface="Courier New"/>
              </a:rPr>
              <a:t>-m</a:t>
            </a:r>
            <a:r>
              <a:rPr sz="1300" spc="25" dirty="0">
                <a:latin typeface="Courier New"/>
                <a:cs typeface="Courier New"/>
              </a:rPr>
              <a:t> </a:t>
            </a:r>
            <a:r>
              <a:rPr sz="1300" dirty="0">
                <a:latin typeface="Courier New"/>
                <a:cs typeface="Courier New"/>
              </a:rPr>
              <a:t>pip</a:t>
            </a:r>
            <a:r>
              <a:rPr sz="1300" spc="25" dirty="0">
                <a:latin typeface="Courier New"/>
                <a:cs typeface="Courier New"/>
              </a:rPr>
              <a:t> </a:t>
            </a:r>
            <a:r>
              <a:rPr sz="1300" dirty="0">
                <a:latin typeface="Courier New"/>
                <a:cs typeface="Courier New"/>
              </a:rPr>
              <a:t>install</a:t>
            </a:r>
            <a:r>
              <a:rPr sz="1300" spc="25" dirty="0">
                <a:latin typeface="Courier New"/>
                <a:cs typeface="Courier New"/>
              </a:rPr>
              <a:t> </a:t>
            </a:r>
            <a:r>
              <a:rPr sz="1300" spc="-10" dirty="0">
                <a:latin typeface="Courier New"/>
                <a:cs typeface="Courier New"/>
              </a:rPr>
              <a:t>aiohttp</a:t>
            </a:r>
            <a:endParaRPr sz="1300">
              <a:latin typeface="Courier New"/>
              <a:cs typeface="Courier New"/>
            </a:endParaRPr>
          </a:p>
          <a:p>
            <a:pPr marL="100330">
              <a:lnSpc>
                <a:spcPct val="100000"/>
              </a:lnSpc>
              <a:spcBef>
                <a:spcPts val="90"/>
              </a:spcBef>
            </a:pPr>
            <a:r>
              <a:rPr sz="1300" i="1" spc="-25" dirty="0">
                <a:latin typeface="Courier New"/>
                <a:cs typeface="Courier New"/>
              </a:rPr>
              <a:t>...</a:t>
            </a:r>
            <a:endParaRPr sz="1300">
              <a:latin typeface="Courier New"/>
              <a:cs typeface="Courier New"/>
            </a:endParaRPr>
          </a:p>
          <a:p>
            <a:pPr marL="100330">
              <a:lnSpc>
                <a:spcPct val="100000"/>
              </a:lnSpc>
              <a:spcBef>
                <a:spcPts val="90"/>
              </a:spcBef>
            </a:pPr>
            <a:r>
              <a:rPr sz="1300" i="1" dirty="0">
                <a:latin typeface="Courier New"/>
                <a:cs typeface="Courier New"/>
              </a:rPr>
              <a:t>Installing</a:t>
            </a:r>
            <a:r>
              <a:rPr sz="1300" i="1" spc="40" dirty="0">
                <a:latin typeface="Courier New"/>
                <a:cs typeface="Courier New"/>
              </a:rPr>
              <a:t> </a:t>
            </a:r>
            <a:r>
              <a:rPr sz="1300" i="1" dirty="0">
                <a:latin typeface="Courier New"/>
                <a:cs typeface="Courier New"/>
              </a:rPr>
              <a:t>collected</a:t>
            </a:r>
            <a:r>
              <a:rPr sz="1300" i="1" spc="40" dirty="0">
                <a:latin typeface="Courier New"/>
                <a:cs typeface="Courier New"/>
              </a:rPr>
              <a:t> </a:t>
            </a:r>
            <a:r>
              <a:rPr sz="1300" i="1" dirty="0">
                <a:latin typeface="Courier New"/>
                <a:cs typeface="Courier New"/>
              </a:rPr>
              <a:t>packages:</a:t>
            </a:r>
            <a:r>
              <a:rPr sz="1300" i="1" spc="40" dirty="0">
                <a:latin typeface="Courier New"/>
                <a:cs typeface="Courier New"/>
              </a:rPr>
              <a:t> </a:t>
            </a:r>
            <a:r>
              <a:rPr sz="1300" i="1" dirty="0">
                <a:latin typeface="Courier New"/>
                <a:cs typeface="Courier New"/>
              </a:rPr>
              <a:t>multidict,</a:t>
            </a:r>
            <a:r>
              <a:rPr sz="1300" i="1" spc="45" dirty="0">
                <a:latin typeface="Courier New"/>
                <a:cs typeface="Courier New"/>
              </a:rPr>
              <a:t> </a:t>
            </a:r>
            <a:r>
              <a:rPr sz="1300" i="1" dirty="0">
                <a:latin typeface="Courier New"/>
                <a:cs typeface="Courier New"/>
              </a:rPr>
              <a:t>async-timeout,</a:t>
            </a:r>
            <a:r>
              <a:rPr sz="1300" i="1" spc="40" dirty="0">
                <a:latin typeface="Courier New"/>
                <a:cs typeface="Courier New"/>
              </a:rPr>
              <a:t> </a:t>
            </a:r>
            <a:r>
              <a:rPr sz="1300" i="1" dirty="0">
                <a:latin typeface="Courier New"/>
                <a:cs typeface="Courier New"/>
              </a:rPr>
              <a:t>yarl,</a:t>
            </a:r>
            <a:r>
              <a:rPr sz="1300" i="1" spc="40" dirty="0">
                <a:latin typeface="Courier New"/>
                <a:cs typeface="Courier New"/>
              </a:rPr>
              <a:t> </a:t>
            </a:r>
            <a:r>
              <a:rPr sz="1300" i="1" spc="-10" dirty="0">
                <a:latin typeface="Courier New"/>
                <a:cs typeface="Courier New"/>
              </a:rPr>
              <a:t>aiohttp</a:t>
            </a:r>
            <a:endParaRPr sz="1300">
              <a:latin typeface="Courier New"/>
              <a:cs typeface="Courier New"/>
            </a:endParaRPr>
          </a:p>
          <a:p>
            <a:pPr marL="100330">
              <a:lnSpc>
                <a:spcPct val="100000"/>
              </a:lnSpc>
              <a:spcBef>
                <a:spcPts val="95"/>
              </a:spcBef>
            </a:pPr>
            <a:r>
              <a:rPr sz="1300" i="1" dirty="0">
                <a:latin typeface="Courier New"/>
                <a:cs typeface="Courier New"/>
              </a:rPr>
              <a:t>Successfully</a:t>
            </a:r>
            <a:r>
              <a:rPr sz="1300" i="1" spc="60" dirty="0">
                <a:latin typeface="Courier New"/>
                <a:cs typeface="Courier New"/>
              </a:rPr>
              <a:t> </a:t>
            </a:r>
            <a:r>
              <a:rPr sz="1300" i="1" dirty="0">
                <a:latin typeface="Courier New"/>
                <a:cs typeface="Courier New"/>
              </a:rPr>
              <a:t>installed</a:t>
            </a:r>
            <a:r>
              <a:rPr sz="1300" i="1" spc="60" dirty="0">
                <a:latin typeface="Courier New"/>
                <a:cs typeface="Courier New"/>
              </a:rPr>
              <a:t> </a:t>
            </a:r>
            <a:r>
              <a:rPr sz="1300" i="1" dirty="0">
                <a:latin typeface="Courier New"/>
                <a:cs typeface="Courier New"/>
              </a:rPr>
              <a:t>aiohttp-3.6.2</a:t>
            </a:r>
            <a:r>
              <a:rPr sz="1300" i="1" spc="60" dirty="0">
                <a:latin typeface="Courier New"/>
                <a:cs typeface="Courier New"/>
              </a:rPr>
              <a:t> </a:t>
            </a:r>
            <a:r>
              <a:rPr sz="1300" i="1" dirty="0">
                <a:latin typeface="Courier New"/>
                <a:cs typeface="Courier New"/>
              </a:rPr>
              <a:t>async-timeout-3.0.1</a:t>
            </a:r>
            <a:r>
              <a:rPr sz="1300" i="1" spc="60" dirty="0">
                <a:latin typeface="Courier New"/>
                <a:cs typeface="Courier New"/>
              </a:rPr>
              <a:t> </a:t>
            </a:r>
            <a:r>
              <a:rPr sz="1300" i="1" dirty="0">
                <a:latin typeface="Courier New"/>
                <a:cs typeface="Courier New"/>
              </a:rPr>
              <a:t>multidict-4.7.6</a:t>
            </a:r>
            <a:r>
              <a:rPr sz="1300" i="1" spc="60" dirty="0">
                <a:latin typeface="Courier New"/>
                <a:cs typeface="Courier New"/>
              </a:rPr>
              <a:t> </a:t>
            </a:r>
            <a:r>
              <a:rPr sz="1300" i="1" dirty="0">
                <a:latin typeface="Courier New"/>
                <a:cs typeface="Courier New"/>
              </a:rPr>
              <a:t>yarl-</a:t>
            </a:r>
            <a:r>
              <a:rPr sz="1300" i="1" spc="-10" dirty="0">
                <a:latin typeface="Courier New"/>
                <a:cs typeface="Courier New"/>
              </a:rPr>
              <a:t>1.5.1</a:t>
            </a:r>
            <a:endParaRPr sz="1300">
              <a:latin typeface="Courier New"/>
              <a:cs typeface="Courier New"/>
            </a:endParaRPr>
          </a:p>
        </p:txBody>
      </p:sp>
      <p:sp>
        <p:nvSpPr>
          <p:cNvPr id="5" name="Rectangle 4">
            <a:extLst>
              <a:ext uri="{FF2B5EF4-FFF2-40B4-BE49-F238E27FC236}">
                <a16:creationId xmlns:a16="http://schemas.microsoft.com/office/drawing/2014/main" id="{5476B937-190D-AAC9-342A-986431204683}"/>
              </a:ext>
            </a:extLst>
          </p:cNvPr>
          <p:cNvSpPr/>
          <p:nvPr/>
        </p:nvSpPr>
        <p:spPr>
          <a:xfrm>
            <a:off x="0" y="6248400"/>
            <a:ext cx="100584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0498" y="2539146"/>
            <a:ext cx="8174355" cy="2766695"/>
          </a:xfrm>
          <a:prstGeom prst="rect">
            <a:avLst/>
          </a:prstGeom>
        </p:spPr>
        <p:txBody>
          <a:bodyPr vert="horz" wrap="square" lIns="0" tIns="68580" rIns="0" bIns="0" rtlCol="0">
            <a:spAutoFit/>
          </a:bodyPr>
          <a:lstStyle/>
          <a:p>
            <a:pPr marL="403860" indent="-391795">
              <a:lnSpc>
                <a:spcPct val="100000"/>
              </a:lnSpc>
              <a:spcBef>
                <a:spcPts val="540"/>
              </a:spcBef>
              <a:buClr>
                <a:srgbClr val="666666"/>
              </a:buClr>
              <a:buFont typeface="Tahoma"/>
              <a:buChar char="●"/>
              <a:tabLst>
                <a:tab pos="403860" algn="l"/>
                <a:tab pos="404495" algn="l"/>
              </a:tabLst>
            </a:pPr>
            <a:r>
              <a:rPr sz="1950" dirty="0">
                <a:solidFill>
                  <a:srgbClr val="2F6897"/>
                </a:solidFill>
                <a:latin typeface="Courier New"/>
                <a:cs typeface="Courier New"/>
              </a:rPr>
              <a:t>return_exceptions</a:t>
            </a:r>
            <a:r>
              <a:rPr sz="1950" spc="-730" dirty="0">
                <a:solidFill>
                  <a:srgbClr val="2F6897"/>
                </a:solidFill>
                <a:latin typeface="Courier New"/>
                <a:cs typeface="Courier New"/>
              </a:rPr>
              <a:t> </a:t>
            </a:r>
            <a:r>
              <a:rPr sz="2200" spc="-10" dirty="0">
                <a:solidFill>
                  <a:srgbClr val="666666"/>
                </a:solidFill>
                <a:latin typeface="Source Sans 3"/>
                <a:cs typeface="Source Sans 3"/>
              </a:rPr>
              <a:t>dictates</a:t>
            </a:r>
            <a:r>
              <a:rPr sz="2200" dirty="0">
                <a:solidFill>
                  <a:srgbClr val="666666"/>
                </a:solidFill>
                <a:latin typeface="Source Sans 3"/>
                <a:cs typeface="Source Sans 3"/>
              </a:rPr>
              <a:t> what to do if something goes </a:t>
            </a:r>
            <a:r>
              <a:rPr sz="2200" spc="-10" dirty="0">
                <a:solidFill>
                  <a:srgbClr val="666666"/>
                </a:solidFill>
                <a:latin typeface="Source Sans 3"/>
                <a:cs typeface="Source Sans 3"/>
              </a:rPr>
              <a:t>wrong</a:t>
            </a:r>
            <a:endParaRPr sz="2200">
              <a:latin typeface="Source Sans 3"/>
              <a:cs typeface="Source Sans 3"/>
            </a:endParaRPr>
          </a:p>
          <a:p>
            <a:pPr marL="403860" indent="-391795">
              <a:lnSpc>
                <a:spcPct val="100000"/>
              </a:lnSpc>
              <a:spcBef>
                <a:spcPts val="445"/>
              </a:spcBef>
              <a:buFont typeface="Tahoma"/>
              <a:buChar char="●"/>
              <a:tabLst>
                <a:tab pos="403860" algn="l"/>
                <a:tab pos="404495" algn="l"/>
              </a:tabLst>
            </a:pPr>
            <a:r>
              <a:rPr sz="2200" spc="-10" dirty="0">
                <a:solidFill>
                  <a:srgbClr val="666666"/>
                </a:solidFill>
                <a:latin typeface="Source Sans 3"/>
                <a:cs typeface="Source Sans 3"/>
              </a:rPr>
              <a:t>Either:</a:t>
            </a:r>
            <a:endParaRPr sz="2200">
              <a:latin typeface="Source Sans 3"/>
              <a:cs typeface="Source Sans 3"/>
            </a:endParaRPr>
          </a:p>
          <a:p>
            <a:pPr marL="949325" lvl="1" indent="-391795">
              <a:lnSpc>
                <a:spcPct val="100000"/>
              </a:lnSpc>
              <a:spcBef>
                <a:spcPts val="445"/>
              </a:spcBef>
              <a:buFont typeface="Tahoma"/>
              <a:buChar char="●"/>
              <a:tabLst>
                <a:tab pos="949325" algn="l"/>
                <a:tab pos="949960" algn="l"/>
              </a:tabLst>
            </a:pPr>
            <a:r>
              <a:rPr sz="2200" dirty="0">
                <a:solidFill>
                  <a:srgbClr val="666666"/>
                </a:solidFill>
                <a:latin typeface="Source Sans 3"/>
                <a:cs typeface="Source Sans 3"/>
              </a:rPr>
              <a:t>Cause</a:t>
            </a:r>
            <a:r>
              <a:rPr sz="2200" spc="-15" dirty="0">
                <a:solidFill>
                  <a:srgbClr val="666666"/>
                </a:solidFill>
                <a:latin typeface="Source Sans 3"/>
                <a:cs typeface="Source Sans 3"/>
              </a:rPr>
              <a:t> </a:t>
            </a:r>
            <a:r>
              <a:rPr sz="2200" dirty="0">
                <a:solidFill>
                  <a:srgbClr val="666666"/>
                </a:solidFill>
                <a:latin typeface="Source Sans 3"/>
                <a:cs typeface="Source Sans 3"/>
              </a:rPr>
              <a:t>a</a:t>
            </a:r>
            <a:r>
              <a:rPr sz="2200" spc="-15" dirty="0">
                <a:solidFill>
                  <a:srgbClr val="666666"/>
                </a:solidFill>
                <a:latin typeface="Source Sans 3"/>
                <a:cs typeface="Source Sans 3"/>
              </a:rPr>
              <a:t> </a:t>
            </a:r>
            <a:r>
              <a:rPr sz="2200" dirty="0">
                <a:solidFill>
                  <a:srgbClr val="666666"/>
                </a:solidFill>
                <a:latin typeface="Source Sans 3"/>
                <a:cs typeface="Source Sans 3"/>
              </a:rPr>
              <a:t>normal</a:t>
            </a:r>
            <a:r>
              <a:rPr sz="2200" spc="-15" dirty="0">
                <a:solidFill>
                  <a:srgbClr val="666666"/>
                </a:solidFill>
                <a:latin typeface="Source Sans 3"/>
                <a:cs typeface="Source Sans 3"/>
              </a:rPr>
              <a:t> </a:t>
            </a:r>
            <a:r>
              <a:rPr sz="2200" spc="-10" dirty="0">
                <a:solidFill>
                  <a:srgbClr val="666666"/>
                </a:solidFill>
                <a:latin typeface="Source Sans 3"/>
                <a:cs typeface="Source Sans 3"/>
              </a:rPr>
              <a:t>exception</a:t>
            </a:r>
            <a:r>
              <a:rPr sz="2200" spc="-15" dirty="0">
                <a:solidFill>
                  <a:srgbClr val="666666"/>
                </a:solidFill>
                <a:latin typeface="Source Sans 3"/>
                <a:cs typeface="Source Sans 3"/>
              </a:rPr>
              <a:t> </a:t>
            </a:r>
            <a:r>
              <a:rPr sz="2200" spc="-10" dirty="0">
                <a:solidFill>
                  <a:srgbClr val="666666"/>
                </a:solidFill>
                <a:latin typeface="Source Sans 3"/>
                <a:cs typeface="Source Sans 3"/>
              </a:rPr>
              <a:t>(default)</a:t>
            </a:r>
            <a:endParaRPr sz="2200">
              <a:latin typeface="Source Sans 3"/>
              <a:cs typeface="Source Sans 3"/>
            </a:endParaRPr>
          </a:p>
          <a:p>
            <a:pPr marL="949325" lvl="1" indent="-391795">
              <a:lnSpc>
                <a:spcPct val="100000"/>
              </a:lnSpc>
              <a:spcBef>
                <a:spcPts val="440"/>
              </a:spcBef>
              <a:buFont typeface="Tahoma"/>
              <a:buChar char="●"/>
              <a:tabLst>
                <a:tab pos="949325" algn="l"/>
                <a:tab pos="949960" algn="l"/>
              </a:tabLst>
            </a:pPr>
            <a:r>
              <a:rPr sz="2200" spc="-10" dirty="0">
                <a:solidFill>
                  <a:srgbClr val="666666"/>
                </a:solidFill>
                <a:latin typeface="Source Sans 3"/>
                <a:cs typeface="Source Sans 3"/>
              </a:rPr>
              <a:t>Register</a:t>
            </a:r>
            <a:r>
              <a:rPr sz="2200" spc="-30" dirty="0">
                <a:solidFill>
                  <a:srgbClr val="666666"/>
                </a:solidFill>
                <a:latin typeface="Source Sans 3"/>
                <a:cs typeface="Source Sans 3"/>
              </a:rPr>
              <a:t> </a:t>
            </a:r>
            <a:r>
              <a:rPr sz="2200" dirty="0">
                <a:solidFill>
                  <a:srgbClr val="666666"/>
                </a:solidFill>
                <a:latin typeface="Source Sans 3"/>
                <a:cs typeface="Source Sans 3"/>
              </a:rPr>
              <a:t>the</a:t>
            </a:r>
            <a:r>
              <a:rPr sz="2200" spc="-25" dirty="0">
                <a:solidFill>
                  <a:srgbClr val="666666"/>
                </a:solidFill>
                <a:latin typeface="Source Sans 3"/>
                <a:cs typeface="Source Sans 3"/>
              </a:rPr>
              <a:t> </a:t>
            </a:r>
            <a:r>
              <a:rPr sz="2200" spc="-10" dirty="0">
                <a:solidFill>
                  <a:srgbClr val="666666"/>
                </a:solidFill>
                <a:latin typeface="Source Sans 3"/>
                <a:cs typeface="Source Sans 3"/>
              </a:rPr>
              <a:t>exception</a:t>
            </a:r>
            <a:r>
              <a:rPr sz="2200" spc="-25" dirty="0">
                <a:solidFill>
                  <a:srgbClr val="666666"/>
                </a:solidFill>
                <a:latin typeface="Source Sans 3"/>
                <a:cs typeface="Source Sans 3"/>
              </a:rPr>
              <a:t> </a:t>
            </a:r>
            <a:r>
              <a:rPr sz="2200" dirty="0">
                <a:solidFill>
                  <a:srgbClr val="666666"/>
                </a:solidFill>
                <a:latin typeface="Source Sans 3"/>
                <a:cs typeface="Source Sans 3"/>
              </a:rPr>
              <a:t>in</a:t>
            </a:r>
            <a:r>
              <a:rPr sz="2200" spc="-30" dirty="0">
                <a:solidFill>
                  <a:srgbClr val="666666"/>
                </a:solidFill>
                <a:latin typeface="Source Sans 3"/>
                <a:cs typeface="Source Sans 3"/>
              </a:rPr>
              <a:t> </a:t>
            </a:r>
            <a:r>
              <a:rPr sz="2200" dirty="0">
                <a:solidFill>
                  <a:srgbClr val="666666"/>
                </a:solidFill>
                <a:latin typeface="Source Sans 3"/>
                <a:cs typeface="Source Sans 3"/>
              </a:rPr>
              <a:t>the</a:t>
            </a:r>
            <a:r>
              <a:rPr sz="2200" spc="-25" dirty="0">
                <a:solidFill>
                  <a:srgbClr val="666666"/>
                </a:solidFill>
                <a:latin typeface="Source Sans 3"/>
                <a:cs typeface="Source Sans 3"/>
              </a:rPr>
              <a:t> </a:t>
            </a:r>
            <a:r>
              <a:rPr sz="2200" dirty="0">
                <a:solidFill>
                  <a:srgbClr val="666666"/>
                </a:solidFill>
                <a:latin typeface="Source Sans 3"/>
                <a:cs typeface="Source Sans 3"/>
              </a:rPr>
              <a:t>task</a:t>
            </a:r>
            <a:r>
              <a:rPr sz="2200" spc="-25" dirty="0">
                <a:solidFill>
                  <a:srgbClr val="666666"/>
                </a:solidFill>
                <a:latin typeface="Source Sans 3"/>
                <a:cs typeface="Source Sans 3"/>
              </a:rPr>
              <a:t> </a:t>
            </a:r>
            <a:r>
              <a:rPr sz="2200" spc="-10" dirty="0">
                <a:solidFill>
                  <a:srgbClr val="666666"/>
                </a:solidFill>
                <a:latin typeface="Source Sans 3"/>
                <a:cs typeface="Source Sans 3"/>
              </a:rPr>
              <a:t>object</a:t>
            </a:r>
            <a:endParaRPr sz="2200">
              <a:latin typeface="Source Sans 3"/>
              <a:cs typeface="Source Sans 3"/>
            </a:endParaRPr>
          </a:p>
          <a:p>
            <a:pPr marL="403860" indent="-391795">
              <a:lnSpc>
                <a:spcPct val="100000"/>
              </a:lnSpc>
              <a:spcBef>
                <a:spcPts val="445"/>
              </a:spcBef>
              <a:buFont typeface="Tahoma"/>
              <a:buChar char="●"/>
              <a:tabLst>
                <a:tab pos="403860" algn="l"/>
                <a:tab pos="404495" algn="l"/>
              </a:tabLst>
            </a:pPr>
            <a:r>
              <a:rPr sz="2200" spc="-20" dirty="0">
                <a:solidFill>
                  <a:srgbClr val="666666"/>
                </a:solidFill>
                <a:latin typeface="Source Sans 3"/>
                <a:cs typeface="Source Sans 3"/>
              </a:rPr>
              <a:t>Tasks</a:t>
            </a:r>
            <a:r>
              <a:rPr sz="2200" spc="-30" dirty="0">
                <a:solidFill>
                  <a:srgbClr val="666666"/>
                </a:solidFill>
                <a:latin typeface="Source Sans 3"/>
                <a:cs typeface="Source Sans 3"/>
              </a:rPr>
              <a:t> </a:t>
            </a:r>
            <a:r>
              <a:rPr sz="2200" dirty="0">
                <a:solidFill>
                  <a:srgbClr val="666666"/>
                </a:solidFill>
                <a:latin typeface="Source Sans 3"/>
                <a:cs typeface="Source Sans 3"/>
              </a:rPr>
              <a:t>can</a:t>
            </a:r>
            <a:r>
              <a:rPr sz="2200" spc="-30" dirty="0">
                <a:solidFill>
                  <a:srgbClr val="666666"/>
                </a:solidFill>
                <a:latin typeface="Source Sans 3"/>
                <a:cs typeface="Source Sans 3"/>
              </a:rPr>
              <a:t> </a:t>
            </a:r>
            <a:r>
              <a:rPr sz="2200" dirty="0">
                <a:solidFill>
                  <a:srgbClr val="666666"/>
                </a:solidFill>
                <a:latin typeface="Source Sans 3"/>
                <a:cs typeface="Source Sans 3"/>
              </a:rPr>
              <a:t>be</a:t>
            </a:r>
            <a:r>
              <a:rPr sz="2200" spc="-30" dirty="0">
                <a:solidFill>
                  <a:srgbClr val="666666"/>
                </a:solidFill>
                <a:latin typeface="Source Sans 3"/>
                <a:cs typeface="Source Sans 3"/>
              </a:rPr>
              <a:t> </a:t>
            </a:r>
            <a:r>
              <a:rPr sz="2200" spc="-10" dirty="0">
                <a:solidFill>
                  <a:srgbClr val="666666"/>
                </a:solidFill>
                <a:latin typeface="Source Sans 3"/>
                <a:cs typeface="Source Sans 3"/>
              </a:rPr>
              <a:t>introspected</a:t>
            </a:r>
            <a:endParaRPr sz="2200">
              <a:latin typeface="Source Sans 3"/>
              <a:cs typeface="Source Sans 3"/>
            </a:endParaRPr>
          </a:p>
          <a:p>
            <a:pPr marL="403860" indent="-391795">
              <a:lnSpc>
                <a:spcPct val="100000"/>
              </a:lnSpc>
              <a:spcBef>
                <a:spcPts val="445"/>
              </a:spcBef>
              <a:buClr>
                <a:srgbClr val="666666"/>
              </a:buClr>
              <a:buFont typeface="Tahoma"/>
              <a:buChar char="●"/>
              <a:tabLst>
                <a:tab pos="403860" algn="l"/>
                <a:tab pos="404495" algn="l"/>
              </a:tabLst>
            </a:pPr>
            <a:r>
              <a:rPr sz="1950" dirty="0">
                <a:solidFill>
                  <a:srgbClr val="2F6897"/>
                </a:solidFill>
                <a:latin typeface="Courier New"/>
                <a:cs typeface="Courier New"/>
              </a:rPr>
              <a:t>Task.result()</a:t>
            </a:r>
            <a:r>
              <a:rPr sz="1950" spc="-730" dirty="0">
                <a:solidFill>
                  <a:srgbClr val="2F6897"/>
                </a:solidFill>
                <a:latin typeface="Courier New"/>
                <a:cs typeface="Courier New"/>
              </a:rPr>
              <a:t> </a:t>
            </a:r>
            <a:r>
              <a:rPr sz="2200" dirty="0">
                <a:solidFill>
                  <a:srgbClr val="666666"/>
                </a:solidFill>
                <a:latin typeface="Source Sans 3"/>
                <a:cs typeface="Source Sans 3"/>
              </a:rPr>
              <a:t>will return result of a coroutine or </a:t>
            </a:r>
            <a:r>
              <a:rPr sz="2200" spc="-10" dirty="0">
                <a:solidFill>
                  <a:srgbClr val="666666"/>
                </a:solidFill>
                <a:latin typeface="Source Sans 3"/>
                <a:cs typeface="Source Sans 3"/>
              </a:rPr>
              <a:t>raise:</a:t>
            </a:r>
            <a:endParaRPr sz="2200">
              <a:latin typeface="Source Sans 3"/>
              <a:cs typeface="Source Sans 3"/>
            </a:endParaRPr>
          </a:p>
          <a:p>
            <a:pPr marL="949325" lvl="1" indent="-391795">
              <a:lnSpc>
                <a:spcPct val="100000"/>
              </a:lnSpc>
              <a:spcBef>
                <a:spcPts val="440"/>
              </a:spcBef>
              <a:buFont typeface="Tahoma"/>
              <a:buChar char="●"/>
              <a:tabLst>
                <a:tab pos="949325" algn="l"/>
                <a:tab pos="949960" algn="l"/>
              </a:tabLst>
            </a:pPr>
            <a:r>
              <a:rPr sz="2200" spc="-20" dirty="0">
                <a:solidFill>
                  <a:srgbClr val="666666"/>
                </a:solidFill>
                <a:latin typeface="Source Sans 3"/>
                <a:cs typeface="Source Sans 3"/>
              </a:rPr>
              <a:t>Exception </a:t>
            </a:r>
            <a:r>
              <a:rPr sz="2200" dirty="0">
                <a:solidFill>
                  <a:srgbClr val="666666"/>
                </a:solidFill>
                <a:latin typeface="Source Sans 3"/>
                <a:cs typeface="Source Sans 3"/>
              </a:rPr>
              <a:t>caused</a:t>
            </a:r>
            <a:r>
              <a:rPr sz="2200" spc="-20" dirty="0">
                <a:solidFill>
                  <a:srgbClr val="666666"/>
                </a:solidFill>
                <a:latin typeface="Source Sans 3"/>
                <a:cs typeface="Source Sans 3"/>
              </a:rPr>
              <a:t> </a:t>
            </a:r>
            <a:r>
              <a:rPr sz="2200" dirty="0">
                <a:solidFill>
                  <a:srgbClr val="666666"/>
                </a:solidFill>
                <a:latin typeface="Source Sans 3"/>
                <a:cs typeface="Source Sans 3"/>
              </a:rPr>
              <a:t>by</a:t>
            </a:r>
            <a:r>
              <a:rPr sz="2200" spc="-15" dirty="0">
                <a:solidFill>
                  <a:srgbClr val="666666"/>
                </a:solidFill>
                <a:latin typeface="Source Sans 3"/>
                <a:cs typeface="Source Sans 3"/>
              </a:rPr>
              <a:t> </a:t>
            </a:r>
            <a:r>
              <a:rPr sz="2200" spc="-20" dirty="0">
                <a:solidFill>
                  <a:srgbClr val="666666"/>
                </a:solidFill>
                <a:latin typeface="Source Sans 3"/>
                <a:cs typeface="Source Sans 3"/>
              </a:rPr>
              <a:t>task</a:t>
            </a:r>
            <a:endParaRPr sz="2200">
              <a:latin typeface="Source Sans 3"/>
              <a:cs typeface="Source Sans 3"/>
            </a:endParaRPr>
          </a:p>
        </p:txBody>
      </p:sp>
      <p:sp>
        <p:nvSpPr>
          <p:cNvPr id="3" name="object 3"/>
          <p:cNvSpPr txBox="1"/>
          <p:nvPr/>
        </p:nvSpPr>
        <p:spPr>
          <a:xfrm>
            <a:off x="1076016" y="5292928"/>
            <a:ext cx="176530" cy="697230"/>
          </a:xfrm>
          <a:prstGeom prst="rect">
            <a:avLst/>
          </a:prstGeom>
        </p:spPr>
        <p:txBody>
          <a:bodyPr vert="horz" wrap="square" lIns="0" tIns="50165" rIns="0" bIns="0" rtlCol="0">
            <a:spAutoFit/>
          </a:bodyPr>
          <a:lstStyle/>
          <a:p>
            <a:pPr marL="12700">
              <a:lnSpc>
                <a:spcPct val="100000"/>
              </a:lnSpc>
              <a:spcBef>
                <a:spcPts val="395"/>
              </a:spcBef>
            </a:pPr>
            <a:r>
              <a:rPr sz="1950" spc="10" dirty="0">
                <a:solidFill>
                  <a:srgbClr val="666666"/>
                </a:solidFill>
                <a:latin typeface="Tahoma"/>
                <a:cs typeface="Tahoma"/>
              </a:rPr>
              <a:t>●</a:t>
            </a:r>
            <a:endParaRPr sz="1950">
              <a:latin typeface="Tahoma"/>
              <a:cs typeface="Tahoma"/>
            </a:endParaRPr>
          </a:p>
          <a:p>
            <a:pPr marL="12700">
              <a:lnSpc>
                <a:spcPct val="100000"/>
              </a:lnSpc>
              <a:spcBef>
                <a:spcPts val="305"/>
              </a:spcBef>
            </a:pPr>
            <a:r>
              <a:rPr sz="1950" spc="10" dirty="0">
                <a:solidFill>
                  <a:srgbClr val="666666"/>
                </a:solidFill>
                <a:latin typeface="Tahoma"/>
                <a:cs typeface="Tahoma"/>
              </a:rPr>
              <a:t>●</a:t>
            </a:r>
            <a:endParaRPr sz="1950">
              <a:latin typeface="Tahoma"/>
              <a:cs typeface="Tahoma"/>
            </a:endParaRPr>
          </a:p>
        </p:txBody>
      </p:sp>
      <p:sp>
        <p:nvSpPr>
          <p:cNvPr id="4" name="object 4"/>
          <p:cNvSpPr txBox="1"/>
          <p:nvPr/>
        </p:nvSpPr>
        <p:spPr>
          <a:xfrm>
            <a:off x="1467670" y="5318409"/>
            <a:ext cx="2593975" cy="697230"/>
          </a:xfrm>
          <a:prstGeom prst="rect">
            <a:avLst/>
          </a:prstGeom>
        </p:spPr>
        <p:txBody>
          <a:bodyPr vert="horz" wrap="square" lIns="0" tIns="12065" rIns="0" bIns="0" rtlCol="0">
            <a:spAutoFit/>
          </a:bodyPr>
          <a:lstStyle/>
          <a:p>
            <a:pPr marL="12700" marR="5080">
              <a:lnSpc>
                <a:spcPct val="112900"/>
              </a:lnSpc>
              <a:spcBef>
                <a:spcPts val="95"/>
              </a:spcBef>
            </a:pPr>
            <a:r>
              <a:rPr sz="1950" spc="-10" dirty="0">
                <a:solidFill>
                  <a:srgbClr val="2F6897"/>
                </a:solidFill>
                <a:latin typeface="Courier New"/>
                <a:cs typeface="Courier New"/>
              </a:rPr>
              <a:t>CancelledError InvalidStateError</a:t>
            </a:r>
            <a:endParaRPr sz="1950">
              <a:latin typeface="Courier New"/>
              <a:cs typeface="Courier New"/>
            </a:endParaRPr>
          </a:p>
        </p:txBody>
      </p:sp>
      <p:sp>
        <p:nvSpPr>
          <p:cNvPr id="5" name="object 5"/>
          <p:cNvSpPr txBox="1">
            <a:spLocks noGrp="1"/>
          </p:cNvSpPr>
          <p:nvPr>
            <p:ph type="title"/>
          </p:nvPr>
        </p:nvSpPr>
        <p:spPr>
          <a:prstGeom prst="rect">
            <a:avLst/>
          </a:prstGeom>
        </p:spPr>
        <p:txBody>
          <a:bodyPr vert="horz" wrap="square" lIns="0" tIns="229479" rIns="0" bIns="0" rtlCol="0">
            <a:spAutoFit/>
          </a:bodyPr>
          <a:lstStyle/>
          <a:p>
            <a:pPr marL="243204">
              <a:lnSpc>
                <a:spcPct val="100000"/>
              </a:lnSpc>
              <a:spcBef>
                <a:spcPts val="100"/>
              </a:spcBef>
            </a:pPr>
            <a:r>
              <a:rPr dirty="0"/>
              <a:t>ERROR </a:t>
            </a:r>
            <a:r>
              <a:rPr spc="-10" dirty="0"/>
              <a:t>HANDLING</a:t>
            </a:r>
          </a:p>
        </p:txBody>
      </p:sp>
      <p:sp>
        <p:nvSpPr>
          <p:cNvPr id="6" name="object 6"/>
          <p:cNvSpPr txBox="1"/>
          <p:nvPr/>
        </p:nvSpPr>
        <p:spPr>
          <a:xfrm>
            <a:off x="340793" y="1943002"/>
            <a:ext cx="9105900" cy="601980"/>
          </a:xfrm>
          <a:prstGeom prst="rect">
            <a:avLst/>
          </a:prstGeom>
          <a:solidFill>
            <a:srgbClr val="F3F3F3"/>
          </a:solidFill>
        </p:spPr>
        <p:txBody>
          <a:bodyPr vert="horz" wrap="square" lIns="0" tIns="116205" rIns="0" bIns="0" rtlCol="0">
            <a:spAutoFit/>
          </a:bodyPr>
          <a:lstStyle/>
          <a:p>
            <a:pPr marL="100330">
              <a:lnSpc>
                <a:spcPct val="100000"/>
              </a:lnSpc>
              <a:spcBef>
                <a:spcPts val="915"/>
              </a:spcBef>
            </a:pPr>
            <a:r>
              <a:rPr sz="1550" b="1" dirty="0">
                <a:solidFill>
                  <a:srgbClr val="295EB6"/>
                </a:solidFill>
                <a:latin typeface="Courier New"/>
                <a:cs typeface="Courier New"/>
              </a:rPr>
              <a:t>await</a:t>
            </a:r>
            <a:r>
              <a:rPr sz="1550" b="1" spc="-135" dirty="0">
                <a:solidFill>
                  <a:srgbClr val="295EB6"/>
                </a:solidFill>
                <a:latin typeface="Courier New"/>
                <a:cs typeface="Courier New"/>
              </a:rPr>
              <a:t> </a:t>
            </a:r>
            <a:r>
              <a:rPr sz="1550" dirty="0">
                <a:latin typeface="Courier New"/>
                <a:cs typeface="Courier New"/>
              </a:rPr>
              <a:t>asyncio</a:t>
            </a:r>
            <a:r>
              <a:rPr sz="1550" b="1" dirty="0">
                <a:solidFill>
                  <a:srgbClr val="D97100"/>
                </a:solidFill>
                <a:latin typeface="Courier New"/>
                <a:cs typeface="Courier New"/>
              </a:rPr>
              <a:t>.</a:t>
            </a:r>
            <a:r>
              <a:rPr sz="1550" dirty="0">
                <a:latin typeface="Courier New"/>
                <a:cs typeface="Courier New"/>
              </a:rPr>
              <a:t>gather</a:t>
            </a:r>
            <a:r>
              <a:rPr sz="1550" b="1" dirty="0">
                <a:latin typeface="Courier New"/>
                <a:cs typeface="Courier New"/>
              </a:rPr>
              <a:t>(</a:t>
            </a:r>
            <a:r>
              <a:rPr sz="1550" b="1" dirty="0">
                <a:solidFill>
                  <a:srgbClr val="D97100"/>
                </a:solidFill>
                <a:latin typeface="Courier New"/>
                <a:cs typeface="Courier New"/>
              </a:rPr>
              <a:t>*</a:t>
            </a:r>
            <a:r>
              <a:rPr sz="1550" dirty="0">
                <a:latin typeface="Courier New"/>
                <a:cs typeface="Courier New"/>
              </a:rPr>
              <a:t>tasks</a:t>
            </a:r>
            <a:r>
              <a:rPr sz="1550" b="1" dirty="0">
                <a:latin typeface="Courier New"/>
                <a:cs typeface="Courier New"/>
              </a:rPr>
              <a:t>,</a:t>
            </a:r>
            <a:r>
              <a:rPr sz="1550" b="1" spc="-130" dirty="0">
                <a:latin typeface="Courier New"/>
                <a:cs typeface="Courier New"/>
              </a:rPr>
              <a:t> </a:t>
            </a:r>
            <a:r>
              <a:rPr sz="1550" spc="-10" dirty="0">
                <a:latin typeface="Courier New"/>
                <a:cs typeface="Courier New"/>
              </a:rPr>
              <a:t>return_exceptions</a:t>
            </a:r>
            <a:r>
              <a:rPr sz="1550" b="1" spc="-10" dirty="0">
                <a:solidFill>
                  <a:srgbClr val="D97100"/>
                </a:solidFill>
                <a:latin typeface="Courier New"/>
                <a:cs typeface="Courier New"/>
              </a:rPr>
              <a:t>=</a:t>
            </a:r>
            <a:r>
              <a:rPr sz="1550" b="1" spc="-10" dirty="0">
                <a:solidFill>
                  <a:srgbClr val="295EB6"/>
                </a:solidFill>
                <a:latin typeface="Courier New"/>
                <a:cs typeface="Courier New"/>
              </a:rPr>
              <a:t>True</a:t>
            </a:r>
            <a:r>
              <a:rPr sz="1550" b="1" spc="-10" dirty="0">
                <a:latin typeface="Courier New"/>
                <a:cs typeface="Courier New"/>
              </a:rPr>
              <a:t>)</a:t>
            </a:r>
            <a:endParaRPr sz="1550">
              <a:latin typeface="Courier New"/>
              <a:cs typeface="Courier New"/>
            </a:endParaRPr>
          </a:p>
        </p:txBody>
      </p:sp>
      <p:sp>
        <p:nvSpPr>
          <p:cNvPr id="7" name="Rectangle 6">
            <a:extLst>
              <a:ext uri="{FF2B5EF4-FFF2-40B4-BE49-F238E27FC236}">
                <a16:creationId xmlns:a16="http://schemas.microsoft.com/office/drawing/2014/main" id="{E9BD1B71-2E90-8FCC-A895-7F4EA76A42E8}"/>
              </a:ext>
            </a:extLst>
          </p:cNvPr>
          <p:cNvSpPr/>
          <p:nvPr/>
        </p:nvSpPr>
        <p:spPr>
          <a:xfrm>
            <a:off x="0" y="6248400"/>
            <a:ext cx="100584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0498" y="2009618"/>
            <a:ext cx="8218170" cy="1983739"/>
          </a:xfrm>
          <a:prstGeom prst="rect">
            <a:avLst/>
          </a:prstGeom>
        </p:spPr>
        <p:txBody>
          <a:bodyPr vert="horz" wrap="square" lIns="0" tIns="12700" rIns="0" bIns="0" rtlCol="0">
            <a:spAutoFit/>
          </a:bodyPr>
          <a:lstStyle/>
          <a:p>
            <a:pPr marL="403860" marR="5080" indent="-391795">
              <a:lnSpc>
                <a:spcPct val="116799"/>
              </a:lnSpc>
              <a:spcBef>
                <a:spcPts val="100"/>
              </a:spcBef>
              <a:buClr>
                <a:srgbClr val="666666"/>
              </a:buClr>
              <a:buFont typeface="Tahoma"/>
              <a:buChar char="●"/>
              <a:tabLst>
                <a:tab pos="403860" algn="l"/>
                <a:tab pos="404495" algn="l"/>
              </a:tabLst>
            </a:pPr>
            <a:r>
              <a:rPr sz="1950" dirty="0">
                <a:solidFill>
                  <a:srgbClr val="2F6897"/>
                </a:solidFill>
                <a:latin typeface="Courier New"/>
                <a:cs typeface="Courier New"/>
              </a:rPr>
              <a:t>asyncio</a:t>
            </a:r>
            <a:r>
              <a:rPr sz="1950" spc="-730" dirty="0">
                <a:solidFill>
                  <a:srgbClr val="2F6897"/>
                </a:solidFill>
                <a:latin typeface="Courier New"/>
                <a:cs typeface="Courier New"/>
              </a:rPr>
              <a:t> </a:t>
            </a:r>
            <a:r>
              <a:rPr sz="2200" dirty="0">
                <a:solidFill>
                  <a:srgbClr val="666666"/>
                </a:solidFill>
                <a:latin typeface="Source Sans 3"/>
                <a:cs typeface="Source Sans 3"/>
              </a:rPr>
              <a:t>concurrency</a:t>
            </a:r>
            <a:r>
              <a:rPr sz="2200" spc="-50" dirty="0">
                <a:solidFill>
                  <a:srgbClr val="666666"/>
                </a:solidFill>
                <a:latin typeface="Source Sans 3"/>
                <a:cs typeface="Source Sans 3"/>
              </a:rPr>
              <a:t> </a:t>
            </a:r>
            <a:r>
              <a:rPr sz="2200" dirty="0">
                <a:solidFill>
                  <a:srgbClr val="666666"/>
                </a:solidFill>
                <a:latin typeface="Source Sans 3"/>
                <a:cs typeface="Source Sans 3"/>
              </a:rPr>
              <a:t>requires</a:t>
            </a:r>
            <a:r>
              <a:rPr sz="2200" spc="-20" dirty="0">
                <a:solidFill>
                  <a:srgbClr val="666666"/>
                </a:solidFill>
                <a:latin typeface="Source Sans 3"/>
                <a:cs typeface="Source Sans 3"/>
              </a:rPr>
              <a:t> </a:t>
            </a:r>
            <a:r>
              <a:rPr sz="2200" dirty="0">
                <a:solidFill>
                  <a:srgbClr val="666666"/>
                </a:solidFill>
                <a:latin typeface="Source Sans 3"/>
                <a:cs typeface="Source Sans 3"/>
              </a:rPr>
              <a:t>less</a:t>
            </a:r>
            <a:r>
              <a:rPr sz="2200" spc="-25" dirty="0">
                <a:solidFill>
                  <a:srgbClr val="666666"/>
                </a:solidFill>
                <a:latin typeface="Source Sans 3"/>
                <a:cs typeface="Source Sans 3"/>
              </a:rPr>
              <a:t> </a:t>
            </a:r>
            <a:r>
              <a:rPr sz="2200" dirty="0">
                <a:solidFill>
                  <a:srgbClr val="666666"/>
                </a:solidFill>
                <a:latin typeface="Source Sans 3"/>
                <a:cs typeface="Source Sans 3"/>
              </a:rPr>
              <a:t>overhead,</a:t>
            </a:r>
            <a:r>
              <a:rPr sz="2200" spc="-20" dirty="0">
                <a:solidFill>
                  <a:srgbClr val="666666"/>
                </a:solidFill>
                <a:latin typeface="Source Sans 3"/>
                <a:cs typeface="Source Sans 3"/>
              </a:rPr>
              <a:t> </a:t>
            </a:r>
            <a:r>
              <a:rPr sz="2200" dirty="0">
                <a:solidFill>
                  <a:srgbClr val="666666"/>
                </a:solidFill>
                <a:latin typeface="Source Sans 3"/>
                <a:cs typeface="Source Sans 3"/>
              </a:rPr>
              <a:t>tends</a:t>
            </a:r>
            <a:r>
              <a:rPr sz="2200" spc="-25" dirty="0">
                <a:solidFill>
                  <a:srgbClr val="666666"/>
                </a:solidFill>
                <a:latin typeface="Source Sans 3"/>
                <a:cs typeface="Source Sans 3"/>
              </a:rPr>
              <a:t> </a:t>
            </a:r>
            <a:r>
              <a:rPr sz="2200" dirty="0">
                <a:solidFill>
                  <a:srgbClr val="666666"/>
                </a:solidFill>
                <a:latin typeface="Source Sans 3"/>
                <a:cs typeface="Source Sans 3"/>
              </a:rPr>
              <a:t>to</a:t>
            </a:r>
            <a:r>
              <a:rPr sz="2200" spc="-20" dirty="0">
                <a:solidFill>
                  <a:srgbClr val="666666"/>
                </a:solidFill>
                <a:latin typeface="Source Sans 3"/>
                <a:cs typeface="Source Sans 3"/>
              </a:rPr>
              <a:t> </a:t>
            </a:r>
            <a:r>
              <a:rPr sz="2200" spc="-15" dirty="0">
                <a:solidFill>
                  <a:srgbClr val="666666"/>
                </a:solidFill>
                <a:latin typeface="Source Sans 3"/>
                <a:cs typeface="Source Sans 3"/>
              </a:rPr>
              <a:t>out-</a:t>
            </a:r>
            <a:r>
              <a:rPr sz="2200" spc="-10" dirty="0">
                <a:solidFill>
                  <a:srgbClr val="666666"/>
                </a:solidFill>
                <a:latin typeface="Source Sans 3"/>
                <a:cs typeface="Source Sans 3"/>
              </a:rPr>
              <a:t>perform threads</a:t>
            </a:r>
            <a:endParaRPr sz="2200">
              <a:latin typeface="Source Sans 3"/>
              <a:cs typeface="Source Sans 3"/>
            </a:endParaRPr>
          </a:p>
          <a:p>
            <a:pPr marL="403860" indent="-391795">
              <a:lnSpc>
                <a:spcPct val="100000"/>
              </a:lnSpc>
              <a:spcBef>
                <a:spcPts val="440"/>
              </a:spcBef>
              <a:buFont typeface="Tahoma"/>
              <a:buChar char="●"/>
              <a:tabLst>
                <a:tab pos="403860" algn="l"/>
                <a:tab pos="404495" algn="l"/>
              </a:tabLst>
            </a:pPr>
            <a:r>
              <a:rPr sz="2200" dirty="0">
                <a:solidFill>
                  <a:srgbClr val="666666"/>
                </a:solidFill>
                <a:latin typeface="Source Sans 3"/>
                <a:cs typeface="Source Sans 3"/>
              </a:rPr>
              <a:t>Coding</a:t>
            </a:r>
            <a:r>
              <a:rPr sz="2200" spc="5" dirty="0">
                <a:solidFill>
                  <a:srgbClr val="666666"/>
                </a:solidFill>
                <a:latin typeface="Source Sans 3"/>
                <a:cs typeface="Source Sans 3"/>
              </a:rPr>
              <a:t> </a:t>
            </a:r>
            <a:r>
              <a:rPr sz="2200" dirty="0">
                <a:solidFill>
                  <a:srgbClr val="666666"/>
                </a:solidFill>
                <a:latin typeface="Source Sans 3"/>
                <a:cs typeface="Source Sans 3"/>
              </a:rPr>
              <a:t>with</a:t>
            </a:r>
            <a:r>
              <a:rPr sz="2200" spc="10" dirty="0">
                <a:solidFill>
                  <a:srgbClr val="666666"/>
                </a:solidFill>
                <a:latin typeface="Source Sans 3"/>
                <a:cs typeface="Source Sans 3"/>
              </a:rPr>
              <a:t> </a:t>
            </a:r>
            <a:r>
              <a:rPr sz="1950" dirty="0">
                <a:solidFill>
                  <a:srgbClr val="2F6897"/>
                </a:solidFill>
                <a:latin typeface="Courier New"/>
                <a:cs typeface="Courier New"/>
              </a:rPr>
              <a:t>asyncio</a:t>
            </a:r>
            <a:r>
              <a:rPr sz="1950" spc="-720" dirty="0">
                <a:solidFill>
                  <a:srgbClr val="2F6897"/>
                </a:solidFill>
                <a:latin typeface="Courier New"/>
                <a:cs typeface="Courier New"/>
              </a:rPr>
              <a:t> </a:t>
            </a:r>
            <a:r>
              <a:rPr sz="2200" dirty="0">
                <a:solidFill>
                  <a:srgbClr val="666666"/>
                </a:solidFill>
                <a:latin typeface="Source Sans 3"/>
                <a:cs typeface="Source Sans 3"/>
              </a:rPr>
              <a:t>is</a:t>
            </a:r>
            <a:r>
              <a:rPr sz="2200" spc="10" dirty="0">
                <a:solidFill>
                  <a:srgbClr val="666666"/>
                </a:solidFill>
                <a:latin typeface="Source Sans 3"/>
                <a:cs typeface="Source Sans 3"/>
              </a:rPr>
              <a:t> </a:t>
            </a:r>
            <a:r>
              <a:rPr sz="2200" dirty="0">
                <a:solidFill>
                  <a:srgbClr val="666666"/>
                </a:solidFill>
                <a:latin typeface="Source Sans 3"/>
                <a:cs typeface="Source Sans 3"/>
              </a:rPr>
              <a:t>slightly</a:t>
            </a:r>
            <a:r>
              <a:rPr sz="2200" spc="10" dirty="0">
                <a:solidFill>
                  <a:srgbClr val="666666"/>
                </a:solidFill>
                <a:latin typeface="Source Sans 3"/>
                <a:cs typeface="Source Sans 3"/>
              </a:rPr>
              <a:t> </a:t>
            </a:r>
            <a:r>
              <a:rPr sz="2200" dirty="0">
                <a:solidFill>
                  <a:srgbClr val="666666"/>
                </a:solidFill>
                <a:latin typeface="Source Sans 3"/>
                <a:cs typeface="Source Sans 3"/>
              </a:rPr>
              <a:t>more</a:t>
            </a:r>
            <a:r>
              <a:rPr sz="2200" spc="10" dirty="0">
                <a:solidFill>
                  <a:srgbClr val="666666"/>
                </a:solidFill>
                <a:latin typeface="Source Sans 3"/>
                <a:cs typeface="Source Sans 3"/>
              </a:rPr>
              <a:t> </a:t>
            </a:r>
            <a:r>
              <a:rPr sz="2200" spc="-10" dirty="0">
                <a:solidFill>
                  <a:srgbClr val="666666"/>
                </a:solidFill>
                <a:latin typeface="Source Sans 3"/>
                <a:cs typeface="Source Sans 3"/>
              </a:rPr>
              <a:t>complicated</a:t>
            </a:r>
            <a:endParaRPr sz="2200">
              <a:latin typeface="Source Sans 3"/>
              <a:cs typeface="Source Sans 3"/>
            </a:endParaRPr>
          </a:p>
          <a:p>
            <a:pPr marL="403860" indent="-391795">
              <a:lnSpc>
                <a:spcPct val="100000"/>
              </a:lnSpc>
              <a:spcBef>
                <a:spcPts val="445"/>
              </a:spcBef>
              <a:buClr>
                <a:srgbClr val="666666"/>
              </a:buClr>
              <a:buFont typeface="Tahoma"/>
              <a:buChar char="●"/>
              <a:tabLst>
                <a:tab pos="403860" algn="l"/>
                <a:tab pos="404495" algn="l"/>
              </a:tabLst>
            </a:pPr>
            <a:r>
              <a:rPr sz="1950" dirty="0">
                <a:solidFill>
                  <a:srgbClr val="2F6897"/>
                </a:solidFill>
                <a:latin typeface="Courier New"/>
                <a:cs typeface="Courier New"/>
              </a:rPr>
              <a:t>asyncio</a:t>
            </a:r>
            <a:r>
              <a:rPr sz="1950" spc="-720" dirty="0">
                <a:solidFill>
                  <a:srgbClr val="2F6897"/>
                </a:solidFill>
                <a:latin typeface="Courier New"/>
                <a:cs typeface="Courier New"/>
              </a:rPr>
              <a:t> </a:t>
            </a:r>
            <a:r>
              <a:rPr sz="2200" dirty="0">
                <a:solidFill>
                  <a:srgbClr val="666666"/>
                </a:solidFill>
                <a:latin typeface="Source Sans 3"/>
                <a:cs typeface="Source Sans 3"/>
              </a:rPr>
              <a:t>is</a:t>
            </a:r>
            <a:r>
              <a:rPr sz="2200" spc="10" dirty="0">
                <a:solidFill>
                  <a:srgbClr val="666666"/>
                </a:solidFill>
                <a:latin typeface="Source Sans 3"/>
                <a:cs typeface="Source Sans 3"/>
              </a:rPr>
              <a:t> </a:t>
            </a:r>
            <a:r>
              <a:rPr sz="2200" dirty="0">
                <a:solidFill>
                  <a:srgbClr val="666666"/>
                </a:solidFill>
                <a:latin typeface="Source Sans 3"/>
                <a:cs typeface="Source Sans 3"/>
              </a:rPr>
              <a:t>still</a:t>
            </a:r>
            <a:r>
              <a:rPr sz="2200" spc="15" dirty="0">
                <a:solidFill>
                  <a:srgbClr val="666666"/>
                </a:solidFill>
                <a:latin typeface="Source Sans 3"/>
                <a:cs typeface="Source Sans 3"/>
              </a:rPr>
              <a:t> </a:t>
            </a:r>
            <a:r>
              <a:rPr sz="2200" spc="-25" dirty="0">
                <a:solidFill>
                  <a:srgbClr val="666666"/>
                </a:solidFill>
                <a:latin typeface="Source Sans 3"/>
                <a:cs typeface="Source Sans 3"/>
              </a:rPr>
              <a:t>new</a:t>
            </a:r>
            <a:endParaRPr sz="2200">
              <a:latin typeface="Source Sans 3"/>
              <a:cs typeface="Source Sans 3"/>
            </a:endParaRPr>
          </a:p>
          <a:p>
            <a:pPr marL="403860" indent="-391795">
              <a:lnSpc>
                <a:spcPct val="100000"/>
              </a:lnSpc>
              <a:spcBef>
                <a:spcPts val="445"/>
              </a:spcBef>
              <a:buFont typeface="Tahoma"/>
              <a:buChar char="●"/>
              <a:tabLst>
                <a:tab pos="403860" algn="l"/>
                <a:tab pos="404495" algn="l"/>
              </a:tabLst>
            </a:pPr>
            <a:r>
              <a:rPr sz="2200" dirty="0">
                <a:solidFill>
                  <a:srgbClr val="666666"/>
                </a:solidFill>
                <a:latin typeface="Source Sans 3"/>
                <a:cs typeface="Source Sans 3"/>
              </a:rPr>
              <a:t>Co-operative</a:t>
            </a:r>
            <a:r>
              <a:rPr sz="2200" spc="-35" dirty="0">
                <a:solidFill>
                  <a:srgbClr val="666666"/>
                </a:solidFill>
                <a:latin typeface="Source Sans 3"/>
                <a:cs typeface="Source Sans 3"/>
              </a:rPr>
              <a:t> </a:t>
            </a:r>
            <a:r>
              <a:rPr sz="2200" dirty="0">
                <a:solidFill>
                  <a:srgbClr val="666666"/>
                </a:solidFill>
                <a:latin typeface="Source Sans 3"/>
                <a:cs typeface="Source Sans 3"/>
              </a:rPr>
              <a:t>vs</a:t>
            </a:r>
            <a:r>
              <a:rPr sz="2200" spc="-35" dirty="0">
                <a:solidFill>
                  <a:srgbClr val="666666"/>
                </a:solidFill>
                <a:latin typeface="Source Sans 3"/>
                <a:cs typeface="Source Sans 3"/>
              </a:rPr>
              <a:t> </a:t>
            </a:r>
            <a:r>
              <a:rPr sz="2200" spc="-10" dirty="0">
                <a:solidFill>
                  <a:srgbClr val="666666"/>
                </a:solidFill>
                <a:latin typeface="Source Sans 3"/>
                <a:cs typeface="Source Sans 3"/>
              </a:rPr>
              <a:t>pre-</a:t>
            </a:r>
            <a:r>
              <a:rPr sz="2200" dirty="0">
                <a:solidFill>
                  <a:srgbClr val="666666"/>
                </a:solidFill>
                <a:latin typeface="Source Sans 3"/>
                <a:cs typeface="Source Sans 3"/>
              </a:rPr>
              <a:t>emptive</a:t>
            </a:r>
            <a:r>
              <a:rPr sz="2200" spc="-35" dirty="0">
                <a:solidFill>
                  <a:srgbClr val="666666"/>
                </a:solidFill>
                <a:latin typeface="Source Sans 3"/>
                <a:cs typeface="Source Sans 3"/>
              </a:rPr>
              <a:t> </a:t>
            </a:r>
            <a:r>
              <a:rPr sz="2200" spc="-10" dirty="0">
                <a:solidFill>
                  <a:srgbClr val="666666"/>
                </a:solidFill>
                <a:latin typeface="Source Sans 3"/>
                <a:cs typeface="Source Sans 3"/>
              </a:rPr>
              <a:t>multitasking</a:t>
            </a:r>
            <a:endParaRPr sz="2200">
              <a:latin typeface="Source Sans 3"/>
              <a:cs typeface="Source Sans 3"/>
            </a:endParaRPr>
          </a:p>
        </p:txBody>
      </p:sp>
      <p:sp>
        <p:nvSpPr>
          <p:cNvPr id="3" name="object 3"/>
          <p:cNvSpPr txBox="1">
            <a:spLocks noGrp="1"/>
          </p:cNvSpPr>
          <p:nvPr>
            <p:ph type="title"/>
          </p:nvPr>
        </p:nvSpPr>
        <p:spPr>
          <a:prstGeom prst="rect">
            <a:avLst/>
          </a:prstGeom>
        </p:spPr>
        <p:txBody>
          <a:bodyPr vert="horz" wrap="square" lIns="0" tIns="229479" rIns="0" bIns="0" rtlCol="0">
            <a:spAutoFit/>
          </a:bodyPr>
          <a:lstStyle/>
          <a:p>
            <a:pPr marL="243204">
              <a:lnSpc>
                <a:spcPct val="100000"/>
              </a:lnSpc>
              <a:spcBef>
                <a:spcPts val="100"/>
              </a:spcBef>
            </a:pPr>
            <a:r>
              <a:rPr dirty="0"/>
              <a:t>THREADS</a:t>
            </a:r>
            <a:r>
              <a:rPr spc="15" dirty="0"/>
              <a:t> </a:t>
            </a:r>
            <a:r>
              <a:rPr dirty="0"/>
              <a:t>vs</a:t>
            </a:r>
            <a:r>
              <a:rPr spc="15" dirty="0"/>
              <a:t> </a:t>
            </a:r>
            <a:r>
              <a:rPr sz="2950" spc="-10" dirty="0">
                <a:solidFill>
                  <a:srgbClr val="2F6897"/>
                </a:solidFill>
                <a:latin typeface="Courier New"/>
                <a:cs typeface="Courier New"/>
              </a:rPr>
              <a:t>aysncio</a:t>
            </a:r>
            <a:endParaRPr sz="2950">
              <a:latin typeface="Courier New"/>
              <a:cs typeface="Courier New"/>
            </a:endParaRPr>
          </a:p>
        </p:txBody>
      </p:sp>
      <p:sp>
        <p:nvSpPr>
          <p:cNvPr id="4" name="Rectangle 3">
            <a:extLst>
              <a:ext uri="{FF2B5EF4-FFF2-40B4-BE49-F238E27FC236}">
                <a16:creationId xmlns:a16="http://schemas.microsoft.com/office/drawing/2014/main" id="{29604530-6366-9760-2774-471E316190AE}"/>
              </a:ext>
            </a:extLst>
          </p:cNvPr>
          <p:cNvSpPr/>
          <p:nvPr/>
        </p:nvSpPr>
        <p:spPr>
          <a:xfrm>
            <a:off x="0" y="6248400"/>
            <a:ext cx="100584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pPr>
            <a:r>
              <a:rPr dirty="0"/>
              <a:t>NEXT</a:t>
            </a:r>
            <a:r>
              <a:rPr spc="-70" dirty="0"/>
              <a:t> </a:t>
            </a:r>
            <a:r>
              <a:rPr spc="-55" dirty="0"/>
              <a:t>UP...</a:t>
            </a:r>
          </a:p>
        </p:txBody>
      </p:sp>
      <p:sp>
        <p:nvSpPr>
          <p:cNvPr id="3" name="object 3"/>
          <p:cNvSpPr txBox="1"/>
          <p:nvPr/>
        </p:nvSpPr>
        <p:spPr>
          <a:xfrm>
            <a:off x="2869023" y="3428219"/>
            <a:ext cx="2514600" cy="411480"/>
          </a:xfrm>
          <a:prstGeom prst="rect">
            <a:avLst/>
          </a:prstGeom>
        </p:spPr>
        <p:txBody>
          <a:bodyPr vert="horz" wrap="square" lIns="0" tIns="16510" rIns="0" bIns="0" rtlCol="0">
            <a:spAutoFit/>
          </a:bodyPr>
          <a:lstStyle/>
          <a:p>
            <a:pPr marL="12700">
              <a:lnSpc>
                <a:spcPct val="100000"/>
              </a:lnSpc>
              <a:spcBef>
                <a:spcPts val="130"/>
              </a:spcBef>
            </a:pPr>
            <a:r>
              <a:rPr sz="2500" dirty="0">
                <a:solidFill>
                  <a:srgbClr val="666666"/>
                </a:solidFill>
                <a:latin typeface="Source Sans 3"/>
                <a:cs typeface="Source Sans 3"/>
              </a:rPr>
              <a:t>Multiple</a:t>
            </a:r>
            <a:r>
              <a:rPr sz="2500" spc="90" dirty="0">
                <a:solidFill>
                  <a:srgbClr val="666666"/>
                </a:solidFill>
                <a:latin typeface="Source Sans 3"/>
                <a:cs typeface="Source Sans 3"/>
              </a:rPr>
              <a:t> </a:t>
            </a:r>
            <a:r>
              <a:rPr sz="2500" spc="-10" dirty="0">
                <a:solidFill>
                  <a:srgbClr val="666666"/>
                </a:solidFill>
                <a:latin typeface="Source Sans 3"/>
                <a:cs typeface="Source Sans 3"/>
              </a:rPr>
              <a:t>processes</a:t>
            </a:r>
            <a:endParaRPr sz="2500">
              <a:latin typeface="Source Sans 3"/>
              <a:cs typeface="Source Sans 3"/>
            </a:endParaRPr>
          </a:p>
        </p:txBody>
      </p:sp>
      <p:grpSp>
        <p:nvGrpSpPr>
          <p:cNvPr id="4" name="object 4"/>
          <p:cNvGrpSpPr/>
          <p:nvPr/>
        </p:nvGrpSpPr>
        <p:grpSpPr>
          <a:xfrm>
            <a:off x="1830760" y="3208464"/>
            <a:ext cx="904240" cy="904240"/>
            <a:chOff x="1830760" y="3208464"/>
            <a:chExt cx="904240" cy="904240"/>
          </a:xfrm>
        </p:grpSpPr>
        <p:sp>
          <p:nvSpPr>
            <p:cNvPr id="5" name="object 5"/>
            <p:cNvSpPr/>
            <p:nvPr/>
          </p:nvSpPr>
          <p:spPr>
            <a:xfrm>
              <a:off x="1830760" y="3208464"/>
              <a:ext cx="904240" cy="904240"/>
            </a:xfrm>
            <a:custGeom>
              <a:avLst/>
              <a:gdLst/>
              <a:ahLst/>
              <a:cxnLst/>
              <a:rect l="l" t="t" r="r" b="b"/>
              <a:pathLst>
                <a:path w="904239" h="904239">
                  <a:moveTo>
                    <a:pt x="475256" y="0"/>
                  </a:moveTo>
                  <a:lnTo>
                    <a:pt x="428931" y="0"/>
                  </a:lnTo>
                  <a:lnTo>
                    <a:pt x="382802" y="4713"/>
                  </a:lnTo>
                  <a:lnTo>
                    <a:pt x="337259" y="14140"/>
                  </a:lnTo>
                  <a:lnTo>
                    <a:pt x="292692" y="28281"/>
                  </a:lnTo>
                  <a:lnTo>
                    <a:pt x="249492" y="47135"/>
                  </a:lnTo>
                  <a:lnTo>
                    <a:pt x="208049" y="70703"/>
                  </a:lnTo>
                  <a:lnTo>
                    <a:pt x="168754" y="98984"/>
                  </a:lnTo>
                  <a:lnTo>
                    <a:pt x="131998" y="131979"/>
                  </a:lnTo>
                  <a:lnTo>
                    <a:pt x="98999" y="168730"/>
                  </a:lnTo>
                  <a:lnTo>
                    <a:pt x="70713" y="208019"/>
                  </a:lnTo>
                  <a:lnTo>
                    <a:pt x="47142" y="249456"/>
                  </a:lnTo>
                  <a:lnTo>
                    <a:pt x="28285" y="292650"/>
                  </a:lnTo>
                  <a:lnTo>
                    <a:pt x="14142" y="337211"/>
                  </a:lnTo>
                  <a:lnTo>
                    <a:pt x="4714" y="382748"/>
                  </a:lnTo>
                  <a:lnTo>
                    <a:pt x="0" y="428871"/>
                  </a:lnTo>
                  <a:lnTo>
                    <a:pt x="0" y="475189"/>
                  </a:lnTo>
                  <a:lnTo>
                    <a:pt x="4714" y="521311"/>
                  </a:lnTo>
                  <a:lnTo>
                    <a:pt x="14142" y="566848"/>
                  </a:lnTo>
                  <a:lnTo>
                    <a:pt x="28285" y="611409"/>
                  </a:lnTo>
                  <a:lnTo>
                    <a:pt x="47142" y="654603"/>
                  </a:lnTo>
                  <a:lnTo>
                    <a:pt x="70713" y="696040"/>
                  </a:lnTo>
                  <a:lnTo>
                    <a:pt x="98999" y="735330"/>
                  </a:lnTo>
                  <a:lnTo>
                    <a:pt x="131998" y="772081"/>
                  </a:lnTo>
                  <a:lnTo>
                    <a:pt x="168754" y="805076"/>
                  </a:lnTo>
                  <a:lnTo>
                    <a:pt x="208049" y="833357"/>
                  </a:lnTo>
                  <a:lnTo>
                    <a:pt x="249492" y="856925"/>
                  </a:lnTo>
                  <a:lnTo>
                    <a:pt x="292692" y="875779"/>
                  </a:lnTo>
                  <a:lnTo>
                    <a:pt x="337259" y="889920"/>
                  </a:lnTo>
                  <a:lnTo>
                    <a:pt x="382802" y="899347"/>
                  </a:lnTo>
                  <a:lnTo>
                    <a:pt x="428931" y="904061"/>
                  </a:lnTo>
                  <a:lnTo>
                    <a:pt x="475256" y="904061"/>
                  </a:lnTo>
                  <a:lnTo>
                    <a:pt x="521385" y="899347"/>
                  </a:lnTo>
                  <a:lnTo>
                    <a:pt x="566928" y="889920"/>
                  </a:lnTo>
                  <a:lnTo>
                    <a:pt x="611495" y="875779"/>
                  </a:lnTo>
                  <a:lnTo>
                    <a:pt x="654695" y="856925"/>
                  </a:lnTo>
                  <a:lnTo>
                    <a:pt x="696138" y="833357"/>
                  </a:lnTo>
                  <a:lnTo>
                    <a:pt x="735432" y="805076"/>
                  </a:lnTo>
                  <a:lnTo>
                    <a:pt x="772189" y="772081"/>
                  </a:lnTo>
                  <a:lnTo>
                    <a:pt x="805188" y="735330"/>
                  </a:lnTo>
                  <a:lnTo>
                    <a:pt x="833474" y="696040"/>
                  </a:lnTo>
                  <a:lnTo>
                    <a:pt x="857045" y="654603"/>
                  </a:lnTo>
                  <a:lnTo>
                    <a:pt x="875902" y="611409"/>
                  </a:lnTo>
                  <a:lnTo>
                    <a:pt x="890045" y="566848"/>
                  </a:lnTo>
                  <a:lnTo>
                    <a:pt x="899473" y="521311"/>
                  </a:lnTo>
                  <a:lnTo>
                    <a:pt x="904187" y="475189"/>
                  </a:lnTo>
                  <a:lnTo>
                    <a:pt x="904187" y="428871"/>
                  </a:lnTo>
                  <a:lnTo>
                    <a:pt x="899473" y="382748"/>
                  </a:lnTo>
                  <a:lnTo>
                    <a:pt x="890045" y="337211"/>
                  </a:lnTo>
                  <a:lnTo>
                    <a:pt x="875902" y="292650"/>
                  </a:lnTo>
                  <a:lnTo>
                    <a:pt x="857045" y="249456"/>
                  </a:lnTo>
                  <a:lnTo>
                    <a:pt x="833474" y="208019"/>
                  </a:lnTo>
                  <a:lnTo>
                    <a:pt x="805188" y="168730"/>
                  </a:lnTo>
                  <a:lnTo>
                    <a:pt x="772189" y="131979"/>
                  </a:lnTo>
                  <a:lnTo>
                    <a:pt x="735432" y="98984"/>
                  </a:lnTo>
                  <a:lnTo>
                    <a:pt x="696138" y="70703"/>
                  </a:lnTo>
                  <a:lnTo>
                    <a:pt x="654695" y="47135"/>
                  </a:lnTo>
                  <a:lnTo>
                    <a:pt x="611495" y="28281"/>
                  </a:lnTo>
                  <a:lnTo>
                    <a:pt x="566928" y="14140"/>
                  </a:lnTo>
                  <a:lnTo>
                    <a:pt x="521385" y="4713"/>
                  </a:lnTo>
                  <a:lnTo>
                    <a:pt x="475256" y="0"/>
                  </a:lnTo>
                  <a:close/>
                </a:path>
              </a:pathLst>
            </a:custGeom>
            <a:solidFill>
              <a:srgbClr val="60AD63"/>
            </a:solidFill>
          </p:spPr>
          <p:txBody>
            <a:bodyPr wrap="square" lIns="0" tIns="0" rIns="0" bIns="0" rtlCol="0"/>
            <a:lstStyle/>
            <a:p>
              <a:endParaRPr/>
            </a:p>
          </p:txBody>
        </p:sp>
        <p:sp>
          <p:nvSpPr>
            <p:cNvPr id="6" name="object 6"/>
            <p:cNvSpPr/>
            <p:nvPr/>
          </p:nvSpPr>
          <p:spPr>
            <a:xfrm>
              <a:off x="2029094" y="3529337"/>
              <a:ext cx="508000" cy="262890"/>
            </a:xfrm>
            <a:custGeom>
              <a:avLst/>
              <a:gdLst/>
              <a:ahLst/>
              <a:cxnLst/>
              <a:rect l="l" t="t" r="r" b="b"/>
              <a:pathLst>
                <a:path w="508000" h="262889">
                  <a:moveTo>
                    <a:pt x="376345" y="0"/>
                  </a:moveTo>
                  <a:lnTo>
                    <a:pt x="376345" y="90851"/>
                  </a:lnTo>
                  <a:lnTo>
                    <a:pt x="0" y="90851"/>
                  </a:lnTo>
                  <a:lnTo>
                    <a:pt x="0" y="171461"/>
                  </a:lnTo>
                  <a:lnTo>
                    <a:pt x="376345" y="171461"/>
                  </a:lnTo>
                  <a:lnTo>
                    <a:pt x="376345" y="262314"/>
                  </a:lnTo>
                  <a:lnTo>
                    <a:pt x="507521" y="131156"/>
                  </a:lnTo>
                  <a:lnTo>
                    <a:pt x="376345" y="0"/>
                  </a:lnTo>
                  <a:close/>
                </a:path>
              </a:pathLst>
            </a:custGeom>
            <a:solidFill>
              <a:srgbClr val="FFFFFF"/>
            </a:solidFill>
          </p:spPr>
          <p:txBody>
            <a:bodyPr wrap="square" lIns="0" tIns="0" rIns="0" bIns="0" rtlCol="0"/>
            <a:lstStyle/>
            <a:p>
              <a:endParaRPr/>
            </a:p>
          </p:txBody>
        </p:sp>
      </p:grpSp>
      <p:sp>
        <p:nvSpPr>
          <p:cNvPr id="7" name="Rectangle 6">
            <a:extLst>
              <a:ext uri="{FF2B5EF4-FFF2-40B4-BE49-F238E27FC236}">
                <a16:creationId xmlns:a16="http://schemas.microsoft.com/office/drawing/2014/main" id="{8C24FF92-C37B-9BD9-6476-79985A3FD813}"/>
              </a:ext>
            </a:extLst>
          </p:cNvPr>
          <p:cNvSpPr/>
          <p:nvPr/>
        </p:nvSpPr>
        <p:spPr>
          <a:xfrm>
            <a:off x="0" y="6248400"/>
            <a:ext cx="100584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29479" rIns="0" bIns="0" rtlCol="0">
            <a:spAutoFit/>
          </a:bodyPr>
          <a:lstStyle/>
          <a:p>
            <a:pPr marL="243204">
              <a:lnSpc>
                <a:spcPct val="100000"/>
              </a:lnSpc>
              <a:spcBef>
                <a:spcPts val="100"/>
              </a:spcBef>
            </a:pPr>
            <a:r>
              <a:rPr dirty="0"/>
              <a:t>TABLE</a:t>
            </a:r>
            <a:r>
              <a:rPr spc="-70" dirty="0"/>
              <a:t> </a:t>
            </a:r>
            <a:r>
              <a:rPr dirty="0"/>
              <a:t>OF</a:t>
            </a:r>
            <a:r>
              <a:rPr spc="-65" dirty="0"/>
              <a:t> </a:t>
            </a:r>
            <a:r>
              <a:rPr spc="-10" dirty="0"/>
              <a:t>CONTENTS</a:t>
            </a:r>
          </a:p>
        </p:txBody>
      </p:sp>
      <p:pic>
        <p:nvPicPr>
          <p:cNvPr id="3" name="object 3"/>
          <p:cNvPicPr/>
          <p:nvPr/>
        </p:nvPicPr>
        <p:blipFill>
          <a:blip r:embed="rId2" cstate="print"/>
          <a:stretch>
            <a:fillRect/>
          </a:stretch>
        </p:blipFill>
        <p:spPr>
          <a:xfrm>
            <a:off x="106146" y="4359222"/>
            <a:ext cx="243872" cy="224899"/>
          </a:xfrm>
          <a:prstGeom prst="rect">
            <a:avLst/>
          </a:prstGeom>
        </p:spPr>
      </p:pic>
      <p:sp>
        <p:nvSpPr>
          <p:cNvPr id="4" name="object 4"/>
          <p:cNvSpPr txBox="1"/>
          <p:nvPr/>
        </p:nvSpPr>
        <p:spPr>
          <a:xfrm>
            <a:off x="451336" y="1930517"/>
            <a:ext cx="3244215" cy="3494404"/>
          </a:xfrm>
          <a:prstGeom prst="rect">
            <a:avLst/>
          </a:prstGeom>
        </p:spPr>
        <p:txBody>
          <a:bodyPr vert="horz" wrap="square" lIns="0" tIns="68580" rIns="0" bIns="0" rtlCol="0">
            <a:spAutoFit/>
          </a:bodyPr>
          <a:lstStyle/>
          <a:p>
            <a:pPr marL="306705" indent="-294640">
              <a:lnSpc>
                <a:spcPct val="100000"/>
              </a:lnSpc>
              <a:spcBef>
                <a:spcPts val="540"/>
              </a:spcBef>
              <a:buAutoNum type="arabicPeriod"/>
              <a:tabLst>
                <a:tab pos="307340" algn="l"/>
              </a:tabLst>
            </a:pPr>
            <a:r>
              <a:rPr sz="2200" b="1" spc="-10" dirty="0">
                <a:solidFill>
                  <a:srgbClr val="2F6897"/>
                </a:solidFill>
                <a:latin typeface="Source Sans 3"/>
                <a:cs typeface="Source Sans 3"/>
              </a:rPr>
              <a:t>Overview</a:t>
            </a:r>
            <a:endParaRPr sz="2200">
              <a:latin typeface="Source Sans 3"/>
              <a:cs typeface="Source Sans 3"/>
            </a:endParaRPr>
          </a:p>
          <a:p>
            <a:pPr marL="306705" indent="-294640">
              <a:lnSpc>
                <a:spcPct val="100000"/>
              </a:lnSpc>
              <a:spcBef>
                <a:spcPts val="445"/>
              </a:spcBef>
              <a:buAutoNum type="arabicPeriod"/>
              <a:tabLst>
                <a:tab pos="307340" algn="l"/>
              </a:tabLst>
            </a:pPr>
            <a:r>
              <a:rPr sz="2200" b="1" dirty="0">
                <a:solidFill>
                  <a:srgbClr val="2F6897"/>
                </a:solidFill>
                <a:latin typeface="Source Sans 3"/>
                <a:cs typeface="Source Sans 3"/>
              </a:rPr>
              <a:t>Computers</a:t>
            </a:r>
            <a:r>
              <a:rPr sz="2200" b="1" spc="-25" dirty="0">
                <a:solidFill>
                  <a:srgbClr val="2F6897"/>
                </a:solidFill>
                <a:latin typeface="Source Sans 3"/>
                <a:cs typeface="Source Sans 3"/>
              </a:rPr>
              <a:t> </a:t>
            </a:r>
            <a:r>
              <a:rPr sz="2200" b="1" dirty="0">
                <a:solidFill>
                  <a:srgbClr val="2F6897"/>
                </a:solidFill>
                <a:latin typeface="Source Sans 3"/>
                <a:cs typeface="Source Sans 3"/>
              </a:rPr>
              <a:t>and</a:t>
            </a:r>
            <a:r>
              <a:rPr sz="2200" b="1" spc="-20" dirty="0">
                <a:solidFill>
                  <a:srgbClr val="2F6897"/>
                </a:solidFill>
                <a:latin typeface="Source Sans 3"/>
                <a:cs typeface="Source Sans 3"/>
              </a:rPr>
              <a:t> </a:t>
            </a:r>
            <a:r>
              <a:rPr sz="2200" b="1" spc="-10" dirty="0">
                <a:solidFill>
                  <a:srgbClr val="2F6897"/>
                </a:solidFill>
                <a:latin typeface="Source Sans 3"/>
                <a:cs typeface="Source Sans 3"/>
              </a:rPr>
              <a:t>Latency</a:t>
            </a:r>
            <a:endParaRPr sz="2200">
              <a:latin typeface="Source Sans 3"/>
              <a:cs typeface="Source Sans 3"/>
            </a:endParaRPr>
          </a:p>
          <a:p>
            <a:pPr marL="306705" indent="-294640">
              <a:lnSpc>
                <a:spcPct val="100000"/>
              </a:lnSpc>
              <a:spcBef>
                <a:spcPts val="445"/>
              </a:spcBef>
              <a:buAutoNum type="arabicPeriod"/>
              <a:tabLst>
                <a:tab pos="307340" algn="l"/>
              </a:tabLst>
            </a:pPr>
            <a:r>
              <a:rPr sz="2200" b="1" spc="-10" dirty="0">
                <a:solidFill>
                  <a:srgbClr val="2F6897"/>
                </a:solidFill>
                <a:latin typeface="Source Sans 3"/>
                <a:cs typeface="Source Sans 3"/>
              </a:rPr>
              <a:t>Concurrency</a:t>
            </a:r>
            <a:endParaRPr sz="2200">
              <a:latin typeface="Source Sans 3"/>
              <a:cs typeface="Source Sans 3"/>
            </a:endParaRPr>
          </a:p>
          <a:p>
            <a:pPr marL="306705" indent="-294640">
              <a:lnSpc>
                <a:spcPct val="100000"/>
              </a:lnSpc>
              <a:spcBef>
                <a:spcPts val="440"/>
              </a:spcBef>
              <a:buAutoNum type="arabicPeriod"/>
              <a:tabLst>
                <a:tab pos="307340" algn="l"/>
              </a:tabLst>
            </a:pPr>
            <a:r>
              <a:rPr sz="2200" b="1" dirty="0">
                <a:solidFill>
                  <a:srgbClr val="2F6897"/>
                </a:solidFill>
                <a:latin typeface="Source Sans 3"/>
                <a:cs typeface="Source Sans 3"/>
              </a:rPr>
              <a:t>Threads</a:t>
            </a:r>
            <a:r>
              <a:rPr sz="2200" b="1" spc="-10" dirty="0">
                <a:solidFill>
                  <a:srgbClr val="2F6897"/>
                </a:solidFill>
                <a:latin typeface="Source Sans 3"/>
                <a:cs typeface="Source Sans 3"/>
              </a:rPr>
              <a:t> </a:t>
            </a:r>
            <a:r>
              <a:rPr sz="2200" b="1" dirty="0">
                <a:solidFill>
                  <a:srgbClr val="2F6897"/>
                </a:solidFill>
                <a:latin typeface="Source Sans 3"/>
                <a:cs typeface="Source Sans 3"/>
              </a:rPr>
              <a:t>in</a:t>
            </a:r>
            <a:r>
              <a:rPr sz="2200" b="1" spc="-10" dirty="0">
                <a:solidFill>
                  <a:srgbClr val="2F6897"/>
                </a:solidFill>
                <a:latin typeface="Source Sans 3"/>
                <a:cs typeface="Source Sans 3"/>
              </a:rPr>
              <a:t> Python</a:t>
            </a:r>
            <a:endParaRPr sz="2200">
              <a:latin typeface="Source Sans 3"/>
              <a:cs typeface="Source Sans 3"/>
            </a:endParaRPr>
          </a:p>
          <a:p>
            <a:pPr marL="306705" indent="-294640">
              <a:lnSpc>
                <a:spcPct val="100000"/>
              </a:lnSpc>
              <a:spcBef>
                <a:spcPts val="445"/>
              </a:spcBef>
              <a:buAutoNum type="arabicPeriod"/>
              <a:tabLst>
                <a:tab pos="307340" algn="l"/>
              </a:tabLst>
            </a:pPr>
            <a:r>
              <a:rPr sz="2200" b="1" dirty="0">
                <a:solidFill>
                  <a:srgbClr val="2F6897"/>
                </a:solidFill>
                <a:latin typeface="Source Sans 3"/>
                <a:cs typeface="Source Sans 3"/>
              </a:rPr>
              <a:t>Race</a:t>
            </a:r>
            <a:r>
              <a:rPr sz="2200" b="1" spc="-85" dirty="0">
                <a:solidFill>
                  <a:srgbClr val="2F6897"/>
                </a:solidFill>
                <a:latin typeface="Source Sans 3"/>
                <a:cs typeface="Source Sans 3"/>
              </a:rPr>
              <a:t> </a:t>
            </a:r>
            <a:r>
              <a:rPr sz="2200" b="1" spc="-10" dirty="0">
                <a:solidFill>
                  <a:srgbClr val="2F6897"/>
                </a:solidFill>
                <a:latin typeface="Source Sans 3"/>
                <a:cs typeface="Source Sans 3"/>
              </a:rPr>
              <a:t>Conditions</a:t>
            </a:r>
            <a:endParaRPr sz="2200">
              <a:latin typeface="Source Sans 3"/>
              <a:cs typeface="Source Sans 3"/>
            </a:endParaRPr>
          </a:p>
          <a:p>
            <a:pPr marL="306705" indent="-294640">
              <a:lnSpc>
                <a:spcPct val="100000"/>
              </a:lnSpc>
              <a:spcBef>
                <a:spcPts val="595"/>
              </a:spcBef>
              <a:buFont typeface="Source Sans 3"/>
              <a:buAutoNum type="arabicPeriod"/>
              <a:tabLst>
                <a:tab pos="307340" algn="l"/>
              </a:tabLst>
            </a:pPr>
            <a:r>
              <a:rPr sz="1950" b="1" spc="-10" dirty="0">
                <a:solidFill>
                  <a:srgbClr val="2F6897"/>
                </a:solidFill>
                <a:latin typeface="Courier New"/>
                <a:cs typeface="Courier New"/>
              </a:rPr>
              <a:t>asyncio</a:t>
            </a:r>
            <a:endParaRPr sz="1950">
              <a:latin typeface="Courier New"/>
              <a:cs typeface="Courier New"/>
            </a:endParaRPr>
          </a:p>
          <a:p>
            <a:pPr marL="306705" indent="-294640">
              <a:lnSpc>
                <a:spcPct val="100000"/>
              </a:lnSpc>
              <a:spcBef>
                <a:spcPts val="150"/>
              </a:spcBef>
              <a:buAutoNum type="arabicPeriod"/>
              <a:tabLst>
                <a:tab pos="307340" algn="l"/>
              </a:tabLst>
            </a:pPr>
            <a:r>
              <a:rPr sz="2200" b="1" dirty="0">
                <a:solidFill>
                  <a:srgbClr val="2F6897"/>
                </a:solidFill>
                <a:latin typeface="Source Sans 3"/>
                <a:cs typeface="Source Sans 3"/>
              </a:rPr>
              <a:t>Multi-</a:t>
            </a:r>
            <a:r>
              <a:rPr sz="2200" b="1" spc="-10" dirty="0">
                <a:solidFill>
                  <a:srgbClr val="2F6897"/>
                </a:solidFill>
                <a:latin typeface="Source Sans 3"/>
                <a:cs typeface="Source Sans 3"/>
              </a:rPr>
              <a:t>processing</a:t>
            </a:r>
            <a:endParaRPr sz="2200">
              <a:latin typeface="Source Sans 3"/>
              <a:cs typeface="Source Sans 3"/>
            </a:endParaRPr>
          </a:p>
          <a:p>
            <a:pPr marL="306705" indent="-294640">
              <a:lnSpc>
                <a:spcPct val="100000"/>
              </a:lnSpc>
              <a:spcBef>
                <a:spcPts val="445"/>
              </a:spcBef>
              <a:buAutoNum type="arabicPeriod"/>
              <a:tabLst>
                <a:tab pos="307340" algn="l"/>
              </a:tabLst>
            </a:pPr>
            <a:r>
              <a:rPr sz="2200" dirty="0">
                <a:solidFill>
                  <a:srgbClr val="666666"/>
                </a:solidFill>
                <a:latin typeface="Source Sans 3"/>
                <a:cs typeface="Source Sans 3"/>
              </a:rPr>
              <a:t>CPU Bound </a:t>
            </a:r>
            <a:r>
              <a:rPr sz="2200" spc="-10" dirty="0">
                <a:solidFill>
                  <a:srgbClr val="666666"/>
                </a:solidFill>
                <a:latin typeface="Source Sans 3"/>
                <a:cs typeface="Source Sans 3"/>
              </a:rPr>
              <a:t>Workloads</a:t>
            </a:r>
            <a:endParaRPr sz="2200">
              <a:latin typeface="Source Sans 3"/>
              <a:cs typeface="Source Sans 3"/>
            </a:endParaRPr>
          </a:p>
          <a:p>
            <a:pPr marL="306705" indent="-294640">
              <a:lnSpc>
                <a:spcPct val="100000"/>
              </a:lnSpc>
              <a:spcBef>
                <a:spcPts val="445"/>
              </a:spcBef>
              <a:buAutoNum type="arabicPeriod"/>
              <a:tabLst>
                <a:tab pos="307340" algn="l"/>
              </a:tabLst>
            </a:pPr>
            <a:r>
              <a:rPr sz="2200" spc="-10" dirty="0">
                <a:solidFill>
                  <a:srgbClr val="666666"/>
                </a:solidFill>
                <a:latin typeface="Source Sans 3"/>
                <a:cs typeface="Source Sans 3"/>
              </a:rPr>
              <a:t>Summary</a:t>
            </a:r>
            <a:endParaRPr sz="2200">
              <a:latin typeface="Source Sans 3"/>
              <a:cs typeface="Source Sans 3"/>
            </a:endParaRPr>
          </a:p>
        </p:txBody>
      </p:sp>
      <p:sp>
        <p:nvSpPr>
          <p:cNvPr id="5" name="Rectangle 4">
            <a:extLst>
              <a:ext uri="{FF2B5EF4-FFF2-40B4-BE49-F238E27FC236}">
                <a16:creationId xmlns:a16="http://schemas.microsoft.com/office/drawing/2014/main" id="{B59E5C71-21C0-7505-DA48-6A4CA8A8B45B}"/>
              </a:ext>
            </a:extLst>
          </p:cNvPr>
          <p:cNvSpPr/>
          <p:nvPr/>
        </p:nvSpPr>
        <p:spPr>
          <a:xfrm>
            <a:off x="0" y="6248400"/>
            <a:ext cx="100584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0498" y="2009618"/>
            <a:ext cx="8709025" cy="1200785"/>
          </a:xfrm>
          <a:prstGeom prst="rect">
            <a:avLst/>
          </a:prstGeom>
        </p:spPr>
        <p:txBody>
          <a:bodyPr vert="horz" wrap="square" lIns="0" tIns="68580" rIns="0" bIns="0" rtlCol="0">
            <a:spAutoFit/>
          </a:bodyPr>
          <a:lstStyle/>
          <a:p>
            <a:pPr marL="403860" indent="-391795">
              <a:lnSpc>
                <a:spcPct val="100000"/>
              </a:lnSpc>
              <a:spcBef>
                <a:spcPts val="540"/>
              </a:spcBef>
              <a:buFont typeface="Tahoma"/>
              <a:buChar char="●"/>
              <a:tabLst>
                <a:tab pos="403860" algn="l"/>
                <a:tab pos="404495" algn="l"/>
              </a:tabLst>
            </a:pPr>
            <a:r>
              <a:rPr sz="2200" dirty="0">
                <a:solidFill>
                  <a:srgbClr val="666666"/>
                </a:solidFill>
                <a:latin typeface="Source Sans 3"/>
                <a:cs typeface="Source Sans 3"/>
              </a:rPr>
              <a:t>Everything</a:t>
            </a:r>
            <a:r>
              <a:rPr sz="2200" spc="-5" dirty="0">
                <a:solidFill>
                  <a:srgbClr val="666666"/>
                </a:solidFill>
                <a:latin typeface="Source Sans 3"/>
                <a:cs typeface="Source Sans 3"/>
              </a:rPr>
              <a:t> </a:t>
            </a:r>
            <a:r>
              <a:rPr sz="2200" dirty="0">
                <a:solidFill>
                  <a:srgbClr val="666666"/>
                </a:solidFill>
                <a:latin typeface="Source Sans 3"/>
                <a:cs typeface="Source Sans 3"/>
              </a:rPr>
              <a:t>so</a:t>
            </a:r>
            <a:r>
              <a:rPr sz="2200" spc="-5" dirty="0">
                <a:solidFill>
                  <a:srgbClr val="666666"/>
                </a:solidFill>
                <a:latin typeface="Source Sans 3"/>
                <a:cs typeface="Source Sans 3"/>
              </a:rPr>
              <a:t> </a:t>
            </a:r>
            <a:r>
              <a:rPr sz="2200" dirty="0">
                <a:solidFill>
                  <a:srgbClr val="666666"/>
                </a:solidFill>
                <a:latin typeface="Source Sans 3"/>
                <a:cs typeface="Source Sans 3"/>
              </a:rPr>
              <a:t>far has</a:t>
            </a:r>
            <a:r>
              <a:rPr sz="2200" spc="-5" dirty="0">
                <a:solidFill>
                  <a:srgbClr val="666666"/>
                </a:solidFill>
                <a:latin typeface="Source Sans 3"/>
                <a:cs typeface="Source Sans 3"/>
              </a:rPr>
              <a:t> </a:t>
            </a:r>
            <a:r>
              <a:rPr sz="2200" dirty="0">
                <a:solidFill>
                  <a:srgbClr val="666666"/>
                </a:solidFill>
                <a:latin typeface="Source Sans 3"/>
                <a:cs typeface="Source Sans 3"/>
              </a:rPr>
              <a:t>been</a:t>
            </a:r>
            <a:r>
              <a:rPr sz="2200" spc="-5" dirty="0">
                <a:solidFill>
                  <a:srgbClr val="666666"/>
                </a:solidFill>
                <a:latin typeface="Source Sans 3"/>
                <a:cs typeface="Source Sans 3"/>
              </a:rPr>
              <a:t> </a:t>
            </a:r>
            <a:r>
              <a:rPr sz="2200" dirty="0">
                <a:solidFill>
                  <a:srgbClr val="666666"/>
                </a:solidFill>
                <a:latin typeface="Source Sans 3"/>
                <a:cs typeface="Source Sans 3"/>
              </a:rPr>
              <a:t>on a</a:t>
            </a:r>
            <a:r>
              <a:rPr sz="2200" spc="-5" dirty="0">
                <a:solidFill>
                  <a:srgbClr val="666666"/>
                </a:solidFill>
                <a:latin typeface="Source Sans 3"/>
                <a:cs typeface="Source Sans 3"/>
              </a:rPr>
              <a:t> </a:t>
            </a:r>
            <a:r>
              <a:rPr sz="2200" dirty="0">
                <a:solidFill>
                  <a:srgbClr val="666666"/>
                </a:solidFill>
                <a:latin typeface="Source Sans 3"/>
                <a:cs typeface="Source Sans 3"/>
              </a:rPr>
              <a:t>single </a:t>
            </a:r>
            <a:r>
              <a:rPr sz="2200" spc="-25" dirty="0">
                <a:solidFill>
                  <a:srgbClr val="666666"/>
                </a:solidFill>
                <a:latin typeface="Source Sans 3"/>
                <a:cs typeface="Source Sans 3"/>
              </a:rPr>
              <a:t>CPU</a:t>
            </a:r>
            <a:endParaRPr sz="2200">
              <a:latin typeface="Source Sans 3"/>
              <a:cs typeface="Source Sans 3"/>
            </a:endParaRPr>
          </a:p>
          <a:p>
            <a:pPr marL="403860" indent="-391795">
              <a:lnSpc>
                <a:spcPct val="100000"/>
              </a:lnSpc>
              <a:spcBef>
                <a:spcPts val="445"/>
              </a:spcBef>
              <a:buFont typeface="Tahoma"/>
              <a:buChar char="●"/>
              <a:tabLst>
                <a:tab pos="403860" algn="l"/>
                <a:tab pos="404495" algn="l"/>
              </a:tabLst>
            </a:pPr>
            <a:r>
              <a:rPr sz="2200" dirty="0">
                <a:solidFill>
                  <a:srgbClr val="666666"/>
                </a:solidFill>
                <a:latin typeface="Source Sans 3"/>
                <a:cs typeface="Source Sans 3"/>
              </a:rPr>
              <a:t>The</a:t>
            </a:r>
            <a:r>
              <a:rPr sz="2200" spc="10" dirty="0">
                <a:solidFill>
                  <a:srgbClr val="666666"/>
                </a:solidFill>
                <a:latin typeface="Source Sans 3"/>
                <a:cs typeface="Source Sans 3"/>
              </a:rPr>
              <a:t> </a:t>
            </a:r>
            <a:r>
              <a:rPr sz="1950" dirty="0">
                <a:solidFill>
                  <a:srgbClr val="2F6897"/>
                </a:solidFill>
                <a:latin typeface="Courier New"/>
                <a:cs typeface="Courier New"/>
              </a:rPr>
              <a:t>multiprocessing</a:t>
            </a:r>
            <a:r>
              <a:rPr sz="1950" spc="-715" dirty="0">
                <a:solidFill>
                  <a:srgbClr val="2F6897"/>
                </a:solidFill>
                <a:latin typeface="Courier New"/>
                <a:cs typeface="Courier New"/>
              </a:rPr>
              <a:t> </a:t>
            </a:r>
            <a:r>
              <a:rPr sz="2200" dirty="0">
                <a:solidFill>
                  <a:srgbClr val="666666"/>
                </a:solidFill>
                <a:latin typeface="Source Sans 3"/>
                <a:cs typeface="Source Sans 3"/>
              </a:rPr>
              <a:t>library</a:t>
            </a:r>
            <a:r>
              <a:rPr sz="2200" spc="10" dirty="0">
                <a:solidFill>
                  <a:srgbClr val="666666"/>
                </a:solidFill>
                <a:latin typeface="Source Sans 3"/>
                <a:cs typeface="Source Sans 3"/>
              </a:rPr>
              <a:t> </a:t>
            </a:r>
            <a:r>
              <a:rPr sz="2200" dirty="0">
                <a:solidFill>
                  <a:srgbClr val="666666"/>
                </a:solidFill>
                <a:latin typeface="Source Sans 3"/>
                <a:cs typeface="Source Sans 3"/>
              </a:rPr>
              <a:t>gives</a:t>
            </a:r>
            <a:r>
              <a:rPr sz="2200" spc="15" dirty="0">
                <a:solidFill>
                  <a:srgbClr val="666666"/>
                </a:solidFill>
                <a:latin typeface="Source Sans 3"/>
                <a:cs typeface="Source Sans 3"/>
              </a:rPr>
              <a:t> </a:t>
            </a:r>
            <a:r>
              <a:rPr sz="2200" dirty="0">
                <a:solidFill>
                  <a:srgbClr val="666666"/>
                </a:solidFill>
                <a:latin typeface="Source Sans 3"/>
                <a:cs typeface="Source Sans 3"/>
              </a:rPr>
              <a:t>the</a:t>
            </a:r>
            <a:r>
              <a:rPr sz="2200" spc="15" dirty="0">
                <a:solidFill>
                  <a:srgbClr val="666666"/>
                </a:solidFill>
                <a:latin typeface="Source Sans 3"/>
                <a:cs typeface="Source Sans 3"/>
              </a:rPr>
              <a:t> </a:t>
            </a:r>
            <a:r>
              <a:rPr sz="2200" dirty="0">
                <a:solidFill>
                  <a:srgbClr val="666666"/>
                </a:solidFill>
                <a:latin typeface="Source Sans 3"/>
                <a:cs typeface="Source Sans 3"/>
              </a:rPr>
              <a:t>ability</a:t>
            </a:r>
            <a:r>
              <a:rPr sz="2200" spc="10" dirty="0">
                <a:solidFill>
                  <a:srgbClr val="666666"/>
                </a:solidFill>
                <a:latin typeface="Source Sans 3"/>
                <a:cs typeface="Source Sans 3"/>
              </a:rPr>
              <a:t> </a:t>
            </a:r>
            <a:r>
              <a:rPr sz="2200" dirty="0">
                <a:solidFill>
                  <a:srgbClr val="666666"/>
                </a:solidFill>
                <a:latin typeface="Source Sans 3"/>
                <a:cs typeface="Source Sans 3"/>
              </a:rPr>
              <a:t>to</a:t>
            </a:r>
            <a:r>
              <a:rPr sz="2200" spc="15" dirty="0">
                <a:solidFill>
                  <a:srgbClr val="666666"/>
                </a:solidFill>
                <a:latin typeface="Source Sans 3"/>
                <a:cs typeface="Source Sans 3"/>
              </a:rPr>
              <a:t> </a:t>
            </a:r>
            <a:r>
              <a:rPr sz="2200" dirty="0">
                <a:solidFill>
                  <a:srgbClr val="666666"/>
                </a:solidFill>
                <a:latin typeface="Source Sans 3"/>
                <a:cs typeface="Source Sans 3"/>
              </a:rPr>
              <a:t>run</a:t>
            </a:r>
            <a:r>
              <a:rPr sz="2200" spc="10" dirty="0">
                <a:solidFill>
                  <a:srgbClr val="666666"/>
                </a:solidFill>
                <a:latin typeface="Source Sans 3"/>
                <a:cs typeface="Source Sans 3"/>
              </a:rPr>
              <a:t> </a:t>
            </a:r>
            <a:r>
              <a:rPr sz="2200" dirty="0">
                <a:solidFill>
                  <a:srgbClr val="666666"/>
                </a:solidFill>
                <a:latin typeface="Source Sans 3"/>
                <a:cs typeface="Source Sans 3"/>
              </a:rPr>
              <a:t>on</a:t>
            </a:r>
            <a:r>
              <a:rPr sz="2200" spc="15" dirty="0">
                <a:solidFill>
                  <a:srgbClr val="666666"/>
                </a:solidFill>
                <a:latin typeface="Source Sans 3"/>
                <a:cs typeface="Source Sans 3"/>
              </a:rPr>
              <a:t> </a:t>
            </a:r>
            <a:r>
              <a:rPr sz="2200" dirty="0">
                <a:solidFill>
                  <a:srgbClr val="666666"/>
                </a:solidFill>
                <a:latin typeface="Source Sans 3"/>
                <a:cs typeface="Source Sans 3"/>
              </a:rPr>
              <a:t>multiple</a:t>
            </a:r>
            <a:r>
              <a:rPr sz="2200" spc="15" dirty="0">
                <a:solidFill>
                  <a:srgbClr val="666666"/>
                </a:solidFill>
                <a:latin typeface="Source Sans 3"/>
                <a:cs typeface="Source Sans 3"/>
              </a:rPr>
              <a:t> </a:t>
            </a:r>
            <a:r>
              <a:rPr sz="2200" spc="-20" dirty="0">
                <a:solidFill>
                  <a:srgbClr val="666666"/>
                </a:solidFill>
                <a:latin typeface="Source Sans 3"/>
                <a:cs typeface="Source Sans 3"/>
              </a:rPr>
              <a:t>CPUs</a:t>
            </a:r>
            <a:endParaRPr sz="2200">
              <a:latin typeface="Source Sans 3"/>
              <a:cs typeface="Source Sans 3"/>
            </a:endParaRPr>
          </a:p>
          <a:p>
            <a:pPr marL="403860" indent="-391795">
              <a:lnSpc>
                <a:spcPct val="100000"/>
              </a:lnSpc>
              <a:spcBef>
                <a:spcPts val="445"/>
              </a:spcBef>
              <a:buFont typeface="Tahoma"/>
              <a:buChar char="●"/>
              <a:tabLst>
                <a:tab pos="403860" algn="l"/>
                <a:tab pos="404495" algn="l"/>
              </a:tabLst>
            </a:pPr>
            <a:r>
              <a:rPr sz="2200" dirty="0">
                <a:solidFill>
                  <a:srgbClr val="666666"/>
                </a:solidFill>
                <a:latin typeface="Source Sans 3"/>
                <a:cs typeface="Source Sans 3"/>
              </a:rPr>
              <a:t>Each</a:t>
            </a:r>
            <a:r>
              <a:rPr sz="2200" spc="-35" dirty="0">
                <a:solidFill>
                  <a:srgbClr val="666666"/>
                </a:solidFill>
                <a:latin typeface="Source Sans 3"/>
                <a:cs typeface="Source Sans 3"/>
              </a:rPr>
              <a:t> </a:t>
            </a:r>
            <a:r>
              <a:rPr sz="2200" dirty="0">
                <a:solidFill>
                  <a:srgbClr val="666666"/>
                </a:solidFill>
                <a:latin typeface="Source Sans 3"/>
                <a:cs typeface="Source Sans 3"/>
              </a:rPr>
              <a:t>CPU</a:t>
            </a:r>
            <a:r>
              <a:rPr sz="2200" spc="-25" dirty="0">
                <a:solidFill>
                  <a:srgbClr val="666666"/>
                </a:solidFill>
                <a:latin typeface="Source Sans 3"/>
                <a:cs typeface="Source Sans 3"/>
              </a:rPr>
              <a:t> </a:t>
            </a:r>
            <a:r>
              <a:rPr sz="2200" dirty="0">
                <a:solidFill>
                  <a:srgbClr val="666666"/>
                </a:solidFill>
                <a:latin typeface="Source Sans 3"/>
                <a:cs typeface="Source Sans 3"/>
              </a:rPr>
              <a:t>gets</a:t>
            </a:r>
            <a:r>
              <a:rPr sz="2200" spc="-20" dirty="0">
                <a:solidFill>
                  <a:srgbClr val="666666"/>
                </a:solidFill>
                <a:latin typeface="Source Sans 3"/>
                <a:cs typeface="Source Sans 3"/>
              </a:rPr>
              <a:t> </a:t>
            </a:r>
            <a:r>
              <a:rPr sz="2200" dirty="0">
                <a:solidFill>
                  <a:srgbClr val="666666"/>
                </a:solidFill>
                <a:latin typeface="Source Sans 3"/>
                <a:cs typeface="Source Sans 3"/>
              </a:rPr>
              <a:t>its</a:t>
            </a:r>
            <a:r>
              <a:rPr sz="2200" spc="-25" dirty="0">
                <a:solidFill>
                  <a:srgbClr val="666666"/>
                </a:solidFill>
                <a:latin typeface="Source Sans 3"/>
                <a:cs typeface="Source Sans 3"/>
              </a:rPr>
              <a:t> </a:t>
            </a:r>
            <a:r>
              <a:rPr sz="2200" dirty="0">
                <a:solidFill>
                  <a:srgbClr val="666666"/>
                </a:solidFill>
                <a:latin typeface="Source Sans 3"/>
                <a:cs typeface="Source Sans 3"/>
              </a:rPr>
              <a:t>own</a:t>
            </a:r>
            <a:r>
              <a:rPr sz="2200" spc="-25" dirty="0">
                <a:solidFill>
                  <a:srgbClr val="666666"/>
                </a:solidFill>
                <a:latin typeface="Source Sans 3"/>
                <a:cs typeface="Source Sans 3"/>
              </a:rPr>
              <a:t> </a:t>
            </a:r>
            <a:r>
              <a:rPr sz="2200" spc="-10" dirty="0">
                <a:solidFill>
                  <a:srgbClr val="666666"/>
                </a:solidFill>
                <a:latin typeface="Source Sans 3"/>
                <a:cs typeface="Source Sans 3"/>
              </a:rPr>
              <a:t>instance</a:t>
            </a:r>
            <a:r>
              <a:rPr sz="2200" spc="-20" dirty="0">
                <a:solidFill>
                  <a:srgbClr val="666666"/>
                </a:solidFill>
                <a:latin typeface="Source Sans 3"/>
                <a:cs typeface="Source Sans 3"/>
              </a:rPr>
              <a:t> </a:t>
            </a:r>
            <a:r>
              <a:rPr sz="2200" dirty="0">
                <a:solidFill>
                  <a:srgbClr val="666666"/>
                </a:solidFill>
                <a:latin typeface="Source Sans 3"/>
                <a:cs typeface="Source Sans 3"/>
              </a:rPr>
              <a:t>of</a:t>
            </a:r>
            <a:r>
              <a:rPr sz="2200" spc="-25" dirty="0">
                <a:solidFill>
                  <a:srgbClr val="666666"/>
                </a:solidFill>
                <a:latin typeface="Source Sans 3"/>
                <a:cs typeface="Source Sans 3"/>
              </a:rPr>
              <a:t> </a:t>
            </a:r>
            <a:r>
              <a:rPr sz="2200" dirty="0">
                <a:solidFill>
                  <a:srgbClr val="666666"/>
                </a:solidFill>
                <a:latin typeface="Source Sans 3"/>
                <a:cs typeface="Source Sans 3"/>
              </a:rPr>
              <a:t>the</a:t>
            </a:r>
            <a:r>
              <a:rPr sz="2200" spc="-20" dirty="0">
                <a:solidFill>
                  <a:srgbClr val="666666"/>
                </a:solidFill>
                <a:latin typeface="Source Sans 3"/>
                <a:cs typeface="Source Sans 3"/>
              </a:rPr>
              <a:t> </a:t>
            </a:r>
            <a:r>
              <a:rPr sz="2200" spc="-10" dirty="0">
                <a:solidFill>
                  <a:srgbClr val="666666"/>
                </a:solidFill>
                <a:latin typeface="Source Sans 3"/>
                <a:cs typeface="Source Sans 3"/>
              </a:rPr>
              <a:t>interpreter</a:t>
            </a:r>
            <a:endParaRPr sz="2200">
              <a:latin typeface="Source Sans 3"/>
              <a:cs typeface="Source Sans 3"/>
            </a:endParaRPr>
          </a:p>
        </p:txBody>
      </p:sp>
      <p:sp>
        <p:nvSpPr>
          <p:cNvPr id="3" name="object 3"/>
          <p:cNvSpPr txBox="1">
            <a:spLocks noGrp="1"/>
          </p:cNvSpPr>
          <p:nvPr>
            <p:ph type="title"/>
          </p:nvPr>
        </p:nvSpPr>
        <p:spPr>
          <a:prstGeom prst="rect">
            <a:avLst/>
          </a:prstGeom>
        </p:spPr>
        <p:txBody>
          <a:bodyPr vert="horz" wrap="square" lIns="0" tIns="229479" rIns="0" bIns="0" rtlCol="0">
            <a:spAutoFit/>
          </a:bodyPr>
          <a:lstStyle/>
          <a:p>
            <a:pPr marL="243204">
              <a:lnSpc>
                <a:spcPct val="100000"/>
              </a:lnSpc>
              <a:spcBef>
                <a:spcPts val="100"/>
              </a:spcBef>
            </a:pPr>
            <a:r>
              <a:rPr spc="-20" dirty="0"/>
              <a:t>MULTIPROCESSING</a:t>
            </a:r>
          </a:p>
        </p:txBody>
      </p:sp>
      <p:sp>
        <p:nvSpPr>
          <p:cNvPr id="4" name="Rectangle 3">
            <a:extLst>
              <a:ext uri="{FF2B5EF4-FFF2-40B4-BE49-F238E27FC236}">
                <a16:creationId xmlns:a16="http://schemas.microsoft.com/office/drawing/2014/main" id="{2A1623A0-401E-88EC-C1D4-126A899F087C}"/>
              </a:ext>
            </a:extLst>
          </p:cNvPr>
          <p:cNvSpPr/>
          <p:nvPr/>
        </p:nvSpPr>
        <p:spPr>
          <a:xfrm>
            <a:off x="0" y="6248400"/>
            <a:ext cx="100584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0498" y="3086515"/>
            <a:ext cx="8958580" cy="1983739"/>
          </a:xfrm>
          <a:prstGeom prst="rect">
            <a:avLst/>
          </a:prstGeom>
        </p:spPr>
        <p:txBody>
          <a:bodyPr vert="horz" wrap="square" lIns="0" tIns="68580" rIns="0" bIns="0" rtlCol="0">
            <a:spAutoFit/>
          </a:bodyPr>
          <a:lstStyle/>
          <a:p>
            <a:pPr marL="403860" indent="-391795">
              <a:lnSpc>
                <a:spcPct val="100000"/>
              </a:lnSpc>
              <a:spcBef>
                <a:spcPts val="540"/>
              </a:spcBef>
              <a:buFont typeface="Tahoma"/>
              <a:buChar char="●"/>
              <a:tabLst>
                <a:tab pos="403860" algn="l"/>
                <a:tab pos="404495" algn="l"/>
              </a:tabLst>
            </a:pPr>
            <a:r>
              <a:rPr sz="2200" dirty="0">
                <a:solidFill>
                  <a:srgbClr val="666666"/>
                </a:solidFill>
                <a:latin typeface="Source Sans 3"/>
                <a:cs typeface="Source Sans 3"/>
              </a:rPr>
              <a:t>By</a:t>
            </a:r>
            <a:r>
              <a:rPr sz="2200" spc="-30" dirty="0">
                <a:solidFill>
                  <a:srgbClr val="666666"/>
                </a:solidFill>
                <a:latin typeface="Source Sans 3"/>
                <a:cs typeface="Source Sans 3"/>
              </a:rPr>
              <a:t> </a:t>
            </a:r>
            <a:r>
              <a:rPr sz="2200" dirty="0">
                <a:solidFill>
                  <a:srgbClr val="666666"/>
                </a:solidFill>
                <a:latin typeface="Source Sans 3"/>
                <a:cs typeface="Source Sans 3"/>
              </a:rPr>
              <a:t>default</a:t>
            </a:r>
            <a:r>
              <a:rPr sz="2200" spc="-10" dirty="0">
                <a:solidFill>
                  <a:srgbClr val="666666"/>
                </a:solidFill>
                <a:latin typeface="Source Sans 3"/>
                <a:cs typeface="Source Sans 3"/>
              </a:rPr>
              <a:t> </a:t>
            </a:r>
            <a:r>
              <a:rPr sz="1950" dirty="0">
                <a:solidFill>
                  <a:srgbClr val="2F6897"/>
                </a:solidFill>
                <a:latin typeface="Courier New"/>
                <a:cs typeface="Courier New"/>
              </a:rPr>
              <a:t>Pool</a:t>
            </a:r>
            <a:r>
              <a:rPr sz="1950" spc="-730" dirty="0">
                <a:solidFill>
                  <a:srgbClr val="2F6897"/>
                </a:solidFill>
                <a:latin typeface="Courier New"/>
                <a:cs typeface="Courier New"/>
              </a:rPr>
              <a:t> </a:t>
            </a:r>
            <a:r>
              <a:rPr sz="2200" dirty="0">
                <a:solidFill>
                  <a:srgbClr val="666666"/>
                </a:solidFill>
                <a:latin typeface="Source Sans 3"/>
                <a:cs typeface="Source Sans 3"/>
              </a:rPr>
              <a:t>gives</a:t>
            </a:r>
            <a:r>
              <a:rPr sz="2200" spc="-15" dirty="0">
                <a:solidFill>
                  <a:srgbClr val="666666"/>
                </a:solidFill>
                <a:latin typeface="Source Sans 3"/>
                <a:cs typeface="Source Sans 3"/>
              </a:rPr>
              <a:t> </a:t>
            </a:r>
            <a:r>
              <a:rPr sz="2200" dirty="0">
                <a:solidFill>
                  <a:srgbClr val="666666"/>
                </a:solidFill>
                <a:latin typeface="Source Sans 3"/>
                <a:cs typeface="Source Sans 3"/>
              </a:rPr>
              <a:t>you</a:t>
            </a:r>
            <a:r>
              <a:rPr sz="2200" spc="-10" dirty="0">
                <a:solidFill>
                  <a:srgbClr val="666666"/>
                </a:solidFill>
                <a:latin typeface="Source Sans 3"/>
                <a:cs typeface="Source Sans 3"/>
              </a:rPr>
              <a:t> </a:t>
            </a:r>
            <a:r>
              <a:rPr sz="2200" dirty="0">
                <a:solidFill>
                  <a:srgbClr val="666666"/>
                </a:solidFill>
                <a:latin typeface="Source Sans 3"/>
                <a:cs typeface="Source Sans 3"/>
              </a:rPr>
              <a:t>one</a:t>
            </a:r>
            <a:r>
              <a:rPr sz="2200" spc="-15" dirty="0">
                <a:solidFill>
                  <a:srgbClr val="666666"/>
                </a:solidFill>
                <a:latin typeface="Source Sans 3"/>
                <a:cs typeface="Source Sans 3"/>
              </a:rPr>
              <a:t> </a:t>
            </a:r>
            <a:r>
              <a:rPr sz="2200" dirty="0">
                <a:solidFill>
                  <a:srgbClr val="666666"/>
                </a:solidFill>
                <a:latin typeface="Source Sans 3"/>
                <a:cs typeface="Source Sans 3"/>
              </a:rPr>
              <a:t>process</a:t>
            </a:r>
            <a:r>
              <a:rPr sz="2200" spc="-10" dirty="0">
                <a:solidFill>
                  <a:srgbClr val="666666"/>
                </a:solidFill>
                <a:latin typeface="Source Sans 3"/>
                <a:cs typeface="Source Sans 3"/>
              </a:rPr>
              <a:t> </a:t>
            </a:r>
            <a:r>
              <a:rPr sz="2200" dirty="0">
                <a:solidFill>
                  <a:srgbClr val="666666"/>
                </a:solidFill>
                <a:latin typeface="Source Sans 3"/>
                <a:cs typeface="Source Sans 3"/>
              </a:rPr>
              <a:t>per</a:t>
            </a:r>
            <a:r>
              <a:rPr sz="2200" spc="-15" dirty="0">
                <a:solidFill>
                  <a:srgbClr val="666666"/>
                </a:solidFill>
                <a:latin typeface="Source Sans 3"/>
                <a:cs typeface="Source Sans 3"/>
              </a:rPr>
              <a:t> </a:t>
            </a:r>
            <a:r>
              <a:rPr sz="2200" dirty="0">
                <a:solidFill>
                  <a:srgbClr val="666666"/>
                </a:solidFill>
                <a:latin typeface="Source Sans 3"/>
                <a:cs typeface="Source Sans 3"/>
              </a:rPr>
              <a:t>CPU</a:t>
            </a:r>
            <a:r>
              <a:rPr sz="2200" spc="-10" dirty="0">
                <a:solidFill>
                  <a:srgbClr val="666666"/>
                </a:solidFill>
                <a:latin typeface="Source Sans 3"/>
                <a:cs typeface="Source Sans 3"/>
              </a:rPr>
              <a:t> </a:t>
            </a:r>
            <a:r>
              <a:rPr sz="2200" dirty="0">
                <a:solidFill>
                  <a:srgbClr val="666666"/>
                </a:solidFill>
                <a:latin typeface="Source Sans 3"/>
                <a:cs typeface="Source Sans 3"/>
              </a:rPr>
              <a:t>in</a:t>
            </a:r>
            <a:r>
              <a:rPr sz="2200" spc="-15" dirty="0">
                <a:solidFill>
                  <a:srgbClr val="666666"/>
                </a:solidFill>
                <a:latin typeface="Source Sans 3"/>
                <a:cs typeface="Source Sans 3"/>
              </a:rPr>
              <a:t> </a:t>
            </a:r>
            <a:r>
              <a:rPr sz="2200" dirty="0">
                <a:solidFill>
                  <a:srgbClr val="666666"/>
                </a:solidFill>
                <a:latin typeface="Source Sans 3"/>
                <a:cs typeface="Source Sans 3"/>
              </a:rPr>
              <a:t>your</a:t>
            </a:r>
            <a:r>
              <a:rPr sz="2200" spc="-10" dirty="0">
                <a:solidFill>
                  <a:srgbClr val="666666"/>
                </a:solidFill>
                <a:latin typeface="Source Sans 3"/>
                <a:cs typeface="Source Sans 3"/>
              </a:rPr>
              <a:t> computer</a:t>
            </a:r>
            <a:endParaRPr sz="2200">
              <a:latin typeface="Source Sans 3"/>
              <a:cs typeface="Source Sans 3"/>
            </a:endParaRPr>
          </a:p>
          <a:p>
            <a:pPr marL="403860" marR="5080" indent="-391795">
              <a:lnSpc>
                <a:spcPct val="116799"/>
              </a:lnSpc>
              <a:buFont typeface="Tahoma"/>
              <a:buChar char="●"/>
              <a:tabLst>
                <a:tab pos="403860" algn="l"/>
                <a:tab pos="404495" algn="l"/>
              </a:tabLst>
            </a:pPr>
            <a:r>
              <a:rPr sz="2200" dirty="0">
                <a:solidFill>
                  <a:srgbClr val="666666"/>
                </a:solidFill>
                <a:latin typeface="Source Sans 3"/>
                <a:cs typeface="Source Sans 3"/>
              </a:rPr>
              <a:t>Each</a:t>
            </a:r>
            <a:r>
              <a:rPr sz="2200" spc="-5" dirty="0">
                <a:solidFill>
                  <a:srgbClr val="666666"/>
                </a:solidFill>
                <a:latin typeface="Source Sans 3"/>
                <a:cs typeface="Source Sans 3"/>
              </a:rPr>
              <a:t> </a:t>
            </a:r>
            <a:r>
              <a:rPr sz="2200" dirty="0">
                <a:solidFill>
                  <a:srgbClr val="666666"/>
                </a:solidFill>
                <a:latin typeface="Source Sans 3"/>
                <a:cs typeface="Source Sans 3"/>
              </a:rPr>
              <a:t>process has its</a:t>
            </a:r>
            <a:r>
              <a:rPr sz="2200" spc="-5" dirty="0">
                <a:solidFill>
                  <a:srgbClr val="666666"/>
                </a:solidFill>
                <a:latin typeface="Source Sans 3"/>
                <a:cs typeface="Source Sans 3"/>
              </a:rPr>
              <a:t> </a:t>
            </a:r>
            <a:r>
              <a:rPr sz="2200" dirty="0">
                <a:solidFill>
                  <a:srgbClr val="666666"/>
                </a:solidFill>
                <a:latin typeface="Source Sans 3"/>
                <a:cs typeface="Source Sans 3"/>
              </a:rPr>
              <a:t>own memory space, </a:t>
            </a:r>
            <a:r>
              <a:rPr sz="1950" dirty="0">
                <a:solidFill>
                  <a:srgbClr val="2F6897"/>
                </a:solidFill>
                <a:latin typeface="Courier New"/>
                <a:cs typeface="Courier New"/>
              </a:rPr>
              <a:t>initializer</a:t>
            </a:r>
            <a:r>
              <a:rPr sz="1950" spc="-730" dirty="0">
                <a:solidFill>
                  <a:srgbClr val="2F6897"/>
                </a:solidFill>
                <a:latin typeface="Courier New"/>
                <a:cs typeface="Courier New"/>
              </a:rPr>
              <a:t> </a:t>
            </a:r>
            <a:r>
              <a:rPr sz="2200" dirty="0">
                <a:solidFill>
                  <a:srgbClr val="666666"/>
                </a:solidFill>
                <a:latin typeface="Source Sans 3"/>
                <a:cs typeface="Source Sans 3"/>
              </a:rPr>
              <a:t>is run</a:t>
            </a:r>
            <a:r>
              <a:rPr sz="2200" spc="-5" dirty="0">
                <a:solidFill>
                  <a:srgbClr val="666666"/>
                </a:solidFill>
                <a:latin typeface="Source Sans 3"/>
                <a:cs typeface="Source Sans 3"/>
              </a:rPr>
              <a:t> </a:t>
            </a:r>
            <a:r>
              <a:rPr sz="2200" dirty="0">
                <a:solidFill>
                  <a:srgbClr val="666666"/>
                </a:solidFill>
                <a:latin typeface="Source Sans 3"/>
                <a:cs typeface="Source Sans 3"/>
              </a:rPr>
              <a:t>per </a:t>
            </a:r>
            <a:r>
              <a:rPr sz="2200" spc="-10" dirty="0">
                <a:solidFill>
                  <a:srgbClr val="666666"/>
                </a:solidFill>
                <a:latin typeface="Source Sans 3"/>
                <a:cs typeface="Source Sans 3"/>
              </a:rPr>
              <a:t>process </a:t>
            </a:r>
            <a:r>
              <a:rPr sz="2200" dirty="0">
                <a:solidFill>
                  <a:srgbClr val="666666"/>
                </a:solidFill>
                <a:latin typeface="Source Sans 3"/>
                <a:cs typeface="Source Sans 3"/>
              </a:rPr>
              <a:t>within</a:t>
            </a:r>
            <a:r>
              <a:rPr sz="2200" spc="-20" dirty="0">
                <a:solidFill>
                  <a:srgbClr val="666666"/>
                </a:solidFill>
                <a:latin typeface="Source Sans 3"/>
                <a:cs typeface="Source Sans 3"/>
              </a:rPr>
              <a:t> </a:t>
            </a:r>
            <a:r>
              <a:rPr sz="2200" dirty="0">
                <a:solidFill>
                  <a:srgbClr val="666666"/>
                </a:solidFill>
                <a:latin typeface="Source Sans 3"/>
                <a:cs typeface="Source Sans 3"/>
              </a:rPr>
              <a:t>its</a:t>
            </a:r>
            <a:r>
              <a:rPr sz="2200" spc="-15" dirty="0">
                <a:solidFill>
                  <a:srgbClr val="666666"/>
                </a:solidFill>
                <a:latin typeface="Source Sans 3"/>
                <a:cs typeface="Source Sans 3"/>
              </a:rPr>
              <a:t> </a:t>
            </a:r>
            <a:r>
              <a:rPr sz="2200" dirty="0">
                <a:solidFill>
                  <a:srgbClr val="666666"/>
                </a:solidFill>
                <a:latin typeface="Source Sans 3"/>
                <a:cs typeface="Source Sans 3"/>
              </a:rPr>
              <a:t>local</a:t>
            </a:r>
            <a:r>
              <a:rPr sz="2200" spc="-15" dirty="0">
                <a:solidFill>
                  <a:srgbClr val="666666"/>
                </a:solidFill>
                <a:latin typeface="Source Sans 3"/>
                <a:cs typeface="Source Sans 3"/>
              </a:rPr>
              <a:t> </a:t>
            </a:r>
            <a:r>
              <a:rPr sz="2200" spc="-10" dirty="0">
                <a:solidFill>
                  <a:srgbClr val="666666"/>
                </a:solidFill>
                <a:latin typeface="Source Sans 3"/>
                <a:cs typeface="Source Sans 3"/>
              </a:rPr>
              <a:t>memory</a:t>
            </a:r>
            <a:endParaRPr sz="2200">
              <a:latin typeface="Source Sans 3"/>
              <a:cs typeface="Source Sans 3"/>
            </a:endParaRPr>
          </a:p>
          <a:p>
            <a:pPr marL="403860" indent="-391795">
              <a:lnSpc>
                <a:spcPct val="100000"/>
              </a:lnSpc>
              <a:spcBef>
                <a:spcPts val="445"/>
              </a:spcBef>
              <a:buFont typeface="Tahoma"/>
              <a:buChar char="●"/>
              <a:tabLst>
                <a:tab pos="403860" algn="l"/>
                <a:tab pos="404495" algn="l"/>
              </a:tabLst>
            </a:pPr>
            <a:r>
              <a:rPr sz="2200" dirty="0">
                <a:solidFill>
                  <a:srgbClr val="666666"/>
                </a:solidFill>
                <a:latin typeface="Source Sans 3"/>
                <a:cs typeface="Source Sans 3"/>
              </a:rPr>
              <a:t>The</a:t>
            </a:r>
            <a:r>
              <a:rPr sz="2200" spc="10" dirty="0">
                <a:solidFill>
                  <a:srgbClr val="666666"/>
                </a:solidFill>
                <a:latin typeface="Source Sans 3"/>
                <a:cs typeface="Source Sans 3"/>
              </a:rPr>
              <a:t> </a:t>
            </a:r>
            <a:r>
              <a:rPr sz="1950" dirty="0">
                <a:solidFill>
                  <a:srgbClr val="2F6897"/>
                </a:solidFill>
                <a:latin typeface="Courier New"/>
                <a:cs typeface="Courier New"/>
              </a:rPr>
              <a:t>multiprocessing</a:t>
            </a:r>
            <a:r>
              <a:rPr sz="1950" spc="-715" dirty="0">
                <a:solidFill>
                  <a:srgbClr val="2F6897"/>
                </a:solidFill>
                <a:latin typeface="Courier New"/>
                <a:cs typeface="Courier New"/>
              </a:rPr>
              <a:t> </a:t>
            </a:r>
            <a:r>
              <a:rPr sz="2200" dirty="0">
                <a:solidFill>
                  <a:srgbClr val="666666"/>
                </a:solidFill>
                <a:latin typeface="Source Sans 3"/>
                <a:cs typeface="Source Sans 3"/>
              </a:rPr>
              <a:t>library</a:t>
            </a:r>
            <a:r>
              <a:rPr sz="2200" spc="10" dirty="0">
                <a:solidFill>
                  <a:srgbClr val="666666"/>
                </a:solidFill>
                <a:latin typeface="Source Sans 3"/>
                <a:cs typeface="Source Sans 3"/>
              </a:rPr>
              <a:t> </a:t>
            </a:r>
            <a:r>
              <a:rPr sz="2200" dirty="0">
                <a:solidFill>
                  <a:srgbClr val="666666"/>
                </a:solidFill>
                <a:latin typeface="Source Sans 3"/>
                <a:cs typeface="Source Sans 3"/>
              </a:rPr>
              <a:t>gives</a:t>
            </a:r>
            <a:r>
              <a:rPr sz="2200" spc="15" dirty="0">
                <a:solidFill>
                  <a:srgbClr val="666666"/>
                </a:solidFill>
                <a:latin typeface="Source Sans 3"/>
                <a:cs typeface="Source Sans 3"/>
              </a:rPr>
              <a:t> </a:t>
            </a:r>
            <a:r>
              <a:rPr sz="2200" dirty="0">
                <a:solidFill>
                  <a:srgbClr val="666666"/>
                </a:solidFill>
                <a:latin typeface="Source Sans 3"/>
                <a:cs typeface="Source Sans 3"/>
              </a:rPr>
              <a:t>the</a:t>
            </a:r>
            <a:r>
              <a:rPr sz="2200" spc="15" dirty="0">
                <a:solidFill>
                  <a:srgbClr val="666666"/>
                </a:solidFill>
                <a:latin typeface="Source Sans 3"/>
                <a:cs typeface="Source Sans 3"/>
              </a:rPr>
              <a:t> </a:t>
            </a:r>
            <a:r>
              <a:rPr sz="2200" dirty="0">
                <a:solidFill>
                  <a:srgbClr val="666666"/>
                </a:solidFill>
                <a:latin typeface="Source Sans 3"/>
                <a:cs typeface="Source Sans 3"/>
              </a:rPr>
              <a:t>ability</a:t>
            </a:r>
            <a:r>
              <a:rPr sz="2200" spc="10" dirty="0">
                <a:solidFill>
                  <a:srgbClr val="666666"/>
                </a:solidFill>
                <a:latin typeface="Source Sans 3"/>
                <a:cs typeface="Source Sans 3"/>
              </a:rPr>
              <a:t> </a:t>
            </a:r>
            <a:r>
              <a:rPr sz="2200" dirty="0">
                <a:solidFill>
                  <a:srgbClr val="666666"/>
                </a:solidFill>
                <a:latin typeface="Source Sans 3"/>
                <a:cs typeface="Source Sans 3"/>
              </a:rPr>
              <a:t>to</a:t>
            </a:r>
            <a:r>
              <a:rPr sz="2200" spc="15" dirty="0">
                <a:solidFill>
                  <a:srgbClr val="666666"/>
                </a:solidFill>
                <a:latin typeface="Source Sans 3"/>
                <a:cs typeface="Source Sans 3"/>
              </a:rPr>
              <a:t> </a:t>
            </a:r>
            <a:r>
              <a:rPr sz="2200" dirty="0">
                <a:solidFill>
                  <a:srgbClr val="666666"/>
                </a:solidFill>
                <a:latin typeface="Source Sans 3"/>
                <a:cs typeface="Source Sans 3"/>
              </a:rPr>
              <a:t>run</a:t>
            </a:r>
            <a:r>
              <a:rPr sz="2200" spc="10" dirty="0">
                <a:solidFill>
                  <a:srgbClr val="666666"/>
                </a:solidFill>
                <a:latin typeface="Source Sans 3"/>
                <a:cs typeface="Source Sans 3"/>
              </a:rPr>
              <a:t> </a:t>
            </a:r>
            <a:r>
              <a:rPr sz="2200" dirty="0">
                <a:solidFill>
                  <a:srgbClr val="666666"/>
                </a:solidFill>
                <a:latin typeface="Source Sans 3"/>
                <a:cs typeface="Source Sans 3"/>
              </a:rPr>
              <a:t>on</a:t>
            </a:r>
            <a:r>
              <a:rPr sz="2200" spc="15" dirty="0">
                <a:solidFill>
                  <a:srgbClr val="666666"/>
                </a:solidFill>
                <a:latin typeface="Source Sans 3"/>
                <a:cs typeface="Source Sans 3"/>
              </a:rPr>
              <a:t> </a:t>
            </a:r>
            <a:r>
              <a:rPr sz="2200" dirty="0">
                <a:solidFill>
                  <a:srgbClr val="666666"/>
                </a:solidFill>
                <a:latin typeface="Source Sans 3"/>
                <a:cs typeface="Source Sans 3"/>
              </a:rPr>
              <a:t>multiple</a:t>
            </a:r>
            <a:r>
              <a:rPr sz="2200" spc="15" dirty="0">
                <a:solidFill>
                  <a:srgbClr val="666666"/>
                </a:solidFill>
                <a:latin typeface="Source Sans 3"/>
                <a:cs typeface="Source Sans 3"/>
              </a:rPr>
              <a:t> </a:t>
            </a:r>
            <a:r>
              <a:rPr sz="2200" spc="-20" dirty="0">
                <a:solidFill>
                  <a:srgbClr val="666666"/>
                </a:solidFill>
                <a:latin typeface="Source Sans 3"/>
                <a:cs typeface="Source Sans 3"/>
              </a:rPr>
              <a:t>CPUs</a:t>
            </a:r>
            <a:endParaRPr sz="2200">
              <a:latin typeface="Source Sans 3"/>
              <a:cs typeface="Source Sans 3"/>
            </a:endParaRPr>
          </a:p>
          <a:p>
            <a:pPr marL="403860" indent="-391795">
              <a:lnSpc>
                <a:spcPct val="100000"/>
              </a:lnSpc>
              <a:spcBef>
                <a:spcPts val="445"/>
              </a:spcBef>
              <a:buFont typeface="Tahoma"/>
              <a:buChar char="●"/>
              <a:tabLst>
                <a:tab pos="403860" algn="l"/>
                <a:tab pos="404495" algn="l"/>
              </a:tabLst>
            </a:pPr>
            <a:r>
              <a:rPr sz="2200" dirty="0">
                <a:solidFill>
                  <a:srgbClr val="666666"/>
                </a:solidFill>
                <a:latin typeface="Source Sans 3"/>
                <a:cs typeface="Source Sans 3"/>
              </a:rPr>
              <a:t>Each</a:t>
            </a:r>
            <a:r>
              <a:rPr sz="2200" spc="-35" dirty="0">
                <a:solidFill>
                  <a:srgbClr val="666666"/>
                </a:solidFill>
                <a:latin typeface="Source Sans 3"/>
                <a:cs typeface="Source Sans 3"/>
              </a:rPr>
              <a:t> </a:t>
            </a:r>
            <a:r>
              <a:rPr sz="2200" dirty="0">
                <a:solidFill>
                  <a:srgbClr val="666666"/>
                </a:solidFill>
                <a:latin typeface="Source Sans 3"/>
                <a:cs typeface="Source Sans 3"/>
              </a:rPr>
              <a:t>CPU</a:t>
            </a:r>
            <a:r>
              <a:rPr sz="2200" spc="-25" dirty="0">
                <a:solidFill>
                  <a:srgbClr val="666666"/>
                </a:solidFill>
                <a:latin typeface="Source Sans 3"/>
                <a:cs typeface="Source Sans 3"/>
              </a:rPr>
              <a:t> </a:t>
            </a:r>
            <a:r>
              <a:rPr sz="2200" dirty="0">
                <a:solidFill>
                  <a:srgbClr val="666666"/>
                </a:solidFill>
                <a:latin typeface="Source Sans 3"/>
                <a:cs typeface="Source Sans 3"/>
              </a:rPr>
              <a:t>gets</a:t>
            </a:r>
            <a:r>
              <a:rPr sz="2200" spc="-20" dirty="0">
                <a:solidFill>
                  <a:srgbClr val="666666"/>
                </a:solidFill>
                <a:latin typeface="Source Sans 3"/>
                <a:cs typeface="Source Sans 3"/>
              </a:rPr>
              <a:t> </a:t>
            </a:r>
            <a:r>
              <a:rPr sz="2200" dirty="0">
                <a:solidFill>
                  <a:srgbClr val="666666"/>
                </a:solidFill>
                <a:latin typeface="Source Sans 3"/>
                <a:cs typeface="Source Sans 3"/>
              </a:rPr>
              <a:t>its</a:t>
            </a:r>
            <a:r>
              <a:rPr sz="2200" spc="-25" dirty="0">
                <a:solidFill>
                  <a:srgbClr val="666666"/>
                </a:solidFill>
                <a:latin typeface="Source Sans 3"/>
                <a:cs typeface="Source Sans 3"/>
              </a:rPr>
              <a:t> </a:t>
            </a:r>
            <a:r>
              <a:rPr sz="2200" dirty="0">
                <a:solidFill>
                  <a:srgbClr val="666666"/>
                </a:solidFill>
                <a:latin typeface="Source Sans 3"/>
                <a:cs typeface="Source Sans 3"/>
              </a:rPr>
              <a:t>own</a:t>
            </a:r>
            <a:r>
              <a:rPr sz="2200" spc="-25" dirty="0">
                <a:solidFill>
                  <a:srgbClr val="666666"/>
                </a:solidFill>
                <a:latin typeface="Source Sans 3"/>
                <a:cs typeface="Source Sans 3"/>
              </a:rPr>
              <a:t> </a:t>
            </a:r>
            <a:r>
              <a:rPr sz="2200" spc="-10" dirty="0">
                <a:solidFill>
                  <a:srgbClr val="666666"/>
                </a:solidFill>
                <a:latin typeface="Source Sans 3"/>
                <a:cs typeface="Source Sans 3"/>
              </a:rPr>
              <a:t>instance</a:t>
            </a:r>
            <a:r>
              <a:rPr sz="2200" spc="-20" dirty="0">
                <a:solidFill>
                  <a:srgbClr val="666666"/>
                </a:solidFill>
                <a:latin typeface="Source Sans 3"/>
                <a:cs typeface="Source Sans 3"/>
              </a:rPr>
              <a:t> </a:t>
            </a:r>
            <a:r>
              <a:rPr sz="2200" dirty="0">
                <a:solidFill>
                  <a:srgbClr val="666666"/>
                </a:solidFill>
                <a:latin typeface="Source Sans 3"/>
                <a:cs typeface="Source Sans 3"/>
              </a:rPr>
              <a:t>of</a:t>
            </a:r>
            <a:r>
              <a:rPr sz="2200" spc="-25" dirty="0">
                <a:solidFill>
                  <a:srgbClr val="666666"/>
                </a:solidFill>
                <a:latin typeface="Source Sans 3"/>
                <a:cs typeface="Source Sans 3"/>
              </a:rPr>
              <a:t> </a:t>
            </a:r>
            <a:r>
              <a:rPr sz="2200" dirty="0">
                <a:solidFill>
                  <a:srgbClr val="666666"/>
                </a:solidFill>
                <a:latin typeface="Source Sans 3"/>
                <a:cs typeface="Source Sans 3"/>
              </a:rPr>
              <a:t>the</a:t>
            </a:r>
            <a:r>
              <a:rPr sz="2200" spc="-20" dirty="0">
                <a:solidFill>
                  <a:srgbClr val="666666"/>
                </a:solidFill>
                <a:latin typeface="Source Sans 3"/>
                <a:cs typeface="Source Sans 3"/>
              </a:rPr>
              <a:t> </a:t>
            </a:r>
            <a:r>
              <a:rPr sz="2200" spc="-10" dirty="0">
                <a:solidFill>
                  <a:srgbClr val="666666"/>
                </a:solidFill>
                <a:latin typeface="Source Sans 3"/>
                <a:cs typeface="Source Sans 3"/>
              </a:rPr>
              <a:t>interpreter</a:t>
            </a:r>
            <a:endParaRPr sz="2200">
              <a:latin typeface="Source Sans 3"/>
              <a:cs typeface="Source Sans 3"/>
            </a:endParaRPr>
          </a:p>
        </p:txBody>
      </p:sp>
      <p:sp>
        <p:nvSpPr>
          <p:cNvPr id="3" name="object 3"/>
          <p:cNvSpPr txBox="1">
            <a:spLocks noGrp="1"/>
          </p:cNvSpPr>
          <p:nvPr>
            <p:ph type="title"/>
          </p:nvPr>
        </p:nvSpPr>
        <p:spPr>
          <a:prstGeom prst="rect">
            <a:avLst/>
          </a:prstGeom>
        </p:spPr>
        <p:txBody>
          <a:bodyPr vert="horz" wrap="square" lIns="0" tIns="229479" rIns="0" bIns="0" rtlCol="0">
            <a:spAutoFit/>
          </a:bodyPr>
          <a:lstStyle/>
          <a:p>
            <a:pPr marL="243204">
              <a:lnSpc>
                <a:spcPct val="100000"/>
              </a:lnSpc>
              <a:spcBef>
                <a:spcPts val="100"/>
              </a:spcBef>
            </a:pPr>
            <a:r>
              <a:rPr spc="-20" dirty="0"/>
              <a:t>MULTIPROCESSING</a:t>
            </a:r>
          </a:p>
        </p:txBody>
      </p:sp>
      <p:sp>
        <p:nvSpPr>
          <p:cNvPr id="4" name="object 4"/>
          <p:cNvSpPr txBox="1"/>
          <p:nvPr/>
        </p:nvSpPr>
        <p:spPr>
          <a:xfrm>
            <a:off x="354525" y="1952327"/>
            <a:ext cx="9092565" cy="972819"/>
          </a:xfrm>
          <a:prstGeom prst="rect">
            <a:avLst/>
          </a:prstGeom>
          <a:solidFill>
            <a:srgbClr val="F3F3F3"/>
          </a:solidFill>
        </p:spPr>
        <p:txBody>
          <a:bodyPr vert="horz" wrap="square" lIns="0" tIns="86995" rIns="0" bIns="0" rtlCol="0">
            <a:spAutoFit/>
          </a:bodyPr>
          <a:lstStyle/>
          <a:p>
            <a:pPr marL="570230" marR="1227455" indent="-470534">
              <a:lnSpc>
                <a:spcPct val="112500"/>
              </a:lnSpc>
              <a:spcBef>
                <a:spcPts val="685"/>
              </a:spcBef>
            </a:pPr>
            <a:r>
              <a:rPr sz="1550" b="1" dirty="0">
                <a:solidFill>
                  <a:srgbClr val="295EB6"/>
                </a:solidFill>
                <a:latin typeface="Courier New"/>
                <a:cs typeface="Courier New"/>
              </a:rPr>
              <a:t>with</a:t>
            </a:r>
            <a:r>
              <a:rPr sz="1550" b="1" spc="-15" dirty="0">
                <a:solidFill>
                  <a:srgbClr val="295EB6"/>
                </a:solidFill>
                <a:latin typeface="Courier New"/>
                <a:cs typeface="Courier New"/>
              </a:rPr>
              <a:t> </a:t>
            </a:r>
            <a:r>
              <a:rPr sz="1550" spc="-10" dirty="0">
                <a:latin typeface="Courier New"/>
                <a:cs typeface="Courier New"/>
              </a:rPr>
              <a:t>multiprocessing</a:t>
            </a:r>
            <a:r>
              <a:rPr sz="1550" b="1" spc="-10" dirty="0">
                <a:solidFill>
                  <a:srgbClr val="D97100"/>
                </a:solidFill>
                <a:latin typeface="Courier New"/>
                <a:cs typeface="Courier New"/>
              </a:rPr>
              <a:t>.</a:t>
            </a:r>
            <a:r>
              <a:rPr sz="1550" spc="-10" dirty="0">
                <a:latin typeface="Courier New"/>
                <a:cs typeface="Courier New"/>
              </a:rPr>
              <a:t>Pool</a:t>
            </a:r>
            <a:r>
              <a:rPr sz="1550" b="1" spc="-10" dirty="0">
                <a:latin typeface="Courier New"/>
                <a:cs typeface="Courier New"/>
              </a:rPr>
              <a:t>(</a:t>
            </a:r>
            <a:r>
              <a:rPr sz="1550" spc="-10" dirty="0">
                <a:latin typeface="Courier New"/>
                <a:cs typeface="Courier New"/>
              </a:rPr>
              <a:t>initializer</a:t>
            </a:r>
            <a:r>
              <a:rPr sz="1550" b="1" spc="-10" dirty="0">
                <a:solidFill>
                  <a:srgbClr val="D97100"/>
                </a:solidFill>
                <a:latin typeface="Courier New"/>
                <a:cs typeface="Courier New"/>
              </a:rPr>
              <a:t>=</a:t>
            </a:r>
            <a:r>
              <a:rPr sz="1550" spc="-10" dirty="0">
                <a:latin typeface="Courier New"/>
                <a:cs typeface="Courier New"/>
              </a:rPr>
              <a:t>set_global_session</a:t>
            </a:r>
            <a:r>
              <a:rPr sz="1550" b="1" spc="-10" dirty="0">
                <a:latin typeface="Courier New"/>
                <a:cs typeface="Courier New"/>
              </a:rPr>
              <a:t>)</a:t>
            </a:r>
            <a:r>
              <a:rPr sz="1550" b="1" spc="-15" dirty="0">
                <a:latin typeface="Courier New"/>
                <a:cs typeface="Courier New"/>
              </a:rPr>
              <a:t> </a:t>
            </a:r>
            <a:r>
              <a:rPr sz="1550" b="1" dirty="0">
                <a:solidFill>
                  <a:srgbClr val="295EB6"/>
                </a:solidFill>
                <a:latin typeface="Courier New"/>
                <a:cs typeface="Courier New"/>
              </a:rPr>
              <a:t>as</a:t>
            </a:r>
            <a:r>
              <a:rPr sz="1550" b="1" spc="-15" dirty="0">
                <a:solidFill>
                  <a:srgbClr val="295EB6"/>
                </a:solidFill>
                <a:latin typeface="Courier New"/>
                <a:cs typeface="Courier New"/>
              </a:rPr>
              <a:t> </a:t>
            </a:r>
            <a:r>
              <a:rPr sz="1550" spc="-10" dirty="0">
                <a:latin typeface="Courier New"/>
                <a:cs typeface="Courier New"/>
              </a:rPr>
              <a:t>pool</a:t>
            </a:r>
            <a:r>
              <a:rPr sz="1550" b="1" spc="-10" dirty="0">
                <a:latin typeface="Courier New"/>
                <a:cs typeface="Courier New"/>
              </a:rPr>
              <a:t>: </a:t>
            </a:r>
            <a:r>
              <a:rPr sz="1550" dirty="0">
                <a:latin typeface="Courier New"/>
                <a:cs typeface="Courier New"/>
              </a:rPr>
              <a:t>pool</a:t>
            </a:r>
            <a:r>
              <a:rPr sz="1550" b="1" dirty="0">
                <a:solidFill>
                  <a:srgbClr val="D97100"/>
                </a:solidFill>
                <a:latin typeface="Courier New"/>
                <a:cs typeface="Courier New"/>
              </a:rPr>
              <a:t>.</a:t>
            </a:r>
            <a:r>
              <a:rPr sz="1550" dirty="0">
                <a:latin typeface="Courier New"/>
                <a:cs typeface="Courier New"/>
              </a:rPr>
              <a:t>map</a:t>
            </a:r>
            <a:r>
              <a:rPr sz="1550" b="1" dirty="0">
                <a:latin typeface="Courier New"/>
                <a:cs typeface="Courier New"/>
              </a:rPr>
              <a:t>(</a:t>
            </a:r>
            <a:r>
              <a:rPr sz="1550" dirty="0">
                <a:latin typeface="Courier New"/>
                <a:cs typeface="Courier New"/>
              </a:rPr>
              <a:t>download_site</a:t>
            </a:r>
            <a:r>
              <a:rPr sz="1550" b="1" dirty="0">
                <a:latin typeface="Courier New"/>
                <a:cs typeface="Courier New"/>
              </a:rPr>
              <a:t>,</a:t>
            </a:r>
            <a:r>
              <a:rPr sz="1550" b="1" spc="-225" dirty="0">
                <a:latin typeface="Courier New"/>
                <a:cs typeface="Courier New"/>
              </a:rPr>
              <a:t> </a:t>
            </a:r>
            <a:r>
              <a:rPr sz="1550" spc="-10" dirty="0">
                <a:latin typeface="Courier New"/>
                <a:cs typeface="Courier New"/>
              </a:rPr>
              <a:t>sites</a:t>
            </a:r>
            <a:r>
              <a:rPr sz="1550" b="1" spc="-10" dirty="0">
                <a:latin typeface="Courier New"/>
                <a:cs typeface="Courier New"/>
              </a:rPr>
              <a:t>)</a:t>
            </a:r>
            <a:endParaRPr sz="1550">
              <a:latin typeface="Courier New"/>
              <a:cs typeface="Courier New"/>
            </a:endParaRPr>
          </a:p>
        </p:txBody>
      </p:sp>
      <p:sp>
        <p:nvSpPr>
          <p:cNvPr id="5" name="Rectangle 4">
            <a:extLst>
              <a:ext uri="{FF2B5EF4-FFF2-40B4-BE49-F238E27FC236}">
                <a16:creationId xmlns:a16="http://schemas.microsoft.com/office/drawing/2014/main" id="{5A762F25-39DF-50B5-5FF6-C89F7597FC68}"/>
              </a:ext>
            </a:extLst>
          </p:cNvPr>
          <p:cNvSpPr/>
          <p:nvPr/>
        </p:nvSpPr>
        <p:spPr>
          <a:xfrm>
            <a:off x="0" y="6248400"/>
            <a:ext cx="100584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29479" rIns="0" bIns="0" rtlCol="0">
            <a:spAutoFit/>
          </a:bodyPr>
          <a:lstStyle/>
          <a:p>
            <a:pPr marL="243204">
              <a:lnSpc>
                <a:spcPct val="100000"/>
              </a:lnSpc>
              <a:spcBef>
                <a:spcPts val="100"/>
              </a:spcBef>
            </a:pPr>
            <a:r>
              <a:rPr dirty="0"/>
              <a:t>TABLE</a:t>
            </a:r>
            <a:r>
              <a:rPr spc="-70" dirty="0"/>
              <a:t> </a:t>
            </a:r>
            <a:r>
              <a:rPr dirty="0"/>
              <a:t>OF</a:t>
            </a:r>
            <a:r>
              <a:rPr spc="-65" dirty="0"/>
              <a:t> </a:t>
            </a:r>
            <a:r>
              <a:rPr spc="-10" dirty="0"/>
              <a:t>CONTENTS</a:t>
            </a:r>
          </a:p>
        </p:txBody>
      </p:sp>
      <p:pic>
        <p:nvPicPr>
          <p:cNvPr id="3" name="object 3"/>
          <p:cNvPicPr/>
          <p:nvPr/>
        </p:nvPicPr>
        <p:blipFill>
          <a:blip r:embed="rId2" cstate="print"/>
          <a:stretch>
            <a:fillRect/>
          </a:stretch>
        </p:blipFill>
        <p:spPr>
          <a:xfrm>
            <a:off x="134121" y="2471155"/>
            <a:ext cx="243872" cy="224899"/>
          </a:xfrm>
          <a:prstGeom prst="rect">
            <a:avLst/>
          </a:prstGeom>
        </p:spPr>
      </p:pic>
      <p:sp>
        <p:nvSpPr>
          <p:cNvPr id="4" name="object 4"/>
          <p:cNvSpPr txBox="1"/>
          <p:nvPr/>
        </p:nvSpPr>
        <p:spPr>
          <a:xfrm>
            <a:off x="451336" y="1930517"/>
            <a:ext cx="3244215" cy="3494404"/>
          </a:xfrm>
          <a:prstGeom prst="rect">
            <a:avLst/>
          </a:prstGeom>
        </p:spPr>
        <p:txBody>
          <a:bodyPr vert="horz" wrap="square" lIns="0" tIns="68580" rIns="0" bIns="0" rtlCol="0">
            <a:spAutoFit/>
          </a:bodyPr>
          <a:lstStyle/>
          <a:p>
            <a:pPr marL="306705" indent="-294640">
              <a:lnSpc>
                <a:spcPct val="100000"/>
              </a:lnSpc>
              <a:spcBef>
                <a:spcPts val="540"/>
              </a:spcBef>
              <a:buAutoNum type="arabicPeriod"/>
              <a:tabLst>
                <a:tab pos="307340" algn="l"/>
              </a:tabLst>
            </a:pPr>
            <a:r>
              <a:rPr sz="2200" b="1" spc="-10" dirty="0">
                <a:solidFill>
                  <a:srgbClr val="2F6897"/>
                </a:solidFill>
                <a:latin typeface="Source Sans 3"/>
                <a:cs typeface="Source Sans 3"/>
              </a:rPr>
              <a:t>Overview</a:t>
            </a:r>
            <a:endParaRPr sz="2200">
              <a:latin typeface="Source Sans 3"/>
              <a:cs typeface="Source Sans 3"/>
            </a:endParaRPr>
          </a:p>
          <a:p>
            <a:pPr marL="306705" indent="-294640">
              <a:lnSpc>
                <a:spcPct val="100000"/>
              </a:lnSpc>
              <a:spcBef>
                <a:spcPts val="445"/>
              </a:spcBef>
              <a:buAutoNum type="arabicPeriod"/>
              <a:tabLst>
                <a:tab pos="307340" algn="l"/>
              </a:tabLst>
            </a:pPr>
            <a:r>
              <a:rPr sz="2200" b="1" dirty="0">
                <a:solidFill>
                  <a:srgbClr val="2F6897"/>
                </a:solidFill>
                <a:latin typeface="Source Sans 3"/>
                <a:cs typeface="Source Sans 3"/>
              </a:rPr>
              <a:t>Computers</a:t>
            </a:r>
            <a:r>
              <a:rPr sz="2200" b="1" spc="-25" dirty="0">
                <a:solidFill>
                  <a:srgbClr val="2F6897"/>
                </a:solidFill>
                <a:latin typeface="Source Sans 3"/>
                <a:cs typeface="Source Sans 3"/>
              </a:rPr>
              <a:t> </a:t>
            </a:r>
            <a:r>
              <a:rPr sz="2200" b="1" dirty="0">
                <a:solidFill>
                  <a:srgbClr val="2F6897"/>
                </a:solidFill>
                <a:latin typeface="Source Sans 3"/>
                <a:cs typeface="Source Sans 3"/>
              </a:rPr>
              <a:t>and</a:t>
            </a:r>
            <a:r>
              <a:rPr sz="2200" b="1" spc="-20" dirty="0">
                <a:solidFill>
                  <a:srgbClr val="2F6897"/>
                </a:solidFill>
                <a:latin typeface="Source Sans 3"/>
                <a:cs typeface="Source Sans 3"/>
              </a:rPr>
              <a:t> </a:t>
            </a:r>
            <a:r>
              <a:rPr sz="2200" b="1" spc="-10" dirty="0">
                <a:solidFill>
                  <a:srgbClr val="2F6897"/>
                </a:solidFill>
                <a:latin typeface="Source Sans 3"/>
                <a:cs typeface="Source Sans 3"/>
              </a:rPr>
              <a:t>Latency</a:t>
            </a:r>
            <a:endParaRPr sz="2200">
              <a:latin typeface="Source Sans 3"/>
              <a:cs typeface="Source Sans 3"/>
            </a:endParaRPr>
          </a:p>
          <a:p>
            <a:pPr marL="306705" indent="-294640">
              <a:lnSpc>
                <a:spcPct val="100000"/>
              </a:lnSpc>
              <a:spcBef>
                <a:spcPts val="445"/>
              </a:spcBef>
              <a:buAutoNum type="arabicPeriod"/>
              <a:tabLst>
                <a:tab pos="307340" algn="l"/>
              </a:tabLst>
            </a:pPr>
            <a:r>
              <a:rPr sz="2200" spc="-10" dirty="0">
                <a:solidFill>
                  <a:srgbClr val="666666"/>
                </a:solidFill>
                <a:latin typeface="Source Sans 3"/>
                <a:cs typeface="Source Sans 3"/>
              </a:rPr>
              <a:t>Concurrency</a:t>
            </a:r>
            <a:endParaRPr sz="2200">
              <a:latin typeface="Source Sans 3"/>
              <a:cs typeface="Source Sans 3"/>
            </a:endParaRPr>
          </a:p>
          <a:p>
            <a:pPr marL="306705" indent="-294640">
              <a:lnSpc>
                <a:spcPct val="100000"/>
              </a:lnSpc>
              <a:spcBef>
                <a:spcPts val="440"/>
              </a:spcBef>
              <a:buAutoNum type="arabicPeriod"/>
              <a:tabLst>
                <a:tab pos="307340" algn="l"/>
              </a:tabLst>
            </a:pPr>
            <a:r>
              <a:rPr sz="2200" dirty="0">
                <a:solidFill>
                  <a:srgbClr val="666666"/>
                </a:solidFill>
                <a:latin typeface="Source Sans 3"/>
                <a:cs typeface="Source Sans 3"/>
              </a:rPr>
              <a:t>Threads</a:t>
            </a:r>
            <a:r>
              <a:rPr sz="2200" spc="-30" dirty="0">
                <a:solidFill>
                  <a:srgbClr val="666666"/>
                </a:solidFill>
                <a:latin typeface="Source Sans 3"/>
                <a:cs typeface="Source Sans 3"/>
              </a:rPr>
              <a:t> </a:t>
            </a:r>
            <a:r>
              <a:rPr sz="2200" dirty="0">
                <a:solidFill>
                  <a:srgbClr val="666666"/>
                </a:solidFill>
                <a:latin typeface="Source Sans 3"/>
                <a:cs typeface="Source Sans 3"/>
              </a:rPr>
              <a:t>in</a:t>
            </a:r>
            <a:r>
              <a:rPr sz="2200" spc="-30" dirty="0">
                <a:solidFill>
                  <a:srgbClr val="666666"/>
                </a:solidFill>
                <a:latin typeface="Source Sans 3"/>
                <a:cs typeface="Source Sans 3"/>
              </a:rPr>
              <a:t> </a:t>
            </a:r>
            <a:r>
              <a:rPr sz="2200" spc="-10" dirty="0">
                <a:solidFill>
                  <a:srgbClr val="666666"/>
                </a:solidFill>
                <a:latin typeface="Source Sans 3"/>
                <a:cs typeface="Source Sans 3"/>
              </a:rPr>
              <a:t>Python</a:t>
            </a:r>
            <a:endParaRPr sz="2200">
              <a:latin typeface="Source Sans 3"/>
              <a:cs typeface="Source Sans 3"/>
            </a:endParaRPr>
          </a:p>
          <a:p>
            <a:pPr marL="306705" indent="-294640">
              <a:lnSpc>
                <a:spcPct val="100000"/>
              </a:lnSpc>
              <a:spcBef>
                <a:spcPts val="445"/>
              </a:spcBef>
              <a:buAutoNum type="arabicPeriod"/>
              <a:tabLst>
                <a:tab pos="307340" algn="l"/>
              </a:tabLst>
            </a:pPr>
            <a:r>
              <a:rPr sz="2200" dirty="0">
                <a:solidFill>
                  <a:srgbClr val="666666"/>
                </a:solidFill>
                <a:latin typeface="Source Sans 3"/>
                <a:cs typeface="Source Sans 3"/>
              </a:rPr>
              <a:t>Race</a:t>
            </a:r>
            <a:r>
              <a:rPr sz="2200" spc="-60" dirty="0">
                <a:solidFill>
                  <a:srgbClr val="666666"/>
                </a:solidFill>
                <a:latin typeface="Source Sans 3"/>
                <a:cs typeface="Source Sans 3"/>
              </a:rPr>
              <a:t> </a:t>
            </a:r>
            <a:r>
              <a:rPr sz="2200" spc="-10" dirty="0">
                <a:solidFill>
                  <a:srgbClr val="666666"/>
                </a:solidFill>
                <a:latin typeface="Source Sans 3"/>
                <a:cs typeface="Source Sans 3"/>
              </a:rPr>
              <a:t>Conditions</a:t>
            </a:r>
            <a:endParaRPr sz="2200">
              <a:latin typeface="Source Sans 3"/>
              <a:cs typeface="Source Sans 3"/>
            </a:endParaRPr>
          </a:p>
          <a:p>
            <a:pPr marL="306705" indent="-294640">
              <a:lnSpc>
                <a:spcPct val="100000"/>
              </a:lnSpc>
              <a:spcBef>
                <a:spcPts val="595"/>
              </a:spcBef>
              <a:buClr>
                <a:srgbClr val="666666"/>
              </a:buClr>
              <a:buFont typeface="Source Sans 3"/>
              <a:buAutoNum type="arabicPeriod"/>
              <a:tabLst>
                <a:tab pos="307340" algn="l"/>
              </a:tabLst>
            </a:pPr>
            <a:r>
              <a:rPr sz="1950" spc="-10" dirty="0">
                <a:solidFill>
                  <a:srgbClr val="2F6897"/>
                </a:solidFill>
                <a:latin typeface="Courier New"/>
                <a:cs typeface="Courier New"/>
              </a:rPr>
              <a:t>asyncio</a:t>
            </a:r>
            <a:endParaRPr sz="1950">
              <a:latin typeface="Courier New"/>
              <a:cs typeface="Courier New"/>
            </a:endParaRPr>
          </a:p>
          <a:p>
            <a:pPr marL="306705" indent="-294640">
              <a:lnSpc>
                <a:spcPct val="100000"/>
              </a:lnSpc>
              <a:spcBef>
                <a:spcPts val="150"/>
              </a:spcBef>
              <a:buAutoNum type="arabicPeriod"/>
              <a:tabLst>
                <a:tab pos="307340" algn="l"/>
              </a:tabLst>
            </a:pPr>
            <a:r>
              <a:rPr sz="2200" dirty="0">
                <a:solidFill>
                  <a:srgbClr val="666666"/>
                </a:solidFill>
                <a:latin typeface="Source Sans 3"/>
                <a:cs typeface="Source Sans 3"/>
              </a:rPr>
              <a:t>Multi-</a:t>
            </a:r>
            <a:r>
              <a:rPr sz="2200" spc="-10" dirty="0">
                <a:solidFill>
                  <a:srgbClr val="666666"/>
                </a:solidFill>
                <a:latin typeface="Source Sans 3"/>
                <a:cs typeface="Source Sans 3"/>
              </a:rPr>
              <a:t>processing</a:t>
            </a:r>
            <a:endParaRPr sz="2200">
              <a:latin typeface="Source Sans 3"/>
              <a:cs typeface="Source Sans 3"/>
            </a:endParaRPr>
          </a:p>
          <a:p>
            <a:pPr marL="306705" indent="-294640">
              <a:lnSpc>
                <a:spcPct val="100000"/>
              </a:lnSpc>
              <a:spcBef>
                <a:spcPts val="445"/>
              </a:spcBef>
              <a:buAutoNum type="arabicPeriod"/>
              <a:tabLst>
                <a:tab pos="307340" algn="l"/>
              </a:tabLst>
            </a:pPr>
            <a:r>
              <a:rPr sz="2200" dirty="0">
                <a:solidFill>
                  <a:srgbClr val="666666"/>
                </a:solidFill>
                <a:latin typeface="Source Sans 3"/>
                <a:cs typeface="Source Sans 3"/>
              </a:rPr>
              <a:t>CPU Bound </a:t>
            </a:r>
            <a:r>
              <a:rPr sz="2200" spc="-10" dirty="0">
                <a:solidFill>
                  <a:srgbClr val="666666"/>
                </a:solidFill>
                <a:latin typeface="Source Sans 3"/>
                <a:cs typeface="Source Sans 3"/>
              </a:rPr>
              <a:t>Workloads</a:t>
            </a:r>
            <a:endParaRPr sz="2200">
              <a:latin typeface="Source Sans 3"/>
              <a:cs typeface="Source Sans 3"/>
            </a:endParaRPr>
          </a:p>
          <a:p>
            <a:pPr marL="306705" indent="-294640">
              <a:lnSpc>
                <a:spcPct val="100000"/>
              </a:lnSpc>
              <a:spcBef>
                <a:spcPts val="445"/>
              </a:spcBef>
              <a:buAutoNum type="arabicPeriod"/>
              <a:tabLst>
                <a:tab pos="307340" algn="l"/>
              </a:tabLst>
            </a:pPr>
            <a:r>
              <a:rPr sz="2200" spc="-10" dirty="0">
                <a:solidFill>
                  <a:srgbClr val="666666"/>
                </a:solidFill>
                <a:latin typeface="Source Sans 3"/>
                <a:cs typeface="Source Sans 3"/>
              </a:rPr>
              <a:t>Summary</a:t>
            </a:r>
            <a:endParaRPr sz="2200">
              <a:latin typeface="Source Sans 3"/>
              <a:cs typeface="Source Sans 3"/>
            </a:endParaRPr>
          </a:p>
        </p:txBody>
      </p:sp>
      <p:sp>
        <p:nvSpPr>
          <p:cNvPr id="5" name="Rectangle 4">
            <a:extLst>
              <a:ext uri="{FF2B5EF4-FFF2-40B4-BE49-F238E27FC236}">
                <a16:creationId xmlns:a16="http://schemas.microsoft.com/office/drawing/2014/main" id="{43100E45-D66C-A301-867D-37E61023BE95}"/>
              </a:ext>
            </a:extLst>
          </p:cNvPr>
          <p:cNvSpPr/>
          <p:nvPr/>
        </p:nvSpPr>
        <p:spPr>
          <a:xfrm>
            <a:off x="0" y="6248400"/>
            <a:ext cx="100584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0498" y="2009618"/>
            <a:ext cx="8289290" cy="3550285"/>
          </a:xfrm>
          <a:prstGeom prst="rect">
            <a:avLst/>
          </a:prstGeom>
        </p:spPr>
        <p:txBody>
          <a:bodyPr vert="horz" wrap="square" lIns="0" tIns="68580" rIns="0" bIns="0" rtlCol="0">
            <a:spAutoFit/>
          </a:bodyPr>
          <a:lstStyle/>
          <a:p>
            <a:pPr marL="403860" indent="-391795">
              <a:lnSpc>
                <a:spcPct val="100000"/>
              </a:lnSpc>
              <a:spcBef>
                <a:spcPts val="540"/>
              </a:spcBef>
              <a:buFont typeface="Tahoma"/>
              <a:buChar char="●"/>
              <a:tabLst>
                <a:tab pos="403860" algn="l"/>
                <a:tab pos="404495" algn="l"/>
              </a:tabLst>
            </a:pPr>
            <a:r>
              <a:rPr sz="2200" dirty="0">
                <a:solidFill>
                  <a:srgbClr val="666666"/>
                </a:solidFill>
                <a:latin typeface="Source Sans 3"/>
                <a:cs typeface="Source Sans 3"/>
              </a:rPr>
              <a:t>Lots</a:t>
            </a:r>
            <a:r>
              <a:rPr sz="2200" spc="-45" dirty="0">
                <a:solidFill>
                  <a:srgbClr val="666666"/>
                </a:solidFill>
                <a:latin typeface="Source Sans 3"/>
                <a:cs typeface="Source Sans 3"/>
              </a:rPr>
              <a:t> </a:t>
            </a:r>
            <a:r>
              <a:rPr sz="2200" dirty="0">
                <a:solidFill>
                  <a:srgbClr val="666666"/>
                </a:solidFill>
                <a:latin typeface="Source Sans 3"/>
                <a:cs typeface="Source Sans 3"/>
              </a:rPr>
              <a:t>of</a:t>
            </a:r>
            <a:r>
              <a:rPr sz="2200" spc="-40" dirty="0">
                <a:solidFill>
                  <a:srgbClr val="666666"/>
                </a:solidFill>
                <a:latin typeface="Source Sans 3"/>
                <a:cs typeface="Source Sans 3"/>
              </a:rPr>
              <a:t> </a:t>
            </a:r>
            <a:r>
              <a:rPr sz="2200" dirty="0">
                <a:solidFill>
                  <a:srgbClr val="666666"/>
                </a:solidFill>
                <a:latin typeface="Source Sans 3"/>
                <a:cs typeface="Source Sans 3"/>
              </a:rPr>
              <a:t>overhead</a:t>
            </a:r>
            <a:r>
              <a:rPr sz="2200" spc="-40" dirty="0">
                <a:solidFill>
                  <a:srgbClr val="666666"/>
                </a:solidFill>
                <a:latin typeface="Source Sans 3"/>
                <a:cs typeface="Source Sans 3"/>
              </a:rPr>
              <a:t> </a:t>
            </a:r>
            <a:r>
              <a:rPr sz="2200" dirty="0">
                <a:solidFill>
                  <a:srgbClr val="666666"/>
                </a:solidFill>
                <a:latin typeface="Source Sans 3"/>
                <a:cs typeface="Source Sans 3"/>
              </a:rPr>
              <a:t>in</a:t>
            </a:r>
            <a:r>
              <a:rPr sz="2200" spc="-40" dirty="0">
                <a:solidFill>
                  <a:srgbClr val="666666"/>
                </a:solidFill>
                <a:latin typeface="Source Sans 3"/>
                <a:cs typeface="Source Sans 3"/>
              </a:rPr>
              <a:t> </a:t>
            </a:r>
            <a:r>
              <a:rPr sz="2200" dirty="0">
                <a:solidFill>
                  <a:srgbClr val="666666"/>
                </a:solidFill>
                <a:latin typeface="Source Sans 3"/>
                <a:cs typeface="Source Sans 3"/>
              </a:rPr>
              <a:t>creating</a:t>
            </a:r>
            <a:r>
              <a:rPr sz="2200" spc="-40" dirty="0">
                <a:solidFill>
                  <a:srgbClr val="666666"/>
                </a:solidFill>
                <a:latin typeface="Source Sans 3"/>
                <a:cs typeface="Source Sans 3"/>
              </a:rPr>
              <a:t> </a:t>
            </a:r>
            <a:r>
              <a:rPr sz="2200" dirty="0">
                <a:solidFill>
                  <a:srgbClr val="666666"/>
                </a:solidFill>
                <a:latin typeface="Source Sans 3"/>
                <a:cs typeface="Source Sans 3"/>
              </a:rPr>
              <a:t>a</a:t>
            </a:r>
            <a:r>
              <a:rPr sz="2200" spc="-40" dirty="0">
                <a:solidFill>
                  <a:srgbClr val="666666"/>
                </a:solidFill>
                <a:latin typeface="Source Sans 3"/>
                <a:cs typeface="Source Sans 3"/>
              </a:rPr>
              <a:t> </a:t>
            </a:r>
            <a:r>
              <a:rPr sz="2200" spc="-10" dirty="0">
                <a:solidFill>
                  <a:srgbClr val="666666"/>
                </a:solidFill>
                <a:latin typeface="Source Sans 3"/>
                <a:cs typeface="Source Sans 3"/>
              </a:rPr>
              <a:t>process</a:t>
            </a:r>
            <a:endParaRPr sz="2200">
              <a:latin typeface="Source Sans 3"/>
              <a:cs typeface="Source Sans 3"/>
            </a:endParaRPr>
          </a:p>
          <a:p>
            <a:pPr marL="949325" lvl="1" indent="-391795">
              <a:lnSpc>
                <a:spcPct val="100000"/>
              </a:lnSpc>
              <a:spcBef>
                <a:spcPts val="445"/>
              </a:spcBef>
              <a:buFont typeface="Tahoma"/>
              <a:buChar char="●"/>
              <a:tabLst>
                <a:tab pos="949325" algn="l"/>
                <a:tab pos="949960" algn="l"/>
              </a:tabLst>
            </a:pPr>
            <a:r>
              <a:rPr sz="2200" dirty="0">
                <a:solidFill>
                  <a:srgbClr val="666666"/>
                </a:solidFill>
                <a:latin typeface="Source Sans 3"/>
                <a:cs typeface="Source Sans 3"/>
              </a:rPr>
              <a:t>Operating</a:t>
            </a:r>
            <a:r>
              <a:rPr sz="2200" spc="-60" dirty="0">
                <a:solidFill>
                  <a:srgbClr val="666666"/>
                </a:solidFill>
                <a:latin typeface="Source Sans 3"/>
                <a:cs typeface="Source Sans 3"/>
              </a:rPr>
              <a:t> </a:t>
            </a:r>
            <a:r>
              <a:rPr sz="2200" dirty="0">
                <a:solidFill>
                  <a:srgbClr val="666666"/>
                </a:solidFill>
                <a:latin typeface="Source Sans 3"/>
                <a:cs typeface="Source Sans 3"/>
              </a:rPr>
              <a:t>System</a:t>
            </a:r>
            <a:r>
              <a:rPr sz="2200" spc="-55" dirty="0">
                <a:solidFill>
                  <a:srgbClr val="666666"/>
                </a:solidFill>
                <a:latin typeface="Source Sans 3"/>
                <a:cs typeface="Source Sans 3"/>
              </a:rPr>
              <a:t> </a:t>
            </a:r>
            <a:r>
              <a:rPr sz="2200" dirty="0">
                <a:solidFill>
                  <a:srgbClr val="666666"/>
                </a:solidFill>
                <a:latin typeface="Source Sans 3"/>
                <a:cs typeface="Source Sans 3"/>
              </a:rPr>
              <a:t>specific</a:t>
            </a:r>
            <a:r>
              <a:rPr sz="2200" spc="-55" dirty="0">
                <a:solidFill>
                  <a:srgbClr val="666666"/>
                </a:solidFill>
                <a:latin typeface="Source Sans 3"/>
                <a:cs typeface="Source Sans 3"/>
              </a:rPr>
              <a:t> </a:t>
            </a:r>
            <a:r>
              <a:rPr sz="2200" spc="-10" dirty="0">
                <a:solidFill>
                  <a:srgbClr val="666666"/>
                </a:solidFill>
                <a:latin typeface="Source Sans 3"/>
                <a:cs typeface="Source Sans 3"/>
              </a:rPr>
              <a:t>differences</a:t>
            </a:r>
            <a:endParaRPr sz="2200">
              <a:latin typeface="Source Sans 3"/>
              <a:cs typeface="Source Sans 3"/>
            </a:endParaRPr>
          </a:p>
          <a:p>
            <a:pPr marL="949325" lvl="1" indent="-391795">
              <a:lnSpc>
                <a:spcPct val="100000"/>
              </a:lnSpc>
              <a:spcBef>
                <a:spcPts val="445"/>
              </a:spcBef>
              <a:buFont typeface="Tahoma"/>
              <a:buChar char="●"/>
              <a:tabLst>
                <a:tab pos="949325" algn="l"/>
                <a:tab pos="949960" algn="l"/>
              </a:tabLst>
            </a:pPr>
            <a:r>
              <a:rPr sz="2200" spc="-10" dirty="0">
                <a:solidFill>
                  <a:srgbClr val="666666"/>
                </a:solidFill>
                <a:latin typeface="Source Sans 3"/>
                <a:cs typeface="Source Sans 3"/>
              </a:rPr>
              <a:t>Tends</a:t>
            </a:r>
            <a:r>
              <a:rPr sz="2200" spc="-55" dirty="0">
                <a:solidFill>
                  <a:srgbClr val="666666"/>
                </a:solidFill>
                <a:latin typeface="Source Sans 3"/>
                <a:cs typeface="Source Sans 3"/>
              </a:rPr>
              <a:t> </a:t>
            </a:r>
            <a:r>
              <a:rPr sz="2200" dirty="0">
                <a:solidFill>
                  <a:srgbClr val="666666"/>
                </a:solidFill>
                <a:latin typeface="Source Sans 3"/>
                <a:cs typeface="Source Sans 3"/>
              </a:rPr>
              <a:t>to</a:t>
            </a:r>
            <a:r>
              <a:rPr sz="2200" spc="-50" dirty="0">
                <a:solidFill>
                  <a:srgbClr val="666666"/>
                </a:solidFill>
                <a:latin typeface="Source Sans 3"/>
                <a:cs typeface="Source Sans 3"/>
              </a:rPr>
              <a:t> </a:t>
            </a:r>
            <a:r>
              <a:rPr sz="2200" dirty="0">
                <a:solidFill>
                  <a:srgbClr val="666666"/>
                </a:solidFill>
                <a:latin typeface="Source Sans 3"/>
                <a:cs typeface="Source Sans 3"/>
              </a:rPr>
              <a:t>require</a:t>
            </a:r>
            <a:r>
              <a:rPr sz="2200" spc="-55" dirty="0">
                <a:solidFill>
                  <a:srgbClr val="666666"/>
                </a:solidFill>
                <a:latin typeface="Source Sans 3"/>
                <a:cs typeface="Source Sans 3"/>
              </a:rPr>
              <a:t> </a:t>
            </a:r>
            <a:r>
              <a:rPr sz="2200" dirty="0">
                <a:solidFill>
                  <a:srgbClr val="666666"/>
                </a:solidFill>
                <a:latin typeface="Source Sans 3"/>
                <a:cs typeface="Source Sans 3"/>
              </a:rPr>
              <a:t>more</a:t>
            </a:r>
            <a:r>
              <a:rPr sz="2200" spc="-50" dirty="0">
                <a:solidFill>
                  <a:srgbClr val="666666"/>
                </a:solidFill>
                <a:latin typeface="Source Sans 3"/>
                <a:cs typeface="Source Sans 3"/>
              </a:rPr>
              <a:t> </a:t>
            </a:r>
            <a:r>
              <a:rPr sz="2200" spc="-10" dirty="0">
                <a:solidFill>
                  <a:srgbClr val="666666"/>
                </a:solidFill>
                <a:latin typeface="Source Sans 3"/>
                <a:cs typeface="Source Sans 3"/>
              </a:rPr>
              <a:t>memory</a:t>
            </a:r>
            <a:endParaRPr sz="2200">
              <a:latin typeface="Source Sans 3"/>
              <a:cs typeface="Source Sans 3"/>
            </a:endParaRPr>
          </a:p>
          <a:p>
            <a:pPr marL="949325" lvl="1" indent="-391795">
              <a:lnSpc>
                <a:spcPct val="100000"/>
              </a:lnSpc>
              <a:spcBef>
                <a:spcPts val="440"/>
              </a:spcBef>
              <a:buFont typeface="Tahoma"/>
              <a:buChar char="●"/>
              <a:tabLst>
                <a:tab pos="949325" algn="l"/>
                <a:tab pos="949960" algn="l"/>
              </a:tabLst>
            </a:pPr>
            <a:r>
              <a:rPr sz="2200" spc="-10" dirty="0">
                <a:solidFill>
                  <a:srgbClr val="666666"/>
                </a:solidFill>
                <a:latin typeface="Source Sans 3"/>
                <a:cs typeface="Source Sans 3"/>
              </a:rPr>
              <a:t>Tends</a:t>
            </a:r>
            <a:r>
              <a:rPr sz="2200" spc="-45" dirty="0">
                <a:solidFill>
                  <a:srgbClr val="666666"/>
                </a:solidFill>
                <a:latin typeface="Source Sans 3"/>
                <a:cs typeface="Source Sans 3"/>
              </a:rPr>
              <a:t> </a:t>
            </a:r>
            <a:r>
              <a:rPr sz="2200" dirty="0">
                <a:solidFill>
                  <a:srgbClr val="666666"/>
                </a:solidFill>
                <a:latin typeface="Source Sans 3"/>
                <a:cs typeface="Source Sans 3"/>
              </a:rPr>
              <a:t>to</a:t>
            </a:r>
            <a:r>
              <a:rPr sz="2200" spc="-40" dirty="0">
                <a:solidFill>
                  <a:srgbClr val="666666"/>
                </a:solidFill>
                <a:latin typeface="Source Sans 3"/>
                <a:cs typeface="Source Sans 3"/>
              </a:rPr>
              <a:t> </a:t>
            </a:r>
            <a:r>
              <a:rPr sz="2200" dirty="0">
                <a:solidFill>
                  <a:srgbClr val="666666"/>
                </a:solidFill>
                <a:latin typeface="Source Sans 3"/>
                <a:cs typeface="Source Sans 3"/>
              </a:rPr>
              <a:t>be</a:t>
            </a:r>
            <a:r>
              <a:rPr sz="2200" spc="-40" dirty="0">
                <a:solidFill>
                  <a:srgbClr val="666666"/>
                </a:solidFill>
                <a:latin typeface="Source Sans 3"/>
                <a:cs typeface="Source Sans 3"/>
              </a:rPr>
              <a:t> </a:t>
            </a:r>
            <a:r>
              <a:rPr sz="2200" dirty="0">
                <a:solidFill>
                  <a:srgbClr val="666666"/>
                </a:solidFill>
                <a:latin typeface="Source Sans 3"/>
                <a:cs typeface="Source Sans 3"/>
              </a:rPr>
              <a:t>slower</a:t>
            </a:r>
            <a:r>
              <a:rPr sz="2200" spc="-40" dirty="0">
                <a:solidFill>
                  <a:srgbClr val="666666"/>
                </a:solidFill>
                <a:latin typeface="Source Sans 3"/>
                <a:cs typeface="Source Sans 3"/>
              </a:rPr>
              <a:t> </a:t>
            </a:r>
            <a:r>
              <a:rPr sz="2200" dirty="0">
                <a:solidFill>
                  <a:srgbClr val="666666"/>
                </a:solidFill>
                <a:latin typeface="Source Sans 3"/>
                <a:cs typeface="Source Sans 3"/>
              </a:rPr>
              <a:t>to</a:t>
            </a:r>
            <a:r>
              <a:rPr sz="2200" spc="-45" dirty="0">
                <a:solidFill>
                  <a:srgbClr val="666666"/>
                </a:solidFill>
                <a:latin typeface="Source Sans 3"/>
                <a:cs typeface="Source Sans 3"/>
              </a:rPr>
              <a:t> </a:t>
            </a:r>
            <a:r>
              <a:rPr sz="2200" spc="-10" dirty="0">
                <a:solidFill>
                  <a:srgbClr val="666666"/>
                </a:solidFill>
                <a:latin typeface="Source Sans 3"/>
                <a:cs typeface="Source Sans 3"/>
              </a:rPr>
              <a:t>initialize</a:t>
            </a:r>
            <a:endParaRPr sz="2200">
              <a:latin typeface="Source Sans 3"/>
              <a:cs typeface="Source Sans 3"/>
            </a:endParaRPr>
          </a:p>
          <a:p>
            <a:pPr marL="403860" marR="5080" indent="-391795">
              <a:lnSpc>
                <a:spcPct val="116799"/>
              </a:lnSpc>
              <a:buFont typeface="Tahoma"/>
              <a:buChar char="●"/>
              <a:tabLst>
                <a:tab pos="403860" algn="l"/>
                <a:tab pos="404495" algn="l"/>
              </a:tabLst>
            </a:pPr>
            <a:r>
              <a:rPr sz="2200" dirty="0">
                <a:solidFill>
                  <a:srgbClr val="666666"/>
                </a:solidFill>
                <a:latin typeface="Source Sans 3"/>
                <a:cs typeface="Source Sans 3"/>
              </a:rPr>
              <a:t>Sharing</a:t>
            </a:r>
            <a:r>
              <a:rPr sz="2200" spc="-30" dirty="0">
                <a:solidFill>
                  <a:srgbClr val="666666"/>
                </a:solidFill>
                <a:latin typeface="Source Sans 3"/>
                <a:cs typeface="Source Sans 3"/>
              </a:rPr>
              <a:t> </a:t>
            </a:r>
            <a:r>
              <a:rPr sz="2200" dirty="0">
                <a:solidFill>
                  <a:srgbClr val="666666"/>
                </a:solidFill>
                <a:latin typeface="Source Sans 3"/>
                <a:cs typeface="Source Sans 3"/>
              </a:rPr>
              <a:t>information</a:t>
            </a:r>
            <a:r>
              <a:rPr sz="2200" spc="-25" dirty="0">
                <a:solidFill>
                  <a:srgbClr val="666666"/>
                </a:solidFill>
                <a:latin typeface="Source Sans 3"/>
                <a:cs typeface="Source Sans 3"/>
              </a:rPr>
              <a:t> </a:t>
            </a:r>
            <a:r>
              <a:rPr sz="2200" dirty="0">
                <a:solidFill>
                  <a:srgbClr val="666666"/>
                </a:solidFill>
                <a:latin typeface="Source Sans 3"/>
                <a:cs typeface="Source Sans 3"/>
              </a:rPr>
              <a:t>between</a:t>
            </a:r>
            <a:r>
              <a:rPr sz="2200" spc="-30" dirty="0">
                <a:solidFill>
                  <a:srgbClr val="666666"/>
                </a:solidFill>
                <a:latin typeface="Source Sans 3"/>
                <a:cs typeface="Source Sans 3"/>
              </a:rPr>
              <a:t> </a:t>
            </a:r>
            <a:r>
              <a:rPr sz="2200" dirty="0">
                <a:solidFill>
                  <a:srgbClr val="666666"/>
                </a:solidFill>
                <a:latin typeface="Source Sans 3"/>
                <a:cs typeface="Source Sans 3"/>
              </a:rPr>
              <a:t>processes</a:t>
            </a:r>
            <a:r>
              <a:rPr sz="2200" spc="-25" dirty="0">
                <a:solidFill>
                  <a:srgbClr val="666666"/>
                </a:solidFill>
                <a:latin typeface="Source Sans 3"/>
                <a:cs typeface="Source Sans 3"/>
              </a:rPr>
              <a:t> </a:t>
            </a:r>
            <a:r>
              <a:rPr sz="2200" dirty="0">
                <a:solidFill>
                  <a:srgbClr val="666666"/>
                </a:solidFill>
                <a:latin typeface="Source Sans 3"/>
                <a:cs typeface="Source Sans 3"/>
              </a:rPr>
              <a:t>must</a:t>
            </a:r>
            <a:r>
              <a:rPr sz="2200" spc="-25" dirty="0">
                <a:solidFill>
                  <a:srgbClr val="666666"/>
                </a:solidFill>
                <a:latin typeface="Source Sans 3"/>
                <a:cs typeface="Source Sans 3"/>
              </a:rPr>
              <a:t> </a:t>
            </a:r>
            <a:r>
              <a:rPr sz="2200" dirty="0">
                <a:solidFill>
                  <a:srgbClr val="666666"/>
                </a:solidFill>
                <a:latin typeface="Source Sans 3"/>
                <a:cs typeface="Source Sans 3"/>
              </a:rPr>
              <a:t>be</a:t>
            </a:r>
            <a:r>
              <a:rPr sz="2200" spc="-30" dirty="0">
                <a:solidFill>
                  <a:srgbClr val="666666"/>
                </a:solidFill>
                <a:latin typeface="Source Sans 3"/>
                <a:cs typeface="Source Sans 3"/>
              </a:rPr>
              <a:t> </a:t>
            </a:r>
            <a:r>
              <a:rPr sz="2200" dirty="0">
                <a:solidFill>
                  <a:srgbClr val="666666"/>
                </a:solidFill>
                <a:latin typeface="Source Sans 3"/>
                <a:cs typeface="Source Sans 3"/>
              </a:rPr>
              <a:t>done</a:t>
            </a:r>
            <a:r>
              <a:rPr sz="2200" spc="-25" dirty="0">
                <a:solidFill>
                  <a:srgbClr val="666666"/>
                </a:solidFill>
                <a:latin typeface="Source Sans 3"/>
                <a:cs typeface="Source Sans 3"/>
              </a:rPr>
              <a:t> </a:t>
            </a:r>
            <a:r>
              <a:rPr sz="2200" dirty="0">
                <a:solidFill>
                  <a:srgbClr val="666666"/>
                </a:solidFill>
                <a:latin typeface="Source Sans 3"/>
                <a:cs typeface="Source Sans 3"/>
              </a:rPr>
              <a:t>using</a:t>
            </a:r>
            <a:r>
              <a:rPr sz="2200" spc="-25" dirty="0">
                <a:solidFill>
                  <a:srgbClr val="666666"/>
                </a:solidFill>
                <a:latin typeface="Source Sans 3"/>
                <a:cs typeface="Source Sans 3"/>
              </a:rPr>
              <a:t> </a:t>
            </a:r>
            <a:r>
              <a:rPr sz="2200" spc="-10" dirty="0">
                <a:solidFill>
                  <a:srgbClr val="666666"/>
                </a:solidFill>
                <a:latin typeface="Source Sans 3"/>
                <a:cs typeface="Source Sans 3"/>
              </a:rPr>
              <a:t>explicit constructs:</a:t>
            </a:r>
            <a:endParaRPr sz="2200">
              <a:latin typeface="Source Sans 3"/>
              <a:cs typeface="Source Sans 3"/>
            </a:endParaRPr>
          </a:p>
          <a:p>
            <a:pPr marL="949325" lvl="1" indent="-391795">
              <a:lnSpc>
                <a:spcPct val="100000"/>
              </a:lnSpc>
              <a:spcBef>
                <a:spcPts val="445"/>
              </a:spcBef>
              <a:buClr>
                <a:srgbClr val="666666"/>
              </a:buClr>
              <a:buFont typeface="Tahoma"/>
              <a:buChar char="●"/>
              <a:tabLst>
                <a:tab pos="949325" algn="l"/>
                <a:tab pos="949960" algn="l"/>
                <a:tab pos="2456180" algn="l"/>
              </a:tabLst>
            </a:pPr>
            <a:r>
              <a:rPr sz="1950" dirty="0">
                <a:solidFill>
                  <a:srgbClr val="2F6897"/>
                </a:solidFill>
                <a:latin typeface="Courier New"/>
                <a:cs typeface="Courier New"/>
              </a:rPr>
              <a:t>Queue</a:t>
            </a:r>
            <a:r>
              <a:rPr sz="1950" spc="55" dirty="0">
                <a:solidFill>
                  <a:srgbClr val="2F6897"/>
                </a:solidFill>
                <a:latin typeface="Courier New"/>
                <a:cs typeface="Courier New"/>
              </a:rPr>
              <a:t> </a:t>
            </a:r>
            <a:r>
              <a:rPr sz="2200" spc="-25" dirty="0">
                <a:solidFill>
                  <a:srgbClr val="666666"/>
                </a:solidFill>
                <a:latin typeface="Source Sans 3"/>
                <a:cs typeface="Source Sans 3"/>
              </a:rPr>
              <a:t>and</a:t>
            </a:r>
            <a:r>
              <a:rPr sz="2200" dirty="0">
                <a:solidFill>
                  <a:srgbClr val="666666"/>
                </a:solidFill>
                <a:latin typeface="Source Sans 3"/>
                <a:cs typeface="Source Sans 3"/>
              </a:rPr>
              <a:t>	</a:t>
            </a:r>
            <a:r>
              <a:rPr sz="1950" spc="-20" dirty="0">
                <a:solidFill>
                  <a:srgbClr val="2F6897"/>
                </a:solidFill>
                <a:latin typeface="Courier New"/>
                <a:cs typeface="Courier New"/>
              </a:rPr>
              <a:t>Pipe</a:t>
            </a:r>
            <a:endParaRPr sz="1950">
              <a:latin typeface="Courier New"/>
              <a:cs typeface="Courier New"/>
            </a:endParaRPr>
          </a:p>
          <a:p>
            <a:pPr marL="949325" lvl="1" indent="-391795">
              <a:lnSpc>
                <a:spcPct val="100000"/>
              </a:lnSpc>
              <a:spcBef>
                <a:spcPts val="445"/>
              </a:spcBef>
              <a:buFont typeface="Tahoma"/>
              <a:buChar char="●"/>
              <a:tabLst>
                <a:tab pos="949325" algn="l"/>
                <a:tab pos="949960" algn="l"/>
              </a:tabLst>
            </a:pPr>
            <a:r>
              <a:rPr sz="2200" dirty="0">
                <a:solidFill>
                  <a:srgbClr val="666666"/>
                </a:solidFill>
                <a:latin typeface="Source Sans 3"/>
                <a:cs typeface="Source Sans 3"/>
              </a:rPr>
              <a:t>Shared</a:t>
            </a:r>
            <a:r>
              <a:rPr sz="2200" spc="20" dirty="0">
                <a:solidFill>
                  <a:srgbClr val="666666"/>
                </a:solidFill>
                <a:latin typeface="Source Sans 3"/>
                <a:cs typeface="Source Sans 3"/>
              </a:rPr>
              <a:t> </a:t>
            </a:r>
            <a:r>
              <a:rPr sz="2200" dirty="0">
                <a:solidFill>
                  <a:srgbClr val="666666"/>
                </a:solidFill>
                <a:latin typeface="Source Sans 3"/>
                <a:cs typeface="Source Sans 3"/>
              </a:rPr>
              <a:t>memory:</a:t>
            </a:r>
            <a:r>
              <a:rPr sz="2200" spc="20" dirty="0">
                <a:solidFill>
                  <a:srgbClr val="666666"/>
                </a:solidFill>
                <a:latin typeface="Source Sans 3"/>
                <a:cs typeface="Source Sans 3"/>
              </a:rPr>
              <a:t> </a:t>
            </a:r>
            <a:r>
              <a:rPr sz="1950" dirty="0">
                <a:solidFill>
                  <a:srgbClr val="2F6897"/>
                </a:solidFill>
                <a:latin typeface="Courier New"/>
                <a:cs typeface="Courier New"/>
              </a:rPr>
              <a:t>Value</a:t>
            </a:r>
            <a:r>
              <a:rPr sz="1950" spc="-705" dirty="0">
                <a:solidFill>
                  <a:srgbClr val="2F6897"/>
                </a:solidFill>
                <a:latin typeface="Courier New"/>
                <a:cs typeface="Courier New"/>
              </a:rPr>
              <a:t> </a:t>
            </a:r>
            <a:r>
              <a:rPr sz="2200" dirty="0">
                <a:solidFill>
                  <a:srgbClr val="666666"/>
                </a:solidFill>
                <a:latin typeface="Source Sans 3"/>
                <a:cs typeface="Source Sans 3"/>
              </a:rPr>
              <a:t>&amp;</a:t>
            </a:r>
            <a:r>
              <a:rPr sz="2200" spc="20" dirty="0">
                <a:solidFill>
                  <a:srgbClr val="666666"/>
                </a:solidFill>
                <a:latin typeface="Source Sans 3"/>
                <a:cs typeface="Source Sans 3"/>
              </a:rPr>
              <a:t> </a:t>
            </a:r>
            <a:r>
              <a:rPr sz="1950" spc="-10" dirty="0">
                <a:solidFill>
                  <a:srgbClr val="2F6897"/>
                </a:solidFill>
                <a:latin typeface="Courier New"/>
                <a:cs typeface="Courier New"/>
              </a:rPr>
              <a:t>Array</a:t>
            </a:r>
            <a:endParaRPr sz="1950">
              <a:latin typeface="Courier New"/>
              <a:cs typeface="Courier New"/>
            </a:endParaRPr>
          </a:p>
          <a:p>
            <a:pPr marL="403860" indent="-391795">
              <a:lnSpc>
                <a:spcPct val="100000"/>
              </a:lnSpc>
              <a:spcBef>
                <a:spcPts val="440"/>
              </a:spcBef>
              <a:buFont typeface="Tahoma"/>
              <a:buChar char="●"/>
              <a:tabLst>
                <a:tab pos="403860" algn="l"/>
                <a:tab pos="404495" algn="l"/>
              </a:tabLst>
            </a:pPr>
            <a:r>
              <a:rPr sz="2200" dirty="0">
                <a:solidFill>
                  <a:srgbClr val="666666"/>
                </a:solidFill>
                <a:latin typeface="Source Sans 3"/>
                <a:cs typeface="Source Sans 3"/>
              </a:rPr>
              <a:t>Usually</a:t>
            </a:r>
            <a:r>
              <a:rPr sz="2200" spc="-30" dirty="0">
                <a:solidFill>
                  <a:srgbClr val="666666"/>
                </a:solidFill>
                <a:latin typeface="Source Sans 3"/>
                <a:cs typeface="Source Sans 3"/>
              </a:rPr>
              <a:t> </a:t>
            </a:r>
            <a:r>
              <a:rPr sz="2200" dirty="0">
                <a:solidFill>
                  <a:srgbClr val="666666"/>
                </a:solidFill>
                <a:latin typeface="Source Sans 3"/>
                <a:cs typeface="Source Sans 3"/>
              </a:rPr>
              <a:t>used</a:t>
            </a:r>
            <a:r>
              <a:rPr sz="2200" spc="-25" dirty="0">
                <a:solidFill>
                  <a:srgbClr val="666666"/>
                </a:solidFill>
                <a:latin typeface="Source Sans 3"/>
                <a:cs typeface="Source Sans 3"/>
              </a:rPr>
              <a:t> </a:t>
            </a:r>
            <a:r>
              <a:rPr sz="2200" dirty="0">
                <a:solidFill>
                  <a:srgbClr val="666666"/>
                </a:solidFill>
                <a:latin typeface="Source Sans 3"/>
                <a:cs typeface="Source Sans 3"/>
              </a:rPr>
              <a:t>to</a:t>
            </a:r>
            <a:r>
              <a:rPr sz="2200" spc="-25" dirty="0">
                <a:solidFill>
                  <a:srgbClr val="666666"/>
                </a:solidFill>
                <a:latin typeface="Source Sans 3"/>
                <a:cs typeface="Source Sans 3"/>
              </a:rPr>
              <a:t> </a:t>
            </a:r>
            <a:r>
              <a:rPr sz="2200" dirty="0">
                <a:solidFill>
                  <a:srgbClr val="666666"/>
                </a:solidFill>
                <a:latin typeface="Source Sans 3"/>
                <a:cs typeface="Source Sans 3"/>
              </a:rPr>
              <a:t>map</a:t>
            </a:r>
            <a:r>
              <a:rPr sz="2200" spc="-25" dirty="0">
                <a:solidFill>
                  <a:srgbClr val="666666"/>
                </a:solidFill>
                <a:latin typeface="Source Sans 3"/>
                <a:cs typeface="Source Sans 3"/>
              </a:rPr>
              <a:t> </a:t>
            </a:r>
            <a:r>
              <a:rPr sz="2200" dirty="0">
                <a:solidFill>
                  <a:srgbClr val="666666"/>
                </a:solidFill>
                <a:latin typeface="Source Sans 3"/>
                <a:cs typeface="Source Sans 3"/>
              </a:rPr>
              <a:t>processes</a:t>
            </a:r>
            <a:r>
              <a:rPr sz="2200" spc="-25" dirty="0">
                <a:solidFill>
                  <a:srgbClr val="666666"/>
                </a:solidFill>
                <a:latin typeface="Source Sans 3"/>
                <a:cs typeface="Source Sans 3"/>
              </a:rPr>
              <a:t> </a:t>
            </a:r>
            <a:r>
              <a:rPr sz="2200" dirty="0">
                <a:solidFill>
                  <a:srgbClr val="666666"/>
                </a:solidFill>
                <a:latin typeface="Source Sans 3"/>
                <a:cs typeface="Source Sans 3"/>
              </a:rPr>
              <a:t>to</a:t>
            </a:r>
            <a:r>
              <a:rPr sz="2200" spc="-25" dirty="0">
                <a:solidFill>
                  <a:srgbClr val="666666"/>
                </a:solidFill>
                <a:latin typeface="Source Sans 3"/>
                <a:cs typeface="Source Sans 3"/>
              </a:rPr>
              <a:t> </a:t>
            </a:r>
            <a:r>
              <a:rPr sz="2200" spc="-20" dirty="0">
                <a:solidFill>
                  <a:srgbClr val="666666"/>
                </a:solidFill>
                <a:latin typeface="Source Sans 3"/>
                <a:cs typeface="Source Sans 3"/>
              </a:rPr>
              <a:t>CPUs</a:t>
            </a:r>
            <a:endParaRPr sz="2200">
              <a:latin typeface="Source Sans 3"/>
              <a:cs typeface="Source Sans 3"/>
            </a:endParaRPr>
          </a:p>
        </p:txBody>
      </p:sp>
      <p:sp>
        <p:nvSpPr>
          <p:cNvPr id="3" name="object 3"/>
          <p:cNvSpPr txBox="1">
            <a:spLocks noGrp="1"/>
          </p:cNvSpPr>
          <p:nvPr>
            <p:ph type="title"/>
          </p:nvPr>
        </p:nvSpPr>
        <p:spPr>
          <a:prstGeom prst="rect">
            <a:avLst/>
          </a:prstGeom>
        </p:spPr>
        <p:txBody>
          <a:bodyPr vert="horz" wrap="square" lIns="0" tIns="229479" rIns="0" bIns="0" rtlCol="0">
            <a:spAutoFit/>
          </a:bodyPr>
          <a:lstStyle/>
          <a:p>
            <a:pPr marL="243204">
              <a:lnSpc>
                <a:spcPct val="100000"/>
              </a:lnSpc>
              <a:spcBef>
                <a:spcPts val="100"/>
              </a:spcBef>
            </a:pPr>
            <a:r>
              <a:rPr spc="-30" dirty="0"/>
              <a:t>MULTIPROCESSING</a:t>
            </a:r>
            <a:r>
              <a:rPr spc="5" dirty="0"/>
              <a:t> </a:t>
            </a:r>
            <a:r>
              <a:rPr dirty="0"/>
              <a:t>vs</a:t>
            </a:r>
            <a:r>
              <a:rPr spc="10" dirty="0"/>
              <a:t> </a:t>
            </a:r>
            <a:r>
              <a:rPr spc="-10" dirty="0"/>
              <a:t>THREADING</a:t>
            </a:r>
          </a:p>
        </p:txBody>
      </p:sp>
      <p:sp>
        <p:nvSpPr>
          <p:cNvPr id="4" name="Rectangle 3">
            <a:extLst>
              <a:ext uri="{FF2B5EF4-FFF2-40B4-BE49-F238E27FC236}">
                <a16:creationId xmlns:a16="http://schemas.microsoft.com/office/drawing/2014/main" id="{AC10725B-F327-ED66-68FD-66E9B3D91630}"/>
              </a:ext>
            </a:extLst>
          </p:cNvPr>
          <p:cNvSpPr/>
          <p:nvPr/>
        </p:nvSpPr>
        <p:spPr>
          <a:xfrm>
            <a:off x="0" y="6248400"/>
            <a:ext cx="100584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pPr>
            <a:r>
              <a:rPr dirty="0"/>
              <a:t>NEXT</a:t>
            </a:r>
            <a:r>
              <a:rPr spc="-70" dirty="0"/>
              <a:t> </a:t>
            </a:r>
            <a:r>
              <a:rPr spc="-55" dirty="0"/>
              <a:t>UP...</a:t>
            </a:r>
          </a:p>
        </p:txBody>
      </p:sp>
      <p:sp>
        <p:nvSpPr>
          <p:cNvPr id="3" name="object 3"/>
          <p:cNvSpPr txBox="1"/>
          <p:nvPr/>
        </p:nvSpPr>
        <p:spPr>
          <a:xfrm>
            <a:off x="2869023" y="3428219"/>
            <a:ext cx="3354704" cy="411480"/>
          </a:xfrm>
          <a:prstGeom prst="rect">
            <a:avLst/>
          </a:prstGeom>
        </p:spPr>
        <p:txBody>
          <a:bodyPr vert="horz" wrap="square" lIns="0" tIns="16510" rIns="0" bIns="0" rtlCol="0">
            <a:spAutoFit/>
          </a:bodyPr>
          <a:lstStyle/>
          <a:p>
            <a:pPr marL="12700">
              <a:lnSpc>
                <a:spcPct val="100000"/>
              </a:lnSpc>
              <a:spcBef>
                <a:spcPts val="130"/>
              </a:spcBef>
            </a:pPr>
            <a:r>
              <a:rPr sz="2500" dirty="0">
                <a:solidFill>
                  <a:srgbClr val="666666"/>
                </a:solidFill>
                <a:latin typeface="Source Sans 3"/>
                <a:cs typeface="Source Sans 3"/>
              </a:rPr>
              <a:t>CPU</a:t>
            </a:r>
            <a:r>
              <a:rPr sz="2500" spc="60" dirty="0">
                <a:solidFill>
                  <a:srgbClr val="666666"/>
                </a:solidFill>
                <a:latin typeface="Source Sans 3"/>
                <a:cs typeface="Source Sans 3"/>
              </a:rPr>
              <a:t> </a:t>
            </a:r>
            <a:r>
              <a:rPr sz="2500" dirty="0">
                <a:solidFill>
                  <a:srgbClr val="666666"/>
                </a:solidFill>
                <a:latin typeface="Source Sans 3"/>
                <a:cs typeface="Source Sans 3"/>
              </a:rPr>
              <a:t>Bound</a:t>
            </a:r>
            <a:r>
              <a:rPr sz="2500" spc="60" dirty="0">
                <a:solidFill>
                  <a:srgbClr val="666666"/>
                </a:solidFill>
                <a:latin typeface="Source Sans 3"/>
                <a:cs typeface="Source Sans 3"/>
              </a:rPr>
              <a:t> </a:t>
            </a:r>
            <a:r>
              <a:rPr sz="2500" spc="-10" dirty="0">
                <a:solidFill>
                  <a:srgbClr val="666666"/>
                </a:solidFill>
                <a:latin typeface="Source Sans 3"/>
                <a:cs typeface="Source Sans 3"/>
              </a:rPr>
              <a:t>computation</a:t>
            </a:r>
            <a:endParaRPr sz="2500">
              <a:latin typeface="Source Sans 3"/>
              <a:cs typeface="Source Sans 3"/>
            </a:endParaRPr>
          </a:p>
        </p:txBody>
      </p:sp>
      <p:grpSp>
        <p:nvGrpSpPr>
          <p:cNvPr id="4" name="object 4"/>
          <p:cNvGrpSpPr/>
          <p:nvPr/>
        </p:nvGrpSpPr>
        <p:grpSpPr>
          <a:xfrm>
            <a:off x="1830760" y="3208464"/>
            <a:ext cx="904240" cy="904240"/>
            <a:chOff x="1830760" y="3208464"/>
            <a:chExt cx="904240" cy="904240"/>
          </a:xfrm>
        </p:grpSpPr>
        <p:sp>
          <p:nvSpPr>
            <p:cNvPr id="5" name="object 5"/>
            <p:cNvSpPr/>
            <p:nvPr/>
          </p:nvSpPr>
          <p:spPr>
            <a:xfrm>
              <a:off x="1830760" y="3208464"/>
              <a:ext cx="904240" cy="904240"/>
            </a:xfrm>
            <a:custGeom>
              <a:avLst/>
              <a:gdLst/>
              <a:ahLst/>
              <a:cxnLst/>
              <a:rect l="l" t="t" r="r" b="b"/>
              <a:pathLst>
                <a:path w="904239" h="904239">
                  <a:moveTo>
                    <a:pt x="475256" y="0"/>
                  </a:moveTo>
                  <a:lnTo>
                    <a:pt x="428931" y="0"/>
                  </a:lnTo>
                  <a:lnTo>
                    <a:pt x="382802" y="4713"/>
                  </a:lnTo>
                  <a:lnTo>
                    <a:pt x="337259" y="14140"/>
                  </a:lnTo>
                  <a:lnTo>
                    <a:pt x="292692" y="28281"/>
                  </a:lnTo>
                  <a:lnTo>
                    <a:pt x="249492" y="47135"/>
                  </a:lnTo>
                  <a:lnTo>
                    <a:pt x="208049" y="70703"/>
                  </a:lnTo>
                  <a:lnTo>
                    <a:pt x="168754" y="98984"/>
                  </a:lnTo>
                  <a:lnTo>
                    <a:pt x="131998" y="131979"/>
                  </a:lnTo>
                  <a:lnTo>
                    <a:pt x="98999" y="168730"/>
                  </a:lnTo>
                  <a:lnTo>
                    <a:pt x="70713" y="208019"/>
                  </a:lnTo>
                  <a:lnTo>
                    <a:pt x="47142" y="249456"/>
                  </a:lnTo>
                  <a:lnTo>
                    <a:pt x="28285" y="292650"/>
                  </a:lnTo>
                  <a:lnTo>
                    <a:pt x="14142" y="337211"/>
                  </a:lnTo>
                  <a:lnTo>
                    <a:pt x="4714" y="382748"/>
                  </a:lnTo>
                  <a:lnTo>
                    <a:pt x="0" y="428871"/>
                  </a:lnTo>
                  <a:lnTo>
                    <a:pt x="0" y="475189"/>
                  </a:lnTo>
                  <a:lnTo>
                    <a:pt x="4714" y="521311"/>
                  </a:lnTo>
                  <a:lnTo>
                    <a:pt x="14142" y="566848"/>
                  </a:lnTo>
                  <a:lnTo>
                    <a:pt x="28285" y="611409"/>
                  </a:lnTo>
                  <a:lnTo>
                    <a:pt x="47142" y="654603"/>
                  </a:lnTo>
                  <a:lnTo>
                    <a:pt x="70713" y="696040"/>
                  </a:lnTo>
                  <a:lnTo>
                    <a:pt x="98999" y="735330"/>
                  </a:lnTo>
                  <a:lnTo>
                    <a:pt x="131998" y="772081"/>
                  </a:lnTo>
                  <a:lnTo>
                    <a:pt x="168754" y="805076"/>
                  </a:lnTo>
                  <a:lnTo>
                    <a:pt x="208049" y="833357"/>
                  </a:lnTo>
                  <a:lnTo>
                    <a:pt x="249492" y="856925"/>
                  </a:lnTo>
                  <a:lnTo>
                    <a:pt x="292692" y="875779"/>
                  </a:lnTo>
                  <a:lnTo>
                    <a:pt x="337259" y="889920"/>
                  </a:lnTo>
                  <a:lnTo>
                    <a:pt x="382802" y="899347"/>
                  </a:lnTo>
                  <a:lnTo>
                    <a:pt x="428931" y="904061"/>
                  </a:lnTo>
                  <a:lnTo>
                    <a:pt x="475256" y="904061"/>
                  </a:lnTo>
                  <a:lnTo>
                    <a:pt x="521385" y="899347"/>
                  </a:lnTo>
                  <a:lnTo>
                    <a:pt x="566928" y="889920"/>
                  </a:lnTo>
                  <a:lnTo>
                    <a:pt x="611495" y="875779"/>
                  </a:lnTo>
                  <a:lnTo>
                    <a:pt x="654695" y="856925"/>
                  </a:lnTo>
                  <a:lnTo>
                    <a:pt x="696138" y="833357"/>
                  </a:lnTo>
                  <a:lnTo>
                    <a:pt x="735432" y="805076"/>
                  </a:lnTo>
                  <a:lnTo>
                    <a:pt x="772189" y="772081"/>
                  </a:lnTo>
                  <a:lnTo>
                    <a:pt x="805188" y="735330"/>
                  </a:lnTo>
                  <a:lnTo>
                    <a:pt x="833474" y="696040"/>
                  </a:lnTo>
                  <a:lnTo>
                    <a:pt x="857045" y="654603"/>
                  </a:lnTo>
                  <a:lnTo>
                    <a:pt x="875902" y="611409"/>
                  </a:lnTo>
                  <a:lnTo>
                    <a:pt x="890045" y="566848"/>
                  </a:lnTo>
                  <a:lnTo>
                    <a:pt x="899473" y="521311"/>
                  </a:lnTo>
                  <a:lnTo>
                    <a:pt x="904187" y="475189"/>
                  </a:lnTo>
                  <a:lnTo>
                    <a:pt x="904187" y="428871"/>
                  </a:lnTo>
                  <a:lnTo>
                    <a:pt x="899473" y="382748"/>
                  </a:lnTo>
                  <a:lnTo>
                    <a:pt x="890045" y="337211"/>
                  </a:lnTo>
                  <a:lnTo>
                    <a:pt x="875902" y="292650"/>
                  </a:lnTo>
                  <a:lnTo>
                    <a:pt x="857045" y="249456"/>
                  </a:lnTo>
                  <a:lnTo>
                    <a:pt x="833474" y="208019"/>
                  </a:lnTo>
                  <a:lnTo>
                    <a:pt x="805188" y="168730"/>
                  </a:lnTo>
                  <a:lnTo>
                    <a:pt x="772189" y="131979"/>
                  </a:lnTo>
                  <a:lnTo>
                    <a:pt x="735432" y="98984"/>
                  </a:lnTo>
                  <a:lnTo>
                    <a:pt x="696138" y="70703"/>
                  </a:lnTo>
                  <a:lnTo>
                    <a:pt x="654695" y="47135"/>
                  </a:lnTo>
                  <a:lnTo>
                    <a:pt x="611495" y="28281"/>
                  </a:lnTo>
                  <a:lnTo>
                    <a:pt x="566928" y="14140"/>
                  </a:lnTo>
                  <a:lnTo>
                    <a:pt x="521385" y="4713"/>
                  </a:lnTo>
                  <a:lnTo>
                    <a:pt x="475256" y="0"/>
                  </a:lnTo>
                  <a:close/>
                </a:path>
              </a:pathLst>
            </a:custGeom>
            <a:solidFill>
              <a:srgbClr val="60AD63"/>
            </a:solidFill>
          </p:spPr>
          <p:txBody>
            <a:bodyPr wrap="square" lIns="0" tIns="0" rIns="0" bIns="0" rtlCol="0"/>
            <a:lstStyle/>
            <a:p>
              <a:endParaRPr/>
            </a:p>
          </p:txBody>
        </p:sp>
        <p:sp>
          <p:nvSpPr>
            <p:cNvPr id="6" name="object 6"/>
            <p:cNvSpPr/>
            <p:nvPr/>
          </p:nvSpPr>
          <p:spPr>
            <a:xfrm>
              <a:off x="2029094" y="3529337"/>
              <a:ext cx="508000" cy="262890"/>
            </a:xfrm>
            <a:custGeom>
              <a:avLst/>
              <a:gdLst/>
              <a:ahLst/>
              <a:cxnLst/>
              <a:rect l="l" t="t" r="r" b="b"/>
              <a:pathLst>
                <a:path w="508000" h="262889">
                  <a:moveTo>
                    <a:pt x="376345" y="0"/>
                  </a:moveTo>
                  <a:lnTo>
                    <a:pt x="376345" y="90851"/>
                  </a:lnTo>
                  <a:lnTo>
                    <a:pt x="0" y="90851"/>
                  </a:lnTo>
                  <a:lnTo>
                    <a:pt x="0" y="171461"/>
                  </a:lnTo>
                  <a:lnTo>
                    <a:pt x="376345" y="171461"/>
                  </a:lnTo>
                  <a:lnTo>
                    <a:pt x="376345" y="262314"/>
                  </a:lnTo>
                  <a:lnTo>
                    <a:pt x="507521" y="131156"/>
                  </a:lnTo>
                  <a:lnTo>
                    <a:pt x="376345" y="0"/>
                  </a:lnTo>
                  <a:close/>
                </a:path>
              </a:pathLst>
            </a:custGeom>
            <a:solidFill>
              <a:srgbClr val="FFFFFF"/>
            </a:solidFill>
          </p:spPr>
          <p:txBody>
            <a:bodyPr wrap="square" lIns="0" tIns="0" rIns="0" bIns="0" rtlCol="0"/>
            <a:lstStyle/>
            <a:p>
              <a:endParaRPr/>
            </a:p>
          </p:txBody>
        </p:sp>
      </p:grpSp>
      <p:sp>
        <p:nvSpPr>
          <p:cNvPr id="7" name="Rectangle 6">
            <a:extLst>
              <a:ext uri="{FF2B5EF4-FFF2-40B4-BE49-F238E27FC236}">
                <a16:creationId xmlns:a16="http://schemas.microsoft.com/office/drawing/2014/main" id="{1C4BCD38-6C34-0BE8-2D12-82EA9060A078}"/>
              </a:ext>
            </a:extLst>
          </p:cNvPr>
          <p:cNvSpPr/>
          <p:nvPr/>
        </p:nvSpPr>
        <p:spPr>
          <a:xfrm>
            <a:off x="0" y="6248400"/>
            <a:ext cx="100584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29479" rIns="0" bIns="0" rtlCol="0">
            <a:spAutoFit/>
          </a:bodyPr>
          <a:lstStyle/>
          <a:p>
            <a:pPr marL="243204">
              <a:lnSpc>
                <a:spcPct val="100000"/>
              </a:lnSpc>
              <a:spcBef>
                <a:spcPts val="100"/>
              </a:spcBef>
            </a:pPr>
            <a:r>
              <a:rPr dirty="0"/>
              <a:t>TABLE</a:t>
            </a:r>
            <a:r>
              <a:rPr spc="-70" dirty="0"/>
              <a:t> </a:t>
            </a:r>
            <a:r>
              <a:rPr dirty="0"/>
              <a:t>OF</a:t>
            </a:r>
            <a:r>
              <a:rPr spc="-65" dirty="0"/>
              <a:t> </a:t>
            </a:r>
            <a:r>
              <a:rPr spc="-10" dirty="0"/>
              <a:t>CONTENTS</a:t>
            </a:r>
          </a:p>
        </p:txBody>
      </p:sp>
      <p:pic>
        <p:nvPicPr>
          <p:cNvPr id="3" name="object 3"/>
          <p:cNvPicPr/>
          <p:nvPr/>
        </p:nvPicPr>
        <p:blipFill>
          <a:blip r:embed="rId2" cstate="print"/>
          <a:stretch>
            <a:fillRect/>
          </a:stretch>
        </p:blipFill>
        <p:spPr>
          <a:xfrm>
            <a:off x="120134" y="4750820"/>
            <a:ext cx="243872" cy="224899"/>
          </a:xfrm>
          <a:prstGeom prst="rect">
            <a:avLst/>
          </a:prstGeom>
        </p:spPr>
      </p:pic>
      <p:sp>
        <p:nvSpPr>
          <p:cNvPr id="4" name="object 4"/>
          <p:cNvSpPr txBox="1"/>
          <p:nvPr/>
        </p:nvSpPr>
        <p:spPr>
          <a:xfrm>
            <a:off x="451336" y="1930517"/>
            <a:ext cx="3244215" cy="3494404"/>
          </a:xfrm>
          <a:prstGeom prst="rect">
            <a:avLst/>
          </a:prstGeom>
        </p:spPr>
        <p:txBody>
          <a:bodyPr vert="horz" wrap="square" lIns="0" tIns="68580" rIns="0" bIns="0" rtlCol="0">
            <a:spAutoFit/>
          </a:bodyPr>
          <a:lstStyle/>
          <a:p>
            <a:pPr marL="306705" indent="-294640">
              <a:lnSpc>
                <a:spcPct val="100000"/>
              </a:lnSpc>
              <a:spcBef>
                <a:spcPts val="540"/>
              </a:spcBef>
              <a:buAutoNum type="arabicPeriod"/>
              <a:tabLst>
                <a:tab pos="307340" algn="l"/>
              </a:tabLst>
            </a:pPr>
            <a:r>
              <a:rPr sz="2200" b="1" spc="-10" dirty="0">
                <a:solidFill>
                  <a:srgbClr val="2F6897"/>
                </a:solidFill>
                <a:latin typeface="Source Sans 3"/>
                <a:cs typeface="Source Sans 3"/>
              </a:rPr>
              <a:t>Overview</a:t>
            </a:r>
            <a:endParaRPr sz="2200">
              <a:latin typeface="Source Sans 3"/>
              <a:cs typeface="Source Sans 3"/>
            </a:endParaRPr>
          </a:p>
          <a:p>
            <a:pPr marL="306705" indent="-294640">
              <a:lnSpc>
                <a:spcPct val="100000"/>
              </a:lnSpc>
              <a:spcBef>
                <a:spcPts val="445"/>
              </a:spcBef>
              <a:buAutoNum type="arabicPeriod"/>
              <a:tabLst>
                <a:tab pos="307340" algn="l"/>
              </a:tabLst>
            </a:pPr>
            <a:r>
              <a:rPr sz="2200" b="1" dirty="0">
                <a:solidFill>
                  <a:srgbClr val="2F6897"/>
                </a:solidFill>
                <a:latin typeface="Source Sans 3"/>
                <a:cs typeface="Source Sans 3"/>
              </a:rPr>
              <a:t>Computers</a:t>
            </a:r>
            <a:r>
              <a:rPr sz="2200" b="1" spc="-25" dirty="0">
                <a:solidFill>
                  <a:srgbClr val="2F6897"/>
                </a:solidFill>
                <a:latin typeface="Source Sans 3"/>
                <a:cs typeface="Source Sans 3"/>
              </a:rPr>
              <a:t> </a:t>
            </a:r>
            <a:r>
              <a:rPr sz="2200" b="1" dirty="0">
                <a:solidFill>
                  <a:srgbClr val="2F6897"/>
                </a:solidFill>
                <a:latin typeface="Source Sans 3"/>
                <a:cs typeface="Source Sans 3"/>
              </a:rPr>
              <a:t>and</a:t>
            </a:r>
            <a:r>
              <a:rPr sz="2200" b="1" spc="-20" dirty="0">
                <a:solidFill>
                  <a:srgbClr val="2F6897"/>
                </a:solidFill>
                <a:latin typeface="Source Sans 3"/>
                <a:cs typeface="Source Sans 3"/>
              </a:rPr>
              <a:t> </a:t>
            </a:r>
            <a:r>
              <a:rPr sz="2200" b="1" spc="-10" dirty="0">
                <a:solidFill>
                  <a:srgbClr val="2F6897"/>
                </a:solidFill>
                <a:latin typeface="Source Sans 3"/>
                <a:cs typeface="Source Sans 3"/>
              </a:rPr>
              <a:t>Latency</a:t>
            </a:r>
            <a:endParaRPr sz="2200">
              <a:latin typeface="Source Sans 3"/>
              <a:cs typeface="Source Sans 3"/>
            </a:endParaRPr>
          </a:p>
          <a:p>
            <a:pPr marL="306705" indent="-294640">
              <a:lnSpc>
                <a:spcPct val="100000"/>
              </a:lnSpc>
              <a:spcBef>
                <a:spcPts val="445"/>
              </a:spcBef>
              <a:buAutoNum type="arabicPeriod"/>
              <a:tabLst>
                <a:tab pos="307340" algn="l"/>
              </a:tabLst>
            </a:pPr>
            <a:r>
              <a:rPr sz="2200" b="1" spc="-10" dirty="0">
                <a:solidFill>
                  <a:srgbClr val="2F6897"/>
                </a:solidFill>
                <a:latin typeface="Source Sans 3"/>
                <a:cs typeface="Source Sans 3"/>
              </a:rPr>
              <a:t>Concurrency</a:t>
            </a:r>
            <a:endParaRPr sz="2200">
              <a:latin typeface="Source Sans 3"/>
              <a:cs typeface="Source Sans 3"/>
            </a:endParaRPr>
          </a:p>
          <a:p>
            <a:pPr marL="306705" indent="-294640">
              <a:lnSpc>
                <a:spcPct val="100000"/>
              </a:lnSpc>
              <a:spcBef>
                <a:spcPts val="440"/>
              </a:spcBef>
              <a:buAutoNum type="arabicPeriod"/>
              <a:tabLst>
                <a:tab pos="307340" algn="l"/>
              </a:tabLst>
            </a:pPr>
            <a:r>
              <a:rPr sz="2200" b="1" dirty="0">
                <a:solidFill>
                  <a:srgbClr val="2F6897"/>
                </a:solidFill>
                <a:latin typeface="Source Sans 3"/>
                <a:cs typeface="Source Sans 3"/>
              </a:rPr>
              <a:t>Threads</a:t>
            </a:r>
            <a:r>
              <a:rPr sz="2200" b="1" spc="-10" dirty="0">
                <a:solidFill>
                  <a:srgbClr val="2F6897"/>
                </a:solidFill>
                <a:latin typeface="Source Sans 3"/>
                <a:cs typeface="Source Sans 3"/>
              </a:rPr>
              <a:t> </a:t>
            </a:r>
            <a:r>
              <a:rPr sz="2200" b="1" dirty="0">
                <a:solidFill>
                  <a:srgbClr val="2F6897"/>
                </a:solidFill>
                <a:latin typeface="Source Sans 3"/>
                <a:cs typeface="Source Sans 3"/>
              </a:rPr>
              <a:t>in</a:t>
            </a:r>
            <a:r>
              <a:rPr sz="2200" b="1" spc="-10" dirty="0">
                <a:solidFill>
                  <a:srgbClr val="2F6897"/>
                </a:solidFill>
                <a:latin typeface="Source Sans 3"/>
                <a:cs typeface="Source Sans 3"/>
              </a:rPr>
              <a:t> Python</a:t>
            </a:r>
            <a:endParaRPr sz="2200">
              <a:latin typeface="Source Sans 3"/>
              <a:cs typeface="Source Sans 3"/>
            </a:endParaRPr>
          </a:p>
          <a:p>
            <a:pPr marL="306705" indent="-294640">
              <a:lnSpc>
                <a:spcPct val="100000"/>
              </a:lnSpc>
              <a:spcBef>
                <a:spcPts val="445"/>
              </a:spcBef>
              <a:buAutoNum type="arabicPeriod"/>
              <a:tabLst>
                <a:tab pos="307340" algn="l"/>
              </a:tabLst>
            </a:pPr>
            <a:r>
              <a:rPr sz="2200" b="1" dirty="0">
                <a:solidFill>
                  <a:srgbClr val="2F6897"/>
                </a:solidFill>
                <a:latin typeface="Source Sans 3"/>
                <a:cs typeface="Source Sans 3"/>
              </a:rPr>
              <a:t>Race</a:t>
            </a:r>
            <a:r>
              <a:rPr sz="2200" b="1" spc="-85" dirty="0">
                <a:solidFill>
                  <a:srgbClr val="2F6897"/>
                </a:solidFill>
                <a:latin typeface="Source Sans 3"/>
                <a:cs typeface="Source Sans 3"/>
              </a:rPr>
              <a:t> </a:t>
            </a:r>
            <a:r>
              <a:rPr sz="2200" b="1" spc="-10" dirty="0">
                <a:solidFill>
                  <a:srgbClr val="2F6897"/>
                </a:solidFill>
                <a:latin typeface="Source Sans 3"/>
                <a:cs typeface="Source Sans 3"/>
              </a:rPr>
              <a:t>Conditions</a:t>
            </a:r>
            <a:endParaRPr sz="2200">
              <a:latin typeface="Source Sans 3"/>
              <a:cs typeface="Source Sans 3"/>
            </a:endParaRPr>
          </a:p>
          <a:p>
            <a:pPr marL="306705" indent="-294640">
              <a:lnSpc>
                <a:spcPct val="100000"/>
              </a:lnSpc>
              <a:spcBef>
                <a:spcPts val="595"/>
              </a:spcBef>
              <a:buFont typeface="Source Sans 3"/>
              <a:buAutoNum type="arabicPeriod"/>
              <a:tabLst>
                <a:tab pos="307340" algn="l"/>
              </a:tabLst>
            </a:pPr>
            <a:r>
              <a:rPr sz="1950" b="1" spc="-10" dirty="0">
                <a:solidFill>
                  <a:srgbClr val="2F6897"/>
                </a:solidFill>
                <a:latin typeface="Courier New"/>
                <a:cs typeface="Courier New"/>
              </a:rPr>
              <a:t>asyncio</a:t>
            </a:r>
            <a:endParaRPr sz="1950">
              <a:latin typeface="Courier New"/>
              <a:cs typeface="Courier New"/>
            </a:endParaRPr>
          </a:p>
          <a:p>
            <a:pPr marL="306705" indent="-294640">
              <a:lnSpc>
                <a:spcPct val="100000"/>
              </a:lnSpc>
              <a:spcBef>
                <a:spcPts val="150"/>
              </a:spcBef>
              <a:buAutoNum type="arabicPeriod"/>
              <a:tabLst>
                <a:tab pos="307340" algn="l"/>
              </a:tabLst>
            </a:pPr>
            <a:r>
              <a:rPr sz="2200" b="1" dirty="0">
                <a:solidFill>
                  <a:srgbClr val="2F6897"/>
                </a:solidFill>
                <a:latin typeface="Source Sans 3"/>
                <a:cs typeface="Source Sans 3"/>
              </a:rPr>
              <a:t>Multi-</a:t>
            </a:r>
            <a:r>
              <a:rPr sz="2200" b="1" spc="-10" dirty="0">
                <a:solidFill>
                  <a:srgbClr val="2F6897"/>
                </a:solidFill>
                <a:latin typeface="Source Sans 3"/>
                <a:cs typeface="Source Sans 3"/>
              </a:rPr>
              <a:t>processing</a:t>
            </a:r>
            <a:endParaRPr sz="2200">
              <a:latin typeface="Source Sans 3"/>
              <a:cs typeface="Source Sans 3"/>
            </a:endParaRPr>
          </a:p>
          <a:p>
            <a:pPr marL="306705" indent="-294640">
              <a:lnSpc>
                <a:spcPct val="100000"/>
              </a:lnSpc>
              <a:spcBef>
                <a:spcPts val="445"/>
              </a:spcBef>
              <a:buAutoNum type="arabicPeriod"/>
              <a:tabLst>
                <a:tab pos="307340" algn="l"/>
              </a:tabLst>
            </a:pPr>
            <a:r>
              <a:rPr sz="2200" b="1" dirty="0">
                <a:solidFill>
                  <a:srgbClr val="2F6897"/>
                </a:solidFill>
                <a:latin typeface="Source Sans 3"/>
                <a:cs typeface="Source Sans 3"/>
              </a:rPr>
              <a:t>CPU Bound </a:t>
            </a:r>
            <a:r>
              <a:rPr sz="2200" b="1" spc="-10" dirty="0">
                <a:solidFill>
                  <a:srgbClr val="2F6897"/>
                </a:solidFill>
                <a:latin typeface="Source Sans 3"/>
                <a:cs typeface="Source Sans 3"/>
              </a:rPr>
              <a:t>Workloads</a:t>
            </a:r>
            <a:endParaRPr sz="2200">
              <a:latin typeface="Source Sans 3"/>
              <a:cs typeface="Source Sans 3"/>
            </a:endParaRPr>
          </a:p>
          <a:p>
            <a:pPr marL="306705" indent="-294640">
              <a:lnSpc>
                <a:spcPct val="100000"/>
              </a:lnSpc>
              <a:spcBef>
                <a:spcPts val="445"/>
              </a:spcBef>
              <a:buAutoNum type="arabicPeriod"/>
              <a:tabLst>
                <a:tab pos="307340" algn="l"/>
              </a:tabLst>
            </a:pPr>
            <a:r>
              <a:rPr sz="2200" spc="-10" dirty="0">
                <a:solidFill>
                  <a:srgbClr val="666666"/>
                </a:solidFill>
                <a:latin typeface="Source Sans 3"/>
                <a:cs typeface="Source Sans 3"/>
              </a:rPr>
              <a:t>Summary</a:t>
            </a:r>
            <a:endParaRPr sz="2200">
              <a:latin typeface="Source Sans 3"/>
              <a:cs typeface="Source Sans 3"/>
            </a:endParaRPr>
          </a:p>
        </p:txBody>
      </p:sp>
      <p:sp>
        <p:nvSpPr>
          <p:cNvPr id="5" name="Rectangle 4">
            <a:extLst>
              <a:ext uri="{FF2B5EF4-FFF2-40B4-BE49-F238E27FC236}">
                <a16:creationId xmlns:a16="http://schemas.microsoft.com/office/drawing/2014/main" id="{A95F517E-67A2-B81A-DBAD-DF128A087166}"/>
              </a:ext>
            </a:extLst>
          </p:cNvPr>
          <p:cNvSpPr/>
          <p:nvPr/>
        </p:nvSpPr>
        <p:spPr>
          <a:xfrm>
            <a:off x="0" y="6248400"/>
            <a:ext cx="100584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0498" y="2009618"/>
            <a:ext cx="7602855" cy="1591945"/>
          </a:xfrm>
          <a:prstGeom prst="rect">
            <a:avLst/>
          </a:prstGeom>
        </p:spPr>
        <p:txBody>
          <a:bodyPr vert="horz" wrap="square" lIns="0" tIns="68580" rIns="0" bIns="0" rtlCol="0">
            <a:spAutoFit/>
          </a:bodyPr>
          <a:lstStyle/>
          <a:p>
            <a:pPr marL="403860" indent="-391795">
              <a:lnSpc>
                <a:spcPct val="100000"/>
              </a:lnSpc>
              <a:spcBef>
                <a:spcPts val="540"/>
              </a:spcBef>
              <a:buFont typeface="Tahoma"/>
              <a:buChar char="●"/>
              <a:tabLst>
                <a:tab pos="403860" algn="l"/>
                <a:tab pos="404495" algn="l"/>
              </a:tabLst>
            </a:pPr>
            <a:r>
              <a:rPr sz="2200" b="1" dirty="0">
                <a:solidFill>
                  <a:srgbClr val="666666"/>
                </a:solidFill>
                <a:latin typeface="Source Sans 3"/>
                <a:cs typeface="Source Sans 3"/>
              </a:rPr>
              <a:t>I/O</a:t>
            </a:r>
            <a:r>
              <a:rPr sz="2200" b="1" spc="-15" dirty="0">
                <a:solidFill>
                  <a:srgbClr val="666666"/>
                </a:solidFill>
                <a:latin typeface="Source Sans 3"/>
                <a:cs typeface="Source Sans 3"/>
              </a:rPr>
              <a:t> </a:t>
            </a:r>
            <a:r>
              <a:rPr sz="2200" b="1" dirty="0">
                <a:solidFill>
                  <a:srgbClr val="666666"/>
                </a:solidFill>
                <a:latin typeface="Source Sans 3"/>
                <a:cs typeface="Source Sans 3"/>
              </a:rPr>
              <a:t>Bound</a:t>
            </a:r>
            <a:r>
              <a:rPr sz="2200" dirty="0">
                <a:solidFill>
                  <a:srgbClr val="666666"/>
                </a:solidFill>
                <a:latin typeface="Source Sans 3"/>
                <a:cs typeface="Source Sans 3"/>
              </a:rPr>
              <a:t>:</a:t>
            </a:r>
            <a:r>
              <a:rPr sz="2200" spc="-10" dirty="0">
                <a:solidFill>
                  <a:srgbClr val="666666"/>
                </a:solidFill>
                <a:latin typeface="Source Sans 3"/>
                <a:cs typeface="Source Sans 3"/>
              </a:rPr>
              <a:t> </a:t>
            </a:r>
            <a:r>
              <a:rPr sz="2200" dirty="0">
                <a:solidFill>
                  <a:srgbClr val="666666"/>
                </a:solidFill>
                <a:latin typeface="Source Sans 3"/>
                <a:cs typeface="Source Sans 3"/>
              </a:rPr>
              <a:t>waiting</a:t>
            </a:r>
            <a:r>
              <a:rPr sz="2200" spc="-10" dirty="0">
                <a:solidFill>
                  <a:srgbClr val="666666"/>
                </a:solidFill>
                <a:latin typeface="Source Sans 3"/>
                <a:cs typeface="Source Sans 3"/>
              </a:rPr>
              <a:t> </a:t>
            </a:r>
            <a:r>
              <a:rPr sz="2200" dirty="0">
                <a:solidFill>
                  <a:srgbClr val="666666"/>
                </a:solidFill>
                <a:latin typeface="Source Sans 3"/>
                <a:cs typeface="Source Sans 3"/>
              </a:rPr>
              <a:t>on</a:t>
            </a:r>
            <a:r>
              <a:rPr sz="2200" spc="-10" dirty="0">
                <a:solidFill>
                  <a:srgbClr val="666666"/>
                </a:solidFill>
                <a:latin typeface="Source Sans 3"/>
                <a:cs typeface="Source Sans 3"/>
              </a:rPr>
              <a:t> </a:t>
            </a:r>
            <a:r>
              <a:rPr sz="2200" dirty="0">
                <a:solidFill>
                  <a:srgbClr val="666666"/>
                </a:solidFill>
                <a:latin typeface="Source Sans 3"/>
                <a:cs typeface="Source Sans 3"/>
              </a:rPr>
              <a:t>input</a:t>
            </a:r>
            <a:r>
              <a:rPr sz="2200" spc="-10" dirty="0">
                <a:solidFill>
                  <a:srgbClr val="666666"/>
                </a:solidFill>
                <a:latin typeface="Source Sans 3"/>
                <a:cs typeface="Source Sans 3"/>
              </a:rPr>
              <a:t> </a:t>
            </a:r>
            <a:r>
              <a:rPr sz="2200" dirty="0">
                <a:solidFill>
                  <a:srgbClr val="666666"/>
                </a:solidFill>
                <a:latin typeface="Source Sans 3"/>
                <a:cs typeface="Source Sans 3"/>
              </a:rPr>
              <a:t>and</a:t>
            </a:r>
            <a:r>
              <a:rPr sz="2200" spc="-15" dirty="0">
                <a:solidFill>
                  <a:srgbClr val="666666"/>
                </a:solidFill>
                <a:latin typeface="Source Sans 3"/>
                <a:cs typeface="Source Sans 3"/>
              </a:rPr>
              <a:t> </a:t>
            </a:r>
            <a:r>
              <a:rPr sz="2200" spc="-10" dirty="0">
                <a:solidFill>
                  <a:srgbClr val="666666"/>
                </a:solidFill>
                <a:latin typeface="Source Sans 3"/>
                <a:cs typeface="Source Sans 3"/>
              </a:rPr>
              <a:t>output</a:t>
            </a:r>
            <a:endParaRPr sz="2200">
              <a:latin typeface="Source Sans 3"/>
              <a:cs typeface="Source Sans 3"/>
            </a:endParaRPr>
          </a:p>
          <a:p>
            <a:pPr marL="403860" indent="-391795">
              <a:lnSpc>
                <a:spcPct val="100000"/>
              </a:lnSpc>
              <a:spcBef>
                <a:spcPts val="445"/>
              </a:spcBef>
              <a:buFont typeface="Tahoma"/>
              <a:buChar char="●"/>
              <a:tabLst>
                <a:tab pos="403860" algn="l"/>
                <a:tab pos="404495" algn="l"/>
              </a:tabLst>
            </a:pPr>
            <a:r>
              <a:rPr sz="2200" b="1" dirty="0">
                <a:solidFill>
                  <a:srgbClr val="666666"/>
                </a:solidFill>
                <a:latin typeface="Source Sans 3"/>
                <a:cs typeface="Source Sans 3"/>
              </a:rPr>
              <a:t>CPU</a:t>
            </a:r>
            <a:r>
              <a:rPr sz="2200" b="1" spc="-15" dirty="0">
                <a:solidFill>
                  <a:srgbClr val="666666"/>
                </a:solidFill>
                <a:latin typeface="Source Sans 3"/>
                <a:cs typeface="Source Sans 3"/>
              </a:rPr>
              <a:t> </a:t>
            </a:r>
            <a:r>
              <a:rPr sz="2200" b="1" dirty="0">
                <a:solidFill>
                  <a:srgbClr val="666666"/>
                </a:solidFill>
                <a:latin typeface="Source Sans 3"/>
                <a:cs typeface="Source Sans 3"/>
              </a:rPr>
              <a:t>Bound</a:t>
            </a:r>
            <a:r>
              <a:rPr sz="2200" dirty="0">
                <a:solidFill>
                  <a:srgbClr val="666666"/>
                </a:solidFill>
                <a:latin typeface="Source Sans 3"/>
                <a:cs typeface="Source Sans 3"/>
              </a:rPr>
              <a:t>:</a:t>
            </a:r>
            <a:r>
              <a:rPr sz="2200" spc="-10" dirty="0">
                <a:solidFill>
                  <a:srgbClr val="666666"/>
                </a:solidFill>
                <a:latin typeface="Source Sans 3"/>
                <a:cs typeface="Source Sans 3"/>
              </a:rPr>
              <a:t> </a:t>
            </a:r>
            <a:r>
              <a:rPr sz="2200" dirty="0">
                <a:solidFill>
                  <a:srgbClr val="666666"/>
                </a:solidFill>
                <a:latin typeface="Source Sans 3"/>
                <a:cs typeface="Source Sans 3"/>
              </a:rPr>
              <a:t>waiting</a:t>
            </a:r>
            <a:r>
              <a:rPr sz="2200" spc="-10" dirty="0">
                <a:solidFill>
                  <a:srgbClr val="666666"/>
                </a:solidFill>
                <a:latin typeface="Source Sans 3"/>
                <a:cs typeface="Source Sans 3"/>
              </a:rPr>
              <a:t> </a:t>
            </a:r>
            <a:r>
              <a:rPr sz="2200" dirty="0">
                <a:solidFill>
                  <a:srgbClr val="666666"/>
                </a:solidFill>
                <a:latin typeface="Source Sans 3"/>
                <a:cs typeface="Source Sans 3"/>
              </a:rPr>
              <a:t>on</a:t>
            </a:r>
            <a:r>
              <a:rPr sz="2200" spc="-10" dirty="0">
                <a:solidFill>
                  <a:srgbClr val="666666"/>
                </a:solidFill>
                <a:latin typeface="Source Sans 3"/>
                <a:cs typeface="Source Sans 3"/>
              </a:rPr>
              <a:t> computation</a:t>
            </a:r>
            <a:endParaRPr sz="2200">
              <a:latin typeface="Source Sans 3"/>
              <a:cs typeface="Source Sans 3"/>
            </a:endParaRPr>
          </a:p>
          <a:p>
            <a:pPr marL="403860" indent="-391795">
              <a:lnSpc>
                <a:spcPct val="100000"/>
              </a:lnSpc>
              <a:spcBef>
                <a:spcPts val="445"/>
              </a:spcBef>
              <a:buFont typeface="Tahoma"/>
              <a:buChar char="●"/>
              <a:tabLst>
                <a:tab pos="403860" algn="l"/>
                <a:tab pos="404495" algn="l"/>
              </a:tabLst>
            </a:pPr>
            <a:r>
              <a:rPr sz="2200" dirty="0">
                <a:solidFill>
                  <a:srgbClr val="666666"/>
                </a:solidFill>
                <a:latin typeface="Source Sans 3"/>
                <a:cs typeface="Source Sans 3"/>
              </a:rPr>
              <a:t>Threading</a:t>
            </a:r>
            <a:r>
              <a:rPr sz="2200" spc="-5" dirty="0">
                <a:solidFill>
                  <a:srgbClr val="666666"/>
                </a:solidFill>
                <a:latin typeface="Source Sans 3"/>
                <a:cs typeface="Source Sans 3"/>
              </a:rPr>
              <a:t> </a:t>
            </a:r>
            <a:r>
              <a:rPr sz="2200" dirty="0">
                <a:solidFill>
                  <a:srgbClr val="666666"/>
                </a:solidFill>
                <a:latin typeface="Source Sans 3"/>
                <a:cs typeface="Source Sans 3"/>
              </a:rPr>
              <a:t>and </a:t>
            </a:r>
            <a:r>
              <a:rPr sz="1950" dirty="0">
                <a:solidFill>
                  <a:srgbClr val="2F6897"/>
                </a:solidFill>
                <a:latin typeface="Courier New"/>
                <a:cs typeface="Courier New"/>
              </a:rPr>
              <a:t>asyncio</a:t>
            </a:r>
            <a:r>
              <a:rPr sz="1950" spc="-730" dirty="0">
                <a:solidFill>
                  <a:srgbClr val="2F6897"/>
                </a:solidFill>
                <a:latin typeface="Courier New"/>
                <a:cs typeface="Courier New"/>
              </a:rPr>
              <a:t> </a:t>
            </a:r>
            <a:r>
              <a:rPr sz="2200" dirty="0">
                <a:solidFill>
                  <a:srgbClr val="666666"/>
                </a:solidFill>
                <a:latin typeface="Source Sans 3"/>
                <a:cs typeface="Source Sans 3"/>
              </a:rPr>
              <a:t>only see speed-up in I/O bound </a:t>
            </a:r>
            <a:r>
              <a:rPr sz="2200" spc="-10" dirty="0">
                <a:solidFill>
                  <a:srgbClr val="666666"/>
                </a:solidFill>
                <a:latin typeface="Source Sans 3"/>
                <a:cs typeface="Source Sans 3"/>
              </a:rPr>
              <a:t>cases</a:t>
            </a:r>
            <a:endParaRPr sz="2200">
              <a:latin typeface="Source Sans 3"/>
              <a:cs typeface="Source Sans 3"/>
            </a:endParaRPr>
          </a:p>
          <a:p>
            <a:pPr marL="403860" indent="-391795">
              <a:lnSpc>
                <a:spcPct val="100000"/>
              </a:lnSpc>
              <a:spcBef>
                <a:spcPts val="440"/>
              </a:spcBef>
              <a:buFont typeface="Tahoma"/>
              <a:buChar char="●"/>
              <a:tabLst>
                <a:tab pos="403860" algn="l"/>
                <a:tab pos="404495" algn="l"/>
              </a:tabLst>
            </a:pPr>
            <a:r>
              <a:rPr sz="2200" dirty="0">
                <a:solidFill>
                  <a:srgbClr val="666666"/>
                </a:solidFill>
                <a:latin typeface="Source Sans 3"/>
                <a:cs typeface="Source Sans 3"/>
              </a:rPr>
              <a:t>CPU</a:t>
            </a:r>
            <a:r>
              <a:rPr sz="2200" spc="-15" dirty="0">
                <a:solidFill>
                  <a:srgbClr val="666666"/>
                </a:solidFill>
                <a:latin typeface="Source Sans 3"/>
                <a:cs typeface="Source Sans 3"/>
              </a:rPr>
              <a:t> </a:t>
            </a:r>
            <a:r>
              <a:rPr sz="2200" dirty="0">
                <a:solidFill>
                  <a:srgbClr val="666666"/>
                </a:solidFill>
                <a:latin typeface="Source Sans 3"/>
                <a:cs typeface="Source Sans 3"/>
              </a:rPr>
              <a:t>bound</a:t>
            </a:r>
            <a:r>
              <a:rPr sz="2200" spc="-10" dirty="0">
                <a:solidFill>
                  <a:srgbClr val="666666"/>
                </a:solidFill>
                <a:latin typeface="Source Sans 3"/>
                <a:cs typeface="Source Sans 3"/>
              </a:rPr>
              <a:t> </a:t>
            </a:r>
            <a:r>
              <a:rPr sz="2200" dirty="0">
                <a:solidFill>
                  <a:srgbClr val="666666"/>
                </a:solidFill>
                <a:latin typeface="Source Sans 3"/>
                <a:cs typeface="Source Sans 3"/>
              </a:rPr>
              <a:t>requires</a:t>
            </a:r>
            <a:r>
              <a:rPr sz="2200" spc="-15" dirty="0">
                <a:solidFill>
                  <a:srgbClr val="666666"/>
                </a:solidFill>
                <a:latin typeface="Source Sans 3"/>
                <a:cs typeface="Source Sans 3"/>
              </a:rPr>
              <a:t> </a:t>
            </a:r>
            <a:r>
              <a:rPr sz="2200" dirty="0">
                <a:solidFill>
                  <a:srgbClr val="666666"/>
                </a:solidFill>
                <a:latin typeface="Source Sans 3"/>
                <a:cs typeface="Source Sans 3"/>
              </a:rPr>
              <a:t>multiple</a:t>
            </a:r>
            <a:r>
              <a:rPr sz="2200" spc="-10" dirty="0">
                <a:solidFill>
                  <a:srgbClr val="666666"/>
                </a:solidFill>
                <a:latin typeface="Source Sans 3"/>
                <a:cs typeface="Source Sans 3"/>
              </a:rPr>
              <a:t> </a:t>
            </a:r>
            <a:r>
              <a:rPr sz="2200" spc="-20" dirty="0">
                <a:solidFill>
                  <a:srgbClr val="666666"/>
                </a:solidFill>
                <a:latin typeface="Source Sans 3"/>
                <a:cs typeface="Source Sans 3"/>
              </a:rPr>
              <a:t>CPUs</a:t>
            </a:r>
            <a:endParaRPr sz="2200">
              <a:latin typeface="Source Sans 3"/>
              <a:cs typeface="Source Sans 3"/>
            </a:endParaRPr>
          </a:p>
        </p:txBody>
      </p:sp>
      <p:sp>
        <p:nvSpPr>
          <p:cNvPr id="3" name="object 3"/>
          <p:cNvSpPr txBox="1">
            <a:spLocks noGrp="1"/>
          </p:cNvSpPr>
          <p:nvPr>
            <p:ph type="title"/>
          </p:nvPr>
        </p:nvSpPr>
        <p:spPr>
          <a:prstGeom prst="rect">
            <a:avLst/>
          </a:prstGeom>
        </p:spPr>
        <p:txBody>
          <a:bodyPr vert="horz" wrap="square" lIns="0" tIns="229479" rIns="0" bIns="0" rtlCol="0">
            <a:spAutoFit/>
          </a:bodyPr>
          <a:lstStyle/>
          <a:p>
            <a:pPr marL="243204">
              <a:lnSpc>
                <a:spcPct val="100000"/>
              </a:lnSpc>
              <a:spcBef>
                <a:spcPts val="100"/>
              </a:spcBef>
            </a:pPr>
            <a:r>
              <a:rPr dirty="0"/>
              <a:t>I/O</a:t>
            </a:r>
            <a:r>
              <a:rPr spc="-5" dirty="0"/>
              <a:t> </a:t>
            </a:r>
            <a:r>
              <a:rPr dirty="0"/>
              <a:t>BOUND vs CPU BOUND </a:t>
            </a:r>
            <a:r>
              <a:rPr spc="-10" dirty="0"/>
              <a:t>WORKLOADS</a:t>
            </a:r>
          </a:p>
        </p:txBody>
      </p:sp>
      <p:sp>
        <p:nvSpPr>
          <p:cNvPr id="4" name="Rectangle 3">
            <a:extLst>
              <a:ext uri="{FF2B5EF4-FFF2-40B4-BE49-F238E27FC236}">
                <a16:creationId xmlns:a16="http://schemas.microsoft.com/office/drawing/2014/main" id="{ACEEA154-423A-07A8-7565-0D85E8E0F88A}"/>
              </a:ext>
            </a:extLst>
          </p:cNvPr>
          <p:cNvSpPr/>
          <p:nvPr/>
        </p:nvSpPr>
        <p:spPr>
          <a:xfrm>
            <a:off x="0" y="6248400"/>
            <a:ext cx="100584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0498" y="1910657"/>
            <a:ext cx="8149590" cy="3895725"/>
          </a:xfrm>
          <a:prstGeom prst="rect">
            <a:avLst/>
          </a:prstGeom>
        </p:spPr>
        <p:txBody>
          <a:bodyPr vert="horz" wrap="square" lIns="0" tIns="12700" rIns="0" bIns="0" rtlCol="0">
            <a:spAutoFit/>
          </a:bodyPr>
          <a:lstStyle/>
          <a:p>
            <a:pPr marL="2012950" marR="1268730">
              <a:lnSpc>
                <a:spcPct val="116799"/>
              </a:lnSpc>
              <a:spcBef>
                <a:spcPts val="100"/>
              </a:spcBef>
            </a:pPr>
            <a:r>
              <a:rPr sz="2200" i="1" dirty="0">
                <a:latin typeface="Source Sans 3"/>
                <a:cs typeface="Source Sans 3"/>
              </a:rPr>
              <a:t>Premature</a:t>
            </a:r>
            <a:r>
              <a:rPr sz="2200" i="1" spc="-25" dirty="0">
                <a:latin typeface="Source Sans 3"/>
                <a:cs typeface="Source Sans 3"/>
              </a:rPr>
              <a:t> </a:t>
            </a:r>
            <a:r>
              <a:rPr sz="2200" i="1" dirty="0">
                <a:latin typeface="Source Sans 3"/>
                <a:cs typeface="Source Sans 3"/>
              </a:rPr>
              <a:t>optimization</a:t>
            </a:r>
            <a:r>
              <a:rPr sz="2200" i="1" spc="-20" dirty="0">
                <a:latin typeface="Source Sans 3"/>
                <a:cs typeface="Source Sans 3"/>
              </a:rPr>
              <a:t> </a:t>
            </a:r>
            <a:r>
              <a:rPr sz="2200" i="1" dirty="0">
                <a:latin typeface="Source Sans 3"/>
                <a:cs typeface="Source Sans 3"/>
              </a:rPr>
              <a:t>is</a:t>
            </a:r>
            <a:r>
              <a:rPr sz="2200" i="1" spc="-20" dirty="0">
                <a:latin typeface="Source Sans 3"/>
                <a:cs typeface="Source Sans 3"/>
              </a:rPr>
              <a:t> </a:t>
            </a:r>
            <a:r>
              <a:rPr sz="2200" i="1" dirty="0">
                <a:latin typeface="Source Sans 3"/>
                <a:cs typeface="Source Sans 3"/>
              </a:rPr>
              <a:t>the</a:t>
            </a:r>
            <a:r>
              <a:rPr sz="2200" i="1" spc="-20" dirty="0">
                <a:latin typeface="Source Sans 3"/>
                <a:cs typeface="Source Sans 3"/>
              </a:rPr>
              <a:t> </a:t>
            </a:r>
            <a:r>
              <a:rPr sz="2200" i="1" dirty="0">
                <a:latin typeface="Source Sans 3"/>
                <a:cs typeface="Source Sans 3"/>
              </a:rPr>
              <a:t>root</a:t>
            </a:r>
            <a:r>
              <a:rPr sz="2200" i="1" spc="-20" dirty="0">
                <a:latin typeface="Source Sans 3"/>
                <a:cs typeface="Source Sans 3"/>
              </a:rPr>
              <a:t> </a:t>
            </a:r>
            <a:r>
              <a:rPr sz="2200" i="1" dirty="0">
                <a:latin typeface="Source Sans 3"/>
                <a:cs typeface="Source Sans 3"/>
              </a:rPr>
              <a:t>of</a:t>
            </a:r>
            <a:r>
              <a:rPr sz="2200" i="1" spc="-20" dirty="0">
                <a:latin typeface="Source Sans 3"/>
                <a:cs typeface="Source Sans 3"/>
              </a:rPr>
              <a:t> </a:t>
            </a:r>
            <a:r>
              <a:rPr sz="2200" i="1" spc="-25" dirty="0">
                <a:latin typeface="Source Sans 3"/>
                <a:cs typeface="Source Sans 3"/>
              </a:rPr>
              <a:t>all </a:t>
            </a:r>
            <a:r>
              <a:rPr sz="2200" i="1" dirty="0">
                <a:latin typeface="Source Sans 3"/>
                <a:cs typeface="Source Sans 3"/>
              </a:rPr>
              <a:t>evil</a:t>
            </a:r>
            <a:r>
              <a:rPr sz="2200" i="1" spc="-5" dirty="0">
                <a:latin typeface="Source Sans 3"/>
                <a:cs typeface="Source Sans 3"/>
              </a:rPr>
              <a:t> </a:t>
            </a:r>
            <a:r>
              <a:rPr sz="2200" i="1" dirty="0">
                <a:latin typeface="Source Sans 3"/>
                <a:cs typeface="Source Sans 3"/>
              </a:rPr>
              <a:t>(or</a:t>
            </a:r>
            <a:r>
              <a:rPr sz="2200" i="1" spc="-5" dirty="0">
                <a:latin typeface="Source Sans 3"/>
                <a:cs typeface="Source Sans 3"/>
              </a:rPr>
              <a:t> </a:t>
            </a:r>
            <a:r>
              <a:rPr sz="2200" i="1" dirty="0">
                <a:latin typeface="Source Sans 3"/>
                <a:cs typeface="Source Sans 3"/>
              </a:rPr>
              <a:t>at</a:t>
            </a:r>
            <a:r>
              <a:rPr sz="2200" i="1" spc="-5" dirty="0">
                <a:latin typeface="Source Sans 3"/>
                <a:cs typeface="Source Sans 3"/>
              </a:rPr>
              <a:t> </a:t>
            </a:r>
            <a:r>
              <a:rPr sz="2200" i="1" dirty="0">
                <a:latin typeface="Source Sans 3"/>
                <a:cs typeface="Source Sans 3"/>
              </a:rPr>
              <a:t>least</a:t>
            </a:r>
            <a:r>
              <a:rPr sz="2200" i="1" spc="-5" dirty="0">
                <a:latin typeface="Source Sans 3"/>
                <a:cs typeface="Source Sans 3"/>
              </a:rPr>
              <a:t> </a:t>
            </a:r>
            <a:r>
              <a:rPr sz="2200" i="1" dirty="0">
                <a:latin typeface="Source Sans 3"/>
                <a:cs typeface="Source Sans 3"/>
              </a:rPr>
              <a:t>most</a:t>
            </a:r>
            <a:r>
              <a:rPr sz="2200" i="1" spc="-5" dirty="0">
                <a:latin typeface="Source Sans 3"/>
                <a:cs typeface="Source Sans 3"/>
              </a:rPr>
              <a:t> </a:t>
            </a:r>
            <a:r>
              <a:rPr sz="2200" i="1" dirty="0">
                <a:latin typeface="Source Sans 3"/>
                <a:cs typeface="Source Sans 3"/>
              </a:rPr>
              <a:t>of</a:t>
            </a:r>
            <a:r>
              <a:rPr sz="2200" i="1" spc="-5" dirty="0">
                <a:latin typeface="Source Sans 3"/>
                <a:cs typeface="Source Sans 3"/>
              </a:rPr>
              <a:t> </a:t>
            </a:r>
            <a:r>
              <a:rPr sz="2200" i="1" dirty="0">
                <a:latin typeface="Source Sans 3"/>
                <a:cs typeface="Source Sans 3"/>
              </a:rPr>
              <a:t>it)</a:t>
            </a:r>
            <a:r>
              <a:rPr sz="2200" i="1" spc="-5" dirty="0">
                <a:latin typeface="Source Sans 3"/>
                <a:cs typeface="Source Sans 3"/>
              </a:rPr>
              <a:t> </a:t>
            </a:r>
            <a:r>
              <a:rPr sz="2200" i="1" dirty="0">
                <a:latin typeface="Source Sans 3"/>
                <a:cs typeface="Source Sans 3"/>
              </a:rPr>
              <a:t>in </a:t>
            </a:r>
            <a:r>
              <a:rPr sz="2200" i="1" spc="-10" dirty="0">
                <a:latin typeface="Source Sans 3"/>
                <a:cs typeface="Source Sans 3"/>
              </a:rPr>
              <a:t>programming.</a:t>
            </a:r>
            <a:endParaRPr sz="2200">
              <a:latin typeface="Source Sans 3"/>
              <a:cs typeface="Source Sans 3"/>
            </a:endParaRPr>
          </a:p>
          <a:p>
            <a:pPr marL="6291580">
              <a:lnSpc>
                <a:spcPct val="100000"/>
              </a:lnSpc>
              <a:spcBef>
                <a:spcPts val="305"/>
              </a:spcBef>
            </a:pPr>
            <a:r>
              <a:rPr sz="2200" dirty="0">
                <a:latin typeface="Source Sans 3"/>
                <a:cs typeface="Source Sans 3"/>
              </a:rPr>
              <a:t>-- Donald </a:t>
            </a:r>
            <a:r>
              <a:rPr sz="2200" spc="-20" dirty="0">
                <a:latin typeface="Source Sans 3"/>
                <a:cs typeface="Source Sans 3"/>
              </a:rPr>
              <a:t>Knuth</a:t>
            </a:r>
            <a:endParaRPr sz="2200">
              <a:latin typeface="Source Sans 3"/>
              <a:cs typeface="Source Sans 3"/>
            </a:endParaRPr>
          </a:p>
          <a:p>
            <a:pPr marL="403860" indent="-391795">
              <a:lnSpc>
                <a:spcPct val="100000"/>
              </a:lnSpc>
              <a:spcBef>
                <a:spcPts val="215"/>
              </a:spcBef>
              <a:buFont typeface="Tahoma"/>
              <a:buChar char="●"/>
              <a:tabLst>
                <a:tab pos="403860" algn="l"/>
                <a:tab pos="404495" algn="l"/>
              </a:tabLst>
            </a:pPr>
            <a:r>
              <a:rPr sz="2200" dirty="0">
                <a:solidFill>
                  <a:srgbClr val="666666"/>
                </a:solidFill>
                <a:latin typeface="Source Sans 3"/>
                <a:cs typeface="Source Sans 3"/>
              </a:rPr>
              <a:t>Concurrency</a:t>
            </a:r>
            <a:r>
              <a:rPr sz="2200" spc="-60" dirty="0">
                <a:solidFill>
                  <a:srgbClr val="666666"/>
                </a:solidFill>
                <a:latin typeface="Source Sans 3"/>
                <a:cs typeface="Source Sans 3"/>
              </a:rPr>
              <a:t> </a:t>
            </a:r>
            <a:r>
              <a:rPr sz="2200" dirty="0">
                <a:solidFill>
                  <a:srgbClr val="666666"/>
                </a:solidFill>
                <a:latin typeface="Source Sans 3"/>
                <a:cs typeface="Source Sans 3"/>
              </a:rPr>
              <a:t>introduces</a:t>
            </a:r>
            <a:r>
              <a:rPr sz="2200" spc="-55" dirty="0">
                <a:solidFill>
                  <a:srgbClr val="666666"/>
                </a:solidFill>
                <a:latin typeface="Source Sans 3"/>
                <a:cs typeface="Source Sans 3"/>
              </a:rPr>
              <a:t> </a:t>
            </a:r>
            <a:r>
              <a:rPr sz="2200" spc="-10" dirty="0">
                <a:solidFill>
                  <a:srgbClr val="666666"/>
                </a:solidFill>
                <a:latin typeface="Source Sans 3"/>
                <a:cs typeface="Source Sans 3"/>
              </a:rPr>
              <a:t>extra</a:t>
            </a:r>
            <a:r>
              <a:rPr sz="2200" spc="-55" dirty="0">
                <a:solidFill>
                  <a:srgbClr val="666666"/>
                </a:solidFill>
                <a:latin typeface="Source Sans 3"/>
                <a:cs typeface="Source Sans 3"/>
              </a:rPr>
              <a:t> </a:t>
            </a:r>
            <a:r>
              <a:rPr sz="2200" spc="-10" dirty="0">
                <a:solidFill>
                  <a:srgbClr val="666666"/>
                </a:solidFill>
                <a:latin typeface="Source Sans 3"/>
                <a:cs typeface="Source Sans 3"/>
              </a:rPr>
              <a:t>complications:</a:t>
            </a:r>
            <a:endParaRPr sz="2200">
              <a:latin typeface="Source Sans 3"/>
              <a:cs typeface="Source Sans 3"/>
            </a:endParaRPr>
          </a:p>
          <a:p>
            <a:pPr marL="949325" lvl="1" indent="-391795">
              <a:lnSpc>
                <a:spcPct val="100000"/>
              </a:lnSpc>
              <a:spcBef>
                <a:spcPts val="445"/>
              </a:spcBef>
              <a:buFont typeface="Tahoma"/>
              <a:buChar char="●"/>
              <a:tabLst>
                <a:tab pos="949325" algn="l"/>
                <a:tab pos="949960" algn="l"/>
              </a:tabLst>
            </a:pPr>
            <a:r>
              <a:rPr sz="2200" dirty="0">
                <a:solidFill>
                  <a:srgbClr val="666666"/>
                </a:solidFill>
                <a:latin typeface="Source Sans 3"/>
                <a:cs typeface="Source Sans 3"/>
              </a:rPr>
              <a:t>More</a:t>
            </a:r>
            <a:r>
              <a:rPr sz="2200" spc="-25" dirty="0">
                <a:solidFill>
                  <a:srgbClr val="666666"/>
                </a:solidFill>
                <a:latin typeface="Source Sans 3"/>
                <a:cs typeface="Source Sans 3"/>
              </a:rPr>
              <a:t> </a:t>
            </a:r>
            <a:r>
              <a:rPr sz="2200" spc="-20" dirty="0">
                <a:solidFill>
                  <a:srgbClr val="666666"/>
                </a:solidFill>
                <a:latin typeface="Source Sans 3"/>
                <a:cs typeface="Source Sans 3"/>
              </a:rPr>
              <a:t>code</a:t>
            </a:r>
            <a:endParaRPr sz="2200">
              <a:latin typeface="Source Sans 3"/>
              <a:cs typeface="Source Sans 3"/>
            </a:endParaRPr>
          </a:p>
          <a:p>
            <a:pPr marL="949325" lvl="1" indent="-391795">
              <a:lnSpc>
                <a:spcPct val="100000"/>
              </a:lnSpc>
              <a:spcBef>
                <a:spcPts val="440"/>
              </a:spcBef>
              <a:buFont typeface="Tahoma"/>
              <a:buChar char="●"/>
              <a:tabLst>
                <a:tab pos="949325" algn="l"/>
                <a:tab pos="949960" algn="l"/>
              </a:tabLst>
            </a:pPr>
            <a:r>
              <a:rPr sz="2200" dirty="0">
                <a:solidFill>
                  <a:srgbClr val="666666"/>
                </a:solidFill>
                <a:latin typeface="Source Sans 3"/>
                <a:cs typeface="Source Sans 3"/>
              </a:rPr>
              <a:t>Types</a:t>
            </a:r>
            <a:r>
              <a:rPr sz="2200" spc="-40" dirty="0">
                <a:solidFill>
                  <a:srgbClr val="666666"/>
                </a:solidFill>
                <a:latin typeface="Source Sans 3"/>
                <a:cs typeface="Source Sans 3"/>
              </a:rPr>
              <a:t> </a:t>
            </a:r>
            <a:r>
              <a:rPr sz="2200" dirty="0">
                <a:solidFill>
                  <a:srgbClr val="666666"/>
                </a:solidFill>
                <a:latin typeface="Source Sans 3"/>
                <a:cs typeface="Source Sans 3"/>
              </a:rPr>
              <a:t>of</a:t>
            </a:r>
            <a:r>
              <a:rPr sz="2200" spc="-35" dirty="0">
                <a:solidFill>
                  <a:srgbClr val="666666"/>
                </a:solidFill>
                <a:latin typeface="Source Sans 3"/>
                <a:cs typeface="Source Sans 3"/>
              </a:rPr>
              <a:t> </a:t>
            </a:r>
            <a:r>
              <a:rPr sz="2200" spc="-10" dirty="0">
                <a:solidFill>
                  <a:srgbClr val="666666"/>
                </a:solidFill>
                <a:latin typeface="Source Sans 3"/>
                <a:cs typeface="Source Sans 3"/>
              </a:rPr>
              <a:t>concurrency</a:t>
            </a:r>
            <a:endParaRPr sz="2200">
              <a:latin typeface="Source Sans 3"/>
              <a:cs typeface="Source Sans 3"/>
            </a:endParaRPr>
          </a:p>
          <a:p>
            <a:pPr marL="949325" lvl="1" indent="-391795">
              <a:lnSpc>
                <a:spcPct val="100000"/>
              </a:lnSpc>
              <a:spcBef>
                <a:spcPts val="445"/>
              </a:spcBef>
              <a:buFont typeface="Tahoma"/>
              <a:buChar char="●"/>
              <a:tabLst>
                <a:tab pos="949325" algn="l"/>
                <a:tab pos="949960" algn="l"/>
              </a:tabLst>
            </a:pPr>
            <a:r>
              <a:rPr sz="2200" spc="-10" dirty="0">
                <a:solidFill>
                  <a:srgbClr val="666666"/>
                </a:solidFill>
                <a:latin typeface="Source Sans 3"/>
                <a:cs typeface="Source Sans 3"/>
              </a:rPr>
              <a:t>Thread-</a:t>
            </a:r>
            <a:r>
              <a:rPr sz="2200" dirty="0">
                <a:solidFill>
                  <a:srgbClr val="666666"/>
                </a:solidFill>
                <a:latin typeface="Source Sans 3"/>
                <a:cs typeface="Source Sans 3"/>
              </a:rPr>
              <a:t>safety</a:t>
            </a:r>
            <a:r>
              <a:rPr sz="2200" spc="5" dirty="0">
                <a:solidFill>
                  <a:srgbClr val="666666"/>
                </a:solidFill>
                <a:latin typeface="Source Sans 3"/>
                <a:cs typeface="Source Sans 3"/>
              </a:rPr>
              <a:t> </a:t>
            </a:r>
            <a:r>
              <a:rPr sz="2200" dirty="0">
                <a:solidFill>
                  <a:srgbClr val="666666"/>
                </a:solidFill>
                <a:latin typeface="Source Sans 3"/>
                <a:cs typeface="Source Sans 3"/>
              </a:rPr>
              <a:t>and</a:t>
            </a:r>
            <a:r>
              <a:rPr sz="2200" spc="5" dirty="0">
                <a:solidFill>
                  <a:srgbClr val="666666"/>
                </a:solidFill>
                <a:latin typeface="Source Sans 3"/>
                <a:cs typeface="Source Sans 3"/>
              </a:rPr>
              <a:t> </a:t>
            </a:r>
            <a:r>
              <a:rPr sz="2200" dirty="0">
                <a:solidFill>
                  <a:srgbClr val="666666"/>
                </a:solidFill>
                <a:latin typeface="Source Sans 3"/>
                <a:cs typeface="Source Sans 3"/>
              </a:rPr>
              <a:t>memory</a:t>
            </a:r>
            <a:r>
              <a:rPr sz="2200" spc="5" dirty="0">
                <a:solidFill>
                  <a:srgbClr val="666666"/>
                </a:solidFill>
                <a:latin typeface="Source Sans 3"/>
                <a:cs typeface="Source Sans 3"/>
              </a:rPr>
              <a:t> </a:t>
            </a:r>
            <a:r>
              <a:rPr sz="2200" spc="-10" dirty="0">
                <a:solidFill>
                  <a:srgbClr val="666666"/>
                </a:solidFill>
                <a:latin typeface="Source Sans 3"/>
                <a:cs typeface="Source Sans 3"/>
              </a:rPr>
              <a:t>sharing</a:t>
            </a:r>
            <a:endParaRPr sz="2200">
              <a:latin typeface="Source Sans 3"/>
              <a:cs typeface="Source Sans 3"/>
            </a:endParaRPr>
          </a:p>
          <a:p>
            <a:pPr marL="403860" indent="-391795">
              <a:lnSpc>
                <a:spcPct val="100000"/>
              </a:lnSpc>
              <a:spcBef>
                <a:spcPts val="445"/>
              </a:spcBef>
              <a:buFont typeface="Tahoma"/>
              <a:buChar char="●"/>
              <a:tabLst>
                <a:tab pos="403860" algn="l"/>
                <a:tab pos="404495" algn="l"/>
              </a:tabLst>
            </a:pPr>
            <a:r>
              <a:rPr sz="2200" dirty="0">
                <a:solidFill>
                  <a:srgbClr val="666666"/>
                </a:solidFill>
                <a:latin typeface="Source Sans 3"/>
                <a:cs typeface="Source Sans 3"/>
              </a:rPr>
              <a:t>Ask</a:t>
            </a:r>
            <a:r>
              <a:rPr sz="2200" spc="-20" dirty="0">
                <a:solidFill>
                  <a:srgbClr val="666666"/>
                </a:solidFill>
                <a:latin typeface="Source Sans 3"/>
                <a:cs typeface="Source Sans 3"/>
              </a:rPr>
              <a:t> </a:t>
            </a:r>
            <a:r>
              <a:rPr sz="2200" dirty="0">
                <a:solidFill>
                  <a:srgbClr val="666666"/>
                </a:solidFill>
                <a:latin typeface="Source Sans 3"/>
                <a:cs typeface="Source Sans 3"/>
              </a:rPr>
              <a:t>yourself:</a:t>
            </a:r>
            <a:r>
              <a:rPr sz="2200" spc="-5" dirty="0">
                <a:solidFill>
                  <a:srgbClr val="666666"/>
                </a:solidFill>
                <a:latin typeface="Source Sans 3"/>
                <a:cs typeface="Source Sans 3"/>
              </a:rPr>
              <a:t> </a:t>
            </a:r>
            <a:r>
              <a:rPr sz="2200" dirty="0">
                <a:solidFill>
                  <a:srgbClr val="666666"/>
                </a:solidFill>
                <a:latin typeface="Source Sans 3"/>
                <a:cs typeface="Source Sans 3"/>
              </a:rPr>
              <a:t>do</a:t>
            </a:r>
            <a:r>
              <a:rPr sz="2200" spc="-5" dirty="0">
                <a:solidFill>
                  <a:srgbClr val="666666"/>
                </a:solidFill>
                <a:latin typeface="Source Sans 3"/>
                <a:cs typeface="Source Sans 3"/>
              </a:rPr>
              <a:t> </a:t>
            </a:r>
            <a:r>
              <a:rPr sz="2200" dirty="0">
                <a:solidFill>
                  <a:srgbClr val="666666"/>
                </a:solidFill>
                <a:latin typeface="Source Sans 3"/>
                <a:cs typeface="Source Sans 3"/>
              </a:rPr>
              <a:t>you</a:t>
            </a:r>
            <a:r>
              <a:rPr sz="2200" spc="-10" dirty="0">
                <a:solidFill>
                  <a:srgbClr val="666666"/>
                </a:solidFill>
                <a:latin typeface="Source Sans 3"/>
                <a:cs typeface="Source Sans 3"/>
              </a:rPr>
              <a:t> </a:t>
            </a:r>
            <a:r>
              <a:rPr sz="2200" dirty="0">
                <a:solidFill>
                  <a:srgbClr val="666666"/>
                </a:solidFill>
                <a:latin typeface="Source Sans 3"/>
                <a:cs typeface="Source Sans 3"/>
              </a:rPr>
              <a:t>really</a:t>
            </a:r>
            <a:r>
              <a:rPr sz="2200" spc="-5" dirty="0">
                <a:solidFill>
                  <a:srgbClr val="666666"/>
                </a:solidFill>
                <a:latin typeface="Source Sans 3"/>
                <a:cs typeface="Source Sans 3"/>
              </a:rPr>
              <a:t> </a:t>
            </a:r>
            <a:r>
              <a:rPr sz="2200" dirty="0">
                <a:solidFill>
                  <a:srgbClr val="666666"/>
                </a:solidFill>
                <a:latin typeface="Source Sans 3"/>
                <a:cs typeface="Source Sans 3"/>
              </a:rPr>
              <a:t>need</a:t>
            </a:r>
            <a:r>
              <a:rPr sz="2200" spc="-5" dirty="0">
                <a:solidFill>
                  <a:srgbClr val="666666"/>
                </a:solidFill>
                <a:latin typeface="Source Sans 3"/>
                <a:cs typeface="Source Sans 3"/>
              </a:rPr>
              <a:t> </a:t>
            </a:r>
            <a:r>
              <a:rPr sz="2200" spc="-25" dirty="0">
                <a:solidFill>
                  <a:srgbClr val="666666"/>
                </a:solidFill>
                <a:latin typeface="Source Sans 3"/>
                <a:cs typeface="Source Sans 3"/>
              </a:rPr>
              <a:t>it?</a:t>
            </a:r>
            <a:endParaRPr sz="2200">
              <a:latin typeface="Source Sans 3"/>
              <a:cs typeface="Source Sans 3"/>
            </a:endParaRPr>
          </a:p>
          <a:p>
            <a:pPr marL="403860" indent="-391795">
              <a:lnSpc>
                <a:spcPct val="100000"/>
              </a:lnSpc>
              <a:spcBef>
                <a:spcPts val="445"/>
              </a:spcBef>
              <a:buFont typeface="Tahoma"/>
              <a:buChar char="●"/>
              <a:tabLst>
                <a:tab pos="403860" algn="l"/>
                <a:tab pos="404495" algn="l"/>
              </a:tabLst>
            </a:pPr>
            <a:r>
              <a:rPr sz="2200" dirty="0">
                <a:solidFill>
                  <a:srgbClr val="666666"/>
                </a:solidFill>
                <a:latin typeface="Source Sans 3"/>
                <a:cs typeface="Source Sans 3"/>
              </a:rPr>
              <a:t>Decide on a </a:t>
            </a:r>
            <a:r>
              <a:rPr sz="2200" spc="-10" dirty="0">
                <a:solidFill>
                  <a:srgbClr val="666666"/>
                </a:solidFill>
                <a:latin typeface="Source Sans 3"/>
                <a:cs typeface="Source Sans 3"/>
              </a:rPr>
              <a:t>model</a:t>
            </a:r>
            <a:endParaRPr sz="2200">
              <a:latin typeface="Source Sans 3"/>
              <a:cs typeface="Source Sans 3"/>
            </a:endParaRPr>
          </a:p>
          <a:p>
            <a:pPr marL="403860" indent="-391795">
              <a:lnSpc>
                <a:spcPct val="100000"/>
              </a:lnSpc>
              <a:spcBef>
                <a:spcPts val="440"/>
              </a:spcBef>
              <a:buFont typeface="Tahoma"/>
              <a:buChar char="●"/>
              <a:tabLst>
                <a:tab pos="403860" algn="l"/>
                <a:tab pos="404495" algn="l"/>
              </a:tabLst>
            </a:pPr>
            <a:r>
              <a:rPr sz="2200" dirty="0">
                <a:solidFill>
                  <a:srgbClr val="666666"/>
                </a:solidFill>
                <a:latin typeface="Source Sans 3"/>
                <a:cs typeface="Source Sans 3"/>
              </a:rPr>
              <a:t>Favor</a:t>
            </a:r>
            <a:r>
              <a:rPr sz="2200" spc="-35" dirty="0">
                <a:solidFill>
                  <a:srgbClr val="666666"/>
                </a:solidFill>
                <a:latin typeface="Source Sans 3"/>
                <a:cs typeface="Source Sans 3"/>
              </a:rPr>
              <a:t> </a:t>
            </a:r>
            <a:r>
              <a:rPr sz="1950" dirty="0">
                <a:solidFill>
                  <a:srgbClr val="2F6897"/>
                </a:solidFill>
                <a:latin typeface="Courier New"/>
                <a:cs typeface="Courier New"/>
              </a:rPr>
              <a:t>asyncio</a:t>
            </a:r>
            <a:r>
              <a:rPr sz="1950" spc="-730" dirty="0">
                <a:solidFill>
                  <a:srgbClr val="2F6897"/>
                </a:solidFill>
                <a:latin typeface="Courier New"/>
                <a:cs typeface="Courier New"/>
              </a:rPr>
              <a:t> </a:t>
            </a:r>
            <a:r>
              <a:rPr sz="2200" dirty="0">
                <a:solidFill>
                  <a:srgbClr val="666666"/>
                </a:solidFill>
                <a:latin typeface="Source Sans 3"/>
                <a:cs typeface="Source Sans 3"/>
              </a:rPr>
              <a:t>over</a:t>
            </a:r>
            <a:r>
              <a:rPr sz="2200" spc="-15" dirty="0">
                <a:solidFill>
                  <a:srgbClr val="666666"/>
                </a:solidFill>
                <a:latin typeface="Source Sans 3"/>
                <a:cs typeface="Source Sans 3"/>
              </a:rPr>
              <a:t> </a:t>
            </a:r>
            <a:r>
              <a:rPr sz="2200" dirty="0">
                <a:solidFill>
                  <a:srgbClr val="666666"/>
                </a:solidFill>
                <a:latin typeface="Source Sans 3"/>
                <a:cs typeface="Source Sans 3"/>
              </a:rPr>
              <a:t>threads</a:t>
            </a:r>
            <a:r>
              <a:rPr sz="2200" spc="-15" dirty="0">
                <a:solidFill>
                  <a:srgbClr val="666666"/>
                </a:solidFill>
                <a:latin typeface="Source Sans 3"/>
                <a:cs typeface="Source Sans 3"/>
              </a:rPr>
              <a:t> </a:t>
            </a:r>
            <a:r>
              <a:rPr sz="2200" dirty="0">
                <a:solidFill>
                  <a:srgbClr val="666666"/>
                </a:solidFill>
                <a:latin typeface="Source Sans 3"/>
                <a:cs typeface="Source Sans 3"/>
              </a:rPr>
              <a:t>if</a:t>
            </a:r>
            <a:r>
              <a:rPr sz="2200" spc="-15" dirty="0">
                <a:solidFill>
                  <a:srgbClr val="666666"/>
                </a:solidFill>
                <a:latin typeface="Source Sans 3"/>
                <a:cs typeface="Source Sans 3"/>
              </a:rPr>
              <a:t> </a:t>
            </a:r>
            <a:r>
              <a:rPr sz="2200" dirty="0">
                <a:solidFill>
                  <a:srgbClr val="666666"/>
                </a:solidFill>
                <a:latin typeface="Source Sans 3"/>
                <a:cs typeface="Source Sans 3"/>
              </a:rPr>
              <a:t>you</a:t>
            </a:r>
            <a:r>
              <a:rPr sz="2200" spc="-15" dirty="0">
                <a:solidFill>
                  <a:srgbClr val="666666"/>
                </a:solidFill>
                <a:latin typeface="Source Sans 3"/>
                <a:cs typeface="Source Sans 3"/>
              </a:rPr>
              <a:t> </a:t>
            </a:r>
            <a:r>
              <a:rPr sz="2200" spc="-25" dirty="0">
                <a:solidFill>
                  <a:srgbClr val="666666"/>
                </a:solidFill>
                <a:latin typeface="Source Sans 3"/>
                <a:cs typeface="Source Sans 3"/>
              </a:rPr>
              <a:t>can</a:t>
            </a:r>
            <a:endParaRPr sz="2200">
              <a:latin typeface="Source Sans 3"/>
              <a:cs typeface="Source Sans 3"/>
            </a:endParaRPr>
          </a:p>
        </p:txBody>
      </p:sp>
      <p:sp>
        <p:nvSpPr>
          <p:cNvPr id="3" name="object 3"/>
          <p:cNvSpPr txBox="1">
            <a:spLocks noGrp="1"/>
          </p:cNvSpPr>
          <p:nvPr>
            <p:ph type="title"/>
          </p:nvPr>
        </p:nvSpPr>
        <p:spPr>
          <a:prstGeom prst="rect">
            <a:avLst/>
          </a:prstGeom>
        </p:spPr>
        <p:txBody>
          <a:bodyPr vert="horz" wrap="square" lIns="0" tIns="229479" rIns="0" bIns="0" rtlCol="0">
            <a:spAutoFit/>
          </a:bodyPr>
          <a:lstStyle/>
          <a:p>
            <a:pPr marL="243204">
              <a:lnSpc>
                <a:spcPct val="100000"/>
              </a:lnSpc>
              <a:spcBef>
                <a:spcPts val="100"/>
              </a:spcBef>
            </a:pPr>
            <a:r>
              <a:rPr dirty="0"/>
              <a:t>WHEN</a:t>
            </a:r>
            <a:r>
              <a:rPr spc="-55" dirty="0"/>
              <a:t> </a:t>
            </a:r>
            <a:r>
              <a:rPr dirty="0"/>
              <a:t>TO</a:t>
            </a:r>
            <a:r>
              <a:rPr spc="-45" dirty="0"/>
              <a:t> </a:t>
            </a:r>
            <a:r>
              <a:rPr dirty="0"/>
              <a:t>USE</a:t>
            </a:r>
            <a:r>
              <a:rPr spc="-45" dirty="0"/>
              <a:t> </a:t>
            </a:r>
            <a:r>
              <a:rPr spc="-10" dirty="0"/>
              <a:t>CONCURRENCY</a:t>
            </a:r>
          </a:p>
        </p:txBody>
      </p:sp>
      <p:sp>
        <p:nvSpPr>
          <p:cNvPr id="4" name="Rectangle 3">
            <a:extLst>
              <a:ext uri="{FF2B5EF4-FFF2-40B4-BE49-F238E27FC236}">
                <a16:creationId xmlns:a16="http://schemas.microsoft.com/office/drawing/2014/main" id="{A4B7A72A-D090-2F2C-29CF-3879D664E471}"/>
              </a:ext>
            </a:extLst>
          </p:cNvPr>
          <p:cNvSpPr/>
          <p:nvPr/>
        </p:nvSpPr>
        <p:spPr>
          <a:xfrm>
            <a:off x="0" y="6248400"/>
            <a:ext cx="100584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pPr>
            <a:r>
              <a:rPr dirty="0"/>
              <a:t>NEXT</a:t>
            </a:r>
            <a:r>
              <a:rPr spc="-70" dirty="0"/>
              <a:t> </a:t>
            </a:r>
            <a:r>
              <a:rPr spc="-55" dirty="0"/>
              <a:t>UP...</a:t>
            </a:r>
          </a:p>
        </p:txBody>
      </p:sp>
      <p:sp>
        <p:nvSpPr>
          <p:cNvPr id="3" name="object 3"/>
          <p:cNvSpPr txBox="1"/>
          <p:nvPr/>
        </p:nvSpPr>
        <p:spPr>
          <a:xfrm>
            <a:off x="2869023" y="3428219"/>
            <a:ext cx="1338580" cy="411480"/>
          </a:xfrm>
          <a:prstGeom prst="rect">
            <a:avLst/>
          </a:prstGeom>
        </p:spPr>
        <p:txBody>
          <a:bodyPr vert="horz" wrap="square" lIns="0" tIns="16510" rIns="0" bIns="0" rtlCol="0">
            <a:spAutoFit/>
          </a:bodyPr>
          <a:lstStyle/>
          <a:p>
            <a:pPr marL="12700">
              <a:lnSpc>
                <a:spcPct val="100000"/>
              </a:lnSpc>
              <a:spcBef>
                <a:spcPts val="130"/>
              </a:spcBef>
            </a:pPr>
            <a:r>
              <a:rPr sz="2500" spc="-10" dirty="0">
                <a:solidFill>
                  <a:srgbClr val="666666"/>
                </a:solidFill>
                <a:latin typeface="Source Sans 3"/>
                <a:cs typeface="Source Sans 3"/>
              </a:rPr>
              <a:t>Summary</a:t>
            </a:r>
            <a:endParaRPr sz="2500">
              <a:latin typeface="Source Sans 3"/>
              <a:cs typeface="Source Sans 3"/>
            </a:endParaRPr>
          </a:p>
        </p:txBody>
      </p:sp>
      <p:grpSp>
        <p:nvGrpSpPr>
          <p:cNvPr id="4" name="object 4"/>
          <p:cNvGrpSpPr/>
          <p:nvPr/>
        </p:nvGrpSpPr>
        <p:grpSpPr>
          <a:xfrm>
            <a:off x="1830760" y="3208464"/>
            <a:ext cx="904240" cy="904240"/>
            <a:chOff x="1830760" y="3208464"/>
            <a:chExt cx="904240" cy="904240"/>
          </a:xfrm>
        </p:grpSpPr>
        <p:sp>
          <p:nvSpPr>
            <p:cNvPr id="5" name="object 5"/>
            <p:cNvSpPr/>
            <p:nvPr/>
          </p:nvSpPr>
          <p:spPr>
            <a:xfrm>
              <a:off x="1830760" y="3208464"/>
              <a:ext cx="904240" cy="904240"/>
            </a:xfrm>
            <a:custGeom>
              <a:avLst/>
              <a:gdLst/>
              <a:ahLst/>
              <a:cxnLst/>
              <a:rect l="l" t="t" r="r" b="b"/>
              <a:pathLst>
                <a:path w="904239" h="904239">
                  <a:moveTo>
                    <a:pt x="475256" y="0"/>
                  </a:moveTo>
                  <a:lnTo>
                    <a:pt x="428931" y="0"/>
                  </a:lnTo>
                  <a:lnTo>
                    <a:pt x="382802" y="4713"/>
                  </a:lnTo>
                  <a:lnTo>
                    <a:pt x="337259" y="14140"/>
                  </a:lnTo>
                  <a:lnTo>
                    <a:pt x="292692" y="28281"/>
                  </a:lnTo>
                  <a:lnTo>
                    <a:pt x="249492" y="47135"/>
                  </a:lnTo>
                  <a:lnTo>
                    <a:pt x="208049" y="70703"/>
                  </a:lnTo>
                  <a:lnTo>
                    <a:pt x="168754" y="98984"/>
                  </a:lnTo>
                  <a:lnTo>
                    <a:pt x="131998" y="131979"/>
                  </a:lnTo>
                  <a:lnTo>
                    <a:pt x="98999" y="168730"/>
                  </a:lnTo>
                  <a:lnTo>
                    <a:pt x="70713" y="208019"/>
                  </a:lnTo>
                  <a:lnTo>
                    <a:pt x="47142" y="249456"/>
                  </a:lnTo>
                  <a:lnTo>
                    <a:pt x="28285" y="292650"/>
                  </a:lnTo>
                  <a:lnTo>
                    <a:pt x="14142" y="337211"/>
                  </a:lnTo>
                  <a:lnTo>
                    <a:pt x="4714" y="382748"/>
                  </a:lnTo>
                  <a:lnTo>
                    <a:pt x="0" y="428871"/>
                  </a:lnTo>
                  <a:lnTo>
                    <a:pt x="0" y="475189"/>
                  </a:lnTo>
                  <a:lnTo>
                    <a:pt x="4714" y="521311"/>
                  </a:lnTo>
                  <a:lnTo>
                    <a:pt x="14142" y="566848"/>
                  </a:lnTo>
                  <a:lnTo>
                    <a:pt x="28285" y="611409"/>
                  </a:lnTo>
                  <a:lnTo>
                    <a:pt x="47142" y="654603"/>
                  </a:lnTo>
                  <a:lnTo>
                    <a:pt x="70713" y="696040"/>
                  </a:lnTo>
                  <a:lnTo>
                    <a:pt x="98999" y="735330"/>
                  </a:lnTo>
                  <a:lnTo>
                    <a:pt x="131998" y="772081"/>
                  </a:lnTo>
                  <a:lnTo>
                    <a:pt x="168754" y="805076"/>
                  </a:lnTo>
                  <a:lnTo>
                    <a:pt x="208049" y="833357"/>
                  </a:lnTo>
                  <a:lnTo>
                    <a:pt x="249492" y="856925"/>
                  </a:lnTo>
                  <a:lnTo>
                    <a:pt x="292692" y="875779"/>
                  </a:lnTo>
                  <a:lnTo>
                    <a:pt x="337259" y="889920"/>
                  </a:lnTo>
                  <a:lnTo>
                    <a:pt x="382802" y="899347"/>
                  </a:lnTo>
                  <a:lnTo>
                    <a:pt x="428931" y="904061"/>
                  </a:lnTo>
                  <a:lnTo>
                    <a:pt x="475256" y="904061"/>
                  </a:lnTo>
                  <a:lnTo>
                    <a:pt x="521385" y="899347"/>
                  </a:lnTo>
                  <a:lnTo>
                    <a:pt x="566928" y="889920"/>
                  </a:lnTo>
                  <a:lnTo>
                    <a:pt x="611495" y="875779"/>
                  </a:lnTo>
                  <a:lnTo>
                    <a:pt x="654695" y="856925"/>
                  </a:lnTo>
                  <a:lnTo>
                    <a:pt x="696138" y="833357"/>
                  </a:lnTo>
                  <a:lnTo>
                    <a:pt x="735432" y="805076"/>
                  </a:lnTo>
                  <a:lnTo>
                    <a:pt x="772189" y="772081"/>
                  </a:lnTo>
                  <a:lnTo>
                    <a:pt x="805188" y="735330"/>
                  </a:lnTo>
                  <a:lnTo>
                    <a:pt x="833474" y="696040"/>
                  </a:lnTo>
                  <a:lnTo>
                    <a:pt x="857045" y="654603"/>
                  </a:lnTo>
                  <a:lnTo>
                    <a:pt x="875902" y="611409"/>
                  </a:lnTo>
                  <a:lnTo>
                    <a:pt x="890045" y="566848"/>
                  </a:lnTo>
                  <a:lnTo>
                    <a:pt x="899473" y="521311"/>
                  </a:lnTo>
                  <a:lnTo>
                    <a:pt x="904187" y="475189"/>
                  </a:lnTo>
                  <a:lnTo>
                    <a:pt x="904187" y="428871"/>
                  </a:lnTo>
                  <a:lnTo>
                    <a:pt x="899473" y="382748"/>
                  </a:lnTo>
                  <a:lnTo>
                    <a:pt x="890045" y="337211"/>
                  </a:lnTo>
                  <a:lnTo>
                    <a:pt x="875902" y="292650"/>
                  </a:lnTo>
                  <a:lnTo>
                    <a:pt x="857045" y="249456"/>
                  </a:lnTo>
                  <a:lnTo>
                    <a:pt x="833474" y="208019"/>
                  </a:lnTo>
                  <a:lnTo>
                    <a:pt x="805188" y="168730"/>
                  </a:lnTo>
                  <a:lnTo>
                    <a:pt x="772189" y="131979"/>
                  </a:lnTo>
                  <a:lnTo>
                    <a:pt x="735432" y="98984"/>
                  </a:lnTo>
                  <a:lnTo>
                    <a:pt x="696138" y="70703"/>
                  </a:lnTo>
                  <a:lnTo>
                    <a:pt x="654695" y="47135"/>
                  </a:lnTo>
                  <a:lnTo>
                    <a:pt x="611495" y="28281"/>
                  </a:lnTo>
                  <a:lnTo>
                    <a:pt x="566928" y="14140"/>
                  </a:lnTo>
                  <a:lnTo>
                    <a:pt x="521385" y="4713"/>
                  </a:lnTo>
                  <a:lnTo>
                    <a:pt x="475256" y="0"/>
                  </a:lnTo>
                  <a:close/>
                </a:path>
              </a:pathLst>
            </a:custGeom>
            <a:solidFill>
              <a:srgbClr val="60AD63"/>
            </a:solidFill>
          </p:spPr>
          <p:txBody>
            <a:bodyPr wrap="square" lIns="0" tIns="0" rIns="0" bIns="0" rtlCol="0"/>
            <a:lstStyle/>
            <a:p>
              <a:endParaRPr/>
            </a:p>
          </p:txBody>
        </p:sp>
        <p:sp>
          <p:nvSpPr>
            <p:cNvPr id="6" name="object 6"/>
            <p:cNvSpPr/>
            <p:nvPr/>
          </p:nvSpPr>
          <p:spPr>
            <a:xfrm>
              <a:off x="2029094" y="3529337"/>
              <a:ext cx="508000" cy="262890"/>
            </a:xfrm>
            <a:custGeom>
              <a:avLst/>
              <a:gdLst/>
              <a:ahLst/>
              <a:cxnLst/>
              <a:rect l="l" t="t" r="r" b="b"/>
              <a:pathLst>
                <a:path w="508000" h="262889">
                  <a:moveTo>
                    <a:pt x="376345" y="0"/>
                  </a:moveTo>
                  <a:lnTo>
                    <a:pt x="376345" y="90851"/>
                  </a:lnTo>
                  <a:lnTo>
                    <a:pt x="0" y="90851"/>
                  </a:lnTo>
                  <a:lnTo>
                    <a:pt x="0" y="171461"/>
                  </a:lnTo>
                  <a:lnTo>
                    <a:pt x="376345" y="171461"/>
                  </a:lnTo>
                  <a:lnTo>
                    <a:pt x="376345" y="262314"/>
                  </a:lnTo>
                  <a:lnTo>
                    <a:pt x="507521" y="131156"/>
                  </a:lnTo>
                  <a:lnTo>
                    <a:pt x="376345" y="0"/>
                  </a:lnTo>
                  <a:close/>
                </a:path>
              </a:pathLst>
            </a:custGeom>
            <a:solidFill>
              <a:srgbClr val="FFFFFF"/>
            </a:solidFill>
          </p:spPr>
          <p:txBody>
            <a:bodyPr wrap="square" lIns="0" tIns="0" rIns="0" bIns="0" rtlCol="0"/>
            <a:lstStyle/>
            <a:p>
              <a:endParaRPr/>
            </a:p>
          </p:txBody>
        </p:sp>
      </p:grpSp>
      <p:sp>
        <p:nvSpPr>
          <p:cNvPr id="7" name="Rectangle 6">
            <a:extLst>
              <a:ext uri="{FF2B5EF4-FFF2-40B4-BE49-F238E27FC236}">
                <a16:creationId xmlns:a16="http://schemas.microsoft.com/office/drawing/2014/main" id="{65DFF2CC-C3DF-8462-F1A1-B43745EEA2D1}"/>
              </a:ext>
            </a:extLst>
          </p:cNvPr>
          <p:cNvSpPr/>
          <p:nvPr/>
        </p:nvSpPr>
        <p:spPr>
          <a:xfrm>
            <a:off x="0" y="6248400"/>
            <a:ext cx="100584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29479" rIns="0" bIns="0" rtlCol="0">
            <a:spAutoFit/>
          </a:bodyPr>
          <a:lstStyle/>
          <a:p>
            <a:pPr marL="243204">
              <a:lnSpc>
                <a:spcPct val="100000"/>
              </a:lnSpc>
              <a:spcBef>
                <a:spcPts val="100"/>
              </a:spcBef>
            </a:pPr>
            <a:r>
              <a:rPr dirty="0"/>
              <a:t>TABLE</a:t>
            </a:r>
            <a:r>
              <a:rPr spc="-70" dirty="0"/>
              <a:t> </a:t>
            </a:r>
            <a:r>
              <a:rPr dirty="0"/>
              <a:t>OF</a:t>
            </a:r>
            <a:r>
              <a:rPr spc="-65" dirty="0"/>
              <a:t> </a:t>
            </a:r>
            <a:r>
              <a:rPr spc="-10" dirty="0"/>
              <a:t>CONTENTS</a:t>
            </a:r>
          </a:p>
        </p:txBody>
      </p:sp>
      <p:pic>
        <p:nvPicPr>
          <p:cNvPr id="3" name="object 3"/>
          <p:cNvPicPr/>
          <p:nvPr/>
        </p:nvPicPr>
        <p:blipFill>
          <a:blip r:embed="rId2" cstate="print"/>
          <a:stretch>
            <a:fillRect/>
          </a:stretch>
        </p:blipFill>
        <p:spPr>
          <a:xfrm>
            <a:off x="141115" y="5156405"/>
            <a:ext cx="243872" cy="224899"/>
          </a:xfrm>
          <a:prstGeom prst="rect">
            <a:avLst/>
          </a:prstGeom>
        </p:spPr>
      </p:pic>
      <p:sp>
        <p:nvSpPr>
          <p:cNvPr id="4" name="object 4"/>
          <p:cNvSpPr txBox="1"/>
          <p:nvPr/>
        </p:nvSpPr>
        <p:spPr>
          <a:xfrm>
            <a:off x="451336" y="1930517"/>
            <a:ext cx="3244215" cy="3494404"/>
          </a:xfrm>
          <a:prstGeom prst="rect">
            <a:avLst/>
          </a:prstGeom>
        </p:spPr>
        <p:txBody>
          <a:bodyPr vert="horz" wrap="square" lIns="0" tIns="68580" rIns="0" bIns="0" rtlCol="0">
            <a:spAutoFit/>
          </a:bodyPr>
          <a:lstStyle/>
          <a:p>
            <a:pPr marL="306705" indent="-294640">
              <a:lnSpc>
                <a:spcPct val="100000"/>
              </a:lnSpc>
              <a:spcBef>
                <a:spcPts val="540"/>
              </a:spcBef>
              <a:buAutoNum type="arabicPeriod"/>
              <a:tabLst>
                <a:tab pos="307340" algn="l"/>
              </a:tabLst>
            </a:pPr>
            <a:r>
              <a:rPr sz="2200" b="1" spc="-10" dirty="0">
                <a:solidFill>
                  <a:srgbClr val="2F6897"/>
                </a:solidFill>
                <a:latin typeface="Source Sans 3"/>
                <a:cs typeface="Source Sans 3"/>
              </a:rPr>
              <a:t>Overview</a:t>
            </a:r>
            <a:endParaRPr sz="2200">
              <a:latin typeface="Source Sans 3"/>
              <a:cs typeface="Source Sans 3"/>
            </a:endParaRPr>
          </a:p>
          <a:p>
            <a:pPr marL="306705" indent="-294640">
              <a:lnSpc>
                <a:spcPct val="100000"/>
              </a:lnSpc>
              <a:spcBef>
                <a:spcPts val="445"/>
              </a:spcBef>
              <a:buAutoNum type="arabicPeriod"/>
              <a:tabLst>
                <a:tab pos="307340" algn="l"/>
              </a:tabLst>
            </a:pPr>
            <a:r>
              <a:rPr sz="2200" b="1" dirty="0">
                <a:solidFill>
                  <a:srgbClr val="2F6897"/>
                </a:solidFill>
                <a:latin typeface="Source Sans 3"/>
                <a:cs typeface="Source Sans 3"/>
              </a:rPr>
              <a:t>Computers</a:t>
            </a:r>
            <a:r>
              <a:rPr sz="2200" b="1" spc="-25" dirty="0">
                <a:solidFill>
                  <a:srgbClr val="2F6897"/>
                </a:solidFill>
                <a:latin typeface="Source Sans 3"/>
                <a:cs typeface="Source Sans 3"/>
              </a:rPr>
              <a:t> </a:t>
            </a:r>
            <a:r>
              <a:rPr sz="2200" b="1" dirty="0">
                <a:solidFill>
                  <a:srgbClr val="2F6897"/>
                </a:solidFill>
                <a:latin typeface="Source Sans 3"/>
                <a:cs typeface="Source Sans 3"/>
              </a:rPr>
              <a:t>and</a:t>
            </a:r>
            <a:r>
              <a:rPr sz="2200" b="1" spc="-20" dirty="0">
                <a:solidFill>
                  <a:srgbClr val="2F6897"/>
                </a:solidFill>
                <a:latin typeface="Source Sans 3"/>
                <a:cs typeface="Source Sans 3"/>
              </a:rPr>
              <a:t> </a:t>
            </a:r>
            <a:r>
              <a:rPr sz="2200" b="1" spc="-10" dirty="0">
                <a:solidFill>
                  <a:srgbClr val="2F6897"/>
                </a:solidFill>
                <a:latin typeface="Source Sans 3"/>
                <a:cs typeface="Source Sans 3"/>
              </a:rPr>
              <a:t>Latency</a:t>
            </a:r>
            <a:endParaRPr sz="2200">
              <a:latin typeface="Source Sans 3"/>
              <a:cs typeface="Source Sans 3"/>
            </a:endParaRPr>
          </a:p>
          <a:p>
            <a:pPr marL="306705" indent="-294640">
              <a:lnSpc>
                <a:spcPct val="100000"/>
              </a:lnSpc>
              <a:spcBef>
                <a:spcPts val="445"/>
              </a:spcBef>
              <a:buAutoNum type="arabicPeriod"/>
              <a:tabLst>
                <a:tab pos="307340" algn="l"/>
              </a:tabLst>
            </a:pPr>
            <a:r>
              <a:rPr sz="2200" b="1" spc="-10" dirty="0">
                <a:solidFill>
                  <a:srgbClr val="2F6897"/>
                </a:solidFill>
                <a:latin typeface="Source Sans 3"/>
                <a:cs typeface="Source Sans 3"/>
              </a:rPr>
              <a:t>Concurrency</a:t>
            </a:r>
            <a:endParaRPr sz="2200">
              <a:latin typeface="Source Sans 3"/>
              <a:cs typeface="Source Sans 3"/>
            </a:endParaRPr>
          </a:p>
          <a:p>
            <a:pPr marL="306705" indent="-294640">
              <a:lnSpc>
                <a:spcPct val="100000"/>
              </a:lnSpc>
              <a:spcBef>
                <a:spcPts val="440"/>
              </a:spcBef>
              <a:buAutoNum type="arabicPeriod"/>
              <a:tabLst>
                <a:tab pos="307340" algn="l"/>
              </a:tabLst>
            </a:pPr>
            <a:r>
              <a:rPr sz="2200" b="1" dirty="0">
                <a:solidFill>
                  <a:srgbClr val="2F6897"/>
                </a:solidFill>
                <a:latin typeface="Source Sans 3"/>
                <a:cs typeface="Source Sans 3"/>
              </a:rPr>
              <a:t>Threads</a:t>
            </a:r>
            <a:r>
              <a:rPr sz="2200" b="1" spc="-10" dirty="0">
                <a:solidFill>
                  <a:srgbClr val="2F6897"/>
                </a:solidFill>
                <a:latin typeface="Source Sans 3"/>
                <a:cs typeface="Source Sans 3"/>
              </a:rPr>
              <a:t> </a:t>
            </a:r>
            <a:r>
              <a:rPr sz="2200" b="1" dirty="0">
                <a:solidFill>
                  <a:srgbClr val="2F6897"/>
                </a:solidFill>
                <a:latin typeface="Source Sans 3"/>
                <a:cs typeface="Source Sans 3"/>
              </a:rPr>
              <a:t>in</a:t>
            </a:r>
            <a:r>
              <a:rPr sz="2200" b="1" spc="-10" dirty="0">
                <a:solidFill>
                  <a:srgbClr val="2F6897"/>
                </a:solidFill>
                <a:latin typeface="Source Sans 3"/>
                <a:cs typeface="Source Sans 3"/>
              </a:rPr>
              <a:t> Python</a:t>
            </a:r>
            <a:endParaRPr sz="2200">
              <a:latin typeface="Source Sans 3"/>
              <a:cs typeface="Source Sans 3"/>
            </a:endParaRPr>
          </a:p>
          <a:p>
            <a:pPr marL="306705" indent="-294640">
              <a:lnSpc>
                <a:spcPct val="100000"/>
              </a:lnSpc>
              <a:spcBef>
                <a:spcPts val="445"/>
              </a:spcBef>
              <a:buAutoNum type="arabicPeriod"/>
              <a:tabLst>
                <a:tab pos="307340" algn="l"/>
              </a:tabLst>
            </a:pPr>
            <a:r>
              <a:rPr sz="2200" b="1" dirty="0">
                <a:solidFill>
                  <a:srgbClr val="2F6897"/>
                </a:solidFill>
                <a:latin typeface="Source Sans 3"/>
                <a:cs typeface="Source Sans 3"/>
              </a:rPr>
              <a:t>Race</a:t>
            </a:r>
            <a:r>
              <a:rPr sz="2200" b="1" spc="-85" dirty="0">
                <a:solidFill>
                  <a:srgbClr val="2F6897"/>
                </a:solidFill>
                <a:latin typeface="Source Sans 3"/>
                <a:cs typeface="Source Sans 3"/>
              </a:rPr>
              <a:t> </a:t>
            </a:r>
            <a:r>
              <a:rPr sz="2200" b="1" spc="-10" dirty="0">
                <a:solidFill>
                  <a:srgbClr val="2F6897"/>
                </a:solidFill>
                <a:latin typeface="Source Sans 3"/>
                <a:cs typeface="Source Sans 3"/>
              </a:rPr>
              <a:t>Conditions</a:t>
            </a:r>
            <a:endParaRPr sz="2200">
              <a:latin typeface="Source Sans 3"/>
              <a:cs typeface="Source Sans 3"/>
            </a:endParaRPr>
          </a:p>
          <a:p>
            <a:pPr marL="306705" indent="-294640">
              <a:lnSpc>
                <a:spcPct val="100000"/>
              </a:lnSpc>
              <a:spcBef>
                <a:spcPts val="595"/>
              </a:spcBef>
              <a:buFont typeface="Source Sans 3"/>
              <a:buAutoNum type="arabicPeriod"/>
              <a:tabLst>
                <a:tab pos="307340" algn="l"/>
              </a:tabLst>
            </a:pPr>
            <a:r>
              <a:rPr sz="1950" b="1" spc="-10" dirty="0">
                <a:solidFill>
                  <a:srgbClr val="2F6897"/>
                </a:solidFill>
                <a:latin typeface="Courier New"/>
                <a:cs typeface="Courier New"/>
              </a:rPr>
              <a:t>asyncio</a:t>
            </a:r>
            <a:endParaRPr sz="1950">
              <a:latin typeface="Courier New"/>
              <a:cs typeface="Courier New"/>
            </a:endParaRPr>
          </a:p>
          <a:p>
            <a:pPr marL="306705" indent="-294640">
              <a:lnSpc>
                <a:spcPct val="100000"/>
              </a:lnSpc>
              <a:spcBef>
                <a:spcPts val="150"/>
              </a:spcBef>
              <a:buAutoNum type="arabicPeriod"/>
              <a:tabLst>
                <a:tab pos="307340" algn="l"/>
              </a:tabLst>
            </a:pPr>
            <a:r>
              <a:rPr sz="2200" b="1" dirty="0">
                <a:solidFill>
                  <a:srgbClr val="2F6897"/>
                </a:solidFill>
                <a:latin typeface="Source Sans 3"/>
                <a:cs typeface="Source Sans 3"/>
              </a:rPr>
              <a:t>Multi-</a:t>
            </a:r>
            <a:r>
              <a:rPr sz="2200" b="1" spc="-10" dirty="0">
                <a:solidFill>
                  <a:srgbClr val="2F6897"/>
                </a:solidFill>
                <a:latin typeface="Source Sans 3"/>
                <a:cs typeface="Source Sans 3"/>
              </a:rPr>
              <a:t>processing</a:t>
            </a:r>
            <a:endParaRPr sz="2200">
              <a:latin typeface="Source Sans 3"/>
              <a:cs typeface="Source Sans 3"/>
            </a:endParaRPr>
          </a:p>
          <a:p>
            <a:pPr marL="306705" indent="-294640">
              <a:lnSpc>
                <a:spcPct val="100000"/>
              </a:lnSpc>
              <a:spcBef>
                <a:spcPts val="445"/>
              </a:spcBef>
              <a:buAutoNum type="arabicPeriod"/>
              <a:tabLst>
                <a:tab pos="307340" algn="l"/>
              </a:tabLst>
            </a:pPr>
            <a:r>
              <a:rPr sz="2200" b="1" dirty="0">
                <a:solidFill>
                  <a:srgbClr val="2F6897"/>
                </a:solidFill>
                <a:latin typeface="Source Sans 3"/>
                <a:cs typeface="Source Sans 3"/>
              </a:rPr>
              <a:t>CPU Bound </a:t>
            </a:r>
            <a:r>
              <a:rPr sz="2200" b="1" spc="-10" dirty="0">
                <a:solidFill>
                  <a:srgbClr val="2F6897"/>
                </a:solidFill>
                <a:latin typeface="Source Sans 3"/>
                <a:cs typeface="Source Sans 3"/>
              </a:rPr>
              <a:t>Workloads</a:t>
            </a:r>
            <a:endParaRPr sz="2200">
              <a:latin typeface="Source Sans 3"/>
              <a:cs typeface="Source Sans 3"/>
            </a:endParaRPr>
          </a:p>
          <a:p>
            <a:pPr marL="306705" indent="-294640">
              <a:lnSpc>
                <a:spcPct val="100000"/>
              </a:lnSpc>
              <a:spcBef>
                <a:spcPts val="445"/>
              </a:spcBef>
              <a:buAutoNum type="arabicPeriod"/>
              <a:tabLst>
                <a:tab pos="307340" algn="l"/>
              </a:tabLst>
            </a:pPr>
            <a:r>
              <a:rPr sz="2200" b="1" spc="-10" dirty="0">
                <a:solidFill>
                  <a:srgbClr val="2F6897"/>
                </a:solidFill>
                <a:latin typeface="Source Sans 3"/>
                <a:cs typeface="Source Sans 3"/>
              </a:rPr>
              <a:t>Summary</a:t>
            </a:r>
            <a:endParaRPr sz="2200">
              <a:latin typeface="Source Sans 3"/>
              <a:cs typeface="Source Sans 3"/>
            </a:endParaRPr>
          </a:p>
        </p:txBody>
      </p:sp>
      <p:sp>
        <p:nvSpPr>
          <p:cNvPr id="5" name="Rectangle 4">
            <a:extLst>
              <a:ext uri="{FF2B5EF4-FFF2-40B4-BE49-F238E27FC236}">
                <a16:creationId xmlns:a16="http://schemas.microsoft.com/office/drawing/2014/main" id="{F45629CE-BB5A-F5A6-0B68-5CE6FD2F04E5}"/>
              </a:ext>
            </a:extLst>
          </p:cNvPr>
          <p:cNvSpPr/>
          <p:nvPr/>
        </p:nvSpPr>
        <p:spPr>
          <a:xfrm>
            <a:off x="0" y="6248400"/>
            <a:ext cx="100584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0498" y="2009618"/>
            <a:ext cx="4603750" cy="2375535"/>
          </a:xfrm>
          <a:prstGeom prst="rect">
            <a:avLst/>
          </a:prstGeom>
        </p:spPr>
        <p:txBody>
          <a:bodyPr vert="horz" wrap="square" lIns="0" tIns="68580" rIns="0" bIns="0" rtlCol="0">
            <a:spAutoFit/>
          </a:bodyPr>
          <a:lstStyle/>
          <a:p>
            <a:pPr marL="403860" indent="-391795">
              <a:lnSpc>
                <a:spcPct val="100000"/>
              </a:lnSpc>
              <a:spcBef>
                <a:spcPts val="540"/>
              </a:spcBef>
              <a:buFont typeface="Tahoma"/>
              <a:buChar char="●"/>
              <a:tabLst>
                <a:tab pos="403860" algn="l"/>
                <a:tab pos="404495" algn="l"/>
              </a:tabLst>
            </a:pPr>
            <a:r>
              <a:rPr sz="2200" dirty="0">
                <a:solidFill>
                  <a:srgbClr val="666666"/>
                </a:solidFill>
                <a:latin typeface="Source Sans 3"/>
                <a:cs typeface="Source Sans 3"/>
              </a:rPr>
              <a:t>I/O</a:t>
            </a:r>
            <a:r>
              <a:rPr sz="2200" spc="-5" dirty="0">
                <a:solidFill>
                  <a:srgbClr val="666666"/>
                </a:solidFill>
                <a:latin typeface="Source Sans 3"/>
                <a:cs typeface="Source Sans 3"/>
              </a:rPr>
              <a:t> </a:t>
            </a:r>
            <a:r>
              <a:rPr sz="2200" dirty="0">
                <a:solidFill>
                  <a:srgbClr val="666666"/>
                </a:solidFill>
                <a:latin typeface="Source Sans 3"/>
                <a:cs typeface="Source Sans 3"/>
              </a:rPr>
              <a:t>bound</a:t>
            </a:r>
            <a:r>
              <a:rPr sz="2200" spc="-5" dirty="0">
                <a:solidFill>
                  <a:srgbClr val="666666"/>
                </a:solidFill>
                <a:latin typeface="Source Sans 3"/>
                <a:cs typeface="Source Sans 3"/>
              </a:rPr>
              <a:t> </a:t>
            </a:r>
            <a:r>
              <a:rPr sz="2200" dirty="0">
                <a:solidFill>
                  <a:srgbClr val="666666"/>
                </a:solidFill>
                <a:latin typeface="Source Sans 3"/>
                <a:cs typeface="Source Sans 3"/>
              </a:rPr>
              <a:t>vs</a:t>
            </a:r>
            <a:r>
              <a:rPr sz="2200" spc="-5" dirty="0">
                <a:solidFill>
                  <a:srgbClr val="666666"/>
                </a:solidFill>
                <a:latin typeface="Source Sans 3"/>
                <a:cs typeface="Source Sans 3"/>
              </a:rPr>
              <a:t> </a:t>
            </a:r>
            <a:r>
              <a:rPr sz="2200" dirty="0">
                <a:solidFill>
                  <a:srgbClr val="666666"/>
                </a:solidFill>
                <a:latin typeface="Source Sans 3"/>
                <a:cs typeface="Source Sans 3"/>
              </a:rPr>
              <a:t>CPU</a:t>
            </a:r>
            <a:r>
              <a:rPr sz="2200" spc="-5" dirty="0">
                <a:solidFill>
                  <a:srgbClr val="666666"/>
                </a:solidFill>
                <a:latin typeface="Source Sans 3"/>
                <a:cs typeface="Source Sans 3"/>
              </a:rPr>
              <a:t> </a:t>
            </a:r>
            <a:r>
              <a:rPr sz="2200" dirty="0">
                <a:solidFill>
                  <a:srgbClr val="666666"/>
                </a:solidFill>
                <a:latin typeface="Source Sans 3"/>
                <a:cs typeface="Source Sans 3"/>
              </a:rPr>
              <a:t>bound</a:t>
            </a:r>
            <a:r>
              <a:rPr sz="2200" spc="-5" dirty="0">
                <a:solidFill>
                  <a:srgbClr val="666666"/>
                </a:solidFill>
                <a:latin typeface="Source Sans 3"/>
                <a:cs typeface="Source Sans 3"/>
              </a:rPr>
              <a:t> </a:t>
            </a:r>
            <a:r>
              <a:rPr sz="2200" spc="-10" dirty="0">
                <a:solidFill>
                  <a:srgbClr val="666666"/>
                </a:solidFill>
                <a:latin typeface="Source Sans 3"/>
                <a:cs typeface="Source Sans 3"/>
              </a:rPr>
              <a:t>computing</a:t>
            </a:r>
            <a:endParaRPr sz="2200">
              <a:latin typeface="Source Sans 3"/>
              <a:cs typeface="Source Sans 3"/>
            </a:endParaRPr>
          </a:p>
          <a:p>
            <a:pPr marL="403860" indent="-391795">
              <a:lnSpc>
                <a:spcPct val="100000"/>
              </a:lnSpc>
              <a:spcBef>
                <a:spcPts val="445"/>
              </a:spcBef>
              <a:buFont typeface="Tahoma"/>
              <a:buChar char="●"/>
              <a:tabLst>
                <a:tab pos="403860" algn="l"/>
                <a:tab pos="404495" algn="l"/>
              </a:tabLst>
            </a:pPr>
            <a:r>
              <a:rPr sz="2200" dirty="0">
                <a:solidFill>
                  <a:srgbClr val="666666"/>
                </a:solidFill>
                <a:latin typeface="Source Sans 3"/>
                <a:cs typeface="Source Sans 3"/>
              </a:rPr>
              <a:t>Latency</a:t>
            </a:r>
            <a:r>
              <a:rPr sz="2200" spc="-25" dirty="0">
                <a:solidFill>
                  <a:srgbClr val="666666"/>
                </a:solidFill>
                <a:latin typeface="Source Sans 3"/>
                <a:cs typeface="Source Sans 3"/>
              </a:rPr>
              <a:t> </a:t>
            </a:r>
            <a:r>
              <a:rPr sz="2200" dirty="0">
                <a:solidFill>
                  <a:srgbClr val="666666"/>
                </a:solidFill>
                <a:latin typeface="Source Sans 3"/>
                <a:cs typeface="Source Sans 3"/>
              </a:rPr>
              <a:t>in</a:t>
            </a:r>
            <a:r>
              <a:rPr sz="2200" spc="-20" dirty="0">
                <a:solidFill>
                  <a:srgbClr val="666666"/>
                </a:solidFill>
                <a:latin typeface="Source Sans 3"/>
                <a:cs typeface="Source Sans 3"/>
              </a:rPr>
              <a:t> </a:t>
            </a:r>
            <a:r>
              <a:rPr sz="2200" dirty="0">
                <a:solidFill>
                  <a:srgbClr val="666666"/>
                </a:solidFill>
                <a:latin typeface="Source Sans 3"/>
                <a:cs typeface="Source Sans 3"/>
              </a:rPr>
              <a:t>I/O</a:t>
            </a:r>
            <a:r>
              <a:rPr sz="2200" spc="-20" dirty="0">
                <a:solidFill>
                  <a:srgbClr val="666666"/>
                </a:solidFill>
                <a:latin typeface="Source Sans 3"/>
                <a:cs typeface="Source Sans 3"/>
              </a:rPr>
              <a:t> </a:t>
            </a:r>
            <a:r>
              <a:rPr sz="2200" dirty="0">
                <a:solidFill>
                  <a:srgbClr val="666666"/>
                </a:solidFill>
                <a:latin typeface="Source Sans 3"/>
                <a:cs typeface="Source Sans 3"/>
              </a:rPr>
              <a:t>bound</a:t>
            </a:r>
            <a:r>
              <a:rPr sz="2200" spc="-20" dirty="0">
                <a:solidFill>
                  <a:srgbClr val="666666"/>
                </a:solidFill>
                <a:latin typeface="Source Sans 3"/>
                <a:cs typeface="Source Sans 3"/>
              </a:rPr>
              <a:t> </a:t>
            </a:r>
            <a:r>
              <a:rPr sz="2200" spc="-10" dirty="0">
                <a:solidFill>
                  <a:srgbClr val="666666"/>
                </a:solidFill>
                <a:latin typeface="Source Sans 3"/>
                <a:cs typeface="Source Sans 3"/>
              </a:rPr>
              <a:t>computing</a:t>
            </a:r>
            <a:endParaRPr sz="2200">
              <a:latin typeface="Source Sans 3"/>
              <a:cs typeface="Source Sans 3"/>
            </a:endParaRPr>
          </a:p>
          <a:p>
            <a:pPr marL="403860" indent="-391795">
              <a:lnSpc>
                <a:spcPct val="100000"/>
              </a:lnSpc>
              <a:spcBef>
                <a:spcPts val="445"/>
              </a:spcBef>
              <a:buFont typeface="Tahoma"/>
              <a:buChar char="●"/>
              <a:tabLst>
                <a:tab pos="403860" algn="l"/>
                <a:tab pos="404495" algn="l"/>
              </a:tabLst>
            </a:pPr>
            <a:r>
              <a:rPr sz="2200" dirty="0">
                <a:solidFill>
                  <a:srgbClr val="666666"/>
                </a:solidFill>
                <a:latin typeface="Source Sans 3"/>
                <a:cs typeface="Source Sans 3"/>
              </a:rPr>
              <a:t>Concurrency</a:t>
            </a:r>
            <a:r>
              <a:rPr sz="2200" spc="-15" dirty="0">
                <a:solidFill>
                  <a:srgbClr val="666666"/>
                </a:solidFill>
                <a:latin typeface="Source Sans 3"/>
                <a:cs typeface="Source Sans 3"/>
              </a:rPr>
              <a:t> </a:t>
            </a:r>
            <a:r>
              <a:rPr sz="2200" spc="-10" dirty="0">
                <a:solidFill>
                  <a:srgbClr val="666666"/>
                </a:solidFill>
                <a:latin typeface="Source Sans 3"/>
                <a:cs typeface="Source Sans 3"/>
              </a:rPr>
              <a:t>patterns</a:t>
            </a:r>
            <a:endParaRPr sz="2200">
              <a:latin typeface="Source Sans 3"/>
              <a:cs typeface="Source Sans 3"/>
            </a:endParaRPr>
          </a:p>
          <a:p>
            <a:pPr marL="949325" lvl="1" indent="-391795">
              <a:lnSpc>
                <a:spcPct val="100000"/>
              </a:lnSpc>
              <a:spcBef>
                <a:spcPts val="440"/>
              </a:spcBef>
              <a:buFont typeface="Tahoma"/>
              <a:buChar char="●"/>
              <a:tabLst>
                <a:tab pos="949325" algn="l"/>
                <a:tab pos="949960" algn="l"/>
              </a:tabLst>
            </a:pPr>
            <a:r>
              <a:rPr sz="2200" spc="-20" dirty="0">
                <a:solidFill>
                  <a:srgbClr val="666666"/>
                </a:solidFill>
                <a:latin typeface="Source Sans 3"/>
                <a:cs typeface="Source Sans 3"/>
              </a:rPr>
              <a:t>Pipes</a:t>
            </a:r>
            <a:endParaRPr sz="2200">
              <a:latin typeface="Source Sans 3"/>
              <a:cs typeface="Source Sans 3"/>
            </a:endParaRPr>
          </a:p>
          <a:p>
            <a:pPr marL="949325" lvl="1" indent="-391795">
              <a:lnSpc>
                <a:spcPct val="100000"/>
              </a:lnSpc>
              <a:spcBef>
                <a:spcPts val="445"/>
              </a:spcBef>
              <a:buFont typeface="Tahoma"/>
              <a:buChar char="●"/>
              <a:tabLst>
                <a:tab pos="949325" algn="l"/>
                <a:tab pos="949960" algn="l"/>
              </a:tabLst>
            </a:pPr>
            <a:r>
              <a:rPr sz="2200" spc="-20" dirty="0">
                <a:solidFill>
                  <a:srgbClr val="666666"/>
                </a:solidFill>
                <a:latin typeface="Source Sans 3"/>
                <a:cs typeface="Source Sans 3"/>
              </a:rPr>
              <a:t>N-</a:t>
            </a:r>
            <a:r>
              <a:rPr sz="2200" spc="-10" dirty="0">
                <a:solidFill>
                  <a:srgbClr val="666666"/>
                </a:solidFill>
                <a:latin typeface="Source Sans 3"/>
                <a:cs typeface="Source Sans 3"/>
              </a:rPr>
              <a:t>Workers</a:t>
            </a:r>
            <a:endParaRPr sz="2200">
              <a:latin typeface="Source Sans 3"/>
              <a:cs typeface="Source Sans 3"/>
            </a:endParaRPr>
          </a:p>
          <a:p>
            <a:pPr marL="949325" lvl="1" indent="-391795">
              <a:lnSpc>
                <a:spcPct val="100000"/>
              </a:lnSpc>
              <a:spcBef>
                <a:spcPts val="445"/>
              </a:spcBef>
              <a:buFont typeface="Tahoma"/>
              <a:buChar char="●"/>
              <a:tabLst>
                <a:tab pos="949325" algn="l"/>
                <a:tab pos="949960" algn="l"/>
              </a:tabLst>
            </a:pPr>
            <a:r>
              <a:rPr sz="2200" spc="-10" dirty="0">
                <a:solidFill>
                  <a:srgbClr val="666666"/>
                </a:solidFill>
                <a:latin typeface="Source Sans 3"/>
                <a:cs typeface="Source Sans 3"/>
              </a:rPr>
              <a:t>Broadcast</a:t>
            </a:r>
            <a:endParaRPr sz="2200">
              <a:latin typeface="Source Sans 3"/>
              <a:cs typeface="Source Sans 3"/>
            </a:endParaRPr>
          </a:p>
        </p:txBody>
      </p:sp>
      <p:sp>
        <p:nvSpPr>
          <p:cNvPr id="3" name="object 3"/>
          <p:cNvSpPr txBox="1">
            <a:spLocks noGrp="1"/>
          </p:cNvSpPr>
          <p:nvPr>
            <p:ph type="title"/>
          </p:nvPr>
        </p:nvSpPr>
        <p:spPr>
          <a:prstGeom prst="rect">
            <a:avLst/>
          </a:prstGeom>
        </p:spPr>
        <p:txBody>
          <a:bodyPr vert="horz" wrap="square" lIns="0" tIns="229479" rIns="0" bIns="0" rtlCol="0">
            <a:spAutoFit/>
          </a:bodyPr>
          <a:lstStyle/>
          <a:p>
            <a:pPr marL="243204">
              <a:lnSpc>
                <a:spcPct val="100000"/>
              </a:lnSpc>
              <a:spcBef>
                <a:spcPts val="100"/>
              </a:spcBef>
            </a:pPr>
            <a:r>
              <a:rPr spc="-10" dirty="0"/>
              <a:t>SUMMARY</a:t>
            </a:r>
          </a:p>
        </p:txBody>
      </p:sp>
      <p:sp>
        <p:nvSpPr>
          <p:cNvPr id="4" name="Rectangle 3">
            <a:extLst>
              <a:ext uri="{FF2B5EF4-FFF2-40B4-BE49-F238E27FC236}">
                <a16:creationId xmlns:a16="http://schemas.microsoft.com/office/drawing/2014/main" id="{D4B55FA0-E440-3CB5-035F-5390A9D4B623}"/>
              </a:ext>
            </a:extLst>
          </p:cNvPr>
          <p:cNvSpPr/>
          <p:nvPr/>
        </p:nvSpPr>
        <p:spPr>
          <a:xfrm>
            <a:off x="0" y="6248400"/>
            <a:ext cx="100584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0498" y="2065562"/>
            <a:ext cx="5003800" cy="361315"/>
          </a:xfrm>
          <a:prstGeom prst="rect">
            <a:avLst/>
          </a:prstGeom>
        </p:spPr>
        <p:txBody>
          <a:bodyPr vert="horz" wrap="square" lIns="0" tIns="12700" rIns="0" bIns="0" rtlCol="0">
            <a:spAutoFit/>
          </a:bodyPr>
          <a:lstStyle/>
          <a:p>
            <a:pPr marL="403860" indent="-391795">
              <a:lnSpc>
                <a:spcPct val="100000"/>
              </a:lnSpc>
              <a:spcBef>
                <a:spcPts val="100"/>
              </a:spcBef>
              <a:buFont typeface="Tahoma"/>
              <a:buChar char="●"/>
              <a:tabLst>
                <a:tab pos="403860" algn="l"/>
                <a:tab pos="404495" algn="l"/>
              </a:tabLst>
            </a:pPr>
            <a:r>
              <a:rPr sz="2200" dirty="0">
                <a:solidFill>
                  <a:srgbClr val="666666"/>
                </a:solidFill>
                <a:latin typeface="Source Sans 3"/>
                <a:cs typeface="Source Sans 3"/>
              </a:rPr>
              <a:t>Python</a:t>
            </a:r>
            <a:r>
              <a:rPr sz="2200" spc="-10" dirty="0">
                <a:solidFill>
                  <a:srgbClr val="666666"/>
                </a:solidFill>
                <a:latin typeface="Source Sans 3"/>
                <a:cs typeface="Source Sans 3"/>
              </a:rPr>
              <a:t> </a:t>
            </a:r>
            <a:r>
              <a:rPr sz="2200" dirty="0">
                <a:solidFill>
                  <a:srgbClr val="666666"/>
                </a:solidFill>
                <a:latin typeface="Source Sans 3"/>
                <a:cs typeface="Source Sans 3"/>
              </a:rPr>
              <a:t>includes</a:t>
            </a:r>
            <a:r>
              <a:rPr sz="2200" spc="-10" dirty="0">
                <a:solidFill>
                  <a:srgbClr val="666666"/>
                </a:solidFill>
                <a:latin typeface="Source Sans 3"/>
                <a:cs typeface="Source Sans 3"/>
              </a:rPr>
              <a:t> </a:t>
            </a:r>
            <a:r>
              <a:rPr sz="2200" dirty="0">
                <a:solidFill>
                  <a:srgbClr val="666666"/>
                </a:solidFill>
                <a:latin typeface="Source Sans 3"/>
                <a:cs typeface="Source Sans 3"/>
              </a:rPr>
              <a:t>in</a:t>
            </a:r>
            <a:r>
              <a:rPr sz="2200" spc="-5" dirty="0">
                <a:solidFill>
                  <a:srgbClr val="666666"/>
                </a:solidFill>
                <a:latin typeface="Source Sans 3"/>
                <a:cs typeface="Source Sans 3"/>
              </a:rPr>
              <a:t> </a:t>
            </a:r>
            <a:r>
              <a:rPr sz="2200" dirty="0">
                <a:solidFill>
                  <a:srgbClr val="666666"/>
                </a:solidFill>
                <a:latin typeface="Source Sans 3"/>
                <a:cs typeface="Source Sans 3"/>
              </a:rPr>
              <a:t>the</a:t>
            </a:r>
            <a:r>
              <a:rPr sz="2200" spc="-10" dirty="0">
                <a:solidFill>
                  <a:srgbClr val="666666"/>
                </a:solidFill>
                <a:latin typeface="Source Sans 3"/>
                <a:cs typeface="Source Sans 3"/>
              </a:rPr>
              <a:t> standard</a:t>
            </a:r>
            <a:r>
              <a:rPr sz="2200" spc="-5" dirty="0">
                <a:solidFill>
                  <a:srgbClr val="666666"/>
                </a:solidFill>
                <a:latin typeface="Source Sans 3"/>
                <a:cs typeface="Source Sans 3"/>
              </a:rPr>
              <a:t> </a:t>
            </a:r>
            <a:r>
              <a:rPr sz="2200" spc="-10" dirty="0">
                <a:solidFill>
                  <a:srgbClr val="666666"/>
                </a:solidFill>
                <a:latin typeface="Source Sans 3"/>
                <a:cs typeface="Source Sans 3"/>
              </a:rPr>
              <a:t>library:</a:t>
            </a:r>
            <a:endParaRPr sz="2200">
              <a:latin typeface="Source Sans 3"/>
              <a:cs typeface="Source Sans 3"/>
            </a:endParaRPr>
          </a:p>
        </p:txBody>
      </p:sp>
      <p:sp>
        <p:nvSpPr>
          <p:cNvPr id="3" name="object 3"/>
          <p:cNvSpPr txBox="1"/>
          <p:nvPr/>
        </p:nvSpPr>
        <p:spPr>
          <a:xfrm>
            <a:off x="1076016" y="2413805"/>
            <a:ext cx="176530" cy="1032510"/>
          </a:xfrm>
          <a:prstGeom prst="rect">
            <a:avLst/>
          </a:prstGeom>
        </p:spPr>
        <p:txBody>
          <a:bodyPr vert="horz" wrap="square" lIns="0" tIns="50165" rIns="0" bIns="0" rtlCol="0">
            <a:spAutoFit/>
          </a:bodyPr>
          <a:lstStyle/>
          <a:p>
            <a:pPr marL="12700">
              <a:lnSpc>
                <a:spcPct val="100000"/>
              </a:lnSpc>
              <a:spcBef>
                <a:spcPts val="395"/>
              </a:spcBef>
            </a:pPr>
            <a:r>
              <a:rPr sz="1950" spc="10" dirty="0">
                <a:solidFill>
                  <a:srgbClr val="666666"/>
                </a:solidFill>
                <a:latin typeface="Tahoma"/>
                <a:cs typeface="Tahoma"/>
              </a:rPr>
              <a:t>●</a:t>
            </a:r>
            <a:endParaRPr sz="1950">
              <a:latin typeface="Tahoma"/>
              <a:cs typeface="Tahoma"/>
            </a:endParaRPr>
          </a:p>
          <a:p>
            <a:pPr marL="12700">
              <a:lnSpc>
                <a:spcPct val="100000"/>
              </a:lnSpc>
              <a:spcBef>
                <a:spcPts val="305"/>
              </a:spcBef>
            </a:pPr>
            <a:r>
              <a:rPr sz="1950" spc="10" dirty="0">
                <a:solidFill>
                  <a:srgbClr val="666666"/>
                </a:solidFill>
                <a:latin typeface="Tahoma"/>
                <a:cs typeface="Tahoma"/>
              </a:rPr>
              <a:t>●</a:t>
            </a:r>
            <a:endParaRPr sz="1950">
              <a:latin typeface="Tahoma"/>
              <a:cs typeface="Tahoma"/>
            </a:endParaRPr>
          </a:p>
          <a:p>
            <a:pPr marL="12700">
              <a:lnSpc>
                <a:spcPct val="100000"/>
              </a:lnSpc>
              <a:spcBef>
                <a:spcPts val="300"/>
              </a:spcBef>
            </a:pPr>
            <a:r>
              <a:rPr sz="1950" spc="10" dirty="0">
                <a:solidFill>
                  <a:srgbClr val="666666"/>
                </a:solidFill>
                <a:latin typeface="Tahoma"/>
                <a:cs typeface="Tahoma"/>
              </a:rPr>
              <a:t>●</a:t>
            </a:r>
            <a:endParaRPr sz="1950">
              <a:latin typeface="Tahoma"/>
              <a:cs typeface="Tahoma"/>
            </a:endParaRPr>
          </a:p>
        </p:txBody>
      </p:sp>
      <p:sp>
        <p:nvSpPr>
          <p:cNvPr id="4" name="object 4"/>
          <p:cNvSpPr txBox="1"/>
          <p:nvPr/>
        </p:nvSpPr>
        <p:spPr>
          <a:xfrm>
            <a:off x="1467670" y="2439289"/>
            <a:ext cx="2292350" cy="1032510"/>
          </a:xfrm>
          <a:prstGeom prst="rect">
            <a:avLst/>
          </a:prstGeom>
        </p:spPr>
        <p:txBody>
          <a:bodyPr vert="horz" wrap="square" lIns="0" tIns="12065" rIns="0" bIns="0" rtlCol="0">
            <a:spAutoFit/>
          </a:bodyPr>
          <a:lstStyle/>
          <a:p>
            <a:pPr marL="12700" marR="5080">
              <a:lnSpc>
                <a:spcPct val="112900"/>
              </a:lnSpc>
              <a:spcBef>
                <a:spcPts val="95"/>
              </a:spcBef>
            </a:pPr>
            <a:r>
              <a:rPr sz="1950" spc="-10" dirty="0">
                <a:solidFill>
                  <a:srgbClr val="2F6897"/>
                </a:solidFill>
                <a:latin typeface="Courier New"/>
                <a:cs typeface="Courier New"/>
              </a:rPr>
              <a:t>threading asyncio multiprocessing</a:t>
            </a:r>
            <a:endParaRPr sz="1950">
              <a:latin typeface="Courier New"/>
              <a:cs typeface="Courier New"/>
            </a:endParaRPr>
          </a:p>
        </p:txBody>
      </p:sp>
      <p:sp>
        <p:nvSpPr>
          <p:cNvPr id="5" name="object 5"/>
          <p:cNvSpPr txBox="1">
            <a:spLocks noGrp="1"/>
          </p:cNvSpPr>
          <p:nvPr>
            <p:ph type="title"/>
          </p:nvPr>
        </p:nvSpPr>
        <p:spPr>
          <a:prstGeom prst="rect">
            <a:avLst/>
          </a:prstGeom>
        </p:spPr>
        <p:txBody>
          <a:bodyPr vert="horz" wrap="square" lIns="0" tIns="229479" rIns="0" bIns="0" rtlCol="0">
            <a:spAutoFit/>
          </a:bodyPr>
          <a:lstStyle/>
          <a:p>
            <a:pPr marL="243204">
              <a:lnSpc>
                <a:spcPct val="100000"/>
              </a:lnSpc>
              <a:spcBef>
                <a:spcPts val="100"/>
              </a:spcBef>
            </a:pPr>
            <a:r>
              <a:rPr spc="-10" dirty="0"/>
              <a:t>CONCURRENCY</a:t>
            </a:r>
            <a:r>
              <a:rPr spc="-65" dirty="0"/>
              <a:t> </a:t>
            </a:r>
            <a:r>
              <a:rPr dirty="0"/>
              <a:t>IN</a:t>
            </a:r>
            <a:r>
              <a:rPr spc="-65" dirty="0"/>
              <a:t> </a:t>
            </a:r>
            <a:r>
              <a:rPr spc="-10" dirty="0"/>
              <a:t>PYTHON</a:t>
            </a:r>
          </a:p>
        </p:txBody>
      </p:sp>
      <p:sp>
        <p:nvSpPr>
          <p:cNvPr id="6" name="Rectangle 5">
            <a:extLst>
              <a:ext uri="{FF2B5EF4-FFF2-40B4-BE49-F238E27FC236}">
                <a16:creationId xmlns:a16="http://schemas.microsoft.com/office/drawing/2014/main" id="{1533FB3B-ABB0-8F98-72D2-7A322F08D4AC}"/>
              </a:ext>
            </a:extLst>
          </p:cNvPr>
          <p:cNvSpPr/>
          <p:nvPr/>
        </p:nvSpPr>
        <p:spPr>
          <a:xfrm>
            <a:off x="0" y="6248400"/>
            <a:ext cx="100584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0498" y="2009618"/>
            <a:ext cx="5818505" cy="1591945"/>
          </a:xfrm>
          <a:prstGeom prst="rect">
            <a:avLst/>
          </a:prstGeom>
        </p:spPr>
        <p:txBody>
          <a:bodyPr vert="horz" wrap="square" lIns="0" tIns="68580" rIns="0" bIns="0" rtlCol="0">
            <a:spAutoFit/>
          </a:bodyPr>
          <a:lstStyle/>
          <a:p>
            <a:pPr marL="403860" indent="-391795">
              <a:lnSpc>
                <a:spcPct val="100000"/>
              </a:lnSpc>
              <a:spcBef>
                <a:spcPts val="540"/>
              </a:spcBef>
              <a:buFont typeface="Tahoma"/>
              <a:buChar char="●"/>
              <a:tabLst>
                <a:tab pos="403860" algn="l"/>
                <a:tab pos="404495" algn="l"/>
              </a:tabLst>
            </a:pPr>
            <a:r>
              <a:rPr sz="2200" dirty="0">
                <a:solidFill>
                  <a:srgbClr val="666666"/>
                </a:solidFill>
                <a:latin typeface="Source Sans 3"/>
                <a:cs typeface="Source Sans 3"/>
              </a:rPr>
              <a:t>Are</a:t>
            </a:r>
            <a:r>
              <a:rPr sz="2200" spc="-25" dirty="0">
                <a:solidFill>
                  <a:srgbClr val="666666"/>
                </a:solidFill>
                <a:latin typeface="Source Sans 3"/>
                <a:cs typeface="Source Sans 3"/>
              </a:rPr>
              <a:t> </a:t>
            </a:r>
            <a:r>
              <a:rPr sz="2200" dirty="0">
                <a:solidFill>
                  <a:srgbClr val="666666"/>
                </a:solidFill>
                <a:latin typeface="Source Sans 3"/>
                <a:cs typeface="Source Sans 3"/>
              </a:rPr>
              <a:t>you</a:t>
            </a:r>
            <a:r>
              <a:rPr sz="2200" spc="-15" dirty="0">
                <a:solidFill>
                  <a:srgbClr val="666666"/>
                </a:solidFill>
                <a:latin typeface="Source Sans 3"/>
                <a:cs typeface="Source Sans 3"/>
              </a:rPr>
              <a:t> </a:t>
            </a:r>
            <a:r>
              <a:rPr sz="2200" dirty="0">
                <a:solidFill>
                  <a:srgbClr val="666666"/>
                </a:solidFill>
                <a:latin typeface="Source Sans 3"/>
                <a:cs typeface="Source Sans 3"/>
              </a:rPr>
              <a:t>sure</a:t>
            </a:r>
            <a:r>
              <a:rPr sz="2200" spc="-15" dirty="0">
                <a:solidFill>
                  <a:srgbClr val="666666"/>
                </a:solidFill>
                <a:latin typeface="Source Sans 3"/>
                <a:cs typeface="Source Sans 3"/>
              </a:rPr>
              <a:t> </a:t>
            </a:r>
            <a:r>
              <a:rPr sz="2200" dirty="0">
                <a:solidFill>
                  <a:srgbClr val="666666"/>
                </a:solidFill>
                <a:latin typeface="Source Sans 3"/>
                <a:cs typeface="Source Sans 3"/>
              </a:rPr>
              <a:t>you</a:t>
            </a:r>
            <a:r>
              <a:rPr sz="2200" spc="-15" dirty="0">
                <a:solidFill>
                  <a:srgbClr val="666666"/>
                </a:solidFill>
                <a:latin typeface="Source Sans 3"/>
                <a:cs typeface="Source Sans 3"/>
              </a:rPr>
              <a:t> </a:t>
            </a:r>
            <a:r>
              <a:rPr sz="2200" dirty="0">
                <a:solidFill>
                  <a:srgbClr val="666666"/>
                </a:solidFill>
                <a:latin typeface="Source Sans 3"/>
                <a:cs typeface="Source Sans 3"/>
              </a:rPr>
              <a:t>need</a:t>
            </a:r>
            <a:r>
              <a:rPr sz="2200" spc="-10" dirty="0">
                <a:solidFill>
                  <a:srgbClr val="666666"/>
                </a:solidFill>
                <a:latin typeface="Source Sans 3"/>
                <a:cs typeface="Source Sans 3"/>
              </a:rPr>
              <a:t> </a:t>
            </a:r>
            <a:r>
              <a:rPr sz="2200" spc="-25" dirty="0">
                <a:solidFill>
                  <a:srgbClr val="666666"/>
                </a:solidFill>
                <a:latin typeface="Source Sans 3"/>
                <a:cs typeface="Source Sans 3"/>
              </a:rPr>
              <a:t>it?</a:t>
            </a:r>
            <a:endParaRPr sz="2200">
              <a:latin typeface="Source Sans 3"/>
              <a:cs typeface="Source Sans 3"/>
            </a:endParaRPr>
          </a:p>
          <a:p>
            <a:pPr marL="403860" indent="-391795">
              <a:lnSpc>
                <a:spcPct val="100000"/>
              </a:lnSpc>
              <a:spcBef>
                <a:spcPts val="445"/>
              </a:spcBef>
              <a:buFont typeface="Tahoma"/>
              <a:buChar char="●"/>
              <a:tabLst>
                <a:tab pos="403860" algn="l"/>
                <a:tab pos="404495" algn="l"/>
              </a:tabLst>
            </a:pPr>
            <a:r>
              <a:rPr sz="2200" dirty="0">
                <a:solidFill>
                  <a:srgbClr val="666666"/>
                </a:solidFill>
                <a:latin typeface="Source Sans 3"/>
                <a:cs typeface="Source Sans 3"/>
              </a:rPr>
              <a:t>Is</a:t>
            </a:r>
            <a:r>
              <a:rPr sz="2200" spc="-10" dirty="0">
                <a:solidFill>
                  <a:srgbClr val="666666"/>
                </a:solidFill>
                <a:latin typeface="Source Sans 3"/>
                <a:cs typeface="Source Sans 3"/>
              </a:rPr>
              <a:t> </a:t>
            </a:r>
            <a:r>
              <a:rPr sz="2200" dirty="0">
                <a:solidFill>
                  <a:srgbClr val="666666"/>
                </a:solidFill>
                <a:latin typeface="Source Sans 3"/>
                <a:cs typeface="Source Sans 3"/>
              </a:rPr>
              <a:t>it</a:t>
            </a:r>
            <a:r>
              <a:rPr sz="2200" spc="-10" dirty="0">
                <a:solidFill>
                  <a:srgbClr val="666666"/>
                </a:solidFill>
                <a:latin typeface="Source Sans 3"/>
                <a:cs typeface="Source Sans 3"/>
              </a:rPr>
              <a:t> </a:t>
            </a:r>
            <a:r>
              <a:rPr sz="2200" dirty="0">
                <a:solidFill>
                  <a:srgbClr val="666666"/>
                </a:solidFill>
                <a:latin typeface="Source Sans 3"/>
                <a:cs typeface="Source Sans 3"/>
              </a:rPr>
              <a:t>I/O</a:t>
            </a:r>
            <a:r>
              <a:rPr sz="2200" spc="-5" dirty="0">
                <a:solidFill>
                  <a:srgbClr val="666666"/>
                </a:solidFill>
                <a:latin typeface="Source Sans 3"/>
                <a:cs typeface="Source Sans 3"/>
              </a:rPr>
              <a:t> </a:t>
            </a:r>
            <a:r>
              <a:rPr sz="2200" spc="-10" dirty="0">
                <a:solidFill>
                  <a:srgbClr val="666666"/>
                </a:solidFill>
                <a:latin typeface="Source Sans 3"/>
                <a:cs typeface="Source Sans 3"/>
              </a:rPr>
              <a:t>bound?</a:t>
            </a:r>
            <a:endParaRPr sz="2200">
              <a:latin typeface="Source Sans 3"/>
              <a:cs typeface="Source Sans 3"/>
            </a:endParaRPr>
          </a:p>
          <a:p>
            <a:pPr marL="403860" indent="-391795">
              <a:lnSpc>
                <a:spcPct val="100000"/>
              </a:lnSpc>
              <a:spcBef>
                <a:spcPts val="445"/>
              </a:spcBef>
              <a:buFont typeface="Tahoma"/>
              <a:buChar char="●"/>
              <a:tabLst>
                <a:tab pos="403860" algn="l"/>
                <a:tab pos="404495" algn="l"/>
              </a:tabLst>
            </a:pPr>
            <a:r>
              <a:rPr sz="2200" dirty="0">
                <a:solidFill>
                  <a:srgbClr val="666666"/>
                </a:solidFill>
                <a:latin typeface="Source Sans 3"/>
                <a:cs typeface="Source Sans 3"/>
              </a:rPr>
              <a:t>Prefer </a:t>
            </a:r>
            <a:r>
              <a:rPr sz="1950" dirty="0">
                <a:solidFill>
                  <a:srgbClr val="2F6897"/>
                </a:solidFill>
                <a:latin typeface="Courier New"/>
                <a:cs typeface="Courier New"/>
              </a:rPr>
              <a:t>asyncio</a:t>
            </a:r>
            <a:r>
              <a:rPr sz="1950" spc="-725" dirty="0">
                <a:solidFill>
                  <a:srgbClr val="2F6897"/>
                </a:solidFill>
                <a:latin typeface="Courier New"/>
                <a:cs typeface="Courier New"/>
              </a:rPr>
              <a:t> </a:t>
            </a:r>
            <a:r>
              <a:rPr sz="2200" dirty="0">
                <a:solidFill>
                  <a:srgbClr val="666666"/>
                </a:solidFill>
                <a:latin typeface="Source Sans 3"/>
                <a:cs typeface="Source Sans 3"/>
              </a:rPr>
              <a:t>over</a:t>
            </a:r>
            <a:r>
              <a:rPr sz="2200" spc="5" dirty="0">
                <a:solidFill>
                  <a:srgbClr val="666666"/>
                </a:solidFill>
                <a:latin typeface="Source Sans 3"/>
                <a:cs typeface="Source Sans 3"/>
              </a:rPr>
              <a:t> </a:t>
            </a:r>
            <a:r>
              <a:rPr sz="2200" spc="-10" dirty="0">
                <a:solidFill>
                  <a:srgbClr val="666666"/>
                </a:solidFill>
                <a:latin typeface="Source Sans 3"/>
                <a:cs typeface="Source Sans 3"/>
              </a:rPr>
              <a:t>threading</a:t>
            </a:r>
            <a:endParaRPr sz="2200">
              <a:latin typeface="Source Sans 3"/>
              <a:cs typeface="Source Sans 3"/>
            </a:endParaRPr>
          </a:p>
          <a:p>
            <a:pPr marL="403860" indent="-391795">
              <a:lnSpc>
                <a:spcPct val="100000"/>
              </a:lnSpc>
              <a:spcBef>
                <a:spcPts val="440"/>
              </a:spcBef>
              <a:buFont typeface="Tahoma"/>
              <a:buChar char="●"/>
              <a:tabLst>
                <a:tab pos="403860" algn="l"/>
                <a:tab pos="404495" algn="l"/>
              </a:tabLst>
            </a:pPr>
            <a:r>
              <a:rPr sz="2200" dirty="0">
                <a:solidFill>
                  <a:srgbClr val="666666"/>
                </a:solidFill>
                <a:latin typeface="Source Sans 3"/>
                <a:cs typeface="Source Sans 3"/>
              </a:rPr>
              <a:t>Careful</a:t>
            </a:r>
            <a:r>
              <a:rPr sz="2200" spc="-30" dirty="0">
                <a:solidFill>
                  <a:srgbClr val="666666"/>
                </a:solidFill>
                <a:latin typeface="Source Sans 3"/>
                <a:cs typeface="Source Sans 3"/>
              </a:rPr>
              <a:t> </a:t>
            </a:r>
            <a:r>
              <a:rPr sz="2200" dirty="0">
                <a:solidFill>
                  <a:srgbClr val="666666"/>
                </a:solidFill>
                <a:latin typeface="Source Sans 3"/>
                <a:cs typeface="Source Sans 3"/>
              </a:rPr>
              <a:t>with</a:t>
            </a:r>
            <a:r>
              <a:rPr sz="2200" spc="-25" dirty="0">
                <a:solidFill>
                  <a:srgbClr val="666666"/>
                </a:solidFill>
                <a:latin typeface="Source Sans 3"/>
                <a:cs typeface="Source Sans 3"/>
              </a:rPr>
              <a:t> </a:t>
            </a:r>
            <a:r>
              <a:rPr sz="2200" dirty="0">
                <a:solidFill>
                  <a:srgbClr val="666666"/>
                </a:solidFill>
                <a:latin typeface="Source Sans 3"/>
                <a:cs typeface="Source Sans 3"/>
              </a:rPr>
              <a:t>thread</a:t>
            </a:r>
            <a:r>
              <a:rPr sz="2200" spc="-25" dirty="0">
                <a:solidFill>
                  <a:srgbClr val="666666"/>
                </a:solidFill>
                <a:latin typeface="Source Sans 3"/>
                <a:cs typeface="Source Sans 3"/>
              </a:rPr>
              <a:t> </a:t>
            </a:r>
            <a:r>
              <a:rPr sz="2200" dirty="0">
                <a:solidFill>
                  <a:srgbClr val="666666"/>
                </a:solidFill>
                <a:latin typeface="Source Sans 3"/>
                <a:cs typeface="Source Sans 3"/>
              </a:rPr>
              <a:t>safety</a:t>
            </a:r>
            <a:r>
              <a:rPr sz="2200" spc="-30" dirty="0">
                <a:solidFill>
                  <a:srgbClr val="666666"/>
                </a:solidFill>
                <a:latin typeface="Source Sans 3"/>
                <a:cs typeface="Source Sans 3"/>
              </a:rPr>
              <a:t> </a:t>
            </a:r>
            <a:r>
              <a:rPr sz="2200" dirty="0">
                <a:solidFill>
                  <a:srgbClr val="666666"/>
                </a:solidFill>
                <a:latin typeface="Source Sans 3"/>
                <a:cs typeface="Source Sans 3"/>
              </a:rPr>
              <a:t>and</a:t>
            </a:r>
            <a:r>
              <a:rPr sz="2200" spc="-25" dirty="0">
                <a:solidFill>
                  <a:srgbClr val="666666"/>
                </a:solidFill>
                <a:latin typeface="Source Sans 3"/>
                <a:cs typeface="Source Sans 3"/>
              </a:rPr>
              <a:t> </a:t>
            </a:r>
            <a:r>
              <a:rPr sz="2200" dirty="0">
                <a:solidFill>
                  <a:srgbClr val="666666"/>
                </a:solidFill>
                <a:latin typeface="Source Sans 3"/>
                <a:cs typeface="Source Sans 3"/>
              </a:rPr>
              <a:t>shared</a:t>
            </a:r>
            <a:r>
              <a:rPr sz="2200" spc="-25" dirty="0">
                <a:solidFill>
                  <a:srgbClr val="666666"/>
                </a:solidFill>
                <a:latin typeface="Source Sans 3"/>
                <a:cs typeface="Source Sans 3"/>
              </a:rPr>
              <a:t> </a:t>
            </a:r>
            <a:r>
              <a:rPr sz="2200" spc="-10" dirty="0">
                <a:solidFill>
                  <a:srgbClr val="666666"/>
                </a:solidFill>
                <a:latin typeface="Source Sans 3"/>
                <a:cs typeface="Source Sans 3"/>
              </a:rPr>
              <a:t>memory</a:t>
            </a:r>
            <a:endParaRPr sz="2200">
              <a:latin typeface="Source Sans 3"/>
              <a:cs typeface="Source Sans 3"/>
            </a:endParaRPr>
          </a:p>
        </p:txBody>
      </p:sp>
      <p:sp>
        <p:nvSpPr>
          <p:cNvPr id="3" name="object 3"/>
          <p:cNvSpPr txBox="1">
            <a:spLocks noGrp="1"/>
          </p:cNvSpPr>
          <p:nvPr>
            <p:ph type="title"/>
          </p:nvPr>
        </p:nvSpPr>
        <p:spPr>
          <a:prstGeom prst="rect">
            <a:avLst/>
          </a:prstGeom>
        </p:spPr>
        <p:txBody>
          <a:bodyPr vert="horz" wrap="square" lIns="0" tIns="229479" rIns="0" bIns="0" rtlCol="0">
            <a:spAutoFit/>
          </a:bodyPr>
          <a:lstStyle/>
          <a:p>
            <a:pPr marL="243204">
              <a:lnSpc>
                <a:spcPct val="100000"/>
              </a:lnSpc>
              <a:spcBef>
                <a:spcPts val="100"/>
              </a:spcBef>
            </a:pPr>
            <a:r>
              <a:rPr dirty="0"/>
              <a:t>CHOOSING </a:t>
            </a:r>
            <a:r>
              <a:rPr spc="-10" dirty="0"/>
              <a:t>CURRENCY</a:t>
            </a:r>
          </a:p>
        </p:txBody>
      </p:sp>
      <p:sp>
        <p:nvSpPr>
          <p:cNvPr id="4" name="Rectangle 3">
            <a:extLst>
              <a:ext uri="{FF2B5EF4-FFF2-40B4-BE49-F238E27FC236}">
                <a16:creationId xmlns:a16="http://schemas.microsoft.com/office/drawing/2014/main" id="{640A6F3E-84AE-9113-A3D5-ED502EA8624F}"/>
              </a:ext>
            </a:extLst>
          </p:cNvPr>
          <p:cNvSpPr/>
          <p:nvPr/>
        </p:nvSpPr>
        <p:spPr>
          <a:xfrm>
            <a:off x="0" y="6248400"/>
            <a:ext cx="100584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40" dirty="0"/>
              <a:t>PARTS </a:t>
            </a:r>
            <a:r>
              <a:rPr dirty="0"/>
              <a:t>OF</a:t>
            </a:r>
            <a:r>
              <a:rPr spc="-40" dirty="0"/>
              <a:t> </a:t>
            </a:r>
            <a:r>
              <a:rPr dirty="0"/>
              <a:t>A</a:t>
            </a:r>
            <a:r>
              <a:rPr spc="-35" dirty="0"/>
              <a:t> </a:t>
            </a:r>
            <a:r>
              <a:rPr spc="-10" dirty="0"/>
              <a:t>COMPUTER</a:t>
            </a:r>
          </a:p>
        </p:txBody>
      </p:sp>
      <p:pic>
        <p:nvPicPr>
          <p:cNvPr id="3" name="object 3"/>
          <p:cNvPicPr/>
          <p:nvPr/>
        </p:nvPicPr>
        <p:blipFill>
          <a:blip r:embed="rId3" cstate="print"/>
          <a:stretch>
            <a:fillRect/>
          </a:stretch>
        </p:blipFill>
        <p:spPr>
          <a:xfrm>
            <a:off x="3966121" y="4121846"/>
            <a:ext cx="2113457" cy="2045630"/>
          </a:xfrm>
          <a:prstGeom prst="rect">
            <a:avLst/>
          </a:prstGeom>
        </p:spPr>
      </p:pic>
      <p:sp>
        <p:nvSpPr>
          <p:cNvPr id="4" name="object 4"/>
          <p:cNvSpPr txBox="1"/>
          <p:nvPr/>
        </p:nvSpPr>
        <p:spPr>
          <a:xfrm>
            <a:off x="4851560" y="4924974"/>
            <a:ext cx="594995" cy="394970"/>
          </a:xfrm>
          <a:prstGeom prst="rect">
            <a:avLst/>
          </a:prstGeom>
        </p:spPr>
        <p:txBody>
          <a:bodyPr vert="horz" wrap="square" lIns="0" tIns="15240" rIns="0" bIns="0" rtlCol="0">
            <a:spAutoFit/>
          </a:bodyPr>
          <a:lstStyle/>
          <a:p>
            <a:pPr marL="12700">
              <a:lnSpc>
                <a:spcPct val="100000"/>
              </a:lnSpc>
              <a:spcBef>
                <a:spcPts val="120"/>
              </a:spcBef>
            </a:pPr>
            <a:r>
              <a:rPr sz="2400" b="1" spc="-25" dirty="0">
                <a:latin typeface="Source Sans 3"/>
                <a:cs typeface="Source Sans 3"/>
              </a:rPr>
              <a:t>CPU</a:t>
            </a:r>
            <a:endParaRPr sz="2400">
              <a:latin typeface="Source Sans 3"/>
              <a:cs typeface="Source Sans 3"/>
            </a:endParaRPr>
          </a:p>
        </p:txBody>
      </p:sp>
      <p:pic>
        <p:nvPicPr>
          <p:cNvPr id="5" name="object 5"/>
          <p:cNvPicPr/>
          <p:nvPr/>
        </p:nvPicPr>
        <p:blipFill>
          <a:blip r:embed="rId4" cstate="print"/>
          <a:stretch>
            <a:fillRect/>
          </a:stretch>
        </p:blipFill>
        <p:spPr>
          <a:xfrm>
            <a:off x="6982149" y="2523094"/>
            <a:ext cx="2293871" cy="1264983"/>
          </a:xfrm>
          <a:prstGeom prst="rect">
            <a:avLst/>
          </a:prstGeom>
        </p:spPr>
      </p:pic>
      <p:sp>
        <p:nvSpPr>
          <p:cNvPr id="6" name="object 6"/>
          <p:cNvSpPr txBox="1"/>
          <p:nvPr/>
        </p:nvSpPr>
        <p:spPr>
          <a:xfrm>
            <a:off x="7670068" y="3820104"/>
            <a:ext cx="1071880" cy="394970"/>
          </a:xfrm>
          <a:prstGeom prst="rect">
            <a:avLst/>
          </a:prstGeom>
        </p:spPr>
        <p:txBody>
          <a:bodyPr vert="horz" wrap="square" lIns="0" tIns="15240" rIns="0" bIns="0" rtlCol="0">
            <a:spAutoFit/>
          </a:bodyPr>
          <a:lstStyle/>
          <a:p>
            <a:pPr marL="12700">
              <a:lnSpc>
                <a:spcPct val="100000"/>
              </a:lnSpc>
              <a:spcBef>
                <a:spcPts val="120"/>
              </a:spcBef>
            </a:pPr>
            <a:r>
              <a:rPr sz="2400" b="1" spc="-10" dirty="0">
                <a:latin typeface="Source Sans 3"/>
                <a:cs typeface="Source Sans 3"/>
              </a:rPr>
              <a:t>Storage</a:t>
            </a:r>
            <a:endParaRPr sz="2400">
              <a:latin typeface="Source Sans 3"/>
              <a:cs typeface="Source Sans 3"/>
            </a:endParaRPr>
          </a:p>
        </p:txBody>
      </p:sp>
      <p:pic>
        <p:nvPicPr>
          <p:cNvPr id="7" name="object 7"/>
          <p:cNvPicPr/>
          <p:nvPr/>
        </p:nvPicPr>
        <p:blipFill>
          <a:blip r:embed="rId5" cstate="print"/>
          <a:stretch>
            <a:fillRect/>
          </a:stretch>
        </p:blipFill>
        <p:spPr>
          <a:xfrm>
            <a:off x="1783821" y="2261942"/>
            <a:ext cx="494772" cy="2296990"/>
          </a:xfrm>
          <a:prstGeom prst="rect">
            <a:avLst/>
          </a:prstGeom>
        </p:spPr>
      </p:pic>
      <p:sp>
        <p:nvSpPr>
          <p:cNvPr id="8" name="object 8"/>
          <p:cNvSpPr txBox="1"/>
          <p:nvPr/>
        </p:nvSpPr>
        <p:spPr>
          <a:xfrm>
            <a:off x="1451141" y="4641047"/>
            <a:ext cx="1146175" cy="394970"/>
          </a:xfrm>
          <a:prstGeom prst="rect">
            <a:avLst/>
          </a:prstGeom>
        </p:spPr>
        <p:txBody>
          <a:bodyPr vert="horz" wrap="square" lIns="0" tIns="15240" rIns="0" bIns="0" rtlCol="0">
            <a:spAutoFit/>
          </a:bodyPr>
          <a:lstStyle/>
          <a:p>
            <a:pPr marL="12700">
              <a:lnSpc>
                <a:spcPct val="100000"/>
              </a:lnSpc>
              <a:spcBef>
                <a:spcPts val="120"/>
              </a:spcBef>
            </a:pPr>
            <a:r>
              <a:rPr sz="2400" b="1" spc="-10" dirty="0">
                <a:latin typeface="Source Sans 3"/>
                <a:cs typeface="Source Sans 3"/>
              </a:rPr>
              <a:t>Memory</a:t>
            </a:r>
            <a:endParaRPr sz="2400">
              <a:latin typeface="Source Sans 3"/>
              <a:cs typeface="Source Sans 3"/>
            </a:endParaRPr>
          </a:p>
        </p:txBody>
      </p:sp>
      <p:pic>
        <p:nvPicPr>
          <p:cNvPr id="9" name="object 9"/>
          <p:cNvPicPr/>
          <p:nvPr/>
        </p:nvPicPr>
        <p:blipFill>
          <a:blip r:embed="rId6" cstate="print"/>
          <a:stretch>
            <a:fillRect/>
          </a:stretch>
        </p:blipFill>
        <p:spPr>
          <a:xfrm>
            <a:off x="3911847" y="2050692"/>
            <a:ext cx="2222003" cy="1005857"/>
          </a:xfrm>
          <a:prstGeom prst="rect">
            <a:avLst/>
          </a:prstGeom>
        </p:spPr>
      </p:pic>
      <p:sp>
        <p:nvSpPr>
          <p:cNvPr id="10" name="object 10"/>
          <p:cNvSpPr txBox="1"/>
          <p:nvPr/>
        </p:nvSpPr>
        <p:spPr>
          <a:xfrm>
            <a:off x="4219065" y="3035942"/>
            <a:ext cx="1593850" cy="394970"/>
          </a:xfrm>
          <a:prstGeom prst="rect">
            <a:avLst/>
          </a:prstGeom>
        </p:spPr>
        <p:txBody>
          <a:bodyPr vert="horz" wrap="square" lIns="0" tIns="15240" rIns="0" bIns="0" rtlCol="0">
            <a:spAutoFit/>
          </a:bodyPr>
          <a:lstStyle/>
          <a:p>
            <a:pPr marL="12700">
              <a:lnSpc>
                <a:spcPct val="100000"/>
              </a:lnSpc>
              <a:spcBef>
                <a:spcPts val="120"/>
              </a:spcBef>
            </a:pPr>
            <a:r>
              <a:rPr sz="2400" b="1" spc="-10" dirty="0">
                <a:latin typeface="Source Sans 3"/>
                <a:cs typeface="Source Sans 3"/>
              </a:rPr>
              <a:t>Peripherals</a:t>
            </a:r>
            <a:endParaRPr sz="2400">
              <a:latin typeface="Source Sans 3"/>
              <a:cs typeface="Source Sans 3"/>
            </a:endParaRPr>
          </a:p>
        </p:txBody>
      </p:sp>
      <p:pic>
        <p:nvPicPr>
          <p:cNvPr id="11" name="object 11"/>
          <p:cNvPicPr/>
          <p:nvPr/>
        </p:nvPicPr>
        <p:blipFill>
          <a:blip r:embed="rId7" cstate="print"/>
          <a:stretch>
            <a:fillRect/>
          </a:stretch>
        </p:blipFill>
        <p:spPr>
          <a:xfrm>
            <a:off x="9298695" y="5629180"/>
            <a:ext cx="248116" cy="248081"/>
          </a:xfrm>
          <a:prstGeom prst="rect">
            <a:avLst/>
          </a:prstGeom>
        </p:spPr>
      </p:pic>
      <p:pic>
        <p:nvPicPr>
          <p:cNvPr id="12" name="object 12"/>
          <p:cNvPicPr/>
          <p:nvPr/>
        </p:nvPicPr>
        <p:blipFill>
          <a:blip r:embed="rId8" cstate="print"/>
          <a:stretch>
            <a:fillRect/>
          </a:stretch>
        </p:blipFill>
        <p:spPr>
          <a:xfrm>
            <a:off x="9680105" y="5629180"/>
            <a:ext cx="248116" cy="248081"/>
          </a:xfrm>
          <a:prstGeom prst="rect">
            <a:avLst/>
          </a:prstGeom>
        </p:spPr>
      </p:pic>
      <p:sp>
        <p:nvSpPr>
          <p:cNvPr id="13" name="object 13"/>
          <p:cNvSpPr txBox="1"/>
          <p:nvPr/>
        </p:nvSpPr>
        <p:spPr>
          <a:xfrm>
            <a:off x="9175330" y="5909059"/>
            <a:ext cx="821690" cy="285750"/>
          </a:xfrm>
          <a:prstGeom prst="rect">
            <a:avLst/>
          </a:prstGeom>
        </p:spPr>
        <p:txBody>
          <a:bodyPr vert="horz" wrap="square" lIns="0" tIns="23495" rIns="0" bIns="0" rtlCol="0">
            <a:spAutoFit/>
          </a:bodyPr>
          <a:lstStyle/>
          <a:p>
            <a:pPr marL="74295" marR="5080" indent="-62230">
              <a:lnSpc>
                <a:spcPts val="990"/>
              </a:lnSpc>
              <a:spcBef>
                <a:spcPts val="185"/>
              </a:spcBef>
            </a:pPr>
            <a:r>
              <a:rPr sz="850" dirty="0">
                <a:latin typeface="Arial"/>
                <a:cs typeface="Arial"/>
              </a:rPr>
              <a:t>Images</a:t>
            </a:r>
            <a:r>
              <a:rPr sz="850" spc="85" dirty="0">
                <a:latin typeface="Arial"/>
                <a:cs typeface="Arial"/>
              </a:rPr>
              <a:t> </a:t>
            </a:r>
            <a:r>
              <a:rPr sz="850" spc="-10" dirty="0">
                <a:latin typeface="Arial"/>
                <a:cs typeface="Arial"/>
              </a:rPr>
              <a:t>remixed </a:t>
            </a:r>
            <a:r>
              <a:rPr sz="850" dirty="0">
                <a:latin typeface="Arial"/>
                <a:cs typeface="Arial"/>
              </a:rPr>
              <a:t>from</a:t>
            </a:r>
            <a:r>
              <a:rPr sz="850" spc="55" dirty="0">
                <a:latin typeface="Arial"/>
                <a:cs typeface="Arial"/>
              </a:rPr>
              <a:t> </a:t>
            </a:r>
            <a:r>
              <a:rPr sz="850" i="1" spc="-10" dirty="0">
                <a:latin typeface="Arial"/>
                <a:cs typeface="Arial"/>
              </a:rPr>
              <a:t>Gustavb</a:t>
            </a:r>
            <a:endParaRPr sz="850">
              <a:latin typeface="Arial"/>
              <a:cs typeface="Arial"/>
            </a:endParaRPr>
          </a:p>
        </p:txBody>
      </p:sp>
      <p:sp>
        <p:nvSpPr>
          <p:cNvPr id="14" name="Rectangle 13">
            <a:extLst>
              <a:ext uri="{FF2B5EF4-FFF2-40B4-BE49-F238E27FC236}">
                <a16:creationId xmlns:a16="http://schemas.microsoft.com/office/drawing/2014/main" id="{43A34F9A-5BC3-97D6-B1F8-79FB26128879}"/>
              </a:ext>
            </a:extLst>
          </p:cNvPr>
          <p:cNvSpPr/>
          <p:nvPr/>
        </p:nvSpPr>
        <p:spPr>
          <a:xfrm>
            <a:off x="0" y="6248400"/>
            <a:ext cx="100584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9823" y="1777264"/>
            <a:ext cx="9076055" cy="3402329"/>
          </a:xfrm>
          <a:prstGeom prst="rect">
            <a:avLst/>
          </a:prstGeom>
        </p:spPr>
        <p:txBody>
          <a:bodyPr vert="horz" wrap="square" lIns="0" tIns="90170" rIns="0" bIns="0" rtlCol="0">
            <a:spAutoFit/>
          </a:bodyPr>
          <a:lstStyle/>
          <a:p>
            <a:pPr marL="384175" indent="-372110">
              <a:lnSpc>
                <a:spcPct val="100000"/>
              </a:lnSpc>
              <a:spcBef>
                <a:spcPts val="710"/>
              </a:spcBef>
              <a:buFont typeface="Tahoma"/>
              <a:buChar char="●"/>
              <a:tabLst>
                <a:tab pos="384175" algn="l"/>
                <a:tab pos="384810" algn="l"/>
              </a:tabLst>
            </a:pPr>
            <a:r>
              <a:rPr sz="2100" spc="-10" dirty="0">
                <a:solidFill>
                  <a:srgbClr val="666666"/>
                </a:solidFill>
                <a:latin typeface="Source Sans 3"/>
                <a:cs typeface="Source Sans 3"/>
              </a:rPr>
              <a:t>Latency:</a:t>
            </a:r>
            <a:endParaRPr sz="2100">
              <a:latin typeface="Source Sans 3"/>
              <a:cs typeface="Source Sans 3"/>
            </a:endParaRPr>
          </a:p>
          <a:p>
            <a:pPr marL="930275" marR="99060" lvl="1" indent="-372110">
              <a:lnSpc>
                <a:spcPct val="114100"/>
              </a:lnSpc>
              <a:spcBef>
                <a:spcPts val="275"/>
              </a:spcBef>
              <a:buClr>
                <a:srgbClr val="666666"/>
              </a:buClr>
              <a:buFont typeface="Tahoma"/>
              <a:buChar char="●"/>
              <a:tabLst>
                <a:tab pos="929640" algn="l"/>
                <a:tab pos="930910" algn="l"/>
              </a:tabLst>
            </a:pPr>
            <a:r>
              <a:rPr sz="1850" dirty="0">
                <a:solidFill>
                  <a:srgbClr val="2F6897"/>
                </a:solidFill>
                <a:latin typeface="Courier New"/>
                <a:cs typeface="Courier New"/>
              </a:rPr>
              <a:t>https://colin-</a:t>
            </a:r>
            <a:r>
              <a:rPr sz="1850" spc="-10" dirty="0">
                <a:solidFill>
                  <a:srgbClr val="2F6897"/>
                </a:solidFill>
                <a:latin typeface="Courier New"/>
                <a:cs typeface="Courier New"/>
              </a:rPr>
              <a:t>scott.github.io/personal_website/research/ interactive_latency.html</a:t>
            </a:r>
            <a:endParaRPr sz="1850">
              <a:latin typeface="Courier New"/>
              <a:cs typeface="Courier New"/>
            </a:endParaRPr>
          </a:p>
          <a:p>
            <a:pPr marL="930275" lvl="1" indent="-372745">
              <a:lnSpc>
                <a:spcPct val="100000"/>
              </a:lnSpc>
              <a:spcBef>
                <a:spcPts val="315"/>
              </a:spcBef>
              <a:buClr>
                <a:srgbClr val="666666"/>
              </a:buClr>
              <a:buFont typeface="Tahoma"/>
              <a:buChar char="●"/>
              <a:tabLst>
                <a:tab pos="929640" algn="l"/>
                <a:tab pos="930910" algn="l"/>
              </a:tabLst>
            </a:pPr>
            <a:r>
              <a:rPr sz="1850" dirty="0">
                <a:solidFill>
                  <a:srgbClr val="2F6897"/>
                </a:solidFill>
                <a:latin typeface="Courier New"/>
                <a:cs typeface="Courier New"/>
                <a:hlinkClick r:id="rId2"/>
              </a:rPr>
              <a:t>http://norvig.com/21-</a:t>
            </a:r>
            <a:r>
              <a:rPr sz="1850" spc="-10" dirty="0">
                <a:solidFill>
                  <a:srgbClr val="2F6897"/>
                </a:solidFill>
                <a:latin typeface="Courier New"/>
                <a:cs typeface="Courier New"/>
                <a:hlinkClick r:id="rId2"/>
              </a:rPr>
              <a:t>days.html</a:t>
            </a:r>
            <a:endParaRPr sz="1850">
              <a:latin typeface="Courier New"/>
              <a:cs typeface="Courier New"/>
            </a:endParaRPr>
          </a:p>
          <a:p>
            <a:pPr marL="384175" indent="-372110">
              <a:lnSpc>
                <a:spcPct val="100000"/>
              </a:lnSpc>
              <a:spcBef>
                <a:spcPts val="175"/>
              </a:spcBef>
              <a:buFont typeface="Tahoma"/>
              <a:buChar char="●"/>
              <a:tabLst>
                <a:tab pos="384175" algn="l"/>
                <a:tab pos="384810" algn="l"/>
              </a:tabLst>
            </a:pPr>
            <a:r>
              <a:rPr sz="2100" spc="-10" dirty="0">
                <a:solidFill>
                  <a:srgbClr val="666666"/>
                </a:solidFill>
                <a:latin typeface="Source Sans 3"/>
                <a:cs typeface="Source Sans 3"/>
              </a:rPr>
              <a:t>Concurrency:</a:t>
            </a:r>
            <a:endParaRPr sz="2100">
              <a:latin typeface="Source Sans 3"/>
              <a:cs typeface="Source Sans 3"/>
            </a:endParaRPr>
          </a:p>
          <a:p>
            <a:pPr marL="930275" lvl="1" indent="-372745">
              <a:lnSpc>
                <a:spcPct val="100000"/>
              </a:lnSpc>
              <a:spcBef>
                <a:spcPts val="500"/>
              </a:spcBef>
              <a:buClr>
                <a:srgbClr val="666666"/>
              </a:buClr>
              <a:buFont typeface="Tahoma"/>
              <a:buChar char="●"/>
              <a:tabLst>
                <a:tab pos="929640" algn="l"/>
                <a:tab pos="930910" algn="l"/>
              </a:tabLst>
            </a:pPr>
            <a:r>
              <a:rPr sz="1750" spc="-10" dirty="0">
                <a:solidFill>
                  <a:srgbClr val="2F6897"/>
                </a:solidFill>
                <a:latin typeface="Courier New"/>
                <a:cs typeface="Courier New"/>
              </a:rPr>
              <a:t>https://en.wikipedia.org/wiki/Concurrency_(computer_science)</a:t>
            </a:r>
            <a:endParaRPr sz="1750">
              <a:latin typeface="Courier New"/>
              <a:cs typeface="Courier New"/>
            </a:endParaRPr>
          </a:p>
          <a:p>
            <a:pPr marL="384175" indent="-372110">
              <a:lnSpc>
                <a:spcPct val="100000"/>
              </a:lnSpc>
              <a:spcBef>
                <a:spcPts val="170"/>
              </a:spcBef>
              <a:buFont typeface="Tahoma"/>
              <a:buChar char="●"/>
              <a:tabLst>
                <a:tab pos="384175" algn="l"/>
                <a:tab pos="384810" algn="l"/>
              </a:tabLst>
            </a:pPr>
            <a:r>
              <a:rPr sz="2100" dirty="0">
                <a:solidFill>
                  <a:srgbClr val="666666"/>
                </a:solidFill>
                <a:latin typeface="Source Sans 3"/>
                <a:cs typeface="Source Sans 3"/>
              </a:rPr>
              <a:t>Python</a:t>
            </a:r>
            <a:r>
              <a:rPr sz="2100" spc="-70" dirty="0">
                <a:solidFill>
                  <a:srgbClr val="666666"/>
                </a:solidFill>
                <a:latin typeface="Source Sans 3"/>
                <a:cs typeface="Source Sans 3"/>
              </a:rPr>
              <a:t> </a:t>
            </a:r>
            <a:r>
              <a:rPr sz="2100" spc="-20" dirty="0">
                <a:solidFill>
                  <a:srgbClr val="666666"/>
                </a:solidFill>
                <a:latin typeface="Source Sans 3"/>
                <a:cs typeface="Source Sans 3"/>
              </a:rPr>
              <a:t>GIL:</a:t>
            </a:r>
            <a:endParaRPr sz="2100">
              <a:latin typeface="Source Sans 3"/>
              <a:cs typeface="Source Sans 3"/>
            </a:endParaRPr>
          </a:p>
          <a:p>
            <a:pPr marL="930275" lvl="1" indent="-372745">
              <a:lnSpc>
                <a:spcPct val="100000"/>
              </a:lnSpc>
              <a:spcBef>
                <a:spcPts val="495"/>
              </a:spcBef>
              <a:buClr>
                <a:srgbClr val="666666"/>
              </a:buClr>
              <a:buFont typeface="Tahoma"/>
              <a:buChar char="●"/>
              <a:tabLst>
                <a:tab pos="929640" algn="l"/>
                <a:tab pos="930910" algn="l"/>
              </a:tabLst>
            </a:pPr>
            <a:r>
              <a:rPr sz="1750" dirty="0">
                <a:solidFill>
                  <a:srgbClr val="2F6897"/>
                </a:solidFill>
                <a:latin typeface="Courier New"/>
                <a:cs typeface="Courier New"/>
              </a:rPr>
              <a:t>https://realpython.com/python-</a:t>
            </a:r>
            <a:r>
              <a:rPr sz="1750" spc="-20" dirty="0">
                <a:solidFill>
                  <a:srgbClr val="2F6897"/>
                </a:solidFill>
                <a:latin typeface="Courier New"/>
                <a:cs typeface="Courier New"/>
              </a:rPr>
              <a:t>gil/</a:t>
            </a:r>
            <a:endParaRPr sz="1750">
              <a:latin typeface="Courier New"/>
              <a:cs typeface="Courier New"/>
            </a:endParaRPr>
          </a:p>
          <a:p>
            <a:pPr marL="930275" lvl="1" indent="-372745">
              <a:lnSpc>
                <a:spcPct val="100000"/>
              </a:lnSpc>
              <a:spcBef>
                <a:spcPts val="215"/>
              </a:spcBef>
              <a:buClr>
                <a:srgbClr val="666666"/>
              </a:buClr>
              <a:buFont typeface="Tahoma"/>
              <a:buChar char="●"/>
              <a:tabLst>
                <a:tab pos="929640" algn="l"/>
                <a:tab pos="930910" algn="l"/>
              </a:tabLst>
            </a:pPr>
            <a:r>
              <a:rPr sz="1750" spc="-10" dirty="0">
                <a:solidFill>
                  <a:srgbClr val="2F6897"/>
                </a:solidFill>
                <a:latin typeface="Courier New"/>
                <a:cs typeface="Courier New"/>
              </a:rPr>
              <a:t>https://wiki.python.org/moin/GlobalInterpreterLock</a:t>
            </a:r>
            <a:endParaRPr sz="1750">
              <a:latin typeface="Courier New"/>
              <a:cs typeface="Courier New"/>
            </a:endParaRPr>
          </a:p>
          <a:p>
            <a:pPr marL="384175" indent="-372110">
              <a:lnSpc>
                <a:spcPct val="100000"/>
              </a:lnSpc>
              <a:spcBef>
                <a:spcPts val="165"/>
              </a:spcBef>
              <a:buFont typeface="Tahoma"/>
              <a:buChar char="●"/>
              <a:tabLst>
                <a:tab pos="384175" algn="l"/>
                <a:tab pos="384810" algn="l"/>
              </a:tabLst>
            </a:pPr>
            <a:r>
              <a:rPr sz="2100" spc="-10" dirty="0">
                <a:solidFill>
                  <a:srgbClr val="666666"/>
                </a:solidFill>
                <a:latin typeface="Source Sans 3"/>
                <a:cs typeface="Source Sans 3"/>
              </a:rPr>
              <a:t>Subinterpreters</a:t>
            </a:r>
            <a:endParaRPr sz="2100">
              <a:latin typeface="Source Sans 3"/>
              <a:cs typeface="Source Sans 3"/>
            </a:endParaRPr>
          </a:p>
        </p:txBody>
      </p:sp>
      <p:sp>
        <p:nvSpPr>
          <p:cNvPr id="3" name="object 3"/>
          <p:cNvSpPr txBox="1"/>
          <p:nvPr/>
        </p:nvSpPr>
        <p:spPr>
          <a:xfrm>
            <a:off x="1085341" y="5175767"/>
            <a:ext cx="161290" cy="613410"/>
          </a:xfrm>
          <a:prstGeom prst="rect">
            <a:avLst/>
          </a:prstGeom>
        </p:spPr>
        <p:txBody>
          <a:bodyPr vert="horz" wrap="square" lIns="0" tIns="38735" rIns="0" bIns="0" rtlCol="0">
            <a:spAutoFit/>
          </a:bodyPr>
          <a:lstStyle/>
          <a:p>
            <a:pPr marL="12700">
              <a:lnSpc>
                <a:spcPct val="100000"/>
              </a:lnSpc>
              <a:spcBef>
                <a:spcPts val="305"/>
              </a:spcBef>
            </a:pPr>
            <a:r>
              <a:rPr sz="1750" spc="10" dirty="0">
                <a:solidFill>
                  <a:srgbClr val="666666"/>
                </a:solidFill>
                <a:latin typeface="Tahoma"/>
                <a:cs typeface="Tahoma"/>
              </a:rPr>
              <a:t>●</a:t>
            </a:r>
            <a:endParaRPr sz="1750">
              <a:latin typeface="Tahoma"/>
              <a:cs typeface="Tahoma"/>
            </a:endParaRPr>
          </a:p>
          <a:p>
            <a:pPr marL="12700">
              <a:lnSpc>
                <a:spcPct val="100000"/>
              </a:lnSpc>
              <a:spcBef>
                <a:spcPts val="215"/>
              </a:spcBef>
            </a:pPr>
            <a:r>
              <a:rPr sz="1750" spc="10" dirty="0">
                <a:solidFill>
                  <a:srgbClr val="666666"/>
                </a:solidFill>
                <a:latin typeface="Tahoma"/>
                <a:cs typeface="Tahoma"/>
              </a:rPr>
              <a:t>●</a:t>
            </a:r>
            <a:endParaRPr sz="1750">
              <a:latin typeface="Tahoma"/>
              <a:cs typeface="Tahoma"/>
            </a:endParaRPr>
          </a:p>
        </p:txBody>
      </p:sp>
      <p:sp>
        <p:nvSpPr>
          <p:cNvPr id="4" name="object 4"/>
          <p:cNvSpPr txBox="1"/>
          <p:nvPr/>
        </p:nvSpPr>
        <p:spPr>
          <a:xfrm>
            <a:off x="1457412" y="5190920"/>
            <a:ext cx="6667500" cy="906780"/>
          </a:xfrm>
          <a:prstGeom prst="rect">
            <a:avLst/>
          </a:prstGeom>
        </p:spPr>
        <p:txBody>
          <a:bodyPr vert="horz" wrap="square" lIns="0" tIns="12065" rIns="0" bIns="0" rtlCol="0">
            <a:spAutoFit/>
          </a:bodyPr>
          <a:lstStyle/>
          <a:p>
            <a:pPr marL="12700" marR="5080">
              <a:lnSpc>
                <a:spcPct val="110100"/>
              </a:lnSpc>
              <a:spcBef>
                <a:spcPts val="95"/>
              </a:spcBef>
            </a:pPr>
            <a:r>
              <a:rPr sz="1750" dirty="0">
                <a:solidFill>
                  <a:srgbClr val="2F6897"/>
                </a:solidFill>
                <a:latin typeface="Courier New"/>
                <a:cs typeface="Courier New"/>
                <a:hlinkClick r:id="rId3"/>
              </a:rPr>
              <a:t>https://www.python.org/dev/peps/pep-</a:t>
            </a:r>
            <a:r>
              <a:rPr sz="1750" spc="-10" dirty="0">
                <a:solidFill>
                  <a:srgbClr val="2F6897"/>
                </a:solidFill>
                <a:latin typeface="Courier New"/>
                <a:cs typeface="Courier New"/>
              </a:rPr>
              <a:t>0554/ </a:t>
            </a:r>
            <a:r>
              <a:rPr sz="1750" dirty="0">
                <a:solidFill>
                  <a:srgbClr val="2F6897"/>
                </a:solidFill>
                <a:latin typeface="Courier New"/>
                <a:cs typeface="Courier New"/>
                <a:hlinkClick r:id="rId4"/>
              </a:rPr>
              <a:t>https://medium.com/@carreira.mktp/python-3-</a:t>
            </a:r>
            <a:r>
              <a:rPr sz="1750" spc="-25" dirty="0">
                <a:solidFill>
                  <a:srgbClr val="2F6897"/>
                </a:solidFill>
                <a:latin typeface="Courier New"/>
                <a:cs typeface="Courier New"/>
                <a:hlinkClick r:id="rId4"/>
              </a:rPr>
              <a:t>9-</a:t>
            </a:r>
            <a:r>
              <a:rPr sz="1750" spc="-25" dirty="0">
                <a:solidFill>
                  <a:srgbClr val="2F6897"/>
                </a:solidFill>
                <a:latin typeface="Courier New"/>
                <a:cs typeface="Courier New"/>
              </a:rPr>
              <a:t> </a:t>
            </a:r>
            <a:r>
              <a:rPr sz="1750" dirty="0">
                <a:solidFill>
                  <a:srgbClr val="2F6897"/>
                </a:solidFill>
                <a:latin typeface="Courier New"/>
                <a:cs typeface="Courier New"/>
              </a:rPr>
              <a:t>subinterpreters-and-c-extension-wars-</a:t>
            </a:r>
            <a:r>
              <a:rPr sz="1750" spc="-10" dirty="0">
                <a:solidFill>
                  <a:srgbClr val="2F6897"/>
                </a:solidFill>
                <a:latin typeface="Courier New"/>
                <a:cs typeface="Courier New"/>
              </a:rPr>
              <a:t>f140f1460fd5</a:t>
            </a:r>
            <a:endParaRPr sz="1750">
              <a:latin typeface="Courier New"/>
              <a:cs typeface="Courier New"/>
            </a:endParaRPr>
          </a:p>
        </p:txBody>
      </p:sp>
      <p:sp>
        <p:nvSpPr>
          <p:cNvPr id="5" name="object 5"/>
          <p:cNvSpPr txBox="1">
            <a:spLocks noGrp="1"/>
          </p:cNvSpPr>
          <p:nvPr>
            <p:ph type="title"/>
          </p:nvPr>
        </p:nvSpPr>
        <p:spPr>
          <a:xfrm>
            <a:off x="317250" y="1328899"/>
            <a:ext cx="3547110" cy="528955"/>
          </a:xfrm>
          <a:prstGeom prst="rect">
            <a:avLst/>
          </a:prstGeom>
        </p:spPr>
        <p:txBody>
          <a:bodyPr vert="horz" wrap="square" lIns="0" tIns="12700" rIns="0" bIns="0" rtlCol="0">
            <a:spAutoFit/>
          </a:bodyPr>
          <a:lstStyle/>
          <a:p>
            <a:pPr marL="12700">
              <a:lnSpc>
                <a:spcPct val="100000"/>
              </a:lnSpc>
              <a:spcBef>
                <a:spcPts val="100"/>
              </a:spcBef>
            </a:pPr>
            <a:r>
              <a:rPr dirty="0"/>
              <a:t>FURTHER</a:t>
            </a:r>
            <a:r>
              <a:rPr spc="-65" dirty="0"/>
              <a:t> </a:t>
            </a:r>
            <a:r>
              <a:rPr spc="-10" dirty="0"/>
              <a:t>READING</a:t>
            </a:r>
          </a:p>
        </p:txBody>
      </p:sp>
      <p:sp>
        <p:nvSpPr>
          <p:cNvPr id="6" name="Rectangle 5">
            <a:extLst>
              <a:ext uri="{FF2B5EF4-FFF2-40B4-BE49-F238E27FC236}">
                <a16:creationId xmlns:a16="http://schemas.microsoft.com/office/drawing/2014/main" id="{1B1E15E0-40A3-7003-DD46-12D11C1F5563}"/>
              </a:ext>
            </a:extLst>
          </p:cNvPr>
          <p:cNvSpPr/>
          <p:nvPr/>
        </p:nvSpPr>
        <p:spPr>
          <a:xfrm>
            <a:off x="0" y="6248400"/>
            <a:ext cx="100584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9823" y="1762674"/>
            <a:ext cx="9011285" cy="2197735"/>
          </a:xfrm>
          <a:prstGeom prst="rect">
            <a:avLst/>
          </a:prstGeom>
        </p:spPr>
        <p:txBody>
          <a:bodyPr vert="horz" wrap="square" lIns="0" tIns="107950" rIns="0" bIns="0" rtlCol="0">
            <a:spAutoFit/>
          </a:bodyPr>
          <a:lstStyle/>
          <a:p>
            <a:pPr marL="400050" indent="-387985">
              <a:lnSpc>
                <a:spcPct val="100000"/>
              </a:lnSpc>
              <a:spcBef>
                <a:spcPts val="850"/>
              </a:spcBef>
              <a:buFont typeface="Tahoma"/>
              <a:buChar char="●"/>
              <a:tabLst>
                <a:tab pos="400050" algn="l"/>
                <a:tab pos="400685" algn="l"/>
              </a:tabLst>
            </a:pPr>
            <a:r>
              <a:rPr sz="2150" dirty="0">
                <a:solidFill>
                  <a:srgbClr val="666666"/>
                </a:solidFill>
                <a:latin typeface="Source Sans 3"/>
                <a:cs typeface="Source Sans 3"/>
              </a:rPr>
              <a:t>Old</a:t>
            </a:r>
            <a:r>
              <a:rPr sz="2150" spc="50" dirty="0">
                <a:solidFill>
                  <a:srgbClr val="666666"/>
                </a:solidFill>
                <a:latin typeface="Source Sans 3"/>
                <a:cs typeface="Source Sans 3"/>
              </a:rPr>
              <a:t> </a:t>
            </a:r>
            <a:r>
              <a:rPr sz="2150" dirty="0">
                <a:solidFill>
                  <a:srgbClr val="666666"/>
                </a:solidFill>
                <a:latin typeface="Source Sans 3"/>
                <a:cs typeface="Source Sans 3"/>
              </a:rPr>
              <a:t>school</a:t>
            </a:r>
            <a:r>
              <a:rPr sz="2150" spc="50" dirty="0">
                <a:solidFill>
                  <a:srgbClr val="666666"/>
                </a:solidFill>
                <a:latin typeface="Source Sans 3"/>
                <a:cs typeface="Source Sans 3"/>
              </a:rPr>
              <a:t> </a:t>
            </a:r>
            <a:r>
              <a:rPr sz="2150" spc="-10" dirty="0">
                <a:solidFill>
                  <a:srgbClr val="666666"/>
                </a:solidFill>
                <a:latin typeface="Source Sans 3"/>
                <a:cs typeface="Source Sans 3"/>
              </a:rPr>
              <a:t>threading:</a:t>
            </a:r>
            <a:endParaRPr sz="2150">
              <a:latin typeface="Source Sans 3"/>
              <a:cs typeface="Source Sans 3"/>
            </a:endParaRPr>
          </a:p>
          <a:p>
            <a:pPr marL="945515" lvl="1" indent="-387985">
              <a:lnSpc>
                <a:spcPct val="100000"/>
              </a:lnSpc>
              <a:spcBef>
                <a:spcPts val="625"/>
              </a:spcBef>
              <a:buClr>
                <a:srgbClr val="666666"/>
              </a:buClr>
              <a:buFont typeface="Tahoma"/>
              <a:buChar char="●"/>
              <a:tabLst>
                <a:tab pos="945515" algn="l"/>
                <a:tab pos="946150" algn="l"/>
              </a:tabLst>
            </a:pPr>
            <a:r>
              <a:rPr sz="1850" spc="-10" dirty="0">
                <a:solidFill>
                  <a:srgbClr val="2F6897"/>
                </a:solidFill>
                <a:latin typeface="Courier New"/>
                <a:cs typeface="Courier New"/>
              </a:rPr>
              <a:t>https://docs.python.org/3/library/threading.html</a:t>
            </a:r>
            <a:endParaRPr sz="1850">
              <a:latin typeface="Courier New"/>
              <a:cs typeface="Courier New"/>
            </a:endParaRPr>
          </a:p>
          <a:p>
            <a:pPr marL="945515" lvl="1" indent="-387985">
              <a:lnSpc>
                <a:spcPct val="100000"/>
              </a:lnSpc>
              <a:spcBef>
                <a:spcPts val="310"/>
              </a:spcBef>
              <a:buClr>
                <a:srgbClr val="666666"/>
              </a:buClr>
              <a:buFont typeface="Tahoma"/>
              <a:buChar char="●"/>
              <a:tabLst>
                <a:tab pos="945515" algn="l"/>
                <a:tab pos="946150" algn="l"/>
              </a:tabLst>
            </a:pPr>
            <a:r>
              <a:rPr sz="1850" spc="-10" dirty="0">
                <a:solidFill>
                  <a:srgbClr val="2F6897"/>
                </a:solidFill>
                <a:latin typeface="Courier New"/>
                <a:cs typeface="Courier New"/>
              </a:rPr>
              <a:t>https://realpython.com/intro-to-python-threading/</a:t>
            </a:r>
            <a:endParaRPr sz="1850">
              <a:latin typeface="Courier New"/>
              <a:cs typeface="Courier New"/>
            </a:endParaRPr>
          </a:p>
          <a:p>
            <a:pPr marL="400050" indent="-387985">
              <a:lnSpc>
                <a:spcPct val="100000"/>
              </a:lnSpc>
              <a:spcBef>
                <a:spcPts val="195"/>
              </a:spcBef>
              <a:buFont typeface="Tahoma"/>
              <a:buChar char="●"/>
              <a:tabLst>
                <a:tab pos="400050" algn="l"/>
                <a:tab pos="400685" algn="l"/>
              </a:tabLst>
            </a:pPr>
            <a:r>
              <a:rPr sz="2150" dirty="0">
                <a:solidFill>
                  <a:srgbClr val="666666"/>
                </a:solidFill>
                <a:latin typeface="Source Sans 3"/>
                <a:cs typeface="Source Sans 3"/>
              </a:rPr>
              <a:t>Threads</a:t>
            </a:r>
            <a:r>
              <a:rPr sz="2150" spc="20" dirty="0">
                <a:solidFill>
                  <a:srgbClr val="666666"/>
                </a:solidFill>
                <a:latin typeface="Source Sans 3"/>
                <a:cs typeface="Source Sans 3"/>
              </a:rPr>
              <a:t> </a:t>
            </a:r>
            <a:r>
              <a:rPr sz="2150" dirty="0">
                <a:solidFill>
                  <a:srgbClr val="666666"/>
                </a:solidFill>
                <a:latin typeface="Source Sans 3"/>
                <a:cs typeface="Source Sans 3"/>
              </a:rPr>
              <a:t>and</a:t>
            </a:r>
            <a:r>
              <a:rPr sz="2150" spc="30" dirty="0">
                <a:solidFill>
                  <a:srgbClr val="666666"/>
                </a:solidFill>
                <a:latin typeface="Source Sans 3"/>
                <a:cs typeface="Source Sans 3"/>
              </a:rPr>
              <a:t> </a:t>
            </a:r>
            <a:r>
              <a:rPr sz="2150" spc="-10" dirty="0">
                <a:solidFill>
                  <a:srgbClr val="666666"/>
                </a:solidFill>
                <a:latin typeface="Source Sans 3"/>
                <a:cs typeface="Source Sans 3"/>
              </a:rPr>
              <a:t>Futures:</a:t>
            </a:r>
            <a:endParaRPr sz="2150">
              <a:latin typeface="Source Sans 3"/>
              <a:cs typeface="Source Sans 3"/>
            </a:endParaRPr>
          </a:p>
          <a:p>
            <a:pPr marL="945515" lvl="1" indent="-387985">
              <a:lnSpc>
                <a:spcPct val="100000"/>
              </a:lnSpc>
              <a:spcBef>
                <a:spcPts val="620"/>
              </a:spcBef>
              <a:buClr>
                <a:srgbClr val="666666"/>
              </a:buClr>
              <a:buFont typeface="Tahoma"/>
              <a:buChar char="●"/>
              <a:tabLst>
                <a:tab pos="945515" algn="l"/>
                <a:tab pos="946150" algn="l"/>
              </a:tabLst>
            </a:pPr>
            <a:r>
              <a:rPr sz="1850" spc="-10" dirty="0">
                <a:solidFill>
                  <a:srgbClr val="2F6897"/>
                </a:solidFill>
                <a:latin typeface="Courier New"/>
                <a:cs typeface="Courier New"/>
              </a:rPr>
              <a:t>https://docs.python.org/3/library/concurrent.futures.html</a:t>
            </a:r>
            <a:endParaRPr sz="1850">
              <a:latin typeface="Courier New"/>
              <a:cs typeface="Courier New"/>
            </a:endParaRPr>
          </a:p>
          <a:p>
            <a:pPr marL="400050" indent="-387985">
              <a:lnSpc>
                <a:spcPct val="100000"/>
              </a:lnSpc>
              <a:spcBef>
                <a:spcPts val="195"/>
              </a:spcBef>
              <a:buClr>
                <a:srgbClr val="666666"/>
              </a:buClr>
              <a:buFont typeface="Tahoma"/>
              <a:buChar char="●"/>
              <a:tabLst>
                <a:tab pos="400050" algn="l"/>
                <a:tab pos="400685" algn="l"/>
              </a:tabLst>
            </a:pPr>
            <a:r>
              <a:rPr sz="1950" spc="-10" dirty="0">
                <a:solidFill>
                  <a:srgbClr val="2F6897"/>
                </a:solidFill>
                <a:latin typeface="Courier New"/>
                <a:cs typeface="Courier New"/>
              </a:rPr>
              <a:t>asyncio</a:t>
            </a:r>
            <a:r>
              <a:rPr sz="2150" spc="-10" dirty="0">
                <a:solidFill>
                  <a:srgbClr val="666666"/>
                </a:solidFill>
                <a:latin typeface="Source Sans 3"/>
                <a:cs typeface="Source Sans 3"/>
              </a:rPr>
              <a:t>:</a:t>
            </a:r>
            <a:endParaRPr sz="2150">
              <a:latin typeface="Source Sans 3"/>
              <a:cs typeface="Source Sans 3"/>
            </a:endParaRPr>
          </a:p>
        </p:txBody>
      </p:sp>
      <p:sp>
        <p:nvSpPr>
          <p:cNvPr id="3" name="object 3"/>
          <p:cNvSpPr txBox="1"/>
          <p:nvPr/>
        </p:nvSpPr>
        <p:spPr>
          <a:xfrm>
            <a:off x="1085341" y="3947347"/>
            <a:ext cx="175260" cy="697230"/>
          </a:xfrm>
          <a:prstGeom prst="rect">
            <a:avLst/>
          </a:prstGeom>
        </p:spPr>
        <p:txBody>
          <a:bodyPr vert="horz" wrap="square" lIns="0" tIns="50800" rIns="0" bIns="0" rtlCol="0">
            <a:spAutoFit/>
          </a:bodyPr>
          <a:lstStyle/>
          <a:p>
            <a:pPr marL="12700">
              <a:lnSpc>
                <a:spcPct val="100000"/>
              </a:lnSpc>
              <a:spcBef>
                <a:spcPts val="400"/>
              </a:spcBef>
            </a:pPr>
            <a:r>
              <a:rPr sz="1950" spc="-5" dirty="0">
                <a:solidFill>
                  <a:srgbClr val="666666"/>
                </a:solidFill>
                <a:latin typeface="Tahoma"/>
                <a:cs typeface="Tahoma"/>
              </a:rPr>
              <a:t>●</a:t>
            </a:r>
            <a:endParaRPr sz="1950">
              <a:latin typeface="Tahoma"/>
              <a:cs typeface="Tahoma"/>
            </a:endParaRPr>
          </a:p>
          <a:p>
            <a:pPr marL="12700">
              <a:lnSpc>
                <a:spcPct val="100000"/>
              </a:lnSpc>
              <a:spcBef>
                <a:spcPts val="300"/>
              </a:spcBef>
            </a:pPr>
            <a:r>
              <a:rPr sz="1950" spc="-5" dirty="0">
                <a:solidFill>
                  <a:srgbClr val="666666"/>
                </a:solidFill>
                <a:latin typeface="Tahoma"/>
                <a:cs typeface="Tahoma"/>
              </a:rPr>
              <a:t>●</a:t>
            </a:r>
            <a:endParaRPr sz="1950">
              <a:latin typeface="Tahoma"/>
              <a:cs typeface="Tahoma"/>
            </a:endParaRPr>
          </a:p>
        </p:txBody>
      </p:sp>
      <p:sp>
        <p:nvSpPr>
          <p:cNvPr id="4" name="object 4"/>
          <p:cNvSpPr txBox="1"/>
          <p:nvPr/>
        </p:nvSpPr>
        <p:spPr>
          <a:xfrm>
            <a:off x="1473079" y="3972507"/>
            <a:ext cx="8103234" cy="1032510"/>
          </a:xfrm>
          <a:prstGeom prst="rect">
            <a:avLst/>
          </a:prstGeom>
        </p:spPr>
        <p:txBody>
          <a:bodyPr vert="horz" wrap="square" lIns="0" tIns="12065" rIns="0" bIns="0" rtlCol="0">
            <a:spAutoFit/>
          </a:bodyPr>
          <a:lstStyle/>
          <a:p>
            <a:pPr marL="12700" marR="5080">
              <a:lnSpc>
                <a:spcPct val="112900"/>
              </a:lnSpc>
              <a:spcBef>
                <a:spcPts val="95"/>
              </a:spcBef>
            </a:pPr>
            <a:r>
              <a:rPr sz="1950" spc="-10" dirty="0">
                <a:solidFill>
                  <a:srgbClr val="2F6897"/>
                </a:solidFill>
                <a:latin typeface="Courier New"/>
                <a:cs typeface="Courier New"/>
              </a:rPr>
              <a:t>https://realpython.com/async-io-python/ https://stackoverflow.com/questions/49005651/how-does- asyncio-actually-work/51116910#51116910</a:t>
            </a:r>
            <a:endParaRPr sz="1950">
              <a:latin typeface="Courier New"/>
              <a:cs typeface="Courier New"/>
            </a:endParaRPr>
          </a:p>
        </p:txBody>
      </p:sp>
      <p:sp>
        <p:nvSpPr>
          <p:cNvPr id="5" name="object 5"/>
          <p:cNvSpPr txBox="1"/>
          <p:nvPr/>
        </p:nvSpPr>
        <p:spPr>
          <a:xfrm>
            <a:off x="539823" y="5001086"/>
            <a:ext cx="2400935" cy="358140"/>
          </a:xfrm>
          <a:prstGeom prst="rect">
            <a:avLst/>
          </a:prstGeom>
        </p:spPr>
        <p:txBody>
          <a:bodyPr vert="horz" wrap="square" lIns="0" tIns="16510" rIns="0" bIns="0" rtlCol="0">
            <a:spAutoFit/>
          </a:bodyPr>
          <a:lstStyle/>
          <a:p>
            <a:pPr marL="400050" indent="-387985">
              <a:lnSpc>
                <a:spcPct val="100000"/>
              </a:lnSpc>
              <a:spcBef>
                <a:spcPts val="130"/>
              </a:spcBef>
              <a:buFont typeface="Tahoma"/>
              <a:buChar char="●"/>
              <a:tabLst>
                <a:tab pos="400050" algn="l"/>
                <a:tab pos="400685" algn="l"/>
              </a:tabLst>
            </a:pPr>
            <a:r>
              <a:rPr sz="2150" dirty="0">
                <a:solidFill>
                  <a:srgbClr val="666666"/>
                </a:solidFill>
                <a:latin typeface="Source Sans 3"/>
                <a:cs typeface="Source Sans 3"/>
              </a:rPr>
              <a:t>Multi-</a:t>
            </a:r>
            <a:r>
              <a:rPr sz="2150" spc="-10" dirty="0">
                <a:solidFill>
                  <a:srgbClr val="666666"/>
                </a:solidFill>
                <a:latin typeface="Source Sans 3"/>
                <a:cs typeface="Source Sans 3"/>
              </a:rPr>
              <a:t>processing:</a:t>
            </a:r>
            <a:endParaRPr sz="2150">
              <a:latin typeface="Source Sans 3"/>
              <a:cs typeface="Source Sans 3"/>
            </a:endParaRPr>
          </a:p>
        </p:txBody>
      </p:sp>
      <p:sp>
        <p:nvSpPr>
          <p:cNvPr id="6" name="object 6"/>
          <p:cNvSpPr txBox="1"/>
          <p:nvPr/>
        </p:nvSpPr>
        <p:spPr>
          <a:xfrm>
            <a:off x="1085341" y="5345917"/>
            <a:ext cx="175260" cy="697230"/>
          </a:xfrm>
          <a:prstGeom prst="rect">
            <a:avLst/>
          </a:prstGeom>
        </p:spPr>
        <p:txBody>
          <a:bodyPr vert="horz" wrap="square" lIns="0" tIns="50800" rIns="0" bIns="0" rtlCol="0">
            <a:spAutoFit/>
          </a:bodyPr>
          <a:lstStyle/>
          <a:p>
            <a:pPr marL="12700">
              <a:lnSpc>
                <a:spcPct val="100000"/>
              </a:lnSpc>
              <a:spcBef>
                <a:spcPts val="400"/>
              </a:spcBef>
            </a:pPr>
            <a:r>
              <a:rPr sz="1950" spc="-5" dirty="0">
                <a:solidFill>
                  <a:srgbClr val="666666"/>
                </a:solidFill>
                <a:latin typeface="Tahoma"/>
                <a:cs typeface="Tahoma"/>
              </a:rPr>
              <a:t>●</a:t>
            </a:r>
            <a:endParaRPr sz="1950">
              <a:latin typeface="Tahoma"/>
              <a:cs typeface="Tahoma"/>
            </a:endParaRPr>
          </a:p>
          <a:p>
            <a:pPr marL="12700">
              <a:lnSpc>
                <a:spcPct val="100000"/>
              </a:lnSpc>
              <a:spcBef>
                <a:spcPts val="300"/>
              </a:spcBef>
            </a:pPr>
            <a:r>
              <a:rPr sz="1950" spc="-5" dirty="0">
                <a:solidFill>
                  <a:srgbClr val="666666"/>
                </a:solidFill>
                <a:latin typeface="Tahoma"/>
                <a:cs typeface="Tahoma"/>
              </a:rPr>
              <a:t>●</a:t>
            </a:r>
            <a:endParaRPr sz="1950">
              <a:latin typeface="Tahoma"/>
              <a:cs typeface="Tahoma"/>
            </a:endParaRPr>
          </a:p>
        </p:txBody>
      </p:sp>
      <p:sp>
        <p:nvSpPr>
          <p:cNvPr id="7" name="object 7"/>
          <p:cNvSpPr txBox="1"/>
          <p:nvPr/>
        </p:nvSpPr>
        <p:spPr>
          <a:xfrm>
            <a:off x="1473079" y="5371076"/>
            <a:ext cx="8101965" cy="697230"/>
          </a:xfrm>
          <a:prstGeom prst="rect">
            <a:avLst/>
          </a:prstGeom>
        </p:spPr>
        <p:txBody>
          <a:bodyPr vert="horz" wrap="square" lIns="0" tIns="12065" rIns="0" bIns="0" rtlCol="0">
            <a:spAutoFit/>
          </a:bodyPr>
          <a:lstStyle/>
          <a:p>
            <a:pPr marL="12700" marR="5080">
              <a:lnSpc>
                <a:spcPct val="112900"/>
              </a:lnSpc>
              <a:spcBef>
                <a:spcPts val="95"/>
              </a:spcBef>
            </a:pPr>
            <a:r>
              <a:rPr sz="1950" spc="-10" dirty="0">
                <a:solidFill>
                  <a:srgbClr val="2F6897"/>
                </a:solidFill>
                <a:latin typeface="Courier New"/>
                <a:cs typeface="Courier New"/>
              </a:rPr>
              <a:t>https://docs.python.org/3/library/multiprocessing.html </a:t>
            </a:r>
            <a:r>
              <a:rPr sz="1950" spc="-10" dirty="0">
                <a:solidFill>
                  <a:srgbClr val="2F6897"/>
                </a:solidFill>
                <a:latin typeface="Courier New"/>
                <a:cs typeface="Courier New"/>
                <a:hlinkClick r:id="rId2"/>
              </a:rPr>
              <a:t>http://zetcode.com/python/multiprocessing/</a:t>
            </a:r>
            <a:endParaRPr sz="1950">
              <a:latin typeface="Courier New"/>
              <a:cs typeface="Courier New"/>
            </a:endParaRPr>
          </a:p>
        </p:txBody>
      </p:sp>
      <p:sp>
        <p:nvSpPr>
          <p:cNvPr id="8" name="object 8"/>
          <p:cNvSpPr txBox="1">
            <a:spLocks noGrp="1"/>
          </p:cNvSpPr>
          <p:nvPr>
            <p:ph type="title"/>
          </p:nvPr>
        </p:nvSpPr>
        <p:spPr>
          <a:xfrm>
            <a:off x="317250" y="1328899"/>
            <a:ext cx="3547110" cy="528955"/>
          </a:xfrm>
          <a:prstGeom prst="rect">
            <a:avLst/>
          </a:prstGeom>
        </p:spPr>
        <p:txBody>
          <a:bodyPr vert="horz" wrap="square" lIns="0" tIns="12700" rIns="0" bIns="0" rtlCol="0">
            <a:spAutoFit/>
          </a:bodyPr>
          <a:lstStyle/>
          <a:p>
            <a:pPr marL="12700">
              <a:lnSpc>
                <a:spcPct val="100000"/>
              </a:lnSpc>
              <a:spcBef>
                <a:spcPts val="100"/>
              </a:spcBef>
            </a:pPr>
            <a:r>
              <a:rPr dirty="0"/>
              <a:t>FURTHER</a:t>
            </a:r>
            <a:r>
              <a:rPr spc="-65" dirty="0"/>
              <a:t> </a:t>
            </a:r>
            <a:r>
              <a:rPr spc="-10" dirty="0"/>
              <a:t>READING</a:t>
            </a:r>
          </a:p>
        </p:txBody>
      </p:sp>
      <p:sp>
        <p:nvSpPr>
          <p:cNvPr id="9" name="Rectangle 8">
            <a:extLst>
              <a:ext uri="{FF2B5EF4-FFF2-40B4-BE49-F238E27FC236}">
                <a16:creationId xmlns:a16="http://schemas.microsoft.com/office/drawing/2014/main" id="{941867D8-A9EB-82AC-A3DB-A2F06F8AE25F}"/>
              </a:ext>
            </a:extLst>
          </p:cNvPr>
          <p:cNvSpPr/>
          <p:nvPr/>
        </p:nvSpPr>
        <p:spPr>
          <a:xfrm>
            <a:off x="0" y="6248400"/>
            <a:ext cx="100584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40" dirty="0"/>
              <a:t>PARTS </a:t>
            </a:r>
            <a:r>
              <a:rPr dirty="0"/>
              <a:t>OF</a:t>
            </a:r>
            <a:r>
              <a:rPr spc="-40" dirty="0"/>
              <a:t> </a:t>
            </a:r>
            <a:r>
              <a:rPr dirty="0"/>
              <a:t>A</a:t>
            </a:r>
            <a:r>
              <a:rPr spc="-35" dirty="0"/>
              <a:t> </a:t>
            </a:r>
            <a:r>
              <a:rPr spc="-10" dirty="0"/>
              <a:t>COMPUTER</a:t>
            </a:r>
          </a:p>
        </p:txBody>
      </p:sp>
      <p:pic>
        <p:nvPicPr>
          <p:cNvPr id="3" name="object 3"/>
          <p:cNvPicPr/>
          <p:nvPr/>
        </p:nvPicPr>
        <p:blipFill>
          <a:blip r:embed="rId3" cstate="print"/>
          <a:stretch>
            <a:fillRect/>
          </a:stretch>
        </p:blipFill>
        <p:spPr>
          <a:xfrm>
            <a:off x="3966121" y="4121846"/>
            <a:ext cx="2113457" cy="2045630"/>
          </a:xfrm>
          <a:prstGeom prst="rect">
            <a:avLst/>
          </a:prstGeom>
        </p:spPr>
      </p:pic>
      <p:sp>
        <p:nvSpPr>
          <p:cNvPr id="4" name="object 4"/>
          <p:cNvSpPr txBox="1"/>
          <p:nvPr/>
        </p:nvSpPr>
        <p:spPr>
          <a:xfrm>
            <a:off x="4851560" y="4924974"/>
            <a:ext cx="594995" cy="394970"/>
          </a:xfrm>
          <a:prstGeom prst="rect">
            <a:avLst/>
          </a:prstGeom>
        </p:spPr>
        <p:txBody>
          <a:bodyPr vert="horz" wrap="square" lIns="0" tIns="15240" rIns="0" bIns="0" rtlCol="0">
            <a:spAutoFit/>
          </a:bodyPr>
          <a:lstStyle/>
          <a:p>
            <a:pPr marL="12700">
              <a:lnSpc>
                <a:spcPct val="100000"/>
              </a:lnSpc>
              <a:spcBef>
                <a:spcPts val="120"/>
              </a:spcBef>
            </a:pPr>
            <a:r>
              <a:rPr sz="2400" b="1" spc="-25" dirty="0">
                <a:latin typeface="Source Sans 3"/>
                <a:cs typeface="Source Sans 3"/>
              </a:rPr>
              <a:t>CPU</a:t>
            </a:r>
            <a:endParaRPr sz="2400">
              <a:latin typeface="Source Sans 3"/>
              <a:cs typeface="Source Sans 3"/>
            </a:endParaRPr>
          </a:p>
        </p:txBody>
      </p:sp>
      <p:pic>
        <p:nvPicPr>
          <p:cNvPr id="5" name="object 5"/>
          <p:cNvPicPr/>
          <p:nvPr/>
        </p:nvPicPr>
        <p:blipFill>
          <a:blip r:embed="rId4" cstate="print"/>
          <a:stretch>
            <a:fillRect/>
          </a:stretch>
        </p:blipFill>
        <p:spPr>
          <a:xfrm>
            <a:off x="6982149" y="2523094"/>
            <a:ext cx="2293871" cy="1264983"/>
          </a:xfrm>
          <a:prstGeom prst="rect">
            <a:avLst/>
          </a:prstGeom>
        </p:spPr>
      </p:pic>
      <p:sp>
        <p:nvSpPr>
          <p:cNvPr id="6" name="object 6"/>
          <p:cNvSpPr txBox="1"/>
          <p:nvPr/>
        </p:nvSpPr>
        <p:spPr>
          <a:xfrm>
            <a:off x="7670068" y="3820104"/>
            <a:ext cx="1071880" cy="394970"/>
          </a:xfrm>
          <a:prstGeom prst="rect">
            <a:avLst/>
          </a:prstGeom>
        </p:spPr>
        <p:txBody>
          <a:bodyPr vert="horz" wrap="square" lIns="0" tIns="15240" rIns="0" bIns="0" rtlCol="0">
            <a:spAutoFit/>
          </a:bodyPr>
          <a:lstStyle/>
          <a:p>
            <a:pPr marL="12700">
              <a:lnSpc>
                <a:spcPct val="100000"/>
              </a:lnSpc>
              <a:spcBef>
                <a:spcPts val="120"/>
              </a:spcBef>
            </a:pPr>
            <a:r>
              <a:rPr sz="2400" b="1" spc="-10" dirty="0">
                <a:latin typeface="Source Sans 3"/>
                <a:cs typeface="Source Sans 3"/>
              </a:rPr>
              <a:t>Storage</a:t>
            </a:r>
            <a:endParaRPr sz="2400">
              <a:latin typeface="Source Sans 3"/>
              <a:cs typeface="Source Sans 3"/>
            </a:endParaRPr>
          </a:p>
        </p:txBody>
      </p:sp>
      <p:pic>
        <p:nvPicPr>
          <p:cNvPr id="7" name="object 7"/>
          <p:cNvPicPr/>
          <p:nvPr/>
        </p:nvPicPr>
        <p:blipFill>
          <a:blip r:embed="rId5" cstate="print"/>
          <a:stretch>
            <a:fillRect/>
          </a:stretch>
        </p:blipFill>
        <p:spPr>
          <a:xfrm>
            <a:off x="1783821" y="2261942"/>
            <a:ext cx="494772" cy="2296990"/>
          </a:xfrm>
          <a:prstGeom prst="rect">
            <a:avLst/>
          </a:prstGeom>
        </p:spPr>
      </p:pic>
      <p:sp>
        <p:nvSpPr>
          <p:cNvPr id="8" name="object 8"/>
          <p:cNvSpPr txBox="1"/>
          <p:nvPr/>
        </p:nvSpPr>
        <p:spPr>
          <a:xfrm>
            <a:off x="1451141" y="4641047"/>
            <a:ext cx="1146175" cy="394970"/>
          </a:xfrm>
          <a:prstGeom prst="rect">
            <a:avLst/>
          </a:prstGeom>
        </p:spPr>
        <p:txBody>
          <a:bodyPr vert="horz" wrap="square" lIns="0" tIns="15240" rIns="0" bIns="0" rtlCol="0">
            <a:spAutoFit/>
          </a:bodyPr>
          <a:lstStyle/>
          <a:p>
            <a:pPr marL="12700">
              <a:lnSpc>
                <a:spcPct val="100000"/>
              </a:lnSpc>
              <a:spcBef>
                <a:spcPts val="120"/>
              </a:spcBef>
            </a:pPr>
            <a:r>
              <a:rPr sz="2400" b="1" spc="-10" dirty="0">
                <a:latin typeface="Source Sans 3"/>
                <a:cs typeface="Source Sans 3"/>
              </a:rPr>
              <a:t>Memory</a:t>
            </a:r>
            <a:endParaRPr sz="2400">
              <a:latin typeface="Source Sans 3"/>
              <a:cs typeface="Source Sans 3"/>
            </a:endParaRPr>
          </a:p>
        </p:txBody>
      </p:sp>
      <p:pic>
        <p:nvPicPr>
          <p:cNvPr id="9" name="object 9"/>
          <p:cNvPicPr/>
          <p:nvPr/>
        </p:nvPicPr>
        <p:blipFill>
          <a:blip r:embed="rId6" cstate="print"/>
          <a:stretch>
            <a:fillRect/>
          </a:stretch>
        </p:blipFill>
        <p:spPr>
          <a:xfrm>
            <a:off x="3911847" y="2050692"/>
            <a:ext cx="2222003" cy="1005857"/>
          </a:xfrm>
          <a:prstGeom prst="rect">
            <a:avLst/>
          </a:prstGeom>
        </p:spPr>
      </p:pic>
      <p:sp>
        <p:nvSpPr>
          <p:cNvPr id="10" name="object 10"/>
          <p:cNvSpPr txBox="1"/>
          <p:nvPr/>
        </p:nvSpPr>
        <p:spPr>
          <a:xfrm>
            <a:off x="4219065" y="3035942"/>
            <a:ext cx="1593850" cy="394970"/>
          </a:xfrm>
          <a:prstGeom prst="rect">
            <a:avLst/>
          </a:prstGeom>
        </p:spPr>
        <p:txBody>
          <a:bodyPr vert="horz" wrap="square" lIns="0" tIns="15240" rIns="0" bIns="0" rtlCol="0">
            <a:spAutoFit/>
          </a:bodyPr>
          <a:lstStyle/>
          <a:p>
            <a:pPr marL="12700">
              <a:lnSpc>
                <a:spcPct val="100000"/>
              </a:lnSpc>
              <a:spcBef>
                <a:spcPts val="120"/>
              </a:spcBef>
            </a:pPr>
            <a:r>
              <a:rPr sz="2400" b="1" spc="-10" dirty="0">
                <a:latin typeface="Source Sans 3"/>
                <a:cs typeface="Source Sans 3"/>
              </a:rPr>
              <a:t>Peripherals</a:t>
            </a:r>
            <a:endParaRPr sz="2400">
              <a:latin typeface="Source Sans 3"/>
              <a:cs typeface="Source Sans 3"/>
            </a:endParaRPr>
          </a:p>
        </p:txBody>
      </p:sp>
      <p:grpSp>
        <p:nvGrpSpPr>
          <p:cNvPr id="11" name="object 11"/>
          <p:cNvGrpSpPr/>
          <p:nvPr/>
        </p:nvGrpSpPr>
        <p:grpSpPr>
          <a:xfrm>
            <a:off x="2554508" y="3438818"/>
            <a:ext cx="5085080" cy="2016760"/>
            <a:chOff x="2554508" y="3438818"/>
            <a:chExt cx="5085080" cy="2016760"/>
          </a:xfrm>
        </p:grpSpPr>
        <p:pic>
          <p:nvPicPr>
            <p:cNvPr id="12" name="object 12"/>
            <p:cNvPicPr/>
            <p:nvPr/>
          </p:nvPicPr>
          <p:blipFill>
            <a:blip r:embed="rId7" cstate="print"/>
            <a:stretch>
              <a:fillRect/>
            </a:stretch>
          </p:blipFill>
          <p:spPr>
            <a:xfrm>
              <a:off x="5601628" y="3888625"/>
              <a:ext cx="1897750" cy="1349910"/>
            </a:xfrm>
            <a:prstGeom prst="rect">
              <a:avLst/>
            </a:prstGeom>
          </p:spPr>
        </p:pic>
        <p:sp>
          <p:nvSpPr>
            <p:cNvPr id="13" name="object 13"/>
            <p:cNvSpPr/>
            <p:nvPr/>
          </p:nvSpPr>
          <p:spPr>
            <a:xfrm>
              <a:off x="5644133" y="3991165"/>
              <a:ext cx="1759585" cy="1169670"/>
            </a:xfrm>
            <a:custGeom>
              <a:avLst/>
              <a:gdLst/>
              <a:ahLst/>
              <a:cxnLst/>
              <a:rect l="l" t="t" r="r" b="b"/>
              <a:pathLst>
                <a:path w="1759584" h="1169670">
                  <a:moveTo>
                    <a:pt x="0" y="1167985"/>
                  </a:moveTo>
                  <a:lnTo>
                    <a:pt x="46599" y="1169223"/>
                  </a:lnTo>
                  <a:lnTo>
                    <a:pt x="92821" y="1169290"/>
                  </a:lnTo>
                  <a:lnTo>
                    <a:pt x="138664" y="1168186"/>
                  </a:lnTo>
                  <a:lnTo>
                    <a:pt x="184130" y="1165910"/>
                  </a:lnTo>
                  <a:lnTo>
                    <a:pt x="229218" y="1162462"/>
                  </a:lnTo>
                  <a:lnTo>
                    <a:pt x="273928" y="1157842"/>
                  </a:lnTo>
                  <a:lnTo>
                    <a:pt x="318261" y="1152051"/>
                  </a:lnTo>
                  <a:lnTo>
                    <a:pt x="362215" y="1145088"/>
                  </a:lnTo>
                  <a:lnTo>
                    <a:pt x="405792" y="1136953"/>
                  </a:lnTo>
                  <a:lnTo>
                    <a:pt x="448991" y="1127647"/>
                  </a:lnTo>
                  <a:lnTo>
                    <a:pt x="491812" y="1117169"/>
                  </a:lnTo>
                  <a:lnTo>
                    <a:pt x="534255" y="1105519"/>
                  </a:lnTo>
                  <a:lnTo>
                    <a:pt x="576320" y="1092698"/>
                  </a:lnTo>
                  <a:lnTo>
                    <a:pt x="618007" y="1078705"/>
                  </a:lnTo>
                  <a:lnTo>
                    <a:pt x="659317" y="1063540"/>
                  </a:lnTo>
                  <a:lnTo>
                    <a:pt x="700249" y="1047204"/>
                  </a:lnTo>
                  <a:lnTo>
                    <a:pt x="740802" y="1029696"/>
                  </a:lnTo>
                  <a:lnTo>
                    <a:pt x="780978" y="1011016"/>
                  </a:lnTo>
                  <a:lnTo>
                    <a:pt x="820777" y="991165"/>
                  </a:lnTo>
                  <a:lnTo>
                    <a:pt x="860197" y="970142"/>
                  </a:lnTo>
                  <a:lnTo>
                    <a:pt x="899239" y="947947"/>
                  </a:lnTo>
                  <a:lnTo>
                    <a:pt x="937904" y="924580"/>
                  </a:lnTo>
                  <a:lnTo>
                    <a:pt x="976191" y="900042"/>
                  </a:lnTo>
                  <a:lnTo>
                    <a:pt x="1014100" y="874333"/>
                  </a:lnTo>
                  <a:lnTo>
                    <a:pt x="1051631" y="847451"/>
                  </a:lnTo>
                  <a:lnTo>
                    <a:pt x="1088784" y="819398"/>
                  </a:lnTo>
                  <a:lnTo>
                    <a:pt x="1125559" y="790173"/>
                  </a:lnTo>
                  <a:lnTo>
                    <a:pt x="1161957" y="759777"/>
                  </a:lnTo>
                  <a:lnTo>
                    <a:pt x="1197976" y="728209"/>
                  </a:lnTo>
                  <a:lnTo>
                    <a:pt x="1233618" y="695469"/>
                  </a:lnTo>
                  <a:lnTo>
                    <a:pt x="1268882" y="661558"/>
                  </a:lnTo>
                  <a:lnTo>
                    <a:pt x="1303768" y="626475"/>
                  </a:lnTo>
                  <a:lnTo>
                    <a:pt x="1338277" y="590220"/>
                  </a:lnTo>
                  <a:lnTo>
                    <a:pt x="1372407" y="552793"/>
                  </a:lnTo>
                  <a:lnTo>
                    <a:pt x="1406160" y="514195"/>
                  </a:lnTo>
                  <a:lnTo>
                    <a:pt x="1439534" y="474425"/>
                  </a:lnTo>
                  <a:lnTo>
                    <a:pt x="1472531" y="433484"/>
                  </a:lnTo>
                  <a:lnTo>
                    <a:pt x="1505150" y="391371"/>
                  </a:lnTo>
                  <a:lnTo>
                    <a:pt x="1537391" y="348086"/>
                  </a:lnTo>
                  <a:lnTo>
                    <a:pt x="1569255" y="303630"/>
                  </a:lnTo>
                  <a:lnTo>
                    <a:pt x="1600740" y="258001"/>
                  </a:lnTo>
                  <a:lnTo>
                    <a:pt x="1631848" y="211202"/>
                  </a:lnTo>
                  <a:lnTo>
                    <a:pt x="1662578" y="163230"/>
                  </a:lnTo>
                  <a:lnTo>
                    <a:pt x="1692930" y="114087"/>
                  </a:lnTo>
                  <a:lnTo>
                    <a:pt x="1722904" y="63772"/>
                  </a:lnTo>
                  <a:lnTo>
                    <a:pt x="1752500" y="12285"/>
                  </a:lnTo>
                  <a:lnTo>
                    <a:pt x="1759238" y="0"/>
                  </a:lnTo>
                </a:path>
              </a:pathLst>
            </a:custGeom>
            <a:ln w="27972">
              <a:solidFill>
                <a:srgbClr val="C93D36"/>
              </a:solidFill>
            </a:ln>
          </p:spPr>
          <p:txBody>
            <a:bodyPr wrap="square" lIns="0" tIns="0" rIns="0" bIns="0" rtlCol="0"/>
            <a:lstStyle/>
            <a:p>
              <a:endParaRPr/>
            </a:p>
          </p:txBody>
        </p:sp>
        <p:sp>
          <p:nvSpPr>
            <p:cNvPr id="14" name="object 14"/>
            <p:cNvSpPr/>
            <p:nvPr/>
          </p:nvSpPr>
          <p:spPr>
            <a:xfrm>
              <a:off x="7321636" y="3915134"/>
              <a:ext cx="123825" cy="150495"/>
            </a:xfrm>
            <a:custGeom>
              <a:avLst/>
              <a:gdLst/>
              <a:ahLst/>
              <a:cxnLst/>
              <a:rect l="l" t="t" r="r" b="b"/>
              <a:pathLst>
                <a:path w="123825" h="150495">
                  <a:moveTo>
                    <a:pt x="123433" y="0"/>
                  </a:moveTo>
                  <a:lnTo>
                    <a:pt x="0" y="85446"/>
                  </a:lnTo>
                  <a:lnTo>
                    <a:pt x="75011" y="88292"/>
                  </a:lnTo>
                  <a:lnTo>
                    <a:pt x="117740" y="150000"/>
                  </a:lnTo>
                  <a:lnTo>
                    <a:pt x="123433" y="0"/>
                  </a:lnTo>
                  <a:close/>
                </a:path>
              </a:pathLst>
            </a:custGeom>
            <a:solidFill>
              <a:srgbClr val="C93D36"/>
            </a:solidFill>
          </p:spPr>
          <p:txBody>
            <a:bodyPr wrap="square" lIns="0" tIns="0" rIns="0" bIns="0" rtlCol="0"/>
            <a:lstStyle/>
            <a:p>
              <a:endParaRPr/>
            </a:p>
          </p:txBody>
        </p:sp>
        <p:pic>
          <p:nvPicPr>
            <p:cNvPr id="15" name="object 15"/>
            <p:cNvPicPr/>
            <p:nvPr/>
          </p:nvPicPr>
          <p:blipFill>
            <a:blip r:embed="rId8" cstate="print"/>
            <a:stretch>
              <a:fillRect/>
            </a:stretch>
          </p:blipFill>
          <p:spPr>
            <a:xfrm>
              <a:off x="5741503" y="4028483"/>
              <a:ext cx="1897750" cy="1403230"/>
            </a:xfrm>
            <a:prstGeom prst="rect">
              <a:avLst/>
            </a:prstGeom>
          </p:spPr>
        </p:pic>
        <p:sp>
          <p:nvSpPr>
            <p:cNvPr id="16" name="object 16"/>
            <p:cNvSpPr/>
            <p:nvPr/>
          </p:nvSpPr>
          <p:spPr>
            <a:xfrm>
              <a:off x="5870727" y="4054990"/>
              <a:ext cx="1714500" cy="1245235"/>
            </a:xfrm>
            <a:custGeom>
              <a:avLst/>
              <a:gdLst/>
              <a:ahLst/>
              <a:cxnLst/>
              <a:rect l="l" t="t" r="r" b="b"/>
              <a:pathLst>
                <a:path w="1714500" h="1245235">
                  <a:moveTo>
                    <a:pt x="0" y="1245048"/>
                  </a:moveTo>
                  <a:lnTo>
                    <a:pt x="59263" y="1243930"/>
                  </a:lnTo>
                  <a:lnTo>
                    <a:pt x="104170" y="1241500"/>
                  </a:lnTo>
                  <a:lnTo>
                    <a:pt x="148708" y="1237923"/>
                  </a:lnTo>
                  <a:lnTo>
                    <a:pt x="192877" y="1233200"/>
                  </a:lnTo>
                  <a:lnTo>
                    <a:pt x="236675" y="1227332"/>
                  </a:lnTo>
                  <a:lnTo>
                    <a:pt x="280104" y="1220317"/>
                  </a:lnTo>
                  <a:lnTo>
                    <a:pt x="323164" y="1212156"/>
                  </a:lnTo>
                  <a:lnTo>
                    <a:pt x="365854" y="1202850"/>
                  </a:lnTo>
                  <a:lnTo>
                    <a:pt x="408174" y="1192397"/>
                  </a:lnTo>
                  <a:lnTo>
                    <a:pt x="450125" y="1180798"/>
                  </a:lnTo>
                  <a:lnTo>
                    <a:pt x="491706" y="1168053"/>
                  </a:lnTo>
                  <a:lnTo>
                    <a:pt x="532918" y="1154163"/>
                  </a:lnTo>
                  <a:lnTo>
                    <a:pt x="573760" y="1139126"/>
                  </a:lnTo>
                  <a:lnTo>
                    <a:pt x="614232" y="1122943"/>
                  </a:lnTo>
                  <a:lnTo>
                    <a:pt x="654335" y="1105614"/>
                  </a:lnTo>
                  <a:lnTo>
                    <a:pt x="694069" y="1087139"/>
                  </a:lnTo>
                  <a:lnTo>
                    <a:pt x="733433" y="1067519"/>
                  </a:lnTo>
                  <a:lnTo>
                    <a:pt x="772427" y="1046752"/>
                  </a:lnTo>
                  <a:lnTo>
                    <a:pt x="811051" y="1024839"/>
                  </a:lnTo>
                  <a:lnTo>
                    <a:pt x="849307" y="1001780"/>
                  </a:lnTo>
                  <a:lnTo>
                    <a:pt x="887192" y="977575"/>
                  </a:lnTo>
                  <a:lnTo>
                    <a:pt x="924708" y="952224"/>
                  </a:lnTo>
                  <a:lnTo>
                    <a:pt x="961854" y="925727"/>
                  </a:lnTo>
                  <a:lnTo>
                    <a:pt x="998631" y="898084"/>
                  </a:lnTo>
                  <a:lnTo>
                    <a:pt x="1035038" y="869296"/>
                  </a:lnTo>
                  <a:lnTo>
                    <a:pt x="1071076" y="839361"/>
                  </a:lnTo>
                  <a:lnTo>
                    <a:pt x="1106744" y="808280"/>
                  </a:lnTo>
                  <a:lnTo>
                    <a:pt x="1142043" y="776053"/>
                  </a:lnTo>
                  <a:lnTo>
                    <a:pt x="1176972" y="742680"/>
                  </a:lnTo>
                  <a:lnTo>
                    <a:pt x="1211531" y="708161"/>
                  </a:lnTo>
                  <a:lnTo>
                    <a:pt x="1245721" y="672496"/>
                  </a:lnTo>
                  <a:lnTo>
                    <a:pt x="1279541" y="635685"/>
                  </a:lnTo>
                  <a:lnTo>
                    <a:pt x="1312992" y="597728"/>
                  </a:lnTo>
                  <a:lnTo>
                    <a:pt x="1346073" y="558625"/>
                  </a:lnTo>
                  <a:lnTo>
                    <a:pt x="1378784" y="518376"/>
                  </a:lnTo>
                  <a:lnTo>
                    <a:pt x="1411126" y="476981"/>
                  </a:lnTo>
                  <a:lnTo>
                    <a:pt x="1443098" y="434440"/>
                  </a:lnTo>
                  <a:lnTo>
                    <a:pt x="1474701" y="390753"/>
                  </a:lnTo>
                  <a:lnTo>
                    <a:pt x="1505934" y="345919"/>
                  </a:lnTo>
                  <a:lnTo>
                    <a:pt x="1536798" y="299940"/>
                  </a:lnTo>
                  <a:lnTo>
                    <a:pt x="1567292" y="252815"/>
                  </a:lnTo>
                  <a:lnTo>
                    <a:pt x="1597417" y="204544"/>
                  </a:lnTo>
                  <a:lnTo>
                    <a:pt x="1627172" y="155127"/>
                  </a:lnTo>
                  <a:lnTo>
                    <a:pt x="1656557" y="104564"/>
                  </a:lnTo>
                  <a:lnTo>
                    <a:pt x="1685573" y="52855"/>
                  </a:lnTo>
                  <a:lnTo>
                    <a:pt x="1714219" y="0"/>
                  </a:lnTo>
                </a:path>
              </a:pathLst>
            </a:custGeom>
            <a:ln w="27972">
              <a:solidFill>
                <a:srgbClr val="C93D36"/>
              </a:solidFill>
            </a:ln>
          </p:spPr>
          <p:txBody>
            <a:bodyPr wrap="square" lIns="0" tIns="0" rIns="0" bIns="0" rtlCol="0"/>
            <a:lstStyle/>
            <a:p>
              <a:endParaRPr/>
            </a:p>
          </p:txBody>
        </p:sp>
        <p:sp>
          <p:nvSpPr>
            <p:cNvPr id="17" name="object 17"/>
            <p:cNvSpPr/>
            <p:nvPr/>
          </p:nvSpPr>
          <p:spPr>
            <a:xfrm>
              <a:off x="5784010" y="5233479"/>
              <a:ext cx="135255" cy="134620"/>
            </a:xfrm>
            <a:custGeom>
              <a:avLst/>
              <a:gdLst/>
              <a:ahLst/>
              <a:cxnLst/>
              <a:rect l="l" t="t" r="r" b="b"/>
              <a:pathLst>
                <a:path w="135254" h="134620">
                  <a:moveTo>
                    <a:pt x="135072" y="0"/>
                  </a:moveTo>
                  <a:lnTo>
                    <a:pt x="0" y="65526"/>
                  </a:lnTo>
                  <a:lnTo>
                    <a:pt x="133471" y="134252"/>
                  </a:lnTo>
                  <a:lnTo>
                    <a:pt x="100703" y="66725"/>
                  </a:lnTo>
                  <a:lnTo>
                    <a:pt x="135072" y="0"/>
                  </a:lnTo>
                  <a:close/>
                </a:path>
              </a:pathLst>
            </a:custGeom>
            <a:solidFill>
              <a:srgbClr val="C93D36"/>
            </a:solidFill>
          </p:spPr>
          <p:txBody>
            <a:bodyPr wrap="square" lIns="0" tIns="0" rIns="0" bIns="0" rtlCol="0"/>
            <a:lstStyle/>
            <a:p>
              <a:endParaRPr/>
            </a:p>
          </p:txBody>
        </p:sp>
        <p:pic>
          <p:nvPicPr>
            <p:cNvPr id="18" name="object 18"/>
            <p:cNvPicPr/>
            <p:nvPr/>
          </p:nvPicPr>
          <p:blipFill>
            <a:blip r:embed="rId9" cstate="print"/>
            <a:stretch>
              <a:fillRect/>
            </a:stretch>
          </p:blipFill>
          <p:spPr>
            <a:xfrm>
              <a:off x="2666409" y="3888625"/>
              <a:ext cx="1897750" cy="1349910"/>
            </a:xfrm>
            <a:prstGeom prst="rect">
              <a:avLst/>
            </a:prstGeom>
          </p:spPr>
        </p:pic>
        <p:sp>
          <p:nvSpPr>
            <p:cNvPr id="19" name="object 19"/>
            <p:cNvSpPr/>
            <p:nvPr/>
          </p:nvSpPr>
          <p:spPr>
            <a:xfrm>
              <a:off x="2762414" y="3991165"/>
              <a:ext cx="1759585" cy="1169670"/>
            </a:xfrm>
            <a:custGeom>
              <a:avLst/>
              <a:gdLst/>
              <a:ahLst/>
              <a:cxnLst/>
              <a:rect l="l" t="t" r="r" b="b"/>
              <a:pathLst>
                <a:path w="1759585" h="1169670">
                  <a:moveTo>
                    <a:pt x="1759239" y="1167985"/>
                  </a:moveTo>
                  <a:lnTo>
                    <a:pt x="1712639" y="1169223"/>
                  </a:lnTo>
                  <a:lnTo>
                    <a:pt x="1666418" y="1169290"/>
                  </a:lnTo>
                  <a:lnTo>
                    <a:pt x="1620574" y="1168186"/>
                  </a:lnTo>
                  <a:lnTo>
                    <a:pt x="1575108" y="1165910"/>
                  </a:lnTo>
                  <a:lnTo>
                    <a:pt x="1530020" y="1162462"/>
                  </a:lnTo>
                  <a:lnTo>
                    <a:pt x="1485310" y="1157842"/>
                  </a:lnTo>
                  <a:lnTo>
                    <a:pt x="1440978" y="1152051"/>
                  </a:lnTo>
                  <a:lnTo>
                    <a:pt x="1397023" y="1145088"/>
                  </a:lnTo>
                  <a:lnTo>
                    <a:pt x="1353446" y="1136953"/>
                  </a:lnTo>
                  <a:lnTo>
                    <a:pt x="1310248" y="1127647"/>
                  </a:lnTo>
                  <a:lnTo>
                    <a:pt x="1267427" y="1117169"/>
                  </a:lnTo>
                  <a:lnTo>
                    <a:pt x="1224983" y="1105519"/>
                  </a:lnTo>
                  <a:lnTo>
                    <a:pt x="1182918" y="1092698"/>
                  </a:lnTo>
                  <a:lnTo>
                    <a:pt x="1141231" y="1078705"/>
                  </a:lnTo>
                  <a:lnTo>
                    <a:pt x="1099921" y="1063540"/>
                  </a:lnTo>
                  <a:lnTo>
                    <a:pt x="1058989" y="1047204"/>
                  </a:lnTo>
                  <a:lnTo>
                    <a:pt x="1018436" y="1029696"/>
                  </a:lnTo>
                  <a:lnTo>
                    <a:pt x="978260" y="1011016"/>
                  </a:lnTo>
                  <a:lnTo>
                    <a:pt x="938461" y="991165"/>
                  </a:lnTo>
                  <a:lnTo>
                    <a:pt x="899041" y="970142"/>
                  </a:lnTo>
                  <a:lnTo>
                    <a:pt x="859999" y="947947"/>
                  </a:lnTo>
                  <a:lnTo>
                    <a:pt x="821334" y="924580"/>
                  </a:lnTo>
                  <a:lnTo>
                    <a:pt x="783047" y="900042"/>
                  </a:lnTo>
                  <a:lnTo>
                    <a:pt x="745138" y="874333"/>
                  </a:lnTo>
                  <a:lnTo>
                    <a:pt x="707607" y="847451"/>
                  </a:lnTo>
                  <a:lnTo>
                    <a:pt x="670454" y="819398"/>
                  </a:lnTo>
                  <a:lnTo>
                    <a:pt x="633678" y="790173"/>
                  </a:lnTo>
                  <a:lnTo>
                    <a:pt x="597281" y="759777"/>
                  </a:lnTo>
                  <a:lnTo>
                    <a:pt x="561261" y="728209"/>
                  </a:lnTo>
                  <a:lnTo>
                    <a:pt x="525619" y="695469"/>
                  </a:lnTo>
                  <a:lnTo>
                    <a:pt x="490355" y="661558"/>
                  </a:lnTo>
                  <a:lnTo>
                    <a:pt x="455469" y="626475"/>
                  </a:lnTo>
                  <a:lnTo>
                    <a:pt x="420961" y="590220"/>
                  </a:lnTo>
                  <a:lnTo>
                    <a:pt x="386831" y="552793"/>
                  </a:lnTo>
                  <a:lnTo>
                    <a:pt x="353078" y="514195"/>
                  </a:lnTo>
                  <a:lnTo>
                    <a:pt x="319703" y="474425"/>
                  </a:lnTo>
                  <a:lnTo>
                    <a:pt x="286706" y="433484"/>
                  </a:lnTo>
                  <a:lnTo>
                    <a:pt x="254087" y="391371"/>
                  </a:lnTo>
                  <a:lnTo>
                    <a:pt x="221846" y="348086"/>
                  </a:lnTo>
                  <a:lnTo>
                    <a:pt x="189983" y="303630"/>
                  </a:lnTo>
                  <a:lnTo>
                    <a:pt x="158497" y="258001"/>
                  </a:lnTo>
                  <a:lnTo>
                    <a:pt x="127390" y="211202"/>
                  </a:lnTo>
                  <a:lnTo>
                    <a:pt x="96660" y="163230"/>
                  </a:lnTo>
                  <a:lnTo>
                    <a:pt x="66308" y="114087"/>
                  </a:lnTo>
                  <a:lnTo>
                    <a:pt x="36334" y="63772"/>
                  </a:lnTo>
                  <a:lnTo>
                    <a:pt x="6737" y="12285"/>
                  </a:lnTo>
                  <a:lnTo>
                    <a:pt x="0" y="0"/>
                  </a:lnTo>
                </a:path>
              </a:pathLst>
            </a:custGeom>
            <a:ln w="27972">
              <a:solidFill>
                <a:srgbClr val="C93D36"/>
              </a:solidFill>
            </a:ln>
          </p:spPr>
          <p:txBody>
            <a:bodyPr wrap="square" lIns="0" tIns="0" rIns="0" bIns="0" rtlCol="0"/>
            <a:lstStyle/>
            <a:p>
              <a:endParaRPr/>
            </a:p>
          </p:txBody>
        </p:sp>
        <p:sp>
          <p:nvSpPr>
            <p:cNvPr id="20" name="object 20"/>
            <p:cNvSpPr/>
            <p:nvPr/>
          </p:nvSpPr>
          <p:spPr>
            <a:xfrm>
              <a:off x="2720717" y="3915134"/>
              <a:ext cx="123825" cy="150495"/>
            </a:xfrm>
            <a:custGeom>
              <a:avLst/>
              <a:gdLst/>
              <a:ahLst/>
              <a:cxnLst/>
              <a:rect l="l" t="t" r="r" b="b"/>
              <a:pathLst>
                <a:path w="123825" h="150495">
                  <a:moveTo>
                    <a:pt x="0" y="0"/>
                  </a:moveTo>
                  <a:lnTo>
                    <a:pt x="5693" y="150000"/>
                  </a:lnTo>
                  <a:lnTo>
                    <a:pt x="48422" y="88292"/>
                  </a:lnTo>
                  <a:lnTo>
                    <a:pt x="123435" y="85446"/>
                  </a:lnTo>
                  <a:lnTo>
                    <a:pt x="0" y="0"/>
                  </a:lnTo>
                  <a:close/>
                </a:path>
              </a:pathLst>
            </a:custGeom>
            <a:solidFill>
              <a:srgbClr val="C93D36"/>
            </a:solidFill>
          </p:spPr>
          <p:txBody>
            <a:bodyPr wrap="square" lIns="0" tIns="0" rIns="0" bIns="0" rtlCol="0"/>
            <a:lstStyle/>
            <a:p>
              <a:endParaRPr/>
            </a:p>
          </p:txBody>
        </p:sp>
        <p:pic>
          <p:nvPicPr>
            <p:cNvPr id="21" name="object 21"/>
            <p:cNvPicPr/>
            <p:nvPr/>
          </p:nvPicPr>
          <p:blipFill>
            <a:blip r:embed="rId10" cstate="print"/>
            <a:stretch>
              <a:fillRect/>
            </a:stretch>
          </p:blipFill>
          <p:spPr>
            <a:xfrm>
              <a:off x="2554508" y="4051854"/>
              <a:ext cx="1897750" cy="1403230"/>
            </a:xfrm>
            <a:prstGeom prst="rect">
              <a:avLst/>
            </a:prstGeom>
          </p:spPr>
        </p:pic>
        <p:sp>
          <p:nvSpPr>
            <p:cNvPr id="22" name="object 22"/>
            <p:cNvSpPr/>
            <p:nvPr/>
          </p:nvSpPr>
          <p:spPr>
            <a:xfrm>
              <a:off x="2608816" y="4078362"/>
              <a:ext cx="1714500" cy="1245235"/>
            </a:xfrm>
            <a:custGeom>
              <a:avLst/>
              <a:gdLst/>
              <a:ahLst/>
              <a:cxnLst/>
              <a:rect l="l" t="t" r="r" b="b"/>
              <a:pathLst>
                <a:path w="1714500" h="1245235">
                  <a:moveTo>
                    <a:pt x="1714218" y="1245048"/>
                  </a:moveTo>
                  <a:lnTo>
                    <a:pt x="1654955" y="1243930"/>
                  </a:lnTo>
                  <a:lnTo>
                    <a:pt x="1610048" y="1241500"/>
                  </a:lnTo>
                  <a:lnTo>
                    <a:pt x="1565510" y="1237923"/>
                  </a:lnTo>
                  <a:lnTo>
                    <a:pt x="1521342" y="1233200"/>
                  </a:lnTo>
                  <a:lnTo>
                    <a:pt x="1477543" y="1227332"/>
                  </a:lnTo>
                  <a:lnTo>
                    <a:pt x="1434114" y="1220317"/>
                  </a:lnTo>
                  <a:lnTo>
                    <a:pt x="1391054" y="1212156"/>
                  </a:lnTo>
                  <a:lnTo>
                    <a:pt x="1348364" y="1202850"/>
                  </a:lnTo>
                  <a:lnTo>
                    <a:pt x="1306044" y="1192397"/>
                  </a:lnTo>
                  <a:lnTo>
                    <a:pt x="1264093" y="1180798"/>
                  </a:lnTo>
                  <a:lnTo>
                    <a:pt x="1222512" y="1168053"/>
                  </a:lnTo>
                  <a:lnTo>
                    <a:pt x="1181300" y="1154163"/>
                  </a:lnTo>
                  <a:lnTo>
                    <a:pt x="1140458" y="1139126"/>
                  </a:lnTo>
                  <a:lnTo>
                    <a:pt x="1099986" y="1122943"/>
                  </a:lnTo>
                  <a:lnTo>
                    <a:pt x="1059883" y="1105614"/>
                  </a:lnTo>
                  <a:lnTo>
                    <a:pt x="1020149" y="1087139"/>
                  </a:lnTo>
                  <a:lnTo>
                    <a:pt x="980785" y="1067519"/>
                  </a:lnTo>
                  <a:lnTo>
                    <a:pt x="941791" y="1046752"/>
                  </a:lnTo>
                  <a:lnTo>
                    <a:pt x="903167" y="1024839"/>
                  </a:lnTo>
                  <a:lnTo>
                    <a:pt x="864911" y="1001780"/>
                  </a:lnTo>
                  <a:lnTo>
                    <a:pt x="827026" y="977575"/>
                  </a:lnTo>
                  <a:lnTo>
                    <a:pt x="789510" y="952224"/>
                  </a:lnTo>
                  <a:lnTo>
                    <a:pt x="752364" y="925727"/>
                  </a:lnTo>
                  <a:lnTo>
                    <a:pt x="715587" y="898084"/>
                  </a:lnTo>
                  <a:lnTo>
                    <a:pt x="679180" y="869296"/>
                  </a:lnTo>
                  <a:lnTo>
                    <a:pt x="643142" y="839361"/>
                  </a:lnTo>
                  <a:lnTo>
                    <a:pt x="607474" y="808280"/>
                  </a:lnTo>
                  <a:lnTo>
                    <a:pt x="572175" y="776053"/>
                  </a:lnTo>
                  <a:lnTo>
                    <a:pt x="537246" y="742680"/>
                  </a:lnTo>
                  <a:lnTo>
                    <a:pt x="502687" y="708161"/>
                  </a:lnTo>
                  <a:lnTo>
                    <a:pt x="468497" y="672496"/>
                  </a:lnTo>
                  <a:lnTo>
                    <a:pt x="434677" y="635685"/>
                  </a:lnTo>
                  <a:lnTo>
                    <a:pt x="401226" y="597728"/>
                  </a:lnTo>
                  <a:lnTo>
                    <a:pt x="368145" y="558625"/>
                  </a:lnTo>
                  <a:lnTo>
                    <a:pt x="335434" y="518376"/>
                  </a:lnTo>
                  <a:lnTo>
                    <a:pt x="303092" y="476981"/>
                  </a:lnTo>
                  <a:lnTo>
                    <a:pt x="271120" y="434440"/>
                  </a:lnTo>
                  <a:lnTo>
                    <a:pt x="239517" y="390753"/>
                  </a:lnTo>
                  <a:lnTo>
                    <a:pt x="208284" y="345919"/>
                  </a:lnTo>
                  <a:lnTo>
                    <a:pt x="177420" y="299940"/>
                  </a:lnTo>
                  <a:lnTo>
                    <a:pt x="146926" y="252815"/>
                  </a:lnTo>
                  <a:lnTo>
                    <a:pt x="116802" y="204544"/>
                  </a:lnTo>
                  <a:lnTo>
                    <a:pt x="87047" y="155127"/>
                  </a:lnTo>
                  <a:lnTo>
                    <a:pt x="57661" y="104564"/>
                  </a:lnTo>
                  <a:lnTo>
                    <a:pt x="28646" y="52855"/>
                  </a:lnTo>
                  <a:lnTo>
                    <a:pt x="0" y="0"/>
                  </a:lnTo>
                </a:path>
              </a:pathLst>
            </a:custGeom>
            <a:ln w="27972">
              <a:solidFill>
                <a:srgbClr val="C93D36"/>
              </a:solidFill>
            </a:ln>
          </p:spPr>
          <p:txBody>
            <a:bodyPr wrap="square" lIns="0" tIns="0" rIns="0" bIns="0" rtlCol="0"/>
            <a:lstStyle/>
            <a:p>
              <a:endParaRPr/>
            </a:p>
          </p:txBody>
        </p:sp>
        <p:sp>
          <p:nvSpPr>
            <p:cNvPr id="23" name="object 23"/>
            <p:cNvSpPr/>
            <p:nvPr/>
          </p:nvSpPr>
          <p:spPr>
            <a:xfrm>
              <a:off x="4274680" y="5256851"/>
              <a:ext cx="135255" cy="134620"/>
            </a:xfrm>
            <a:custGeom>
              <a:avLst/>
              <a:gdLst/>
              <a:ahLst/>
              <a:cxnLst/>
              <a:rect l="l" t="t" r="r" b="b"/>
              <a:pathLst>
                <a:path w="135254" h="134620">
                  <a:moveTo>
                    <a:pt x="0" y="0"/>
                  </a:moveTo>
                  <a:lnTo>
                    <a:pt x="34368" y="66725"/>
                  </a:lnTo>
                  <a:lnTo>
                    <a:pt x="1600" y="134252"/>
                  </a:lnTo>
                  <a:lnTo>
                    <a:pt x="135072" y="65526"/>
                  </a:lnTo>
                  <a:lnTo>
                    <a:pt x="0" y="0"/>
                  </a:lnTo>
                  <a:close/>
                </a:path>
              </a:pathLst>
            </a:custGeom>
            <a:solidFill>
              <a:srgbClr val="C93D36"/>
            </a:solidFill>
          </p:spPr>
          <p:txBody>
            <a:bodyPr wrap="square" lIns="0" tIns="0" rIns="0" bIns="0" rtlCol="0"/>
            <a:lstStyle/>
            <a:p>
              <a:endParaRPr/>
            </a:p>
          </p:txBody>
        </p:sp>
        <p:pic>
          <p:nvPicPr>
            <p:cNvPr id="24" name="object 24"/>
            <p:cNvPicPr/>
            <p:nvPr/>
          </p:nvPicPr>
          <p:blipFill>
            <a:blip r:embed="rId11" cstate="print"/>
            <a:stretch>
              <a:fillRect/>
            </a:stretch>
          </p:blipFill>
          <p:spPr>
            <a:xfrm>
              <a:off x="4987777" y="3438818"/>
              <a:ext cx="218207" cy="1301554"/>
            </a:xfrm>
            <a:prstGeom prst="rect">
              <a:avLst/>
            </a:prstGeom>
          </p:spPr>
        </p:pic>
        <p:sp>
          <p:nvSpPr>
            <p:cNvPr id="25" name="object 25"/>
            <p:cNvSpPr/>
            <p:nvPr/>
          </p:nvSpPr>
          <p:spPr>
            <a:xfrm>
              <a:off x="5096882" y="3579027"/>
              <a:ext cx="0" cy="1097915"/>
            </a:xfrm>
            <a:custGeom>
              <a:avLst/>
              <a:gdLst/>
              <a:ahLst/>
              <a:cxnLst/>
              <a:rect l="l" t="t" r="r" b="b"/>
              <a:pathLst>
                <a:path h="1097914">
                  <a:moveTo>
                    <a:pt x="0" y="1097363"/>
                  </a:moveTo>
                  <a:lnTo>
                    <a:pt x="0" y="13985"/>
                  </a:lnTo>
                  <a:lnTo>
                    <a:pt x="0" y="0"/>
                  </a:lnTo>
                </a:path>
              </a:pathLst>
            </a:custGeom>
            <a:ln w="27971">
              <a:solidFill>
                <a:srgbClr val="C93D36"/>
              </a:solidFill>
            </a:ln>
          </p:spPr>
          <p:txBody>
            <a:bodyPr wrap="square" lIns="0" tIns="0" rIns="0" bIns="0" rtlCol="0"/>
            <a:lstStyle/>
            <a:p>
              <a:endParaRPr/>
            </a:p>
          </p:txBody>
        </p:sp>
        <p:sp>
          <p:nvSpPr>
            <p:cNvPr id="26" name="object 26"/>
            <p:cNvSpPr/>
            <p:nvPr/>
          </p:nvSpPr>
          <p:spPr>
            <a:xfrm>
              <a:off x="5029741" y="3458750"/>
              <a:ext cx="134620" cy="134620"/>
            </a:xfrm>
            <a:custGeom>
              <a:avLst/>
              <a:gdLst/>
              <a:ahLst/>
              <a:cxnLst/>
              <a:rect l="l" t="t" r="r" b="b"/>
              <a:pathLst>
                <a:path w="134620" h="134620">
                  <a:moveTo>
                    <a:pt x="67141" y="0"/>
                  </a:moveTo>
                  <a:lnTo>
                    <a:pt x="0" y="134261"/>
                  </a:lnTo>
                  <a:lnTo>
                    <a:pt x="134280" y="134261"/>
                  </a:lnTo>
                  <a:lnTo>
                    <a:pt x="67141" y="0"/>
                  </a:lnTo>
                  <a:close/>
                </a:path>
              </a:pathLst>
            </a:custGeom>
            <a:solidFill>
              <a:srgbClr val="C93D36"/>
            </a:solidFill>
          </p:spPr>
          <p:txBody>
            <a:bodyPr wrap="square" lIns="0" tIns="0" rIns="0" bIns="0" rtlCol="0"/>
            <a:lstStyle/>
            <a:p>
              <a:endParaRPr/>
            </a:p>
          </p:txBody>
        </p:sp>
      </p:grpSp>
      <p:grpSp>
        <p:nvGrpSpPr>
          <p:cNvPr id="27" name="object 27"/>
          <p:cNvGrpSpPr/>
          <p:nvPr/>
        </p:nvGrpSpPr>
        <p:grpSpPr>
          <a:xfrm>
            <a:off x="5017215" y="1445986"/>
            <a:ext cx="919480" cy="918844"/>
            <a:chOff x="5017215" y="1445986"/>
            <a:chExt cx="919480" cy="918844"/>
          </a:xfrm>
        </p:grpSpPr>
        <p:pic>
          <p:nvPicPr>
            <p:cNvPr id="28" name="object 28"/>
            <p:cNvPicPr/>
            <p:nvPr/>
          </p:nvPicPr>
          <p:blipFill>
            <a:blip r:embed="rId12" cstate="print"/>
            <a:stretch>
              <a:fillRect/>
            </a:stretch>
          </p:blipFill>
          <p:spPr>
            <a:xfrm>
              <a:off x="5017215" y="1445986"/>
              <a:ext cx="918861" cy="918733"/>
            </a:xfrm>
            <a:prstGeom prst="rect">
              <a:avLst/>
            </a:prstGeom>
          </p:spPr>
        </p:pic>
        <p:sp>
          <p:nvSpPr>
            <p:cNvPr id="29" name="object 29"/>
            <p:cNvSpPr/>
            <p:nvPr/>
          </p:nvSpPr>
          <p:spPr>
            <a:xfrm>
              <a:off x="5124036" y="1615815"/>
              <a:ext cx="620395" cy="620395"/>
            </a:xfrm>
            <a:custGeom>
              <a:avLst/>
              <a:gdLst/>
              <a:ahLst/>
              <a:cxnLst/>
              <a:rect l="l" t="t" r="r" b="b"/>
              <a:pathLst>
                <a:path w="620395" h="620394">
                  <a:moveTo>
                    <a:pt x="0" y="620074"/>
                  </a:moveTo>
                  <a:lnTo>
                    <a:pt x="610270" y="9889"/>
                  </a:lnTo>
                  <a:lnTo>
                    <a:pt x="620161" y="0"/>
                  </a:lnTo>
                </a:path>
              </a:pathLst>
            </a:custGeom>
            <a:ln w="27973">
              <a:solidFill>
                <a:srgbClr val="C93D36"/>
              </a:solidFill>
            </a:ln>
          </p:spPr>
          <p:txBody>
            <a:bodyPr wrap="square" lIns="0" tIns="0" rIns="0" bIns="0" rtlCol="0"/>
            <a:lstStyle/>
            <a:p>
              <a:endParaRPr/>
            </a:p>
          </p:txBody>
        </p:sp>
        <p:sp>
          <p:nvSpPr>
            <p:cNvPr id="30" name="object 30"/>
            <p:cNvSpPr/>
            <p:nvPr/>
          </p:nvSpPr>
          <p:spPr>
            <a:xfrm>
              <a:off x="5686830" y="1530766"/>
              <a:ext cx="142875" cy="142875"/>
            </a:xfrm>
            <a:custGeom>
              <a:avLst/>
              <a:gdLst/>
              <a:ahLst/>
              <a:cxnLst/>
              <a:rect l="l" t="t" r="r" b="b"/>
              <a:pathLst>
                <a:path w="142875" h="142875">
                  <a:moveTo>
                    <a:pt x="142426" y="0"/>
                  </a:moveTo>
                  <a:lnTo>
                    <a:pt x="0" y="47468"/>
                  </a:lnTo>
                  <a:lnTo>
                    <a:pt x="94951" y="142407"/>
                  </a:lnTo>
                  <a:lnTo>
                    <a:pt x="142426" y="0"/>
                  </a:lnTo>
                  <a:close/>
                </a:path>
              </a:pathLst>
            </a:custGeom>
            <a:solidFill>
              <a:srgbClr val="C93D36"/>
            </a:solidFill>
          </p:spPr>
          <p:txBody>
            <a:bodyPr wrap="square" lIns="0" tIns="0" rIns="0" bIns="0" rtlCol="0"/>
            <a:lstStyle/>
            <a:p>
              <a:endParaRPr/>
            </a:p>
          </p:txBody>
        </p:sp>
      </p:grpSp>
      <p:pic>
        <p:nvPicPr>
          <p:cNvPr id="31" name="object 31"/>
          <p:cNvPicPr/>
          <p:nvPr/>
        </p:nvPicPr>
        <p:blipFill>
          <a:blip r:embed="rId13" cstate="print"/>
          <a:stretch>
            <a:fillRect/>
          </a:stretch>
        </p:blipFill>
        <p:spPr>
          <a:xfrm>
            <a:off x="9298695" y="5629180"/>
            <a:ext cx="248116" cy="248081"/>
          </a:xfrm>
          <a:prstGeom prst="rect">
            <a:avLst/>
          </a:prstGeom>
        </p:spPr>
      </p:pic>
      <p:pic>
        <p:nvPicPr>
          <p:cNvPr id="32" name="object 32"/>
          <p:cNvPicPr/>
          <p:nvPr/>
        </p:nvPicPr>
        <p:blipFill>
          <a:blip r:embed="rId14" cstate="print"/>
          <a:stretch>
            <a:fillRect/>
          </a:stretch>
        </p:blipFill>
        <p:spPr>
          <a:xfrm>
            <a:off x="9680105" y="5629180"/>
            <a:ext cx="248116" cy="248081"/>
          </a:xfrm>
          <a:prstGeom prst="rect">
            <a:avLst/>
          </a:prstGeom>
        </p:spPr>
      </p:pic>
      <p:sp>
        <p:nvSpPr>
          <p:cNvPr id="33" name="object 33"/>
          <p:cNvSpPr txBox="1"/>
          <p:nvPr/>
        </p:nvSpPr>
        <p:spPr>
          <a:xfrm>
            <a:off x="9175330" y="5909059"/>
            <a:ext cx="821690" cy="285750"/>
          </a:xfrm>
          <a:prstGeom prst="rect">
            <a:avLst/>
          </a:prstGeom>
        </p:spPr>
        <p:txBody>
          <a:bodyPr vert="horz" wrap="square" lIns="0" tIns="23495" rIns="0" bIns="0" rtlCol="0">
            <a:spAutoFit/>
          </a:bodyPr>
          <a:lstStyle/>
          <a:p>
            <a:pPr marL="74295" marR="5080" indent="-62230">
              <a:lnSpc>
                <a:spcPts val="990"/>
              </a:lnSpc>
              <a:spcBef>
                <a:spcPts val="185"/>
              </a:spcBef>
            </a:pPr>
            <a:r>
              <a:rPr sz="850" dirty="0">
                <a:latin typeface="Arial"/>
                <a:cs typeface="Arial"/>
              </a:rPr>
              <a:t>Images</a:t>
            </a:r>
            <a:r>
              <a:rPr sz="850" spc="85" dirty="0">
                <a:latin typeface="Arial"/>
                <a:cs typeface="Arial"/>
              </a:rPr>
              <a:t> </a:t>
            </a:r>
            <a:r>
              <a:rPr sz="850" spc="-10" dirty="0">
                <a:latin typeface="Arial"/>
                <a:cs typeface="Arial"/>
              </a:rPr>
              <a:t>remixed </a:t>
            </a:r>
            <a:r>
              <a:rPr sz="850" dirty="0">
                <a:latin typeface="Arial"/>
                <a:cs typeface="Arial"/>
              </a:rPr>
              <a:t>from</a:t>
            </a:r>
            <a:r>
              <a:rPr sz="850" spc="55" dirty="0">
                <a:latin typeface="Arial"/>
                <a:cs typeface="Arial"/>
              </a:rPr>
              <a:t> </a:t>
            </a:r>
            <a:r>
              <a:rPr sz="850" i="1" spc="-10" dirty="0">
                <a:latin typeface="Arial"/>
                <a:cs typeface="Arial"/>
              </a:rPr>
              <a:t>Gustavb</a:t>
            </a:r>
            <a:endParaRPr sz="850">
              <a:latin typeface="Arial"/>
              <a:cs typeface="Arial"/>
            </a:endParaRPr>
          </a:p>
        </p:txBody>
      </p:sp>
      <p:sp>
        <p:nvSpPr>
          <p:cNvPr id="34" name="Rectangle 33">
            <a:extLst>
              <a:ext uri="{FF2B5EF4-FFF2-40B4-BE49-F238E27FC236}">
                <a16:creationId xmlns:a16="http://schemas.microsoft.com/office/drawing/2014/main" id="{2517E542-7B4F-1D8C-F775-BC28B528C7C4}"/>
              </a:ext>
            </a:extLst>
          </p:cNvPr>
          <p:cNvSpPr/>
          <p:nvPr/>
        </p:nvSpPr>
        <p:spPr>
          <a:xfrm>
            <a:off x="0" y="6248400"/>
            <a:ext cx="100584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323468" y="3186915"/>
            <a:ext cx="1398905" cy="1398905"/>
          </a:xfrm>
          <a:custGeom>
            <a:avLst/>
            <a:gdLst/>
            <a:ahLst/>
            <a:cxnLst/>
            <a:rect l="l" t="t" r="r" b="b"/>
            <a:pathLst>
              <a:path w="1398904" h="1398904">
                <a:moveTo>
                  <a:pt x="1398764" y="0"/>
                </a:moveTo>
                <a:lnTo>
                  <a:pt x="0" y="0"/>
                </a:lnTo>
                <a:lnTo>
                  <a:pt x="0" y="1398568"/>
                </a:lnTo>
                <a:lnTo>
                  <a:pt x="1398764" y="1398568"/>
                </a:lnTo>
                <a:lnTo>
                  <a:pt x="1398764" y="0"/>
                </a:lnTo>
                <a:close/>
              </a:path>
            </a:pathLst>
          </a:custGeom>
          <a:solidFill>
            <a:srgbClr val="2F6897"/>
          </a:solidFill>
        </p:spPr>
        <p:txBody>
          <a:bodyPr wrap="square" lIns="0" tIns="0" rIns="0" bIns="0" rtlCol="0"/>
          <a:lstStyle/>
          <a:p>
            <a:endParaRPr/>
          </a:p>
        </p:txBody>
      </p:sp>
      <p:sp>
        <p:nvSpPr>
          <p:cNvPr id="3" name="object 3"/>
          <p:cNvSpPr txBox="1"/>
          <p:nvPr/>
        </p:nvSpPr>
        <p:spPr>
          <a:xfrm>
            <a:off x="5781737" y="3560279"/>
            <a:ext cx="2312035" cy="584835"/>
          </a:xfrm>
          <a:prstGeom prst="rect">
            <a:avLst/>
          </a:prstGeom>
        </p:spPr>
        <p:txBody>
          <a:bodyPr vert="horz" wrap="square" lIns="0" tIns="56515" rIns="0" bIns="0" rtlCol="0">
            <a:spAutoFit/>
          </a:bodyPr>
          <a:lstStyle/>
          <a:p>
            <a:pPr marL="12700">
              <a:lnSpc>
                <a:spcPct val="100000"/>
              </a:lnSpc>
              <a:spcBef>
                <a:spcPts val="445"/>
              </a:spcBef>
            </a:pPr>
            <a:r>
              <a:rPr sz="1550" dirty="0">
                <a:latin typeface="Arial"/>
                <a:cs typeface="Arial"/>
              </a:rPr>
              <a:t>1</a:t>
            </a:r>
            <a:r>
              <a:rPr sz="1550" spc="-5" dirty="0">
                <a:latin typeface="Arial"/>
                <a:cs typeface="Arial"/>
              </a:rPr>
              <a:t> </a:t>
            </a:r>
            <a:r>
              <a:rPr sz="1550" dirty="0">
                <a:latin typeface="Arial"/>
                <a:cs typeface="Arial"/>
              </a:rPr>
              <a:t>ns</a:t>
            </a:r>
            <a:r>
              <a:rPr sz="1550" spc="-5" dirty="0">
                <a:latin typeface="Arial"/>
                <a:cs typeface="Arial"/>
              </a:rPr>
              <a:t> </a:t>
            </a:r>
            <a:r>
              <a:rPr sz="1550" dirty="0">
                <a:latin typeface="Arial"/>
                <a:cs typeface="Arial"/>
              </a:rPr>
              <a:t>=</a:t>
            </a:r>
            <a:r>
              <a:rPr sz="1550" spc="-5" dirty="0">
                <a:latin typeface="Arial"/>
                <a:cs typeface="Arial"/>
              </a:rPr>
              <a:t> </a:t>
            </a:r>
            <a:r>
              <a:rPr sz="1550" spc="-10" dirty="0">
                <a:latin typeface="Arial"/>
                <a:cs typeface="Arial"/>
              </a:rPr>
              <a:t>1/1,000,000,000</a:t>
            </a:r>
            <a:r>
              <a:rPr sz="1550" spc="-5" dirty="0">
                <a:latin typeface="Arial"/>
                <a:cs typeface="Arial"/>
              </a:rPr>
              <a:t> </a:t>
            </a:r>
            <a:r>
              <a:rPr sz="1550" spc="-50" dirty="0">
                <a:latin typeface="Arial"/>
                <a:cs typeface="Arial"/>
              </a:rPr>
              <a:t>s</a:t>
            </a:r>
            <a:endParaRPr sz="1550">
              <a:latin typeface="Arial"/>
              <a:cs typeface="Arial"/>
            </a:endParaRPr>
          </a:p>
          <a:p>
            <a:pPr marL="12700">
              <a:lnSpc>
                <a:spcPct val="100000"/>
              </a:lnSpc>
              <a:spcBef>
                <a:spcPts val="340"/>
              </a:spcBef>
            </a:pPr>
            <a:r>
              <a:rPr sz="1550" dirty="0">
                <a:latin typeface="Arial"/>
                <a:cs typeface="Arial"/>
              </a:rPr>
              <a:t>Intel</a:t>
            </a:r>
            <a:r>
              <a:rPr sz="1550" spc="-30" dirty="0">
                <a:latin typeface="Arial"/>
                <a:cs typeface="Arial"/>
              </a:rPr>
              <a:t> </a:t>
            </a:r>
            <a:r>
              <a:rPr sz="1550" dirty="0">
                <a:latin typeface="Arial"/>
                <a:cs typeface="Arial"/>
              </a:rPr>
              <a:t>i7</a:t>
            </a:r>
            <a:r>
              <a:rPr sz="1550" spc="-25" dirty="0">
                <a:latin typeface="Arial"/>
                <a:cs typeface="Arial"/>
              </a:rPr>
              <a:t> </a:t>
            </a:r>
            <a:r>
              <a:rPr sz="1550" dirty="0">
                <a:latin typeface="Arial"/>
                <a:cs typeface="Arial"/>
              </a:rPr>
              <a:t>=&gt;</a:t>
            </a:r>
            <a:r>
              <a:rPr sz="1550" spc="-25" dirty="0">
                <a:latin typeface="Arial"/>
                <a:cs typeface="Arial"/>
              </a:rPr>
              <a:t> </a:t>
            </a:r>
            <a:r>
              <a:rPr sz="1550" dirty="0">
                <a:latin typeface="Arial"/>
                <a:cs typeface="Arial"/>
              </a:rPr>
              <a:t>100</a:t>
            </a:r>
            <a:r>
              <a:rPr sz="1550" spc="-30" dirty="0">
                <a:latin typeface="Arial"/>
                <a:cs typeface="Arial"/>
              </a:rPr>
              <a:t> </a:t>
            </a:r>
            <a:r>
              <a:rPr sz="1550" spc="-10" dirty="0">
                <a:latin typeface="Arial"/>
                <a:cs typeface="Arial"/>
              </a:rPr>
              <a:t>instructions</a:t>
            </a:r>
            <a:endParaRPr sz="1550">
              <a:latin typeface="Arial"/>
              <a:cs typeface="Arial"/>
            </a:endParaRPr>
          </a:p>
        </p:txBody>
      </p:sp>
      <p:sp>
        <p:nvSpPr>
          <p:cNvPr id="4" name="object 4"/>
          <p:cNvSpPr txBox="1">
            <a:spLocks noGrp="1"/>
          </p:cNvSpPr>
          <p:nvPr>
            <p:ph type="title"/>
          </p:nvPr>
        </p:nvSpPr>
        <p:spPr>
          <a:xfrm>
            <a:off x="86454" y="1112120"/>
            <a:ext cx="1656714" cy="528955"/>
          </a:xfrm>
          <a:prstGeom prst="rect">
            <a:avLst/>
          </a:prstGeom>
        </p:spPr>
        <p:txBody>
          <a:bodyPr vert="horz" wrap="square" lIns="0" tIns="12700" rIns="0" bIns="0" rtlCol="0">
            <a:spAutoFit/>
          </a:bodyPr>
          <a:lstStyle/>
          <a:p>
            <a:pPr marL="12700">
              <a:lnSpc>
                <a:spcPct val="100000"/>
              </a:lnSpc>
              <a:spcBef>
                <a:spcPts val="100"/>
              </a:spcBef>
            </a:pPr>
            <a:r>
              <a:rPr spc="-35" dirty="0"/>
              <a:t>LATENCY</a:t>
            </a:r>
          </a:p>
        </p:txBody>
      </p:sp>
      <p:sp>
        <p:nvSpPr>
          <p:cNvPr id="5" name="Rectangle 4">
            <a:extLst>
              <a:ext uri="{FF2B5EF4-FFF2-40B4-BE49-F238E27FC236}">
                <a16:creationId xmlns:a16="http://schemas.microsoft.com/office/drawing/2014/main" id="{1B4DEADA-14C6-14DA-2CBB-C1836A2BF46F}"/>
              </a:ext>
            </a:extLst>
          </p:cNvPr>
          <p:cNvSpPr/>
          <p:nvPr/>
        </p:nvSpPr>
        <p:spPr>
          <a:xfrm>
            <a:off x="0" y="6248400"/>
            <a:ext cx="100584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323468" y="3186915"/>
            <a:ext cx="1398905" cy="1398905"/>
          </a:xfrm>
          <a:custGeom>
            <a:avLst/>
            <a:gdLst/>
            <a:ahLst/>
            <a:cxnLst/>
            <a:rect l="l" t="t" r="r" b="b"/>
            <a:pathLst>
              <a:path w="1398904" h="1398904">
                <a:moveTo>
                  <a:pt x="1398764" y="0"/>
                </a:moveTo>
                <a:lnTo>
                  <a:pt x="0" y="0"/>
                </a:lnTo>
                <a:lnTo>
                  <a:pt x="0" y="1398568"/>
                </a:lnTo>
                <a:lnTo>
                  <a:pt x="1398764" y="1398568"/>
                </a:lnTo>
                <a:lnTo>
                  <a:pt x="1398764" y="0"/>
                </a:lnTo>
                <a:close/>
              </a:path>
            </a:pathLst>
          </a:custGeom>
          <a:solidFill>
            <a:srgbClr val="2F6897"/>
          </a:solidFill>
        </p:spPr>
        <p:txBody>
          <a:bodyPr wrap="square" lIns="0" tIns="0" rIns="0" bIns="0" rtlCol="0"/>
          <a:lstStyle/>
          <a:p>
            <a:endParaRPr/>
          </a:p>
        </p:txBody>
      </p:sp>
      <p:sp>
        <p:nvSpPr>
          <p:cNvPr id="3" name="object 3"/>
          <p:cNvSpPr txBox="1">
            <a:spLocks noGrp="1"/>
          </p:cNvSpPr>
          <p:nvPr>
            <p:ph type="title"/>
          </p:nvPr>
        </p:nvSpPr>
        <p:spPr>
          <a:xfrm>
            <a:off x="86454" y="1112120"/>
            <a:ext cx="1656714" cy="528955"/>
          </a:xfrm>
          <a:prstGeom prst="rect">
            <a:avLst/>
          </a:prstGeom>
        </p:spPr>
        <p:txBody>
          <a:bodyPr vert="horz" wrap="square" lIns="0" tIns="12700" rIns="0" bIns="0" rtlCol="0">
            <a:spAutoFit/>
          </a:bodyPr>
          <a:lstStyle/>
          <a:p>
            <a:pPr marL="12700">
              <a:lnSpc>
                <a:spcPct val="100000"/>
              </a:lnSpc>
              <a:spcBef>
                <a:spcPts val="100"/>
              </a:spcBef>
            </a:pPr>
            <a:r>
              <a:rPr spc="-35" dirty="0"/>
              <a:t>LATENCY</a:t>
            </a:r>
          </a:p>
        </p:txBody>
      </p:sp>
      <p:sp>
        <p:nvSpPr>
          <p:cNvPr id="4" name="object 4"/>
          <p:cNvSpPr txBox="1"/>
          <p:nvPr/>
        </p:nvSpPr>
        <p:spPr>
          <a:xfrm>
            <a:off x="5851676" y="3560279"/>
            <a:ext cx="2093595" cy="584835"/>
          </a:xfrm>
          <a:prstGeom prst="rect">
            <a:avLst/>
          </a:prstGeom>
        </p:spPr>
        <p:txBody>
          <a:bodyPr vert="horz" wrap="square" lIns="0" tIns="56515" rIns="0" bIns="0" rtlCol="0">
            <a:spAutoFit/>
          </a:bodyPr>
          <a:lstStyle/>
          <a:p>
            <a:pPr marL="12700">
              <a:lnSpc>
                <a:spcPct val="100000"/>
              </a:lnSpc>
              <a:spcBef>
                <a:spcPts val="445"/>
              </a:spcBef>
            </a:pPr>
            <a:r>
              <a:rPr sz="1550" dirty="0">
                <a:latin typeface="Arial"/>
                <a:cs typeface="Arial"/>
              </a:rPr>
              <a:t>100</a:t>
            </a:r>
            <a:r>
              <a:rPr sz="1550" spc="-45" dirty="0">
                <a:latin typeface="Arial"/>
                <a:cs typeface="Arial"/>
              </a:rPr>
              <a:t> </a:t>
            </a:r>
            <a:r>
              <a:rPr sz="1550" spc="-25" dirty="0">
                <a:latin typeface="Arial"/>
                <a:cs typeface="Arial"/>
              </a:rPr>
              <a:t>ns</a:t>
            </a:r>
            <a:endParaRPr sz="1550">
              <a:latin typeface="Arial"/>
              <a:cs typeface="Arial"/>
            </a:endParaRPr>
          </a:p>
          <a:p>
            <a:pPr marL="12700">
              <a:lnSpc>
                <a:spcPct val="100000"/>
              </a:lnSpc>
              <a:spcBef>
                <a:spcPts val="340"/>
              </a:spcBef>
            </a:pPr>
            <a:r>
              <a:rPr sz="1550" dirty="0">
                <a:latin typeface="Arial"/>
                <a:cs typeface="Arial"/>
              </a:rPr>
              <a:t>Main</a:t>
            </a:r>
            <a:r>
              <a:rPr sz="1550" spc="-50" dirty="0">
                <a:latin typeface="Arial"/>
                <a:cs typeface="Arial"/>
              </a:rPr>
              <a:t> </a:t>
            </a:r>
            <a:r>
              <a:rPr sz="1550" dirty="0">
                <a:latin typeface="Arial"/>
                <a:cs typeface="Arial"/>
              </a:rPr>
              <a:t>memory</a:t>
            </a:r>
            <a:r>
              <a:rPr sz="1550" spc="-50" dirty="0">
                <a:latin typeface="Arial"/>
                <a:cs typeface="Arial"/>
              </a:rPr>
              <a:t> </a:t>
            </a:r>
            <a:r>
              <a:rPr sz="1550" spc="-10" dirty="0">
                <a:latin typeface="Arial"/>
                <a:cs typeface="Arial"/>
              </a:rPr>
              <a:t>reference</a:t>
            </a:r>
            <a:endParaRPr sz="1550">
              <a:latin typeface="Arial"/>
              <a:cs typeface="Arial"/>
            </a:endParaRPr>
          </a:p>
        </p:txBody>
      </p:sp>
      <p:sp>
        <p:nvSpPr>
          <p:cNvPr id="5" name="Rectangle 4">
            <a:extLst>
              <a:ext uri="{FF2B5EF4-FFF2-40B4-BE49-F238E27FC236}">
                <a16:creationId xmlns:a16="http://schemas.microsoft.com/office/drawing/2014/main" id="{81363DDA-6FDD-F55D-36E0-438A15BD04D6}"/>
              </a:ext>
            </a:extLst>
          </p:cNvPr>
          <p:cNvSpPr/>
          <p:nvPr/>
        </p:nvSpPr>
        <p:spPr>
          <a:xfrm>
            <a:off x="0" y="6248400"/>
            <a:ext cx="100584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F6897"/>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941</TotalTime>
  <Words>5593</Words>
  <Application>Microsoft Macintosh PowerPoint</Application>
  <PresentationFormat>Custom</PresentationFormat>
  <Paragraphs>601</Paragraphs>
  <Slides>61</Slides>
  <Notes>24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61</vt:i4>
      </vt:variant>
    </vt:vector>
  </HeadingPairs>
  <TitlesOfParts>
    <vt:vector size="70" baseType="lpstr">
      <vt:lpstr>Arial</vt:lpstr>
      <vt:lpstr>Calibri</vt:lpstr>
      <vt:lpstr>Courier New</vt:lpstr>
      <vt:lpstr>Lucida Sans Unicode</vt:lpstr>
      <vt:lpstr>Source Sans 3</vt:lpstr>
      <vt:lpstr>source sans pro</vt:lpstr>
      <vt:lpstr>Tahoma</vt:lpstr>
      <vt:lpstr>Trebuchet MS</vt:lpstr>
      <vt:lpstr>Office Theme</vt:lpstr>
      <vt:lpstr>PYTHON WITH CONCURRENCY</vt:lpstr>
      <vt:lpstr>CONCURRENCY</vt:lpstr>
      <vt:lpstr>PYTHON</vt:lpstr>
      <vt:lpstr>NEXT UP...</vt:lpstr>
      <vt:lpstr>TABLE OF CONTENTS</vt:lpstr>
      <vt:lpstr>PARTS OF A COMPUTER</vt:lpstr>
      <vt:lpstr>PARTS OF A COMPUTER</vt:lpstr>
      <vt:lpstr>LATENCY</vt:lpstr>
      <vt:lpstr>LATENCY</vt:lpstr>
      <vt:lpstr>LATENCY</vt:lpstr>
      <vt:lpstr>LATENCY</vt:lpstr>
      <vt:lpstr>LATENCY</vt:lpstr>
      <vt:lpstr>LATENCY</vt:lpstr>
      <vt:lpstr>HURRY UP AND WAIT</vt:lpstr>
      <vt:lpstr>NEXT UP...</vt:lpstr>
      <vt:lpstr>TABLE OF CONTENTS</vt:lpstr>
      <vt:lpstr>TIME SLICING</vt:lpstr>
      <vt:lpstr>COOPERATIVE vs PRE-EMPTIVE MULTITASKING</vt:lpstr>
      <vt:lpstr>PowerPoint Presentation</vt:lpstr>
      <vt:lpstr>CONCURRENCY TYPES</vt:lpstr>
      <vt:lpstr>CONCURRENCY COMPONENTS</vt:lpstr>
      <vt:lpstr>CONCURRENCY PATTERNS: PIPELINE</vt:lpstr>
      <vt:lpstr>CONCURRENCY PATTERNS: N-WORKERS</vt:lpstr>
      <vt:lpstr>CONCURRENCY PATTERNS: BROADCAST</vt:lpstr>
      <vt:lpstr>CONCURRENCY PATTERNS: MIX-AND-MATCH</vt:lpstr>
      <vt:lpstr>CONCURRENCY CHALLENGES</vt:lpstr>
      <vt:lpstr>CONCURRENCY IN PYTHON</vt:lpstr>
      <vt:lpstr>PYTHON GIL</vt:lpstr>
      <vt:lpstr>PEP 554</vt:lpstr>
      <vt:lpstr>NEXT UP...</vt:lpstr>
      <vt:lpstr>TABLE OF CONTENTS</vt:lpstr>
      <vt:lpstr>I/O BOUND CONCURRENT PROGRAM</vt:lpstr>
      <vt:lpstr>N-WORKERS PATTERN</vt:lpstr>
      <vt:lpstr>THREAD SAFETY</vt:lpstr>
      <vt:lpstr>MORE THREADS FOR THE WIN?</vt:lpstr>
      <vt:lpstr>WHAT ABOUT?</vt:lpstr>
      <vt:lpstr>NEXT UP...</vt:lpstr>
      <vt:lpstr>TABLE OF CONTENTS</vt:lpstr>
      <vt:lpstr>CONCURRENCY IS HARD</vt:lpstr>
      <vt:lpstr>NEXT UP...</vt:lpstr>
      <vt:lpstr>TABLE OF CONTENTS</vt:lpstr>
      <vt:lpstr>EVENT LOOPS</vt:lpstr>
      <vt:lpstr>LIBRARIES</vt:lpstr>
      <vt:lpstr>ERROR HANDLING</vt:lpstr>
      <vt:lpstr>THREADS vs aysncio</vt:lpstr>
      <vt:lpstr>NEXT UP...</vt:lpstr>
      <vt:lpstr>TABLE OF CONTENTS</vt:lpstr>
      <vt:lpstr>MULTIPROCESSING</vt:lpstr>
      <vt:lpstr>MULTIPROCESSING</vt:lpstr>
      <vt:lpstr>MULTIPROCESSING vs THREADING</vt:lpstr>
      <vt:lpstr>NEXT UP...</vt:lpstr>
      <vt:lpstr>TABLE OF CONTENTS</vt:lpstr>
      <vt:lpstr>I/O BOUND vs CPU BOUND WORKLOADS</vt:lpstr>
      <vt:lpstr>WHEN TO USE CONCURRENCY</vt:lpstr>
      <vt:lpstr>NEXT UP...</vt:lpstr>
      <vt:lpstr>TABLE OF CONTENTS</vt:lpstr>
      <vt:lpstr>SUMMARY</vt:lpstr>
      <vt:lpstr>CONCURRENCY IN PYTHON</vt:lpstr>
      <vt:lpstr>CHOOSING CURRENCY</vt:lpstr>
      <vt:lpstr>FURTHER READING</vt:lpstr>
      <vt:lpstr>FURTHER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WITH CONCURRENCY</dc:title>
  <cp:lastModifiedBy>António Gonçalves</cp:lastModifiedBy>
  <cp:revision>3</cp:revision>
  <dcterms:created xsi:type="dcterms:W3CDTF">2022-11-11T22:48:26Z</dcterms:created>
  <dcterms:modified xsi:type="dcterms:W3CDTF">2022-11-12T14:30:37Z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2020-12-02T00:00:00Z</vt:filetime>
  </property>
  <property fmtid="{D5CDD505-2E9C-101B-9397-08002B2CF9AE}" pid="3" name="Creator">
    <vt:lpwstr>Keynote</vt:lpwstr>
  </property>
  <property fmtid="{D5CDD505-2E9C-101B-9397-08002B2CF9AE}" pid="4" name="LastSaved">
    <vt:filetime>2022-11-11T00:00:00Z</vt:filetime>
  </property>
  <property fmtid="{D5CDD505-2E9C-101B-9397-08002B2CF9AE}" pid="5" name="Producer">
    <vt:lpwstr>macOS Version 10.15.7 (Build 19H2) Quartz PDFContext</vt:lpwstr>
  </property>
</Properties>
</file>