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95" d="100"/>
          <a:sy n="95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CAAE18AF-F298-F746-BA7A-64022333C13A}"/>
    <pc:docChg chg="undo custSel delSld modSld">
      <pc:chgData name="António Gonçalves" userId="78fffafe-1b89-4629-a5b6-2aadb2b26810" providerId="ADAL" clId="{CAAE18AF-F298-F746-BA7A-64022333C13A}" dt="2022-11-10T08:27:24.504" v="77" actId="20577"/>
      <pc:docMkLst>
        <pc:docMk/>
      </pc:docMkLst>
      <pc:sldChg chg="delSp mod">
        <pc:chgData name="António Gonçalves" userId="78fffafe-1b89-4629-a5b6-2aadb2b26810" providerId="ADAL" clId="{CAAE18AF-F298-F746-BA7A-64022333C13A}" dt="2022-11-09T19:46:28.498" v="2" actId="478"/>
        <pc:sldMkLst>
          <pc:docMk/>
          <pc:sldMk cId="0" sldId="256"/>
        </pc:sldMkLst>
        <pc:spChg chg="del">
          <ac:chgData name="António Gonçalves" userId="78fffafe-1b89-4629-a5b6-2aadb2b26810" providerId="ADAL" clId="{CAAE18AF-F298-F746-BA7A-64022333C13A}" dt="2022-11-09T19:46:26.187" v="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7.319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8.498" v="2" actId="478"/>
          <ac:spMkLst>
            <pc:docMk/>
            <pc:sldMk cId="0" sldId="256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36.296" v="5" actId="478"/>
        <pc:sldMkLst>
          <pc:docMk/>
          <pc:sldMk cId="0" sldId="257"/>
        </pc:sldMkLst>
        <pc:spChg chg="del">
          <ac:chgData name="António Gonçalves" userId="78fffafe-1b89-4629-a5b6-2aadb2b26810" providerId="ADAL" clId="{CAAE18AF-F298-F746-BA7A-64022333C13A}" dt="2022-11-09T19:46:33.943" v="4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6.296" v="5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2.348" v="3" actId="478"/>
          <ac:spMkLst>
            <pc:docMk/>
            <pc:sldMk cId="0" sldId="257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0.818" v="8" actId="478"/>
        <pc:sldMkLst>
          <pc:docMk/>
          <pc:sldMk cId="0" sldId="258"/>
        </pc:sldMkLst>
        <pc:spChg chg="del">
          <ac:chgData name="António Gonçalves" userId="78fffafe-1b89-4629-a5b6-2aadb2b26810" providerId="ADAL" clId="{CAAE18AF-F298-F746-BA7A-64022333C13A}" dt="2022-11-09T19:46:38.331" v="6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9.188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0.818" v="8" actId="478"/>
          <ac:spMkLst>
            <pc:docMk/>
            <pc:sldMk cId="0" sldId="258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5.938" v="11" actId="478"/>
        <pc:sldMkLst>
          <pc:docMk/>
          <pc:sldMk cId="0" sldId="259"/>
        </pc:sldMkLst>
        <pc:spChg chg="del">
          <ac:chgData name="António Gonçalves" userId="78fffafe-1b89-4629-a5b6-2aadb2b26810" providerId="ADAL" clId="{CAAE18AF-F298-F746-BA7A-64022333C13A}" dt="2022-11-09T19:46:43.452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4.328" v="1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5.938" v="11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09T19:46:51.271" v="15" actId="478"/>
        <pc:sldMkLst>
          <pc:docMk/>
          <pc:sldMk cId="0" sldId="260"/>
        </pc:sldMkLst>
        <pc:spChg chg="del">
          <ac:chgData name="António Gonçalves" userId="78fffafe-1b89-4629-a5b6-2aadb2b26810" providerId="ADAL" clId="{CAAE18AF-F298-F746-BA7A-64022333C13A}" dt="2022-11-09T19:46:48.097" v="1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9.223" v="13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09T19:46:51.271" v="15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56.219" v="18" actId="478"/>
        <pc:sldMkLst>
          <pc:docMk/>
          <pc:sldMk cId="0" sldId="261"/>
        </pc:sldMkLst>
        <pc:spChg chg="del">
          <ac:chgData name="António Gonçalves" userId="78fffafe-1b89-4629-a5b6-2aadb2b26810" providerId="ADAL" clId="{CAAE18AF-F298-F746-BA7A-64022333C13A}" dt="2022-11-09T19:46:53.598" v="1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4.770" v="1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6.219" v="18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09T19:47:02.285" v="19" actId="2696"/>
        <pc:sldMkLst>
          <pc:docMk/>
          <pc:sldMk cId="0" sldId="262"/>
        </pc:sldMkLst>
      </pc:sldChg>
      <pc:sldChg chg="delSp mod">
        <pc:chgData name="António Gonçalves" userId="78fffafe-1b89-4629-a5b6-2aadb2b26810" providerId="ADAL" clId="{CAAE18AF-F298-F746-BA7A-64022333C13A}" dt="2022-11-10T08:25:28.949" v="22" actId="478"/>
        <pc:sldMkLst>
          <pc:docMk/>
          <pc:sldMk cId="0" sldId="263"/>
        </pc:sldMkLst>
        <pc:spChg chg="del">
          <ac:chgData name="António Gonçalves" userId="78fffafe-1b89-4629-a5b6-2aadb2b26810" providerId="ADAL" clId="{CAAE18AF-F298-F746-BA7A-64022333C13A}" dt="2022-11-10T08:25:25.827" v="2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7.139" v="21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8.949" v="22" actId="478"/>
          <ac:spMkLst>
            <pc:docMk/>
            <pc:sldMk cId="0" sldId="263"/>
            <ac:spMk id="9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5:58.989" v="43" actId="20577"/>
        <pc:sldMkLst>
          <pc:docMk/>
          <pc:sldMk cId="0" sldId="264"/>
        </pc:sldMkLst>
        <pc:spChg chg="mod">
          <ac:chgData name="António Gonçalves" userId="78fffafe-1b89-4629-a5b6-2aadb2b26810" providerId="ADAL" clId="{CAAE18AF-F298-F746-BA7A-64022333C13A}" dt="2022-11-10T08:25:58.989" v="43" actId="20577"/>
          <ac:spMkLst>
            <pc:docMk/>
            <pc:sldMk cId="0" sldId="264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3.326" v="23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4.213" v="2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5.646" v="25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6:07.156" v="47" actId="478"/>
        <pc:sldMkLst>
          <pc:docMk/>
          <pc:sldMk cId="0" sldId="265"/>
        </pc:sldMkLst>
        <pc:spChg chg="del">
          <ac:chgData name="António Gonçalves" userId="78fffafe-1b89-4629-a5b6-2aadb2b26810" providerId="ADAL" clId="{CAAE18AF-F298-F746-BA7A-64022333C13A}" dt="2022-11-10T08:26:03.419" v="44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04.411" v="45" actId="478"/>
          <ac:spMkLst>
            <pc:docMk/>
            <pc:sldMk cId="0" sldId="265"/>
            <ac:spMk id="18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10T08:26:07.156" v="47" actId="478"/>
          <ac:spMkLst>
            <pc:docMk/>
            <pc:sldMk cId="0" sldId="265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17.448" v="50" actId="478"/>
        <pc:sldMkLst>
          <pc:docMk/>
          <pc:sldMk cId="0" sldId="266"/>
        </pc:sldMkLst>
        <pc:spChg chg="del">
          <ac:chgData name="António Gonçalves" userId="78fffafe-1b89-4629-a5b6-2aadb2b26810" providerId="ADAL" clId="{CAAE18AF-F298-F746-BA7A-64022333C13A}" dt="2022-11-10T08:26:14.939" v="4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5.998" v="49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7.448" v="50" actId="478"/>
          <ac:spMkLst>
            <pc:docMk/>
            <pc:sldMk cId="0" sldId="266"/>
            <ac:spMk id="2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3.604" v="53" actId="478"/>
        <pc:sldMkLst>
          <pc:docMk/>
          <pc:sldMk cId="0" sldId="267"/>
        </pc:sldMkLst>
        <pc:spChg chg="del">
          <ac:chgData name="António Gonçalves" userId="78fffafe-1b89-4629-a5b6-2aadb2b26810" providerId="ADAL" clId="{CAAE18AF-F298-F746-BA7A-64022333C13A}" dt="2022-11-10T08:26:19.363" v="5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1.543" v="52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3.604" v="53" actId="478"/>
          <ac:spMkLst>
            <pc:docMk/>
            <pc:sldMk cId="0" sldId="267"/>
            <ac:spMk id="1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9.474" v="56" actId="478"/>
        <pc:sldMkLst>
          <pc:docMk/>
          <pc:sldMk cId="0" sldId="268"/>
        </pc:sldMkLst>
        <pc:spChg chg="del">
          <ac:chgData name="António Gonçalves" userId="78fffafe-1b89-4629-a5b6-2aadb2b26810" providerId="ADAL" clId="{CAAE18AF-F298-F746-BA7A-64022333C13A}" dt="2022-11-10T08:26:25.627" v="5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7.972" v="55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9.474" v="56" actId="478"/>
          <ac:spMkLst>
            <pc:docMk/>
            <pc:sldMk cId="0" sldId="268"/>
            <ac:spMk id="16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36.575" v="59" actId="478"/>
        <pc:sldMkLst>
          <pc:docMk/>
          <pc:sldMk cId="0" sldId="269"/>
        </pc:sldMkLst>
        <pc:spChg chg="del">
          <ac:chgData name="António Gonçalves" userId="78fffafe-1b89-4629-a5b6-2aadb2b26810" providerId="ADAL" clId="{CAAE18AF-F298-F746-BA7A-64022333C13A}" dt="2022-11-10T08:26:33.515" v="57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4.402" v="58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6.575" v="59" actId="478"/>
          <ac:spMkLst>
            <pc:docMk/>
            <pc:sldMk cId="0" sldId="269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46.113" v="62" actId="478"/>
        <pc:sldMkLst>
          <pc:docMk/>
          <pc:sldMk cId="0" sldId="270"/>
        </pc:sldMkLst>
        <pc:spChg chg="del">
          <ac:chgData name="António Gonçalves" userId="78fffafe-1b89-4629-a5b6-2aadb2b26810" providerId="ADAL" clId="{CAAE18AF-F298-F746-BA7A-64022333C13A}" dt="2022-11-10T08:26:40.185" v="60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2.357" v="61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6.113" v="62" actId="478"/>
          <ac:spMkLst>
            <pc:docMk/>
            <pc:sldMk cId="0" sldId="270"/>
            <ac:spMk id="2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52.821" v="65" actId="478"/>
        <pc:sldMkLst>
          <pc:docMk/>
          <pc:sldMk cId="0" sldId="271"/>
        </pc:sldMkLst>
        <pc:spChg chg="del">
          <ac:chgData name="António Gonçalves" userId="78fffafe-1b89-4629-a5b6-2aadb2b26810" providerId="ADAL" clId="{CAAE18AF-F298-F746-BA7A-64022333C13A}" dt="2022-11-10T08:26:49.592" v="6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0.985" v="64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2.821" v="65" actId="478"/>
          <ac:spMkLst>
            <pc:docMk/>
            <pc:sldMk cId="0" sldId="271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0.401" v="68" actId="478"/>
        <pc:sldMkLst>
          <pc:docMk/>
          <pc:sldMk cId="0" sldId="272"/>
        </pc:sldMkLst>
        <pc:spChg chg="del">
          <ac:chgData name="António Gonçalves" userId="78fffafe-1b89-4629-a5b6-2aadb2b26810" providerId="ADAL" clId="{CAAE18AF-F298-F746-BA7A-64022333C13A}" dt="2022-11-10T08:26:57.004" v="66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8.716" v="67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0.401" v="68" actId="478"/>
          <ac:spMkLst>
            <pc:docMk/>
            <pc:sldMk cId="0" sldId="272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8.785" v="71" actId="478"/>
        <pc:sldMkLst>
          <pc:docMk/>
          <pc:sldMk cId="0" sldId="273"/>
        </pc:sldMkLst>
        <pc:spChg chg="del">
          <ac:chgData name="António Gonçalves" userId="78fffafe-1b89-4629-a5b6-2aadb2b26810" providerId="ADAL" clId="{CAAE18AF-F298-F746-BA7A-64022333C13A}" dt="2022-11-10T08:27:05.118" v="69" actId="478"/>
          <ac:spMkLst>
            <pc:docMk/>
            <pc:sldMk cId="0" sldId="273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7.410" v="70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8.785" v="71" actId="478"/>
          <ac:spMkLst>
            <pc:docMk/>
            <pc:sldMk cId="0" sldId="273"/>
            <ac:spMk id="39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10T08:27:11.286" v="72" actId="2696"/>
        <pc:sldMkLst>
          <pc:docMk/>
          <pc:sldMk cId="0" sldId="274"/>
        </pc:sldMkLst>
      </pc:sldChg>
      <pc:sldChg chg="delSp modSp mod">
        <pc:chgData name="António Gonçalves" userId="78fffafe-1b89-4629-a5b6-2aadb2b26810" providerId="ADAL" clId="{CAAE18AF-F298-F746-BA7A-64022333C13A}" dt="2022-11-10T08:27:24.504" v="77" actId="20577"/>
        <pc:sldMkLst>
          <pc:docMk/>
          <pc:sldMk cId="0" sldId="275"/>
        </pc:sldMkLst>
        <pc:spChg chg="mod">
          <ac:chgData name="António Gonçalves" userId="78fffafe-1b89-4629-a5b6-2aadb2b26810" providerId="ADAL" clId="{CAAE18AF-F298-F746-BA7A-64022333C13A}" dt="2022-11-10T08:27:24.504" v="77" actId="20577"/>
          <ac:spMkLst>
            <pc:docMk/>
            <pc:sldMk cId="0" sldId="27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7.243" v="7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6.244" v="73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8.201" v="75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9.133" v="76" actId="478"/>
          <ac:spMkLst>
            <pc:docMk/>
            <pc:sldMk cId="0" sldId="275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69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03"/>
            <a:ext cx="13947140" cy="77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889" y="1652770"/>
            <a:ext cx="7315200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81"/>
            <a:ext cx="5963919" cy="311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935355" marR="866140" algn="ctr">
              <a:lnSpc>
                <a:spcPts val="6770"/>
              </a:lnSpc>
              <a:spcBef>
                <a:spcPts val="1714"/>
              </a:spcBef>
            </a:pPr>
            <a:r>
              <a:rPr spc="140" dirty="0"/>
              <a:t>Introd</a:t>
            </a:r>
            <a:r>
              <a:rPr sz="7000" spc="140" dirty="0"/>
              <a:t>u</a:t>
            </a:r>
            <a:r>
              <a:rPr spc="140" dirty="0"/>
              <a:t>ction</a:t>
            </a:r>
            <a:r>
              <a:rPr spc="-175" dirty="0"/>
              <a:t> </a:t>
            </a:r>
            <a:r>
              <a:rPr spc="325" dirty="0"/>
              <a:t>to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filter</a:t>
            </a:r>
            <a:r>
              <a:rPr sz="4900" spc="125" dirty="0"/>
              <a:t>()</a:t>
            </a:r>
            <a:r>
              <a:rPr sz="4900" spc="-220" dirty="0"/>
              <a:t> </a:t>
            </a:r>
            <a:r>
              <a:rPr spc="155" dirty="0"/>
              <a:t>and</a:t>
            </a:r>
            <a:r>
              <a:rPr spc="-10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2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044575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111499"/>
            <a:ext cx="14575155" cy="3378200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745" y="1144777"/>
            <a:ext cx="8555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408" y="1855018"/>
            <a:ext cx="6209030" cy="80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00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00" spc="-2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08" y="3144653"/>
            <a:ext cx="27743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  <a:tab pos="2073275" algn="l"/>
                <a:tab pos="26231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516" y="4202653"/>
            <a:ext cx="2473960" cy="1555750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408" y="3922528"/>
            <a:ext cx="1262380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8782" y="5758403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3124" y="3922528"/>
            <a:ext cx="850265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9860" algn="just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418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00">
              <a:latin typeface="Courier New"/>
              <a:cs typeface="Courier New"/>
            </a:endParaRPr>
          </a:p>
          <a:p>
            <a:pPr marL="149860" algn="just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08" y="5981030"/>
            <a:ext cx="31864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gro</a:t>
            </a:r>
            <a:r>
              <a:rPr sz="4900" spc="60" dirty="0"/>
              <a:t>u</a:t>
            </a:r>
            <a:r>
              <a:rPr spc="60" dirty="0"/>
              <a:t>pb</a:t>
            </a:r>
            <a:r>
              <a:rPr sz="4900" spc="60" dirty="0"/>
              <a:t>y()</a:t>
            </a:r>
            <a:r>
              <a:rPr sz="4900" spc="-18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65" dirty="0"/>
              <a:t>co</a:t>
            </a:r>
            <a:r>
              <a:rPr sz="4900" spc="65" dirty="0"/>
              <a:t>u</a:t>
            </a:r>
            <a:r>
              <a:rPr spc="65" dirty="0"/>
              <a:t>nt</a:t>
            </a:r>
            <a:r>
              <a:rPr sz="4900" spc="65" dirty="0"/>
              <a:t>()</a:t>
            </a:r>
            <a:r>
              <a:rPr sz="4900" spc="-185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146810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213851"/>
            <a:ext cx="14575155" cy="3746500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824" y="1144777"/>
            <a:ext cx="6500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20" y="1881221"/>
            <a:ext cx="65220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00" spc="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00" spc="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0" y="3293677"/>
            <a:ext cx="3583304" cy="34645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55892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orderb</a:t>
            </a:r>
            <a:r>
              <a:rPr sz="4900" spc="75" dirty="0"/>
              <a:t>y()</a:t>
            </a:r>
            <a:r>
              <a:rPr sz="4900" spc="-18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886325"/>
            <a:ext cx="14575155" cy="4258310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4824" y="1144777"/>
            <a:ext cx="95611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2034339"/>
            <a:ext cx="82784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2951412"/>
            <a:ext cx="3980815" cy="3956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283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560195" algn="l"/>
              </a:tabLst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dropD</a:t>
            </a:r>
            <a:r>
              <a:rPr sz="4900" spc="65" dirty="0"/>
              <a:t>u</a:t>
            </a:r>
            <a:r>
              <a:rPr spc="65" dirty="0"/>
              <a:t>plicates</a:t>
            </a:r>
            <a:r>
              <a:rPr sz="4900" spc="65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7761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7768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419" y="1144777"/>
            <a:ext cx="6751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1886952"/>
            <a:ext cx="129209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590089"/>
            <a:ext cx="7137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spc="55" dirty="0"/>
              <a:t>w</a:t>
            </a:r>
            <a:r>
              <a:rPr spc="55" dirty="0"/>
              <a:t>ithCol</a:t>
            </a:r>
            <a:r>
              <a:rPr sz="4900" spc="55" dirty="0"/>
              <a:t>u</a:t>
            </a:r>
            <a:r>
              <a:rPr spc="55" dirty="0"/>
              <a:t>mnRenamed</a:t>
            </a:r>
            <a:r>
              <a:rPr spc="-4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377614"/>
            <a:ext cx="14575155" cy="3766820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32924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37" y="1144777"/>
            <a:ext cx="56407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1886952"/>
            <a:ext cx="965390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3442702"/>
            <a:ext cx="2948940" cy="10083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55" y="4765632"/>
            <a:ext cx="2602865" cy="23495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352" y="4425281"/>
            <a:ext cx="1573530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808" y="4425281"/>
            <a:ext cx="1057275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84150" algn="just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 marR="5080" algn="just">
              <a:lnSpc>
                <a:spcPct val="143300"/>
              </a:lnSpc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03" y="6731074"/>
            <a:ext cx="2579370" cy="23495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352" y="6537825"/>
            <a:ext cx="29489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printSchema</a:t>
            </a:r>
            <a:r>
              <a:rPr sz="4900" spc="70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261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01" y="1144777"/>
            <a:ext cx="85356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3636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03" y="2951412"/>
            <a:ext cx="7075805" cy="29737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col</a:t>
            </a:r>
            <a:r>
              <a:rPr sz="4900" dirty="0"/>
              <a:t>u</a:t>
            </a:r>
            <a:r>
              <a:rPr dirty="0"/>
              <a:t>mns</a:t>
            </a:r>
            <a:r>
              <a:rPr spc="200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13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41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11"/>
            <a:ext cx="12293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85" y="1144766"/>
            <a:ext cx="677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27"/>
            <a:ext cx="26047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098787"/>
            <a:ext cx="4840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describe</a:t>
            </a:r>
            <a:r>
              <a:rPr sz="4900" spc="65" dirty="0"/>
              <a:t>()</a:t>
            </a:r>
            <a:r>
              <a:rPr sz="4900" spc="-175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783961"/>
            <a:ext cx="14575155" cy="4176395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1207741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8938" y="1215511"/>
            <a:ext cx="17449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583" y="1144766"/>
            <a:ext cx="12085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20" y="2001574"/>
            <a:ext cx="38925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3721" y="2984153"/>
            <a:ext cx="1803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99" y="4029421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720" y="2863787"/>
            <a:ext cx="141795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0056" y="4018943"/>
            <a:ext cx="3888104" cy="20955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19305" y="2863787"/>
            <a:ext cx="234569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194" y="4029421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684" y="3293666"/>
            <a:ext cx="64452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3985" y="4273788"/>
            <a:ext cx="51301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4154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720" y="4153422"/>
            <a:ext cx="141795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47625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437" y="4703666"/>
            <a:ext cx="37382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720" y="5133544"/>
            <a:ext cx="43567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098" y="4583300"/>
            <a:ext cx="373824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20" y="5443056"/>
            <a:ext cx="18034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099" y="6608690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9116" y="5443056"/>
            <a:ext cx="644525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1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0533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9305" y="5443056"/>
            <a:ext cx="126301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440" y="6608690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0136" y="5443056"/>
            <a:ext cx="33528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0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2194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4363" y="5443056"/>
            <a:ext cx="489584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7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100889" y="1652770"/>
            <a:ext cx="7315200" cy="2836032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85750" marR="21717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85" dirty="0"/>
              <a:t>DataFrames</a:t>
            </a:r>
            <a:r>
              <a:rPr spc="-195" dirty="0"/>
              <a:t> </a:t>
            </a:r>
            <a:r>
              <a:rPr sz="7000" spc="-10" dirty="0"/>
              <a:t>u</a:t>
            </a:r>
            <a:r>
              <a:rPr spc="-10" dirty="0"/>
              <a:t>sing </a:t>
            </a:r>
            <a:r>
              <a:rPr dirty="0" err="1"/>
              <a:t>P</a:t>
            </a:r>
            <a:r>
              <a:rPr sz="7000" dirty="0" err="1"/>
              <a:t>y</a:t>
            </a:r>
            <a:r>
              <a:rPr dirty="0" err="1"/>
              <a:t>Spark</a:t>
            </a:r>
            <a:r>
              <a:rPr spc="-5" dirty="0"/>
              <a:t> </a:t>
            </a:r>
            <a:r>
              <a:rPr spc="-25" dirty="0"/>
              <a:t>SQL</a:t>
            </a:r>
            <a:endParaRPr sz="7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813054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175" dirty="0"/>
              <a:t> </a:t>
            </a:r>
            <a:r>
              <a:rPr dirty="0"/>
              <a:t>API</a:t>
            </a:r>
            <a:r>
              <a:rPr spc="-175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175" dirty="0"/>
              <a:t> </a:t>
            </a:r>
            <a:r>
              <a:rPr spc="-125" dirty="0"/>
              <a:t>SQL</a:t>
            </a:r>
            <a:r>
              <a:rPr spc="-1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3315315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800" spc="-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299974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5" dirty="0"/>
              <a:t> </a:t>
            </a:r>
            <a:r>
              <a:rPr spc="100" dirty="0"/>
              <a:t>are</a:t>
            </a:r>
            <a:r>
              <a:rPr spc="-1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10" dirty="0"/>
              <a:t> DataFrames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1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953834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99917" y="4810541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5">
                <a:moveTo>
                  <a:pt x="328063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4"/>
                </a:lnTo>
                <a:lnTo>
                  <a:pt x="76504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6" y="55513"/>
                </a:lnTo>
                <a:lnTo>
                  <a:pt x="3357144" y="76505"/>
                </a:lnTo>
                <a:lnTo>
                  <a:pt x="3357144" y="353372"/>
                </a:lnTo>
                <a:lnTo>
                  <a:pt x="3340355" y="397957"/>
                </a:lnTo>
                <a:lnTo>
                  <a:pt x="3301629" y="425702"/>
                </a:lnTo>
                <a:lnTo>
                  <a:pt x="3285964" y="429353"/>
                </a:lnTo>
                <a:lnTo>
                  <a:pt x="328063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5976" y="5301831"/>
            <a:ext cx="1985645" cy="429895"/>
          </a:xfrm>
          <a:custGeom>
            <a:avLst/>
            <a:gdLst/>
            <a:ahLst/>
            <a:cxnLst/>
            <a:rect l="l" t="t" r="r" b="b"/>
            <a:pathLst>
              <a:path w="1985645" h="429895">
                <a:moveTo>
                  <a:pt x="190912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909122" y="0"/>
                </a:lnTo>
                <a:lnTo>
                  <a:pt x="1953706" y="16786"/>
                </a:lnTo>
                <a:lnTo>
                  <a:pt x="1981452" y="55513"/>
                </a:lnTo>
                <a:lnTo>
                  <a:pt x="1985627" y="76504"/>
                </a:lnTo>
                <a:lnTo>
                  <a:pt x="1985627" y="353372"/>
                </a:lnTo>
                <a:lnTo>
                  <a:pt x="1968841" y="397956"/>
                </a:lnTo>
                <a:lnTo>
                  <a:pt x="1930113" y="425702"/>
                </a:lnTo>
                <a:lnTo>
                  <a:pt x="1914447" y="429353"/>
                </a:lnTo>
                <a:lnTo>
                  <a:pt x="190912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056" y="1082285"/>
            <a:ext cx="14069060" cy="461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945">
              <a:lnSpc>
                <a:spcPct val="1151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the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distrib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collection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named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Designed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processing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relational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semi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1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9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Scala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Ja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12700" marR="552450">
              <a:lnSpc>
                <a:spcPct val="115100"/>
              </a:lnSpc>
              <a:spcBef>
                <a:spcPts val="1290"/>
              </a:spcBef>
            </a:pP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SELECT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*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225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table</a:t>
            </a:r>
            <a:r>
              <a:rPr sz="2250" spc="-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pression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df.select()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</a:t>
            </a:r>
            <a:r>
              <a:rPr sz="4900" spc="65" dirty="0"/>
              <a:t>x</a:t>
            </a:r>
            <a:r>
              <a:rPr spc="65" dirty="0"/>
              <a:t>ec</a:t>
            </a:r>
            <a:r>
              <a:rPr sz="4900" spc="65" dirty="0"/>
              <a:t>u</a:t>
            </a:r>
            <a:r>
              <a:rPr spc="65" dirty="0"/>
              <a:t>ting</a:t>
            </a:r>
            <a:r>
              <a:rPr spc="-130" dirty="0"/>
              <a:t> </a:t>
            </a:r>
            <a:r>
              <a:rPr spc="-125" dirty="0"/>
              <a:t>SQL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509712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64199" y="120775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1181460"/>
            <a:ext cx="3722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9245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694" y="1144777"/>
            <a:ext cx="43637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1862805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8938" y="1870575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27" y="1799830"/>
            <a:ext cx="129552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2689391"/>
            <a:ext cx="8966835" cy="192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25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352" y="5309601"/>
            <a:ext cx="113747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SQL</a:t>
            </a:r>
            <a:r>
              <a:rPr spc="-110" dirty="0"/>
              <a:t> </a:t>
            </a:r>
            <a:r>
              <a:rPr spc="75" dirty="0"/>
              <a:t>q</a:t>
            </a:r>
            <a:r>
              <a:rPr sz="4900" spc="75" dirty="0"/>
              <a:t>u</a:t>
            </a:r>
            <a:r>
              <a:rPr spc="75" dirty="0"/>
              <a:t>er</a:t>
            </a:r>
            <a:r>
              <a:rPr sz="4900" spc="75" dirty="0"/>
              <a:t>y</a:t>
            </a:r>
            <a:r>
              <a:rPr sz="4900" spc="-220" dirty="0"/>
              <a:t> </a:t>
            </a:r>
            <a:r>
              <a:rPr spc="245" dirty="0"/>
              <a:t>to</a:t>
            </a:r>
            <a:r>
              <a:rPr spc="-105" dirty="0"/>
              <a:t> </a:t>
            </a:r>
            <a:r>
              <a:rPr spc="155" dirty="0"/>
              <a:t>e</a:t>
            </a:r>
            <a:r>
              <a:rPr sz="4900" spc="155" dirty="0"/>
              <a:t>x</a:t>
            </a:r>
            <a:r>
              <a:rPr spc="155" dirty="0"/>
              <a:t>tract</a:t>
            </a:r>
            <a:r>
              <a:rPr spc="-110" dirty="0"/>
              <a:t> </a:t>
            </a:r>
            <a:r>
              <a:rPr spc="204" dirty="0"/>
              <a:t>data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901065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289" y="3991726"/>
            <a:ext cx="14575155" cy="3173095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095" y="1342440"/>
            <a:ext cx="5681345" cy="223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2700" marR="1569085">
              <a:lnSpc>
                <a:spcPct val="138700"/>
              </a:lnSpc>
              <a:spcBef>
                <a:spcPts val="1555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5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4019148"/>
            <a:ext cx="1469390" cy="2973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S</a:t>
            </a:r>
            <a:r>
              <a:rPr sz="4900" spc="65" dirty="0"/>
              <a:t>u</a:t>
            </a:r>
            <a:r>
              <a:rPr spc="65" dirty="0"/>
              <a:t>mmari</a:t>
            </a:r>
            <a:r>
              <a:rPr sz="4900" spc="65" dirty="0"/>
              <a:t>z</a:t>
            </a:r>
            <a:r>
              <a:rPr spc="65" dirty="0"/>
              <a:t>ing</a:t>
            </a:r>
            <a:r>
              <a:rPr spc="-7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105" dirty="0"/>
              <a:t>gro</a:t>
            </a:r>
            <a:r>
              <a:rPr sz="4900" spc="105" dirty="0"/>
              <a:t>u</a:t>
            </a:r>
            <a:r>
              <a:rPr spc="105" dirty="0"/>
              <a:t>ping</a:t>
            </a:r>
            <a:r>
              <a:rPr spc="-70" dirty="0"/>
              <a:t> </a:t>
            </a:r>
            <a:r>
              <a:rPr spc="225" dirty="0"/>
              <a:t>data</a:t>
            </a:r>
            <a:r>
              <a:rPr spc="-70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-70" dirty="0"/>
              <a:t> </a:t>
            </a:r>
            <a:r>
              <a:rPr spc="-125" dirty="0"/>
              <a:t>SQL</a:t>
            </a:r>
            <a:r>
              <a:rPr spc="-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36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12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408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64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63"/>
            <a:ext cx="8208009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81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34"/>
            <a:ext cx="2303145" cy="67183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095" y="3732586"/>
            <a:ext cx="2552700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68402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240601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4715165"/>
            <a:ext cx="868044" cy="16630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6122" y="65867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095" y="6439591"/>
            <a:ext cx="86804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8086" y="658670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004" y="4715165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5" y="6767117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913" y="824873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497" y="816777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Filtering</a:t>
            </a:r>
            <a:r>
              <a:rPr dirty="0"/>
              <a:t> col</a:t>
            </a:r>
            <a:r>
              <a:rPr sz="4900" dirty="0"/>
              <a:t>u</a:t>
            </a:r>
            <a:r>
              <a:rPr dirty="0"/>
              <a:t>mns</a:t>
            </a:r>
            <a:r>
              <a:rPr spc="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5" dirty="0"/>
              <a:t> </a:t>
            </a:r>
            <a:r>
              <a:rPr spc="-125" dirty="0"/>
              <a:t>SQL</a:t>
            </a:r>
            <a:r>
              <a:rPr spc="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40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40"/>
            <a:ext cx="119380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57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11"/>
            <a:ext cx="2543810" cy="67183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095" y="3732563"/>
            <a:ext cx="2793365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082675" algn="l"/>
                <a:tab pos="192468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1804670" algn="l"/>
                <a:tab pos="2646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122" y="65866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095" y="4715142"/>
            <a:ext cx="868044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8086" y="6586676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6368" y="4715142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1032" y="65866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9968" y="4715142"/>
            <a:ext cx="266700" cy="199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700"/>
              </a:lnSpc>
              <a:spcBef>
                <a:spcPts val="90"/>
              </a:spcBef>
            </a:pP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5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5" y="6767093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2909360"/>
            <a:ext cx="7315200" cy="1889760"/>
          </a:xfrm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2810"/>
              </a:spcBef>
            </a:pPr>
            <a:r>
              <a:rPr sz="6400" spc="70" dirty="0"/>
              <a:t>Time</a:t>
            </a:r>
            <a:r>
              <a:rPr sz="6400" spc="-210" dirty="0"/>
              <a:t> </a:t>
            </a:r>
            <a:r>
              <a:rPr sz="6400" spc="350" dirty="0"/>
              <a:t>to</a:t>
            </a:r>
            <a:r>
              <a:rPr sz="6400" spc="-215" dirty="0"/>
              <a:t> </a:t>
            </a:r>
            <a:r>
              <a:rPr sz="6400" spc="160" dirty="0"/>
              <a:t>practice</a:t>
            </a:r>
            <a:r>
              <a:rPr sz="7000" spc="160" dirty="0"/>
              <a:t>!</a:t>
            </a:r>
            <a:endParaRPr sz="7000"/>
          </a:p>
          <a:p>
            <a:pPr algn="ctr">
              <a:lnSpc>
                <a:spcPct val="100000"/>
              </a:lnSpc>
              <a:spcBef>
                <a:spcPts val="865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806" y="1652770"/>
            <a:ext cx="7704455" cy="3268979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algn="ctr">
              <a:lnSpc>
                <a:spcPts val="6770"/>
              </a:lnSpc>
              <a:spcBef>
                <a:spcPts val="1714"/>
              </a:spcBef>
            </a:pPr>
            <a:r>
              <a:rPr sz="6400" spc="270" dirty="0"/>
              <a:t>Data</a:t>
            </a:r>
            <a:r>
              <a:rPr sz="6400" spc="-30" dirty="0"/>
              <a:t> </a:t>
            </a:r>
            <a:r>
              <a:rPr sz="6400" dirty="0"/>
              <a:t>Vis</a:t>
            </a:r>
            <a:r>
              <a:rPr sz="7000" dirty="0"/>
              <a:t>u</a:t>
            </a:r>
            <a:r>
              <a:rPr sz="6400" dirty="0"/>
              <a:t>ali</a:t>
            </a:r>
            <a:r>
              <a:rPr sz="7000" dirty="0"/>
              <a:t>z</a:t>
            </a:r>
            <a:r>
              <a:rPr sz="6400" dirty="0"/>
              <a:t>ation</a:t>
            </a:r>
            <a:r>
              <a:rPr sz="6400" spc="-30" dirty="0"/>
              <a:t> </a:t>
            </a:r>
            <a:r>
              <a:rPr sz="6400" spc="210" dirty="0"/>
              <a:t>in </a:t>
            </a:r>
            <a:r>
              <a:rPr sz="6400" dirty="0"/>
              <a:t>P</a:t>
            </a:r>
            <a:r>
              <a:rPr sz="7000" dirty="0"/>
              <a:t>y</a:t>
            </a:r>
            <a:r>
              <a:rPr sz="6400" dirty="0"/>
              <a:t>Spark</a:t>
            </a:r>
            <a:r>
              <a:rPr sz="6400" spc="-5" dirty="0"/>
              <a:t> </a:t>
            </a:r>
            <a:r>
              <a:rPr sz="7000" spc="-10" dirty="0"/>
              <a:t>u</a:t>
            </a:r>
            <a:r>
              <a:rPr sz="6400" spc="-10" dirty="0"/>
              <a:t>sing </a:t>
            </a:r>
            <a:r>
              <a:rPr sz="6400" spc="75" dirty="0"/>
              <a:t>DataFrames</a:t>
            </a:r>
            <a:endParaRPr sz="6400"/>
          </a:p>
          <a:p>
            <a:pPr marR="53340"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032885" cy="1412875"/>
          </a:xfrm>
          <a:custGeom>
            <a:avLst/>
            <a:gdLst/>
            <a:ahLst/>
            <a:cxnLst/>
            <a:rect l="l" t="t" r="r" b="b"/>
            <a:pathLst>
              <a:path w="4032885" h="1412875">
                <a:moveTo>
                  <a:pt x="39561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956161" y="0"/>
                </a:lnTo>
                <a:lnTo>
                  <a:pt x="3961486" y="524"/>
                </a:lnTo>
                <a:lnTo>
                  <a:pt x="4000746" y="16786"/>
                </a:lnTo>
                <a:lnTo>
                  <a:pt x="4028491" y="55514"/>
                </a:lnTo>
                <a:lnTo>
                  <a:pt x="4032666" y="76505"/>
                </a:lnTo>
                <a:lnTo>
                  <a:pt x="4032666" y="1335951"/>
                </a:lnTo>
                <a:lnTo>
                  <a:pt x="4015880" y="1380536"/>
                </a:lnTo>
                <a:lnTo>
                  <a:pt x="3977152" y="1408281"/>
                </a:lnTo>
                <a:lnTo>
                  <a:pt x="39561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7207884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7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195" dirty="0"/>
              <a:t>Data</a:t>
            </a:r>
            <a:r>
              <a:rPr spc="-70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94"/>
            <a:ext cx="122822" cy="12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4288547"/>
            <a:ext cx="122822" cy="12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91" y="4943599"/>
            <a:ext cx="122822" cy="122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918523"/>
            <a:ext cx="11112500" cy="428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representing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graphs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charts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114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tools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aid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Matplotlib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Seaborn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Bokeh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  <a:p>
            <a:pPr marL="381000" marR="94615" indent="-368935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75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graphs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methods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dist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plore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81000" marR="7764145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toPandas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()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95" dirty="0"/>
              <a:t>Data</a:t>
            </a:r>
            <a:r>
              <a:rPr spc="130" dirty="0"/>
              <a:t> </a:t>
            </a:r>
            <a:r>
              <a:rPr dirty="0"/>
              <a:t>Vis</a:t>
            </a:r>
            <a:r>
              <a:rPr sz="4900" dirty="0"/>
              <a:t>u</a:t>
            </a:r>
            <a:r>
              <a:rPr dirty="0"/>
              <a:t>ali</a:t>
            </a:r>
            <a:r>
              <a:rPr sz="4900" dirty="0"/>
              <a:t>z</a:t>
            </a:r>
            <a:r>
              <a:rPr dirty="0"/>
              <a:t>ation</a:t>
            </a:r>
            <a:r>
              <a:rPr spc="13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135" dirty="0"/>
              <a:t> </a:t>
            </a:r>
            <a:r>
              <a:rPr spc="45" dirty="0"/>
              <a:t>P</a:t>
            </a:r>
            <a:r>
              <a:rPr sz="4900" spc="45" dirty="0"/>
              <a:t>y</a:t>
            </a:r>
            <a:r>
              <a:rPr spc="45" dirty="0"/>
              <a:t>spark</a:t>
            </a:r>
            <a:r>
              <a:rPr sz="4900" spc="45" dirty="0"/>
              <a:t>_</a:t>
            </a:r>
            <a:r>
              <a:rPr spc="45" dirty="0"/>
              <a:t>dist</a:t>
            </a:r>
            <a:r>
              <a:rPr sz="4900" spc="45" dirty="0"/>
              <a:t>_</a:t>
            </a:r>
            <a:r>
              <a:rPr spc="45" dirty="0"/>
              <a:t>e</a:t>
            </a:r>
            <a:r>
              <a:rPr sz="4900" spc="45" dirty="0"/>
              <a:t>x</a:t>
            </a:r>
            <a:r>
              <a:rPr spc="45" dirty="0"/>
              <a:t>plore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60583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09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09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53"/>
            <a:ext cx="3521075" cy="429895"/>
          </a:xfrm>
          <a:custGeom>
            <a:avLst/>
            <a:gdLst/>
            <a:ahLst/>
            <a:cxnLst/>
            <a:rect l="l" t="t" r="r" b="b"/>
            <a:pathLst>
              <a:path w="3521075" h="429894">
                <a:moveTo>
                  <a:pt x="344440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444402" y="0"/>
                </a:lnTo>
                <a:lnTo>
                  <a:pt x="3488986" y="16786"/>
                </a:lnTo>
                <a:lnTo>
                  <a:pt x="3516731" y="55513"/>
                </a:lnTo>
                <a:lnTo>
                  <a:pt x="3520907" y="76505"/>
                </a:lnTo>
                <a:lnTo>
                  <a:pt x="3520907" y="353373"/>
                </a:lnTo>
                <a:lnTo>
                  <a:pt x="3504120" y="397957"/>
                </a:lnTo>
                <a:lnTo>
                  <a:pt x="3465392" y="425702"/>
                </a:lnTo>
                <a:lnTo>
                  <a:pt x="3449726" y="429353"/>
                </a:lnTo>
                <a:lnTo>
                  <a:pt x="344440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23"/>
            <a:ext cx="34645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Pyspark_dist_explore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096" y="1144777"/>
            <a:ext cx="72155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ick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insights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into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591466" y="1862805"/>
            <a:ext cx="1126490" cy="429895"/>
          </a:xfrm>
          <a:custGeom>
            <a:avLst/>
            <a:gdLst/>
            <a:ahLst/>
            <a:cxnLst/>
            <a:rect l="l" t="t" r="r" b="b"/>
            <a:pathLst>
              <a:path w="1126490" h="429894">
                <a:moveTo>
                  <a:pt x="1049365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1049365" y="0"/>
                </a:lnTo>
                <a:lnTo>
                  <a:pt x="1093950" y="16786"/>
                </a:lnTo>
                <a:lnTo>
                  <a:pt x="1121695" y="55513"/>
                </a:lnTo>
                <a:lnTo>
                  <a:pt x="1125871" y="76505"/>
                </a:lnTo>
                <a:lnTo>
                  <a:pt x="1125871" y="353373"/>
                </a:lnTo>
                <a:lnTo>
                  <a:pt x="1109083" y="397957"/>
                </a:lnTo>
                <a:lnTo>
                  <a:pt x="1070356" y="425702"/>
                </a:lnTo>
                <a:lnTo>
                  <a:pt x="1054690" y="429353"/>
                </a:lnTo>
                <a:lnTo>
                  <a:pt x="104936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3923" y="1862805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8" y="429878"/>
                </a:moveTo>
                <a:lnTo>
                  <a:pt x="76504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1724888" y="0"/>
                </a:lnTo>
                <a:lnTo>
                  <a:pt x="1769472" y="16786"/>
                </a:lnTo>
                <a:lnTo>
                  <a:pt x="1797217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6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056" y="1799830"/>
            <a:ext cx="894016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4375" algn="l"/>
                <a:tab pos="7207250" algn="l"/>
              </a:tabLst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rrentl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hist()</a:t>
            </a:r>
            <a:r>
              <a:rPr sz="2250" spc="-39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distplot()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26484" y="1862805"/>
            <a:ext cx="3173095" cy="429895"/>
          </a:xfrm>
          <a:custGeom>
            <a:avLst/>
            <a:gdLst/>
            <a:ahLst/>
            <a:cxnLst/>
            <a:rect l="l" t="t" r="r" b="b"/>
            <a:pathLst>
              <a:path w="3173094" h="429894">
                <a:moveTo>
                  <a:pt x="3096405" y="429878"/>
                </a:moveTo>
                <a:lnTo>
                  <a:pt x="76506" y="429878"/>
                </a:lnTo>
                <a:lnTo>
                  <a:pt x="71181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6" y="0"/>
                </a:lnTo>
                <a:lnTo>
                  <a:pt x="3096405" y="0"/>
                </a:lnTo>
                <a:lnTo>
                  <a:pt x="3140990" y="16786"/>
                </a:lnTo>
                <a:lnTo>
                  <a:pt x="3168734" y="55513"/>
                </a:lnTo>
                <a:lnTo>
                  <a:pt x="3172910" y="76505"/>
                </a:lnTo>
                <a:lnTo>
                  <a:pt x="3172910" y="353373"/>
                </a:lnTo>
                <a:lnTo>
                  <a:pt x="3156123" y="397957"/>
                </a:lnTo>
                <a:lnTo>
                  <a:pt x="3117396" y="425702"/>
                </a:lnTo>
                <a:lnTo>
                  <a:pt x="3101729" y="429353"/>
                </a:lnTo>
                <a:lnTo>
                  <a:pt x="309640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79724" y="1836513"/>
            <a:ext cx="38893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pandas_histogram()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52" y="2689391"/>
            <a:ext cx="11545570" cy="249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819015">
              <a:lnSpc>
                <a:spcPct val="3104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test_df_age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hist(test_df_age,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bins=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20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color=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"red"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Pandas</a:t>
            </a:r>
            <a:r>
              <a:rPr spc="-70" dirty="0"/>
              <a:t> </a:t>
            </a:r>
            <a:r>
              <a:rPr spc="170" dirty="0"/>
              <a:t>for</a:t>
            </a:r>
            <a:r>
              <a:rPr spc="-65" dirty="0"/>
              <a:t> </a:t>
            </a:r>
            <a:r>
              <a:rPr spc="195" dirty="0"/>
              <a:t>plotting</a:t>
            </a:r>
            <a:r>
              <a:rPr spc="-70" dirty="0"/>
              <a:t> </a:t>
            </a:r>
            <a:r>
              <a:rPr spc="55" dirty="0"/>
              <a:t>DataFrames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8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77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eas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charts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DataFrames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302125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test_df_sample_pandas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test_df.toPandas() test_df_sample_pandas.hist(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Pandas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0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9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95" dirty="0"/>
              <a:t> </a:t>
            </a:r>
            <a:r>
              <a:rPr spc="90" dirty="0"/>
              <a:t>DataFrame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82285"/>
            <a:ext cx="1410081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265">
              <a:lnSpc>
                <a:spcPct val="115100"/>
              </a:lnSpc>
              <a:spcBef>
                <a:spcPts val="9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in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memor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on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generated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appl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hereas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operations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zy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endParaRPr sz="2500">
              <a:latin typeface="Arial"/>
              <a:cs typeface="Arial"/>
            </a:endParaRPr>
          </a:p>
          <a:p>
            <a:pPr marL="12700" marR="2982595">
              <a:lnSpc>
                <a:spcPct val="153500"/>
              </a:lnSpc>
              <a:spcBef>
                <a:spcPts val="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than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2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5"/>
            <a:ext cx="1210056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SparkSession</a:t>
            </a:r>
            <a:r>
              <a:rPr spc="-95" dirty="0"/>
              <a:t> </a:t>
            </a:r>
            <a:r>
              <a:rPr sz="4900" spc="110" dirty="0"/>
              <a:t>-</a:t>
            </a:r>
            <a:r>
              <a:rPr sz="4900" spc="-210" dirty="0"/>
              <a:t> </a:t>
            </a:r>
            <a:r>
              <a:rPr spc="120" dirty="0"/>
              <a:t>Entr</a:t>
            </a:r>
            <a:r>
              <a:rPr sz="4900" spc="120" dirty="0"/>
              <a:t>y</a:t>
            </a:r>
            <a:r>
              <a:rPr sz="4900" spc="-210" dirty="0"/>
              <a:t> </a:t>
            </a:r>
            <a:r>
              <a:rPr spc="175" dirty="0"/>
              <a:t>point</a:t>
            </a:r>
            <a:r>
              <a:rPr spc="-95" dirty="0"/>
              <a:t> </a:t>
            </a:r>
            <a:r>
              <a:rPr spc="170" dirty="0"/>
              <a:t>for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5" dirty="0"/>
              <a:t> </a:t>
            </a:r>
            <a:r>
              <a:rPr spc="-25" dirty="0"/>
              <a:t>API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758278" y="3172909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1"/>
            <a:ext cx="1312164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SparkConte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main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tabLst>
                <a:tab pos="6959600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register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shell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5" dirty="0"/>
              <a:t>Hand</a:t>
            </a:r>
            <a:r>
              <a:rPr sz="4900" spc="95" dirty="0"/>
              <a:t>y</a:t>
            </a:r>
            <a:r>
              <a:rPr spc="95" dirty="0"/>
              <a:t>Spark</a:t>
            </a:r>
            <a:r>
              <a:rPr spc="-45" dirty="0"/>
              <a:t> </a:t>
            </a:r>
            <a:r>
              <a:rPr spc="145" dirty="0"/>
              <a:t>method</a:t>
            </a:r>
            <a:r>
              <a:rPr spc="-45" dirty="0"/>
              <a:t> </a:t>
            </a:r>
            <a:r>
              <a:rPr spc="170" dirty="0"/>
              <a:t>of</a:t>
            </a:r>
            <a:r>
              <a:rPr spc="-45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4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0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6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2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53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package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designed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impro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perience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'test.csv'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7569200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hdf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test_df.toHandy() hdf.cols[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].hist()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689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22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2819559"/>
            <a:ext cx="7315200" cy="240919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170940" marR="1102360" algn="ctr">
              <a:lnSpc>
                <a:spcPts val="6770"/>
              </a:lnSpc>
              <a:spcBef>
                <a:spcPts val="1714"/>
              </a:spcBef>
            </a:pPr>
            <a:r>
              <a:rPr sz="6400" spc="-60" dirty="0"/>
              <a:t>Let</a:t>
            </a:r>
            <a:r>
              <a:rPr sz="7000" spc="-60" dirty="0"/>
              <a:t>'</a:t>
            </a:r>
            <a:r>
              <a:rPr sz="6400" spc="-60" dirty="0"/>
              <a:t>s</a:t>
            </a:r>
            <a:r>
              <a:rPr sz="6400" spc="-365" dirty="0"/>
              <a:t> </a:t>
            </a:r>
            <a:r>
              <a:rPr sz="7000" spc="-55" dirty="0"/>
              <a:t>v</a:t>
            </a:r>
            <a:r>
              <a:rPr sz="6400" spc="-55" dirty="0"/>
              <a:t>is</a:t>
            </a:r>
            <a:r>
              <a:rPr sz="7000" spc="-55" dirty="0"/>
              <a:t>u</a:t>
            </a:r>
            <a:r>
              <a:rPr sz="6400" spc="-55" dirty="0"/>
              <a:t>ali</a:t>
            </a:r>
            <a:r>
              <a:rPr sz="7000" spc="-55" dirty="0"/>
              <a:t>z</a:t>
            </a:r>
            <a:r>
              <a:rPr sz="6400" spc="-55" dirty="0"/>
              <a:t>e </a:t>
            </a:r>
            <a:r>
              <a:rPr sz="6400" spc="75" dirty="0"/>
              <a:t>DataFrames</a:t>
            </a:r>
            <a:endParaRPr sz="64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689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22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Creating</a:t>
            </a:r>
            <a:r>
              <a:rPr spc="-75" dirty="0"/>
              <a:t> </a:t>
            </a:r>
            <a:r>
              <a:rPr spc="65" dirty="0"/>
              <a:t>DataFrames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-75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1082285"/>
            <a:ext cx="14150975" cy="3464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di</a:t>
            </a:r>
            <a:r>
              <a:rPr sz="2800" spc="204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erent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isting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createDataFrame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  <a:p>
            <a:pPr marL="12700" marR="1691005" indent="368300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ario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70" dirty="0">
                <a:solidFill>
                  <a:srgbClr val="04182D"/>
                </a:solidFill>
                <a:latin typeface="Arial"/>
                <a:cs typeface="Arial"/>
              </a:rPr>
              <a:t>CSV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04182D"/>
                </a:solidFill>
                <a:latin typeface="Arial"/>
                <a:cs typeface="Arial"/>
              </a:rPr>
              <a:t>TXT</a:t>
            </a:r>
            <a:r>
              <a:rPr sz="2800" spc="-6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read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controls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helps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optimi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name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pe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empt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es 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807493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75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-25"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166809"/>
            <a:ext cx="14575155" cy="2456815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868901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769598"/>
            <a:ext cx="14575155" cy="10648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6079703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411" y="1197096"/>
            <a:ext cx="789241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3359785" indent="-516255">
              <a:lnSpc>
                <a:spcPct val="142200"/>
              </a:lnSpc>
              <a:spcBef>
                <a:spcPts val="10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25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 marL="12700" marR="5080">
              <a:lnSpc>
                <a:spcPct val="158000"/>
              </a:lnSpc>
              <a:spcBef>
                <a:spcPts val="149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00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11" y="6261472"/>
            <a:ext cx="40233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80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135" dirty="0"/>
              <a:t>reading</a:t>
            </a:r>
            <a:r>
              <a:rPr spc="-75" dirty="0"/>
              <a:t> </a:t>
            </a:r>
            <a:r>
              <a:rPr spc="250" dirty="0"/>
              <a:t>a</a:t>
            </a:r>
            <a:r>
              <a:rPr spc="-80" dirty="0"/>
              <a:t> </a:t>
            </a:r>
            <a:r>
              <a:rPr spc="45" dirty="0"/>
              <a:t>CSV</a:t>
            </a:r>
            <a:r>
              <a:rPr sz="4900" spc="45" dirty="0"/>
              <a:t>/</a:t>
            </a:r>
            <a:r>
              <a:rPr spc="45" dirty="0"/>
              <a:t>JSON</a:t>
            </a:r>
            <a:r>
              <a:rPr sz="4900" spc="45" dirty="0"/>
              <a:t>/</a:t>
            </a:r>
            <a:r>
              <a:rPr spc="45" dirty="0"/>
              <a:t>TXT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128920"/>
            <a:ext cx="14575155" cy="696595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070558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1690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87195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5353007"/>
            <a:ext cx="122822" cy="1228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69164" y="5219949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377" y="5219949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724" y="1360863"/>
            <a:ext cx="10393680" cy="4250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ts val="7580"/>
              </a:lnSpc>
              <a:spcBef>
                <a:spcPts val="969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241935" marR="3326129">
              <a:lnSpc>
                <a:spcPct val="153500"/>
              </a:lnSpc>
              <a:spcBef>
                <a:spcPts val="65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500" dirty="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05"/>
              </a:spcBef>
              <a:tabLst>
                <a:tab pos="2964815" algn="l"/>
              </a:tabLst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33425" marR="66421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1"/>
            <a:ext cx="873760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65" dirty="0"/>
              <a:t> </a:t>
            </a:r>
            <a:r>
              <a:rPr spc="90" dirty="0"/>
              <a:t>operators</a:t>
            </a:r>
            <a:r>
              <a:rPr spc="-65" dirty="0"/>
              <a:t> </a:t>
            </a:r>
            <a:r>
              <a:rPr spc="180" dirty="0"/>
              <a:t>in</a:t>
            </a:r>
            <a:r>
              <a:rPr spc="-60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46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4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88"/>
            <a:ext cx="122822" cy="1228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7056" y="918516"/>
            <a:ext cx="14227175" cy="29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2840">
              <a:lnSpc>
                <a:spcPct val="153500"/>
              </a:lnSpc>
              <a:spcBef>
                <a:spcPts val="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lang="en-PT" sz="2800" spc="60" dirty="0">
              <a:solidFill>
                <a:srgbClr val="04182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select</a:t>
            </a:r>
            <a:r>
              <a:rPr sz="4900" dirty="0"/>
              <a:t>()</a:t>
            </a:r>
            <a:r>
              <a:rPr sz="4900" spc="-120" dirty="0"/>
              <a:t> </a:t>
            </a:r>
            <a:r>
              <a:rPr spc="155" dirty="0"/>
              <a:t>and</a:t>
            </a:r>
            <a:r>
              <a:rPr spc="-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1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16197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155483"/>
            <a:ext cx="14575155" cy="2866390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47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17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45" y="1144771"/>
            <a:ext cx="8274684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1997486"/>
            <a:ext cx="36347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45378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0697" y="2702085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938" y="2709856"/>
            <a:ext cx="1057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906" y="2639110"/>
            <a:ext cx="6703059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3491825"/>
            <a:ext cx="20707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95" y="4203375"/>
            <a:ext cx="2793365" cy="2646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2064</Words>
  <Application>Microsoft Macintosh PowerPoint</Application>
  <PresentationFormat>Custom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Charlemagne Std</vt:lpstr>
      <vt:lpstr>Courier New</vt:lpstr>
      <vt:lpstr>Office Theme</vt:lpstr>
      <vt:lpstr>PowerPoint Presentation</vt:lpstr>
      <vt:lpstr>What are PySpark DataFrames?</vt:lpstr>
      <vt:lpstr>SparkSession - Entry point for DataFrame API</vt:lpstr>
      <vt:lpstr>Creating DataFrames in PySpark</vt:lpstr>
      <vt:lpstr>Create a DataFrame from RDD</vt:lpstr>
      <vt:lpstr>Create a DataFrame from reading a CSV/JSON/TXT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  <vt:lpstr>Time to practice! B I G DATA F U N DA M E N TA L S W I T H P YS PA R K</vt:lpstr>
      <vt:lpstr>Data Visualization in PySpark using DataFrames B I G DATA F U N DA M E N TA L S W I T H P YS PA R K</vt:lpstr>
      <vt:lpstr>What is Data visualization?</vt:lpstr>
      <vt:lpstr>Data Visualization using Pyspark_dist_explore</vt:lpstr>
      <vt:lpstr>Using Pandas for plotting DataFrames</vt:lpstr>
      <vt:lpstr>Pandas DataFrame vs PySpark DataFrame</vt:lpstr>
      <vt:lpstr>HandySpark method of visualization</vt:lpstr>
      <vt:lpstr>Let's visualize DataFrames B I G DATA F U N DA M E N TA L S W I T H P YS PA R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2022-11-09T19:45:50Z</dcterms:created>
  <dcterms:modified xsi:type="dcterms:W3CDTF">2022-11-10T08:27:29Z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2022-11-09T00:00:00Z</vt:filetime>
  </property>
  <property fmtid="{D5CDD505-2E9C-101B-9397-08002B2CF9AE}" pid="5" name="Producer">
    <vt:lpwstr>Skia/PDF m89</vt:lpwstr>
  </property>
</Properties>
</file>