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71" r:id="rId2"/>
    <p:sldId id="261" r:id="rId3"/>
    <p:sldId id="277" r:id="rId4"/>
    <p:sldId id="282" r:id="rId5"/>
    <p:sldId id="281" r:id="rId6"/>
    <p:sldId id="279" r:id="rId7"/>
    <p:sldId id="274" r:id="rId8"/>
    <p:sldId id="276" r:id="rId9"/>
    <p:sldId id="256" r:id="rId10"/>
  </p:sldIdLst>
  <p:sldSz cx="9144000" cy="5143500" type="screen16x9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E7E2"/>
    <a:srgbClr val="009999"/>
    <a:srgbClr val="FFAFAF"/>
    <a:srgbClr val="FFA3A3"/>
    <a:srgbClr val="FF6161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7292A2E-F333-43FB-9621-5CBBE7FDCDCB}" styleName="Estilo claro 2 - Acento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309" autoAdjust="0"/>
  </p:normalViewPr>
  <p:slideViewPr>
    <p:cSldViewPr snapToGrid="0" snapToObjects="1">
      <p:cViewPr varScale="1">
        <p:scale>
          <a:sx n="80" d="100"/>
          <a:sy n="80" d="100"/>
        </p:scale>
        <p:origin x="1032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>
              <a:latin typeface="Avenir Light"/>
            </a:endParaRPr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E063E4-3DB4-BF4B-BD48-DE21C41834B6}" type="datetimeFigureOut">
              <a:rPr lang="es-ES" smtClean="0">
                <a:latin typeface="Avenir Light"/>
              </a:rPr>
              <a:t>18/08/2016</a:t>
            </a:fld>
            <a:endParaRPr lang="es-ES" dirty="0">
              <a:latin typeface="Avenir Light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>
              <a:latin typeface="Avenir Light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2E2354-2C49-2D4B-809F-DB3A0034B032}" type="slidenum">
              <a:rPr lang="es-ES" smtClean="0">
                <a:latin typeface="Avenir Light"/>
              </a:rPr>
              <a:t>‹#›</a:t>
            </a:fld>
            <a:endParaRPr lang="es-ES" dirty="0">
              <a:latin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40882620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venir Light"/>
              </a:defRPr>
            </a:lvl1pPr>
          </a:lstStyle>
          <a:p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venir Light"/>
              </a:defRPr>
            </a:lvl1pPr>
          </a:lstStyle>
          <a:p>
            <a:fld id="{6625E39E-9FE5-2049-8D65-152D64DD95ED}" type="datetimeFigureOut">
              <a:rPr lang="es-ES" smtClean="0"/>
              <a:pPr/>
              <a:t>18/08/2016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venir Light"/>
              </a:defRPr>
            </a:lvl1pPr>
          </a:lstStyle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venir Light"/>
              </a:defRPr>
            </a:lvl1pPr>
          </a:lstStyle>
          <a:p>
            <a:fld id="{52768C51-0C00-D843-82B7-A1574AB659E4}" type="slidenum">
              <a:rPr lang="es-ES" smtClean="0"/>
              <a:pPr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9221847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Avenir Ligh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Avenir Ligh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Avenir Ligh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Avenir Ligh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Avenir Ligh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A29432-7A49-4779-ACD5-ED4E0D0CCFF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463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 título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ADVANZER_TEMPLATE PRESinsitucional-2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300" y="1930400"/>
            <a:ext cx="4322064" cy="1261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082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271315" y="682973"/>
            <a:ext cx="8671828" cy="857250"/>
          </a:xfrm>
        </p:spPr>
        <p:txBody>
          <a:bodyPr/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6CFBA-090B-EE43-9115-EA231FA96DDF}" type="datetime1">
              <a:rPr lang="es-MX" smtClean="0"/>
              <a:t>18/08/2016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NETBASE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A5C3-2649-164B-BEA4-B11CF0CB3D88}" type="slidenum">
              <a:rPr lang="es-ES" smtClean="0"/>
              <a:t>‹#›</a:t>
            </a:fld>
            <a:endParaRPr lang="es-ES"/>
          </a:p>
        </p:txBody>
      </p:sp>
      <p:sp>
        <p:nvSpPr>
          <p:cNvPr id="8" name="CuadroTexto 7"/>
          <p:cNvSpPr txBox="1"/>
          <p:nvPr userDrawn="1"/>
        </p:nvSpPr>
        <p:spPr>
          <a:xfrm>
            <a:off x="1099153" y="603809"/>
            <a:ext cx="55945" cy="135935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l">
              <a:lnSpc>
                <a:spcPct val="50000"/>
              </a:lnSpc>
            </a:pPr>
            <a:r>
              <a:rPr lang="es-ES" sz="1000" b="0" i="0" dirty="0">
                <a:solidFill>
                  <a:srgbClr val="506576"/>
                </a:solidFill>
                <a:latin typeface="Avenir Light"/>
                <a:cs typeface="Avenir Light"/>
              </a:rPr>
              <a:t>|</a:t>
            </a:r>
          </a:p>
        </p:txBody>
      </p:sp>
      <p:pic>
        <p:nvPicPr>
          <p:cNvPr id="9" name="Imagen 8" descr="ADVANZER_TEMPLATE PRESinsitucional-2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285" y="357967"/>
            <a:ext cx="1514858" cy="44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706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F8F68-6FF7-7D48-9B04-CFA18BDD18C7}" type="datetime1">
              <a:rPr lang="es-MX" smtClean="0"/>
              <a:t>18/08/2016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NETBASE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A5C3-2649-164B-BEA4-B11CF0CB3D88}" type="slidenum">
              <a:rPr lang="es-ES" smtClean="0"/>
              <a:t>‹#›</a:t>
            </a:fld>
            <a:endParaRPr lang="es-ES"/>
          </a:p>
        </p:txBody>
      </p:sp>
      <p:sp>
        <p:nvSpPr>
          <p:cNvPr id="5" name="CuadroTexto 4"/>
          <p:cNvSpPr txBox="1"/>
          <p:nvPr userDrawn="1"/>
        </p:nvSpPr>
        <p:spPr>
          <a:xfrm>
            <a:off x="1099153" y="603809"/>
            <a:ext cx="55945" cy="135935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l">
              <a:lnSpc>
                <a:spcPct val="50000"/>
              </a:lnSpc>
            </a:pPr>
            <a:r>
              <a:rPr lang="es-ES" sz="1000" b="0" i="0" dirty="0">
                <a:solidFill>
                  <a:srgbClr val="506576"/>
                </a:solidFill>
                <a:latin typeface="Avenir Light"/>
                <a:cs typeface="Avenir Light"/>
              </a:rPr>
              <a:t>|</a:t>
            </a:r>
          </a:p>
        </p:txBody>
      </p:sp>
      <p:pic>
        <p:nvPicPr>
          <p:cNvPr id="6" name="Imagen 5" descr="ADVANZER_TEMPLATE PRESinsitucional-2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285" y="357967"/>
            <a:ext cx="1514858" cy="44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3938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0"/>
          <p:cNvSpPr>
            <a:spLocks noChangeArrowheads="1"/>
          </p:cNvSpPr>
          <p:nvPr userDrawn="1"/>
        </p:nvSpPr>
        <p:spPr bwMode="auto">
          <a:xfrm>
            <a:off x="3176" y="839391"/>
            <a:ext cx="9145588" cy="376356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endParaRPr lang="es-MX" altLang="es-MX" sz="1125" b="1" dirty="0">
              <a:solidFill>
                <a:srgbClr val="000000"/>
              </a:solidFill>
            </a:endParaRPr>
          </a:p>
        </p:txBody>
      </p:sp>
      <p:sp>
        <p:nvSpPr>
          <p:cNvPr id="3" name="Rectangle 12"/>
          <p:cNvSpPr>
            <a:spLocks noChangeArrowheads="1"/>
          </p:cNvSpPr>
          <p:nvPr userDrawn="1"/>
        </p:nvSpPr>
        <p:spPr bwMode="auto">
          <a:xfrm rot="10800000">
            <a:off x="0" y="809625"/>
            <a:ext cx="330200" cy="3790950"/>
          </a:xfrm>
          <a:prstGeom prst="rect">
            <a:avLst/>
          </a:prstGeom>
          <a:gradFill rotWithShape="1">
            <a:gsLst>
              <a:gs pos="0">
                <a:srgbClr val="929292"/>
              </a:gs>
              <a:gs pos="50000">
                <a:srgbClr val="C0C0C0"/>
              </a:gs>
              <a:gs pos="100000">
                <a:srgbClr val="929292"/>
              </a:gs>
            </a:gsLst>
            <a:lin ang="5400000" scaled="1"/>
          </a:gra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endParaRPr lang="es-ES" altLang="es-MX" sz="750" b="1">
              <a:solidFill>
                <a:srgbClr val="000000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0" y="4602957"/>
            <a:ext cx="9144000" cy="54054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endParaRPr lang="es-MX" altLang="es-MX" sz="1125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 rot="10800000">
            <a:off x="6350" y="4602957"/>
            <a:ext cx="323850" cy="540544"/>
          </a:xfrm>
          <a:prstGeom prst="rect">
            <a:avLst/>
          </a:prstGeom>
          <a:gradFill rotWithShape="1">
            <a:gsLst>
              <a:gs pos="0">
                <a:srgbClr val="A8A843"/>
              </a:gs>
              <a:gs pos="50000">
                <a:srgbClr val="FFFF66"/>
              </a:gs>
              <a:gs pos="100000">
                <a:srgbClr val="A8A843"/>
              </a:gs>
            </a:gsLst>
            <a:lin ang="5400000" scaled="1"/>
          </a:gra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s-MX" altLang="es-MX" sz="750" b="1">
                <a:solidFill>
                  <a:srgbClr val="000000"/>
                </a:solidFill>
              </a:rPr>
              <a:t>Salida</a:t>
            </a:r>
            <a:endParaRPr lang="es-ES" altLang="es-MX" sz="750" b="1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ChangeArrowheads="1"/>
          </p:cNvSpPr>
          <p:nvPr userDrawn="1"/>
        </p:nvSpPr>
        <p:spPr bwMode="auto">
          <a:xfrm>
            <a:off x="0" y="0"/>
            <a:ext cx="9144000" cy="378619"/>
          </a:xfrm>
          <a:prstGeom prst="rect">
            <a:avLst/>
          </a:prstGeom>
          <a:solidFill>
            <a:srgbClr val="00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s-MX" altLang="es-MX" sz="675">
              <a:solidFill>
                <a:srgbClr val="000000"/>
              </a:solidFill>
            </a:endParaRPr>
          </a:p>
        </p:txBody>
      </p:sp>
      <p:sp>
        <p:nvSpPr>
          <p:cNvPr id="7" name="Line 15"/>
          <p:cNvSpPr>
            <a:spLocks noChangeShapeType="1"/>
          </p:cNvSpPr>
          <p:nvPr userDrawn="1"/>
        </p:nvSpPr>
        <p:spPr bwMode="auto">
          <a:xfrm>
            <a:off x="0" y="357188"/>
            <a:ext cx="9144000" cy="0"/>
          </a:xfrm>
          <a:prstGeom prst="line">
            <a:avLst/>
          </a:prstGeom>
          <a:noFill/>
          <a:ln w="57150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8" name="Rectangle 24"/>
          <p:cNvSpPr>
            <a:spLocks noChangeArrowheads="1"/>
          </p:cNvSpPr>
          <p:nvPr userDrawn="1"/>
        </p:nvSpPr>
        <p:spPr bwMode="auto">
          <a:xfrm>
            <a:off x="0" y="-2381"/>
            <a:ext cx="107950" cy="336947"/>
          </a:xfrm>
          <a:prstGeom prst="rect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s-MX" altLang="es-MX" sz="675">
              <a:solidFill>
                <a:srgbClr val="000000"/>
              </a:solidFill>
            </a:endParaRPr>
          </a:p>
        </p:txBody>
      </p:sp>
      <p:sp>
        <p:nvSpPr>
          <p:cNvPr id="9" name="Rectangle 25"/>
          <p:cNvSpPr>
            <a:spLocks noChangeArrowheads="1"/>
          </p:cNvSpPr>
          <p:nvPr userDrawn="1"/>
        </p:nvSpPr>
        <p:spPr bwMode="auto">
          <a:xfrm>
            <a:off x="9036050" y="-2381"/>
            <a:ext cx="107950" cy="336947"/>
          </a:xfrm>
          <a:prstGeom prst="rect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s-MX" altLang="es-MX" sz="675">
              <a:solidFill>
                <a:srgbClr val="000000"/>
              </a:solidFill>
            </a:endParaRPr>
          </a:p>
        </p:txBody>
      </p:sp>
      <p:sp>
        <p:nvSpPr>
          <p:cNvPr id="10" name="Rectangle 10"/>
          <p:cNvSpPr>
            <a:spLocks noChangeArrowheads="1"/>
          </p:cNvSpPr>
          <p:nvPr userDrawn="1"/>
        </p:nvSpPr>
        <p:spPr bwMode="auto">
          <a:xfrm>
            <a:off x="0" y="304800"/>
            <a:ext cx="9145588" cy="5429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endParaRPr lang="es-MX" altLang="es-MX" sz="1125" b="1" dirty="0">
              <a:solidFill>
                <a:srgbClr val="000000"/>
              </a:solidFill>
            </a:endParaRPr>
          </a:p>
        </p:txBody>
      </p:sp>
      <p:sp>
        <p:nvSpPr>
          <p:cNvPr id="11" name="Rectangle 11"/>
          <p:cNvSpPr>
            <a:spLocks noChangeArrowheads="1"/>
          </p:cNvSpPr>
          <p:nvPr userDrawn="1"/>
        </p:nvSpPr>
        <p:spPr bwMode="auto">
          <a:xfrm rot="10800000">
            <a:off x="0" y="304800"/>
            <a:ext cx="330200" cy="540544"/>
          </a:xfrm>
          <a:prstGeom prst="rect">
            <a:avLst/>
          </a:prstGeom>
          <a:gradFill rotWithShape="1">
            <a:gsLst>
              <a:gs pos="0">
                <a:srgbClr val="A8A843"/>
              </a:gs>
              <a:gs pos="50000">
                <a:srgbClr val="FFFF66"/>
              </a:gs>
              <a:gs pos="100000">
                <a:srgbClr val="A8A843"/>
              </a:gs>
            </a:gsLst>
            <a:lin ang="5400000" scaled="1"/>
          </a:gra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s-MX" altLang="es-MX" sz="750" b="1">
                <a:solidFill>
                  <a:srgbClr val="000000"/>
                </a:solidFill>
              </a:rPr>
              <a:t>Entrada</a:t>
            </a:r>
            <a:endParaRPr lang="es-ES" altLang="es-MX" sz="750" b="1">
              <a:solidFill>
                <a:srgbClr val="000000"/>
              </a:solidFill>
            </a:endParaRPr>
          </a:p>
        </p:txBody>
      </p:sp>
      <p:sp>
        <p:nvSpPr>
          <p:cNvPr id="12" name="Rectangle 19"/>
          <p:cNvSpPr>
            <a:spLocks noChangeArrowheads="1"/>
          </p:cNvSpPr>
          <p:nvPr userDrawn="1"/>
        </p:nvSpPr>
        <p:spPr bwMode="auto">
          <a:xfrm>
            <a:off x="3176" y="4763"/>
            <a:ext cx="9140825" cy="296466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rgbClr val="929292"/>
              </a:gs>
            </a:gsLst>
            <a:lin ang="5400000" scaled="1"/>
          </a:gra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s-MX" altLang="es-MX" sz="1125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30480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1125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28291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ADVANZER_TEMPLATE PRESinsitucional-2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300" y="1930400"/>
            <a:ext cx="4322064" cy="1261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333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iapositiva de títul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340" y="29442"/>
            <a:ext cx="3929149" cy="1147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508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Diapositiva de títul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685800" y="1960727"/>
            <a:ext cx="7772400" cy="1102519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tx2"/>
                </a:solidFill>
              </a:defRPr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2960440"/>
            <a:ext cx="6400800" cy="1194955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50657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1EE77-CA54-9148-AE9A-5E3546CAFFFD}" type="datetime1">
              <a:rPr lang="es-MX" smtClean="0"/>
              <a:t>18/08/2016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NETBASE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A5C3-2649-164B-BEA4-B11CF0CB3D88}" type="slidenum">
              <a:rPr lang="es-ES" smtClean="0"/>
              <a:t>‹#›</a:t>
            </a:fld>
            <a:endParaRPr lang="es-ES"/>
          </a:p>
        </p:txBody>
      </p:sp>
      <p:sp>
        <p:nvSpPr>
          <p:cNvPr id="9" name="CuadroTexto 8"/>
          <p:cNvSpPr txBox="1"/>
          <p:nvPr userDrawn="1"/>
        </p:nvSpPr>
        <p:spPr>
          <a:xfrm>
            <a:off x="1099153" y="603809"/>
            <a:ext cx="55945" cy="135935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l">
              <a:lnSpc>
                <a:spcPct val="50000"/>
              </a:lnSpc>
            </a:pPr>
            <a:r>
              <a:rPr lang="es-ES" sz="1000" b="0" i="0" dirty="0">
                <a:solidFill>
                  <a:srgbClr val="506576"/>
                </a:solidFill>
                <a:latin typeface="Avenir Light"/>
                <a:cs typeface="Avenir Light"/>
              </a:rPr>
              <a:t>|</a:t>
            </a:r>
          </a:p>
        </p:txBody>
      </p:sp>
      <p:pic>
        <p:nvPicPr>
          <p:cNvPr id="10" name="Imagen 9" descr="ADVANZER_TEMPLATE PRESinsitucional-2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285" y="357967"/>
            <a:ext cx="1514858" cy="442278"/>
          </a:xfrm>
          <a:prstGeom prst="rect">
            <a:avLst/>
          </a:prstGeom>
        </p:spPr>
      </p:pic>
      <p:cxnSp>
        <p:nvCxnSpPr>
          <p:cNvPr id="11" name="Conector recto 10"/>
          <p:cNvCxnSpPr/>
          <p:nvPr userDrawn="1"/>
        </p:nvCxnSpPr>
        <p:spPr>
          <a:xfrm>
            <a:off x="4579892" y="735178"/>
            <a:ext cx="0" cy="686086"/>
          </a:xfrm>
          <a:prstGeom prst="line">
            <a:avLst/>
          </a:prstGeom>
          <a:ln w="15875" cap="rnd">
            <a:solidFill>
              <a:schemeClr val="tx2"/>
            </a:solidFill>
            <a:prstDash val="sysDot"/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1910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Marcador de posición de imagen 12"/>
          <p:cNvSpPr>
            <a:spLocks noGrp="1"/>
          </p:cNvSpPr>
          <p:nvPr>
            <p:ph type="pic" sz="quarter" idx="14"/>
          </p:nvPr>
        </p:nvSpPr>
        <p:spPr>
          <a:xfrm>
            <a:off x="4576763" y="0"/>
            <a:ext cx="4564062" cy="5143500"/>
          </a:xfrm>
        </p:spPr>
        <p:txBody>
          <a:bodyPr/>
          <a:lstStyle/>
          <a:p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3422" y="1043990"/>
            <a:ext cx="4194261" cy="1021556"/>
          </a:xfrm>
        </p:spPr>
        <p:txBody>
          <a:bodyPr anchor="t">
            <a:normAutofit/>
          </a:bodyPr>
          <a:lstStyle>
            <a:lvl1pPr algn="l">
              <a:defRPr sz="2500" b="0" cap="all"/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243422" y="2083373"/>
            <a:ext cx="4194261" cy="2282976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52492-FCAF-BF4E-A460-7B7AFE05E90D}" type="datetime1">
              <a:rPr lang="es-MX" smtClean="0"/>
              <a:t>18/08/2016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NETBASE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A5C3-2649-164B-BEA4-B11CF0CB3D88}" type="slidenum">
              <a:rPr lang="es-ES" smtClean="0"/>
              <a:t>‹#›</a:t>
            </a:fld>
            <a:endParaRPr lang="es-ES"/>
          </a:p>
        </p:txBody>
      </p:sp>
      <p:sp>
        <p:nvSpPr>
          <p:cNvPr id="7" name="CuadroTexto 6"/>
          <p:cNvSpPr txBox="1"/>
          <p:nvPr userDrawn="1"/>
        </p:nvSpPr>
        <p:spPr>
          <a:xfrm>
            <a:off x="1099153" y="603809"/>
            <a:ext cx="55945" cy="135935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l">
              <a:lnSpc>
                <a:spcPct val="50000"/>
              </a:lnSpc>
            </a:pPr>
            <a:r>
              <a:rPr lang="es-ES" sz="1000" b="0" i="0" dirty="0">
                <a:solidFill>
                  <a:srgbClr val="506576"/>
                </a:solidFill>
                <a:latin typeface="Avenir Light"/>
                <a:cs typeface="Avenir Light"/>
              </a:rPr>
              <a:t>|</a:t>
            </a:r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2543" y="321895"/>
            <a:ext cx="1666341" cy="486506"/>
          </a:xfrm>
          <a:prstGeom prst="rect">
            <a:avLst/>
          </a:prstGeom>
        </p:spPr>
      </p:pic>
      <p:sp>
        <p:nvSpPr>
          <p:cNvPr id="11" name="Marcador de texto 10"/>
          <p:cNvSpPr>
            <a:spLocks noGrp="1"/>
          </p:cNvSpPr>
          <p:nvPr>
            <p:ph type="body" sz="quarter" idx="13" hasCustomPrompt="1"/>
          </p:nvPr>
        </p:nvSpPr>
        <p:spPr>
          <a:xfrm>
            <a:off x="4576763" y="2121949"/>
            <a:ext cx="4564062" cy="1171575"/>
          </a:xfrm>
        </p:spPr>
        <p:txBody>
          <a:bodyPr>
            <a:noAutofit/>
          </a:bodyPr>
          <a:lstStyle>
            <a:lvl1pPr>
              <a:defRPr sz="6000" b="0" i="0" spc="-150">
                <a:solidFill>
                  <a:schemeClr val="bg1"/>
                </a:solidFill>
                <a:latin typeface="Avenir Medium"/>
                <a:cs typeface="Avenir Medium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s-ES_tradnl" dirty="0"/>
              <a:t>CLIC PARA MODIFICAR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79057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271315" y="1807380"/>
            <a:ext cx="4038600" cy="2545556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807380"/>
            <a:ext cx="4038600" cy="1067955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E56D-4DD3-F949-9C9C-F20671DA2483}" type="datetime1">
              <a:rPr lang="es-MX" smtClean="0"/>
              <a:t>18/08/2016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NETBASE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A5C3-2649-164B-BEA4-B11CF0CB3D88}" type="slidenum">
              <a:rPr lang="es-ES" smtClean="0"/>
              <a:t>‹#›</a:t>
            </a:fld>
            <a:endParaRPr lang="es-ES"/>
          </a:p>
        </p:txBody>
      </p:sp>
      <p:sp>
        <p:nvSpPr>
          <p:cNvPr id="10" name="Marcador de contenido 9"/>
          <p:cNvSpPr>
            <a:spLocks noGrp="1"/>
          </p:cNvSpPr>
          <p:nvPr>
            <p:ph sz="quarter" idx="13"/>
          </p:nvPr>
        </p:nvSpPr>
        <p:spPr>
          <a:xfrm>
            <a:off x="4648200" y="2874963"/>
            <a:ext cx="4038600" cy="1477973"/>
          </a:xfrm>
        </p:spPr>
        <p:txBody>
          <a:bodyPr>
            <a:noAutofit/>
          </a:bodyPr>
          <a:lstStyle>
            <a:lvl1pPr>
              <a:defRPr sz="2000">
                <a:solidFill>
                  <a:schemeClr val="accent1"/>
                </a:solidFill>
              </a:defRPr>
            </a:lvl1pPr>
            <a:lvl2pPr>
              <a:defRPr sz="2000">
                <a:solidFill>
                  <a:schemeClr val="accent1"/>
                </a:solidFill>
              </a:defRPr>
            </a:lvl2pPr>
            <a:lvl3pPr>
              <a:defRPr sz="2000">
                <a:solidFill>
                  <a:schemeClr val="accent1"/>
                </a:solidFill>
              </a:defRPr>
            </a:lvl3pPr>
            <a:lvl4pPr>
              <a:defRPr sz="2000">
                <a:solidFill>
                  <a:schemeClr val="accent1"/>
                </a:solidFill>
              </a:defRPr>
            </a:lvl4pPr>
            <a:lvl5pPr>
              <a:defRPr sz="2000">
                <a:solidFill>
                  <a:schemeClr val="accent1"/>
                </a:solidFill>
              </a:defRPr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13" name="Marcador de texto 12"/>
          <p:cNvSpPr>
            <a:spLocks noGrp="1"/>
          </p:cNvSpPr>
          <p:nvPr>
            <p:ph type="body" sz="quarter" idx="14" hasCustomPrompt="1"/>
          </p:nvPr>
        </p:nvSpPr>
        <p:spPr>
          <a:xfrm>
            <a:off x="4648200" y="682625"/>
            <a:ext cx="4038600" cy="857250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pPr lvl="0"/>
            <a:r>
              <a:rPr lang="es-ES_tradnl" dirty="0"/>
              <a:t>HAGA CLIC PARA MODIFICAR</a:t>
            </a:r>
          </a:p>
        </p:txBody>
      </p:sp>
      <p:cxnSp>
        <p:nvCxnSpPr>
          <p:cNvPr id="14" name="Conector recto 13"/>
          <p:cNvCxnSpPr/>
          <p:nvPr userDrawn="1"/>
        </p:nvCxnSpPr>
        <p:spPr>
          <a:xfrm>
            <a:off x="4579892" y="735178"/>
            <a:ext cx="0" cy="686086"/>
          </a:xfrm>
          <a:prstGeom prst="line">
            <a:avLst/>
          </a:prstGeom>
          <a:ln w="15875" cap="rnd">
            <a:solidFill>
              <a:schemeClr val="tx2"/>
            </a:solidFill>
            <a:prstDash val="sysDot"/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 userDrawn="1"/>
        </p:nvSpPr>
        <p:spPr>
          <a:xfrm>
            <a:off x="1099153" y="603809"/>
            <a:ext cx="55945" cy="135935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l">
              <a:lnSpc>
                <a:spcPct val="50000"/>
              </a:lnSpc>
            </a:pPr>
            <a:r>
              <a:rPr lang="es-ES" sz="1000" b="0" i="0" dirty="0">
                <a:solidFill>
                  <a:srgbClr val="506576"/>
                </a:solidFill>
                <a:latin typeface="Avenir Light"/>
                <a:cs typeface="Avenir Light"/>
              </a:rPr>
              <a:t>|</a:t>
            </a:r>
          </a:p>
        </p:txBody>
      </p:sp>
      <p:pic>
        <p:nvPicPr>
          <p:cNvPr id="16" name="Imagen 15" descr="ADVANZER_TEMPLATE PRESinsitucional-2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285" y="357967"/>
            <a:ext cx="1514858" cy="44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823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271315" y="1807380"/>
            <a:ext cx="2160000" cy="2545556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30133" y="1807380"/>
            <a:ext cx="2160000" cy="2545556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7E497-8A71-184B-978A-07352F699698}" type="datetime1">
              <a:rPr lang="es-MX" smtClean="0"/>
              <a:t>18/08/2016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NETBASE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A5C3-2649-164B-BEA4-B11CF0CB3D88}" type="slidenum">
              <a:rPr lang="es-ES" smtClean="0"/>
              <a:t>‹#›</a:t>
            </a:fld>
            <a:endParaRPr lang="es-ES"/>
          </a:p>
        </p:txBody>
      </p:sp>
      <p:sp>
        <p:nvSpPr>
          <p:cNvPr id="13" name="Marcador de texto 12"/>
          <p:cNvSpPr>
            <a:spLocks noGrp="1"/>
          </p:cNvSpPr>
          <p:nvPr>
            <p:ph type="body" sz="quarter" idx="14" hasCustomPrompt="1"/>
          </p:nvPr>
        </p:nvSpPr>
        <p:spPr>
          <a:xfrm>
            <a:off x="4648200" y="682625"/>
            <a:ext cx="4038600" cy="857250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pPr lvl="0"/>
            <a:r>
              <a:rPr lang="es-ES_tradnl" dirty="0"/>
              <a:t>HAGA CLIC PARA MODIFICAR</a:t>
            </a:r>
          </a:p>
        </p:txBody>
      </p:sp>
      <p:cxnSp>
        <p:nvCxnSpPr>
          <p:cNvPr id="14" name="Conector recto 13"/>
          <p:cNvCxnSpPr/>
          <p:nvPr userDrawn="1"/>
        </p:nvCxnSpPr>
        <p:spPr>
          <a:xfrm>
            <a:off x="4579892" y="735178"/>
            <a:ext cx="0" cy="686086"/>
          </a:xfrm>
          <a:prstGeom prst="line">
            <a:avLst/>
          </a:prstGeom>
          <a:ln w="15875" cap="rnd">
            <a:solidFill>
              <a:schemeClr val="tx2"/>
            </a:solidFill>
            <a:prstDash val="sysDot"/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 userDrawn="1"/>
        </p:nvSpPr>
        <p:spPr>
          <a:xfrm>
            <a:off x="1099153" y="603809"/>
            <a:ext cx="55945" cy="135935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l">
              <a:lnSpc>
                <a:spcPct val="50000"/>
              </a:lnSpc>
            </a:pPr>
            <a:r>
              <a:rPr lang="es-ES" sz="1000" b="0" i="0" dirty="0">
                <a:solidFill>
                  <a:srgbClr val="506576"/>
                </a:solidFill>
                <a:latin typeface="Avenir Light"/>
                <a:cs typeface="Avenir Light"/>
              </a:rPr>
              <a:t>|</a:t>
            </a:r>
          </a:p>
        </p:txBody>
      </p:sp>
      <p:pic>
        <p:nvPicPr>
          <p:cNvPr id="16" name="Imagen 15" descr="ADVANZER_TEMPLATE PRESinsitucional-2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285" y="357967"/>
            <a:ext cx="1514858" cy="442278"/>
          </a:xfrm>
          <a:prstGeom prst="rect">
            <a:avLst/>
          </a:prstGeom>
        </p:spPr>
      </p:pic>
      <p:sp>
        <p:nvSpPr>
          <p:cNvPr id="17" name="Marcador de contenido 16"/>
          <p:cNvSpPr>
            <a:spLocks noGrp="1"/>
          </p:cNvSpPr>
          <p:nvPr>
            <p:ph sz="quarter" idx="15"/>
          </p:nvPr>
        </p:nvSpPr>
        <p:spPr>
          <a:xfrm>
            <a:off x="2450724" y="1807380"/>
            <a:ext cx="2160000" cy="2545545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19" name="Marcador de contenido 18"/>
          <p:cNvSpPr>
            <a:spLocks noGrp="1"/>
          </p:cNvSpPr>
          <p:nvPr>
            <p:ph sz="quarter" idx="16"/>
          </p:nvPr>
        </p:nvSpPr>
        <p:spPr>
          <a:xfrm>
            <a:off x="6809542" y="1807380"/>
            <a:ext cx="2160000" cy="2545556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pPr lvl="0"/>
            <a:r>
              <a:rPr lang="es-ES_tradnl" dirty="0"/>
              <a:t>Haga clic para modificar el estilo de texto del patrón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51972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s objeto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271315" y="1807380"/>
            <a:ext cx="4038600" cy="2545556"/>
          </a:xfrm>
        </p:spPr>
        <p:txBody>
          <a:bodyPr>
            <a:normAutofit/>
          </a:bodyPr>
          <a:lstStyle>
            <a:lvl1pPr>
              <a:defRPr sz="12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200">
                <a:solidFill>
                  <a:srgbClr val="FFFFFF"/>
                </a:solidFill>
              </a:defRPr>
            </a:lvl3pPr>
            <a:lvl4pPr>
              <a:defRPr sz="1200">
                <a:solidFill>
                  <a:srgbClr val="FFFFFF"/>
                </a:solidFill>
              </a:defRPr>
            </a:lvl4pPr>
            <a:lvl5pPr>
              <a:defRPr sz="12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807380"/>
            <a:ext cx="4038600" cy="1067955"/>
          </a:xfrm>
        </p:spPr>
        <p:txBody>
          <a:bodyPr>
            <a:normAutofit/>
          </a:bodyPr>
          <a:lstStyle>
            <a:lvl1pPr>
              <a:defRPr sz="12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200">
                <a:solidFill>
                  <a:srgbClr val="FFFFFF"/>
                </a:solidFill>
              </a:defRPr>
            </a:lvl3pPr>
            <a:lvl4pPr>
              <a:defRPr sz="1200">
                <a:solidFill>
                  <a:srgbClr val="FFFFFF"/>
                </a:solidFill>
              </a:defRPr>
            </a:lvl4pPr>
            <a:lvl5pPr>
              <a:defRPr sz="12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F51B75C-34B0-2B4E-BB7D-A80CAECA6374}" type="datetime1">
              <a:rPr lang="es-MX" smtClean="0"/>
              <a:t>18/08/2016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s-ES"/>
              <a:t>NETBASE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C56A5C3-2649-164B-BEA4-B11CF0CB3D88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10" name="Marcador de contenido 9"/>
          <p:cNvSpPr>
            <a:spLocks noGrp="1"/>
          </p:cNvSpPr>
          <p:nvPr>
            <p:ph sz="quarter" idx="13"/>
          </p:nvPr>
        </p:nvSpPr>
        <p:spPr>
          <a:xfrm>
            <a:off x="4648200" y="2874963"/>
            <a:ext cx="4038600" cy="1477973"/>
          </a:xfrm>
        </p:spPr>
        <p:txBody>
          <a:bodyPr>
            <a:noAutofit/>
          </a:bodyPr>
          <a:lstStyle>
            <a:lvl1pPr>
              <a:defRPr sz="2000">
                <a:solidFill>
                  <a:schemeClr val="accent1"/>
                </a:solidFill>
              </a:defRPr>
            </a:lvl1pPr>
            <a:lvl2pPr>
              <a:defRPr sz="2000">
                <a:solidFill>
                  <a:schemeClr val="accent1"/>
                </a:solidFill>
              </a:defRPr>
            </a:lvl2pPr>
            <a:lvl3pPr>
              <a:defRPr sz="2000">
                <a:solidFill>
                  <a:schemeClr val="accent1"/>
                </a:solidFill>
              </a:defRPr>
            </a:lvl3pPr>
            <a:lvl4pPr>
              <a:defRPr sz="2000">
                <a:solidFill>
                  <a:schemeClr val="accent1"/>
                </a:solidFill>
              </a:defRPr>
            </a:lvl4pPr>
            <a:lvl5pPr>
              <a:defRPr sz="2000">
                <a:solidFill>
                  <a:schemeClr val="accent1"/>
                </a:solidFill>
              </a:defRPr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13" name="Marcador de texto 12"/>
          <p:cNvSpPr>
            <a:spLocks noGrp="1"/>
          </p:cNvSpPr>
          <p:nvPr>
            <p:ph type="body" sz="quarter" idx="14" hasCustomPrompt="1"/>
          </p:nvPr>
        </p:nvSpPr>
        <p:spPr>
          <a:xfrm>
            <a:off x="4648200" y="682625"/>
            <a:ext cx="4038600" cy="857250"/>
          </a:xfrm>
        </p:spPr>
        <p:txBody>
          <a:bodyPr anchor="b">
            <a:normAutofit/>
          </a:bodyPr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es-ES_tradnl" dirty="0"/>
              <a:t>HAGA CLIC PARA MODIFICAR</a:t>
            </a:r>
          </a:p>
        </p:txBody>
      </p:sp>
      <p:cxnSp>
        <p:nvCxnSpPr>
          <p:cNvPr id="14" name="Conector recto 13"/>
          <p:cNvCxnSpPr/>
          <p:nvPr userDrawn="1"/>
        </p:nvCxnSpPr>
        <p:spPr>
          <a:xfrm>
            <a:off x="4579892" y="735178"/>
            <a:ext cx="0" cy="686086"/>
          </a:xfrm>
          <a:prstGeom prst="line">
            <a:avLst/>
          </a:prstGeom>
          <a:ln w="15875" cap="rnd">
            <a:solidFill>
              <a:srgbClr val="FFFFFF"/>
            </a:solidFill>
            <a:prstDash val="sysDot"/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uadroTexto 10"/>
          <p:cNvSpPr txBox="1"/>
          <p:nvPr userDrawn="1"/>
        </p:nvSpPr>
        <p:spPr>
          <a:xfrm>
            <a:off x="1099153" y="603809"/>
            <a:ext cx="55945" cy="135935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l">
              <a:lnSpc>
                <a:spcPct val="50000"/>
              </a:lnSpc>
            </a:pPr>
            <a:r>
              <a:rPr lang="es-ES" sz="1000" b="0" i="0" dirty="0">
                <a:solidFill>
                  <a:srgbClr val="FFFFFF"/>
                </a:solidFill>
                <a:latin typeface="Avenir Light"/>
                <a:cs typeface="Avenir Light"/>
              </a:rPr>
              <a:t>|</a:t>
            </a:r>
          </a:p>
        </p:txBody>
      </p:sp>
      <p:pic>
        <p:nvPicPr>
          <p:cNvPr id="12" name="Imagen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286" y="357967"/>
            <a:ext cx="1514855" cy="44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595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os objeto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271315" y="1807380"/>
            <a:ext cx="2160000" cy="2545556"/>
          </a:xfrm>
        </p:spPr>
        <p:txBody>
          <a:bodyPr>
            <a:normAutofit/>
          </a:bodyPr>
          <a:lstStyle>
            <a:lvl1pPr>
              <a:defRPr sz="12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30133" y="1807380"/>
            <a:ext cx="2160000" cy="2545556"/>
          </a:xfrm>
        </p:spPr>
        <p:txBody>
          <a:bodyPr>
            <a:normAutofit/>
          </a:bodyPr>
          <a:lstStyle>
            <a:lvl1pPr>
              <a:defRPr sz="12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4ED0428-1FEF-344C-9D6C-61ADE24F2725}" type="datetime1">
              <a:rPr lang="es-MX" smtClean="0"/>
              <a:t>18/08/2016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s-ES"/>
              <a:t>NETBASE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C56A5C3-2649-164B-BEA4-B11CF0CB3D88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13" name="Marcador de texto 12"/>
          <p:cNvSpPr>
            <a:spLocks noGrp="1"/>
          </p:cNvSpPr>
          <p:nvPr>
            <p:ph type="body" sz="quarter" idx="14" hasCustomPrompt="1"/>
          </p:nvPr>
        </p:nvSpPr>
        <p:spPr>
          <a:xfrm>
            <a:off x="4648200" y="682625"/>
            <a:ext cx="4038600" cy="857250"/>
          </a:xfrm>
        </p:spPr>
        <p:txBody>
          <a:bodyPr anchor="b">
            <a:normAutofit/>
          </a:bodyPr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es-ES_tradnl" dirty="0"/>
              <a:t>HAGA CLIC PARA MODIFICAR</a:t>
            </a:r>
          </a:p>
        </p:txBody>
      </p:sp>
      <p:cxnSp>
        <p:nvCxnSpPr>
          <p:cNvPr id="14" name="Conector recto 13"/>
          <p:cNvCxnSpPr/>
          <p:nvPr userDrawn="1"/>
        </p:nvCxnSpPr>
        <p:spPr>
          <a:xfrm>
            <a:off x="4579892" y="735178"/>
            <a:ext cx="0" cy="686086"/>
          </a:xfrm>
          <a:prstGeom prst="line">
            <a:avLst/>
          </a:prstGeom>
          <a:ln w="15875" cap="rnd">
            <a:solidFill>
              <a:srgbClr val="FFFFFF"/>
            </a:solidFill>
            <a:prstDash val="sysDot"/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 userDrawn="1"/>
        </p:nvSpPr>
        <p:spPr>
          <a:xfrm>
            <a:off x="1099153" y="603809"/>
            <a:ext cx="55945" cy="135935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l">
              <a:lnSpc>
                <a:spcPct val="50000"/>
              </a:lnSpc>
            </a:pPr>
            <a:r>
              <a:rPr lang="es-ES" sz="1000" b="0" i="0" dirty="0">
                <a:solidFill>
                  <a:srgbClr val="FFFFFF"/>
                </a:solidFill>
                <a:latin typeface="Avenir Light"/>
                <a:cs typeface="Avenir Light"/>
              </a:rPr>
              <a:t>|</a:t>
            </a:r>
          </a:p>
        </p:txBody>
      </p:sp>
      <p:sp>
        <p:nvSpPr>
          <p:cNvPr id="17" name="Marcador de contenido 16"/>
          <p:cNvSpPr>
            <a:spLocks noGrp="1"/>
          </p:cNvSpPr>
          <p:nvPr>
            <p:ph sz="quarter" idx="15"/>
          </p:nvPr>
        </p:nvSpPr>
        <p:spPr>
          <a:xfrm>
            <a:off x="2450724" y="1807380"/>
            <a:ext cx="2160000" cy="2545545"/>
          </a:xfrm>
        </p:spPr>
        <p:txBody>
          <a:bodyPr>
            <a:normAutofit/>
          </a:bodyPr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19" name="Marcador de contenido 18"/>
          <p:cNvSpPr>
            <a:spLocks noGrp="1"/>
          </p:cNvSpPr>
          <p:nvPr>
            <p:ph sz="quarter" idx="16"/>
          </p:nvPr>
        </p:nvSpPr>
        <p:spPr>
          <a:xfrm>
            <a:off x="6809542" y="1807380"/>
            <a:ext cx="2160000" cy="2545556"/>
          </a:xfrm>
        </p:spPr>
        <p:txBody>
          <a:bodyPr>
            <a:normAutofit/>
          </a:bodyPr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pPr lvl="0"/>
            <a:r>
              <a:rPr lang="es-ES_tradnl" dirty="0"/>
              <a:t>Haga clic para modificar el estilo de texto del patrón</a:t>
            </a:r>
            <a:endParaRPr lang="es-ES" dirty="0"/>
          </a:p>
        </p:txBody>
      </p:sp>
      <p:pic>
        <p:nvPicPr>
          <p:cNvPr id="18" name="Imagen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286" y="357967"/>
            <a:ext cx="1514855" cy="44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864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271315" y="682973"/>
            <a:ext cx="4194277" cy="8572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271315" y="1772657"/>
            <a:ext cx="4194277" cy="27800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809543" y="46020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s-ES" sz="1000" kern="1200" smtClean="0">
                <a:solidFill>
                  <a:srgbClr val="506576"/>
                </a:solidFill>
                <a:latin typeface="Avenir Light"/>
                <a:ea typeface="+mn-ea"/>
                <a:cs typeface="+mn-cs"/>
              </a:defRPr>
            </a:lvl1pPr>
          </a:lstStyle>
          <a:p>
            <a:fld id="{3D59D99B-4875-4D49-8D86-3CF9C7489B38}" type="datetime1">
              <a:rPr lang="es-MX" smtClean="0"/>
              <a:t>18/08/2016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1150292" y="526401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506576"/>
                </a:solidFill>
                <a:latin typeface="Avenir Light"/>
              </a:defRPr>
            </a:lvl1pPr>
          </a:lstStyle>
          <a:p>
            <a:r>
              <a:rPr lang="es-ES"/>
              <a:t>NETBASE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783990" y="526401"/>
            <a:ext cx="42212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506576"/>
                </a:solidFill>
                <a:latin typeface="Avenir Light"/>
              </a:defRPr>
            </a:lvl1pPr>
          </a:lstStyle>
          <a:p>
            <a:fld id="{4C56A5C3-2649-164B-BEA4-B11CF0CB3D88}" type="slidenum">
              <a:rPr lang="es-ES" smtClean="0"/>
              <a:pPr/>
              <a:t>‹#›</a:t>
            </a:fld>
            <a:endParaRPr lang="es-ES" dirty="0"/>
          </a:p>
        </p:txBody>
      </p:sp>
      <p:sp>
        <p:nvSpPr>
          <p:cNvPr id="9" name="Elipse 8"/>
          <p:cNvSpPr>
            <a:spLocks noChangeAspect="1"/>
          </p:cNvSpPr>
          <p:nvPr userDrawn="1"/>
        </p:nvSpPr>
        <p:spPr>
          <a:xfrm>
            <a:off x="755865" y="621449"/>
            <a:ext cx="108000" cy="108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Avenir Light"/>
            </a:endParaRPr>
          </a:p>
        </p:txBody>
      </p:sp>
      <p:sp>
        <p:nvSpPr>
          <p:cNvPr id="10" name="Elipse 9"/>
          <p:cNvSpPr>
            <a:spLocks noChangeAspect="1"/>
          </p:cNvSpPr>
          <p:nvPr userDrawn="1"/>
        </p:nvSpPr>
        <p:spPr>
          <a:xfrm>
            <a:off x="563290" y="621449"/>
            <a:ext cx="108000" cy="108000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Avenir Light"/>
            </a:endParaRPr>
          </a:p>
        </p:txBody>
      </p:sp>
      <p:sp>
        <p:nvSpPr>
          <p:cNvPr id="11" name="Elipse 10"/>
          <p:cNvSpPr>
            <a:spLocks noChangeAspect="1"/>
          </p:cNvSpPr>
          <p:nvPr userDrawn="1"/>
        </p:nvSpPr>
        <p:spPr>
          <a:xfrm>
            <a:off x="370716" y="621449"/>
            <a:ext cx="108000" cy="108000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Avenir Light"/>
            </a:endParaRPr>
          </a:p>
        </p:txBody>
      </p:sp>
      <p:pic>
        <p:nvPicPr>
          <p:cNvPr id="12" name="Picture 13" descr="sap partner trans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34" y="4772888"/>
            <a:ext cx="5635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0856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51" r:id="rId5"/>
    <p:sldLayoutId id="2147483652" r:id="rId6"/>
    <p:sldLayoutId id="2147483665" r:id="rId7"/>
    <p:sldLayoutId id="2147483664" r:id="rId8"/>
    <p:sldLayoutId id="2147483666" r:id="rId9"/>
    <p:sldLayoutId id="2147483654" r:id="rId10"/>
    <p:sldLayoutId id="2147483655" r:id="rId11"/>
    <p:sldLayoutId id="2147483667" r:id="rId12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500" kern="1200">
          <a:solidFill>
            <a:schemeClr val="accent1"/>
          </a:solidFill>
          <a:latin typeface="Avenir Black"/>
          <a:ea typeface="+mj-ea"/>
          <a:cs typeface="Avenir Black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1400" kern="1200">
          <a:solidFill>
            <a:schemeClr val="tx2"/>
          </a:solidFill>
          <a:latin typeface="Avenir Light"/>
          <a:ea typeface="+mn-ea"/>
          <a:cs typeface="+mn-cs"/>
        </a:defRPr>
      </a:lvl1pPr>
      <a:lvl2pPr marL="457200" indent="0" algn="l" defTabSz="457200" rtl="0" eaLnBrk="1" latinLnBrk="0" hangingPunct="1">
        <a:spcBef>
          <a:spcPct val="20000"/>
        </a:spcBef>
        <a:buFont typeface="Arial"/>
        <a:buNone/>
        <a:defRPr sz="1400" kern="1200">
          <a:solidFill>
            <a:schemeClr val="tx2"/>
          </a:solidFill>
          <a:latin typeface="Avenir Light"/>
          <a:ea typeface="+mn-ea"/>
          <a:cs typeface="+mn-cs"/>
        </a:defRPr>
      </a:lvl2pPr>
      <a:lvl3pPr marL="914400" indent="0" algn="l" defTabSz="457200" rtl="0" eaLnBrk="1" latinLnBrk="0" hangingPunct="1">
        <a:spcBef>
          <a:spcPct val="20000"/>
        </a:spcBef>
        <a:buFont typeface="Arial"/>
        <a:buNone/>
        <a:defRPr sz="1400" kern="1200">
          <a:solidFill>
            <a:schemeClr val="tx2"/>
          </a:solidFill>
          <a:latin typeface="Avenir Light"/>
          <a:ea typeface="+mn-ea"/>
          <a:cs typeface="+mn-cs"/>
        </a:defRPr>
      </a:lvl3pPr>
      <a:lvl4pPr marL="1371600" indent="0" algn="l" defTabSz="457200" rtl="0" eaLnBrk="1" latinLnBrk="0" hangingPunct="1">
        <a:spcBef>
          <a:spcPct val="20000"/>
        </a:spcBef>
        <a:buFont typeface="Arial"/>
        <a:buNone/>
        <a:defRPr sz="1400" kern="1200">
          <a:solidFill>
            <a:schemeClr val="tx2"/>
          </a:solidFill>
          <a:latin typeface="Avenir Light"/>
          <a:ea typeface="+mn-ea"/>
          <a:cs typeface="+mn-cs"/>
        </a:defRPr>
      </a:lvl4pPr>
      <a:lvl5pPr marL="1828800" indent="0" algn="l" defTabSz="457200" rtl="0" eaLnBrk="1" latinLnBrk="0" hangingPunct="1">
        <a:spcBef>
          <a:spcPct val="20000"/>
        </a:spcBef>
        <a:buFont typeface="Arial"/>
        <a:buNone/>
        <a:defRPr sz="1400" kern="1200">
          <a:solidFill>
            <a:schemeClr val="tx2"/>
          </a:solidFill>
          <a:latin typeface="Avenir Ligh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rcador de posición de imagen 7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52" t="8894" r="10642"/>
          <a:stretch/>
        </p:blipFill>
        <p:spPr>
          <a:xfrm>
            <a:off x="0" y="0"/>
            <a:ext cx="4564062" cy="5143500"/>
          </a:xfrm>
        </p:spPr>
      </p:pic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4748882" y="2060972"/>
            <a:ext cx="4194261" cy="1021556"/>
          </a:xfrm>
        </p:spPr>
        <p:txBody>
          <a:bodyPr>
            <a:normAutofit fontScale="90000"/>
          </a:bodyPr>
          <a:lstStyle/>
          <a:p>
            <a:r>
              <a:rPr lang="es-ES" dirty="0"/>
              <a:t>ADMINISTRACIÓN DE CONSIGNACIÓN DE PROVEEDOR</a:t>
            </a:r>
          </a:p>
        </p:txBody>
      </p:sp>
      <p:sp>
        <p:nvSpPr>
          <p:cNvPr id="9" name="Marcador de texto 9"/>
          <p:cNvSpPr txBox="1">
            <a:spLocks/>
          </p:cNvSpPr>
          <p:nvPr/>
        </p:nvSpPr>
        <p:spPr>
          <a:xfrm>
            <a:off x="4732601" y="2762700"/>
            <a:ext cx="4038600" cy="3723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sz="1800" dirty="0"/>
          </a:p>
        </p:txBody>
      </p:sp>
      <p:pic>
        <p:nvPicPr>
          <p:cNvPr id="10" name="Imagen 9" descr="ADVANZER_TEMPLATE PRESinsitucional-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285" y="357967"/>
            <a:ext cx="1514858" cy="442278"/>
          </a:xfrm>
          <a:prstGeom prst="rect">
            <a:avLst/>
          </a:prstGeom>
        </p:spPr>
      </p:pic>
      <p:sp>
        <p:nvSpPr>
          <p:cNvPr id="11" name="Marcador de pie de página 4"/>
          <p:cNvSpPr>
            <a:spLocks noGrp="1"/>
          </p:cNvSpPr>
          <p:nvPr>
            <p:ph type="ftr" sz="quarter" idx="4294967295"/>
          </p:nvPr>
        </p:nvSpPr>
        <p:spPr>
          <a:xfrm>
            <a:off x="1150292" y="526401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506576"/>
                </a:solidFill>
                <a:latin typeface="Avenir Light"/>
              </a:defRPr>
            </a:lvl1pPr>
          </a:lstStyle>
          <a:p>
            <a:r>
              <a:rPr lang="es-ES" dirty="0">
                <a:solidFill>
                  <a:srgbClr val="FFFFFF"/>
                </a:solidFill>
              </a:rPr>
              <a:t>NETBASE</a:t>
            </a:r>
          </a:p>
        </p:txBody>
      </p:sp>
      <p:sp>
        <p:nvSpPr>
          <p:cNvPr id="12" name="Marcador de número de diapositiva 5"/>
          <p:cNvSpPr>
            <a:spLocks noGrp="1"/>
          </p:cNvSpPr>
          <p:nvPr>
            <p:ph type="sldNum" sz="quarter" idx="4294967295"/>
          </p:nvPr>
        </p:nvSpPr>
        <p:spPr>
          <a:xfrm>
            <a:off x="783990" y="526401"/>
            <a:ext cx="42212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506576"/>
                </a:solidFill>
                <a:latin typeface="Avenir Light"/>
              </a:defRPr>
            </a:lvl1pPr>
          </a:lstStyle>
          <a:p>
            <a:fld id="{4C56A5C3-2649-164B-BEA4-B11CF0CB3D88}" type="slidenum">
              <a:rPr lang="es-ES" smtClean="0">
                <a:solidFill>
                  <a:schemeClr val="bg1"/>
                </a:solidFill>
              </a:rPr>
              <a:pPr/>
              <a:t>1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3" name="Elipse 12"/>
          <p:cNvSpPr>
            <a:spLocks noChangeAspect="1"/>
          </p:cNvSpPr>
          <p:nvPr/>
        </p:nvSpPr>
        <p:spPr>
          <a:xfrm>
            <a:off x="755865" y="621449"/>
            <a:ext cx="108000" cy="108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bg1"/>
              </a:solidFill>
              <a:latin typeface="Avenir Light"/>
            </a:endParaRPr>
          </a:p>
        </p:txBody>
      </p:sp>
      <p:sp>
        <p:nvSpPr>
          <p:cNvPr id="14" name="Elipse 13"/>
          <p:cNvSpPr>
            <a:spLocks noChangeAspect="1"/>
          </p:cNvSpPr>
          <p:nvPr/>
        </p:nvSpPr>
        <p:spPr>
          <a:xfrm>
            <a:off x="563290" y="621449"/>
            <a:ext cx="108000" cy="108000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bg1"/>
              </a:solidFill>
              <a:latin typeface="Avenir Light"/>
            </a:endParaRPr>
          </a:p>
        </p:txBody>
      </p:sp>
      <p:sp>
        <p:nvSpPr>
          <p:cNvPr id="15" name="Elipse 14"/>
          <p:cNvSpPr>
            <a:spLocks noChangeAspect="1"/>
          </p:cNvSpPr>
          <p:nvPr/>
        </p:nvSpPr>
        <p:spPr>
          <a:xfrm>
            <a:off x="370716" y="621449"/>
            <a:ext cx="108000" cy="108000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bg1"/>
              </a:solidFill>
              <a:latin typeface="Avenir Light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1099153" y="603809"/>
            <a:ext cx="55945" cy="135935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l">
              <a:lnSpc>
                <a:spcPct val="50000"/>
              </a:lnSpc>
            </a:pPr>
            <a:r>
              <a:rPr lang="es-ES" sz="1000" b="0" i="0" dirty="0">
                <a:solidFill>
                  <a:schemeClr val="bg1"/>
                </a:solidFill>
                <a:latin typeface="Avenir Light"/>
                <a:cs typeface="Avenir Light"/>
              </a:rPr>
              <a:t>|</a:t>
            </a:r>
          </a:p>
        </p:txBody>
      </p:sp>
      <p:sp>
        <p:nvSpPr>
          <p:cNvPr id="17" name="Elipse 16"/>
          <p:cNvSpPr/>
          <p:nvPr/>
        </p:nvSpPr>
        <p:spPr>
          <a:xfrm>
            <a:off x="2442091" y="1372333"/>
            <a:ext cx="357967" cy="357967"/>
          </a:xfrm>
          <a:prstGeom prst="ellipse">
            <a:avLst/>
          </a:prstGeom>
          <a:solidFill>
            <a:schemeClr val="accent1">
              <a:alpha val="7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Avenir Light"/>
            </a:endParaRPr>
          </a:p>
        </p:txBody>
      </p:sp>
      <p:sp>
        <p:nvSpPr>
          <p:cNvPr id="18" name="Elipse 17"/>
          <p:cNvSpPr/>
          <p:nvPr/>
        </p:nvSpPr>
        <p:spPr>
          <a:xfrm>
            <a:off x="2985128" y="2613517"/>
            <a:ext cx="357967" cy="357967"/>
          </a:xfrm>
          <a:prstGeom prst="ellipse">
            <a:avLst/>
          </a:pr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Avenir Light"/>
            </a:endParaRPr>
          </a:p>
        </p:txBody>
      </p:sp>
      <p:sp>
        <p:nvSpPr>
          <p:cNvPr id="20" name="Elipse 19"/>
          <p:cNvSpPr/>
          <p:nvPr/>
        </p:nvSpPr>
        <p:spPr>
          <a:xfrm>
            <a:off x="864426" y="1871823"/>
            <a:ext cx="357967" cy="357967"/>
          </a:xfrm>
          <a:prstGeom prst="ellipse">
            <a:avLst/>
          </a:prstGeom>
          <a:solidFill>
            <a:schemeClr val="accent2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1776422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Descripción del proceso</a:t>
            </a:r>
          </a:p>
        </p:txBody>
      </p:sp>
      <p:sp>
        <p:nvSpPr>
          <p:cNvPr id="7" name="Marcador de contenido 6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" altLang="en-US" dirty="0"/>
              <a:t>En la administración de stocks en consignación, el proveedor suministra el material y lo almacena en las instalaciones del cliente.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" dirty="0"/>
              <a:t>El proveedor sigue siendo el propietario legal del material hasta que se retira de los almacenes de consignación. Es en ese momento cuando el proveedor le reclamará el pago al cliente.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" dirty="0"/>
              <a:t>La ejecución del MRP puede crear solicitudes de compra para piezas que se deben aprovisionar en una base de consignación.</a:t>
            </a:r>
            <a:endParaRPr lang="es-ES" altLang="en-US" dirty="0"/>
          </a:p>
        </p:txBody>
      </p:sp>
      <p:sp>
        <p:nvSpPr>
          <p:cNvPr id="8" name="Marcador de contenido 7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Contabilización automática de mercancías en el stock de artículos en consignación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Se requieren menos contabilizaciones manuales de FI.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La facturación periódica genera y libera facturas.</a:t>
            </a: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ES" dirty="0"/>
              <a:t>Beneficios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A5C3-2649-164B-BEA4-B11CF0CB3D88}" type="slidenum">
              <a:rPr lang="es-ES" smtClean="0"/>
              <a:t>2</a:t>
            </a:fld>
            <a:endParaRPr lang="es-ES" dirty="0"/>
          </a:p>
        </p:txBody>
      </p:sp>
      <p:sp>
        <p:nvSpPr>
          <p:cNvPr id="11" name="Marcador de contenido 7"/>
          <p:cNvSpPr>
            <a:spLocks noGrp="1"/>
          </p:cNvSpPr>
          <p:nvPr>
            <p:ph sz="half" idx="2"/>
          </p:nvPr>
        </p:nvSpPr>
        <p:spPr>
          <a:xfrm>
            <a:off x="4648200" y="3818958"/>
            <a:ext cx="4038600" cy="1067955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Planeador </a:t>
            </a:r>
            <a:r>
              <a:rPr lang="es-ES"/>
              <a:t>de compras</a:t>
            </a:r>
            <a:endParaRPr lang="es-E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Comprador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Almacenista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12" name="Marcador de texto 9"/>
          <p:cNvSpPr txBox="1">
            <a:spLocks/>
          </p:cNvSpPr>
          <p:nvPr/>
        </p:nvSpPr>
        <p:spPr>
          <a:xfrm>
            <a:off x="4648200" y="2694203"/>
            <a:ext cx="4038600" cy="8572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Roles organizacionales</a:t>
            </a:r>
          </a:p>
        </p:txBody>
      </p:sp>
    </p:spTree>
    <p:extLst>
      <p:ext uri="{BB962C8B-B14F-4D97-AF65-F5344CB8AC3E}">
        <p14:creationId xmlns:p14="http://schemas.microsoft.com/office/powerpoint/2010/main" val="4080048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s-MX" dirty="0"/>
              <a:t>Premisas, comentarios, funcionalidad y/o reglas de negocio del cliente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A5C3-2649-164B-BEA4-B11CF0CB3D88}" type="slidenum">
              <a:rPr lang="es-ES" smtClean="0"/>
              <a:t>3</a:t>
            </a:fld>
            <a:endParaRPr lang="es-ES" dirty="0"/>
          </a:p>
        </p:txBody>
      </p:sp>
      <p:sp>
        <p:nvSpPr>
          <p:cNvPr id="10" name="Marcador de contenido 6"/>
          <p:cNvSpPr txBox="1">
            <a:spLocks/>
          </p:cNvSpPr>
          <p:nvPr/>
        </p:nvSpPr>
        <p:spPr>
          <a:xfrm>
            <a:off x="271314" y="1807380"/>
            <a:ext cx="8552645" cy="2545556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altLang="en-US" dirty="0" err="1"/>
              <a:t>Agregar</a:t>
            </a:r>
            <a:r>
              <a:rPr lang="en-US" altLang="en-US" dirty="0"/>
              <a:t> </a:t>
            </a:r>
            <a:r>
              <a:rPr lang="en-US" altLang="en-US" dirty="0" err="1"/>
              <a:t>premisas</a:t>
            </a:r>
            <a:r>
              <a:rPr lang="en-US" altLang="en-US" dirty="0"/>
              <a:t>, </a:t>
            </a:r>
            <a:r>
              <a:rPr lang="en-US" altLang="en-US" dirty="0" err="1"/>
              <a:t>comentarios</a:t>
            </a:r>
            <a:r>
              <a:rPr lang="en-US" altLang="en-US" dirty="0"/>
              <a:t>, </a:t>
            </a:r>
            <a:r>
              <a:rPr lang="en-US" altLang="en-US" dirty="0" err="1"/>
              <a:t>funcionalidad</a:t>
            </a:r>
            <a:r>
              <a:rPr lang="en-US" altLang="en-US" dirty="0"/>
              <a:t> y/o </a:t>
            </a:r>
            <a:r>
              <a:rPr lang="en-US" altLang="en-US" dirty="0" err="1"/>
              <a:t>reglas</a:t>
            </a:r>
            <a:r>
              <a:rPr lang="en-US" altLang="en-US" dirty="0"/>
              <a:t> del </a:t>
            </a:r>
            <a:r>
              <a:rPr lang="en-US" altLang="en-US" dirty="0" err="1"/>
              <a:t>negocio</a:t>
            </a:r>
            <a:r>
              <a:rPr lang="en-US" altLang="en-US" dirty="0"/>
              <a:t> </a:t>
            </a:r>
            <a:r>
              <a:rPr lang="en-US" altLang="en-US" dirty="0" err="1"/>
              <a:t>específicas</a:t>
            </a:r>
            <a:r>
              <a:rPr lang="en-US" altLang="en-US" dirty="0"/>
              <a:t> del </a:t>
            </a:r>
            <a:r>
              <a:rPr lang="en-US" altLang="en-US" dirty="0" err="1"/>
              <a:t>cliente</a:t>
            </a:r>
            <a:r>
              <a:rPr lang="en-US" altLang="en-US" dirty="0"/>
              <a:t> </a:t>
            </a:r>
            <a:endParaRPr lang="es-MX" altLang="en-US" dirty="0"/>
          </a:p>
        </p:txBody>
      </p:sp>
    </p:spTree>
    <p:extLst>
      <p:ext uri="{BB962C8B-B14F-4D97-AF65-F5344CB8AC3E}">
        <p14:creationId xmlns:p14="http://schemas.microsoft.com/office/powerpoint/2010/main" val="1447856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s-MX" dirty="0"/>
              <a:t>Agregados funcionales y/o interfaces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A5C3-2649-164B-BEA4-B11CF0CB3D88}" type="slidenum">
              <a:rPr lang="es-ES" smtClean="0"/>
              <a:t>4</a:t>
            </a:fld>
            <a:endParaRPr lang="es-ES"/>
          </a:p>
        </p:txBody>
      </p:sp>
      <p:sp>
        <p:nvSpPr>
          <p:cNvPr id="10" name="Marcador de contenido 6"/>
          <p:cNvSpPr txBox="1">
            <a:spLocks/>
          </p:cNvSpPr>
          <p:nvPr/>
        </p:nvSpPr>
        <p:spPr>
          <a:xfrm>
            <a:off x="271314" y="1807380"/>
            <a:ext cx="8552645" cy="2545556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MX" altLang="en-US" dirty="0"/>
              <a:t>Agregar los agregados funcionales y/o interfaces que interactúan en este proceso </a:t>
            </a:r>
          </a:p>
        </p:txBody>
      </p:sp>
    </p:spTree>
    <p:extLst>
      <p:ext uri="{BB962C8B-B14F-4D97-AF65-F5344CB8AC3E}">
        <p14:creationId xmlns:p14="http://schemas.microsoft.com/office/powerpoint/2010/main" val="583426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8"/>
          <p:cNvSpPr>
            <a:spLocks noChangeArrowheads="1"/>
          </p:cNvSpPr>
          <p:nvPr/>
        </p:nvSpPr>
        <p:spPr bwMode="auto">
          <a:xfrm rot="10800000">
            <a:off x="325875" y="848586"/>
            <a:ext cx="8820029" cy="1275306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s-MX" altLang="es-MX" sz="525" b="1" dirty="0">
              <a:latin typeface="Calibri" panose="020F0502020204030204" pitchFamily="34" charset="0"/>
            </a:endParaRPr>
          </a:p>
        </p:txBody>
      </p:sp>
      <p:sp>
        <p:nvSpPr>
          <p:cNvPr id="25602" name="Rectangle 8"/>
          <p:cNvSpPr>
            <a:spLocks noChangeArrowheads="1"/>
          </p:cNvSpPr>
          <p:nvPr/>
        </p:nvSpPr>
        <p:spPr bwMode="auto">
          <a:xfrm rot="10800000">
            <a:off x="-1762" y="2123892"/>
            <a:ext cx="329184" cy="1200150"/>
          </a:xfrm>
          <a:prstGeom prst="rect">
            <a:avLst/>
          </a:prstGeom>
          <a:gradFill rotWithShape="1">
            <a:gsLst>
              <a:gs pos="0">
                <a:srgbClr val="929292"/>
              </a:gs>
              <a:gs pos="50000">
                <a:srgbClr val="C0C0C0"/>
              </a:gs>
              <a:gs pos="100000">
                <a:srgbClr val="929292"/>
              </a:gs>
            </a:gsLst>
            <a:lin ang="5400000" scaled="1"/>
          </a:gra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MX" altLang="es-MX" sz="750" b="1" dirty="0">
                <a:latin typeface="Calibri" panose="020F0502020204030204" pitchFamily="34" charset="0"/>
              </a:rPr>
              <a:t>Almacenista</a:t>
            </a:r>
          </a:p>
        </p:txBody>
      </p:sp>
      <p:sp>
        <p:nvSpPr>
          <p:cNvPr id="25606" name="Rectangle 8"/>
          <p:cNvSpPr>
            <a:spLocks noChangeArrowheads="1"/>
          </p:cNvSpPr>
          <p:nvPr/>
        </p:nvSpPr>
        <p:spPr bwMode="auto">
          <a:xfrm rot="10800000">
            <a:off x="-1762" y="847725"/>
            <a:ext cx="329184" cy="1266642"/>
          </a:xfrm>
          <a:prstGeom prst="rect">
            <a:avLst/>
          </a:prstGeom>
          <a:gradFill rotWithShape="1">
            <a:gsLst>
              <a:gs pos="0">
                <a:srgbClr val="929292"/>
              </a:gs>
              <a:gs pos="50000">
                <a:srgbClr val="C0C0C0"/>
              </a:gs>
              <a:gs pos="100000">
                <a:srgbClr val="929292"/>
              </a:gs>
            </a:gsLst>
            <a:lin ang="5400000" scaled="1"/>
          </a:gra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MX" altLang="es-MX" sz="700" b="1" dirty="0">
                <a:latin typeface="Calibri" panose="020F0502020204030204" pitchFamily="34" charset="0"/>
              </a:rPr>
              <a:t>Planeador de compras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MX" dirty="0"/>
              <a:t>Administración de Consignación de Proveedor</a:t>
            </a:r>
          </a:p>
        </p:txBody>
      </p:sp>
      <p:sp>
        <p:nvSpPr>
          <p:cNvPr id="32" name="AutoShape 56"/>
          <p:cNvSpPr>
            <a:spLocks noChangeArrowheads="1"/>
          </p:cNvSpPr>
          <p:nvPr/>
        </p:nvSpPr>
        <p:spPr bwMode="auto">
          <a:xfrm>
            <a:off x="1830051" y="339855"/>
            <a:ext cx="800100" cy="475488"/>
          </a:xfrm>
          <a:prstGeom prst="flowChartPredefinedProcess">
            <a:avLst/>
          </a:prstGeom>
          <a:gradFill rotWithShape="1">
            <a:gsLst>
              <a:gs pos="0">
                <a:srgbClr val="9A74C1"/>
              </a:gs>
              <a:gs pos="50000">
                <a:srgbClr val="CC99FF"/>
              </a:gs>
              <a:gs pos="100000">
                <a:srgbClr val="9A74C1"/>
              </a:gs>
            </a:gsLst>
            <a:lin ang="54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18000" tIns="18000" rIns="18000" bIns="1800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MX" altLang="es-MX" sz="600" b="1" dirty="0">
                <a:solidFill>
                  <a:srgbClr val="2B2D2E"/>
                </a:solidFill>
              </a:rPr>
              <a:t>Plan de Requerimiento de Materiales (MRP)</a:t>
            </a:r>
          </a:p>
        </p:txBody>
      </p:sp>
      <p:sp>
        <p:nvSpPr>
          <p:cNvPr id="35" name="AutoShape 32"/>
          <p:cNvSpPr>
            <a:spLocks noChangeArrowheads="1"/>
          </p:cNvSpPr>
          <p:nvPr/>
        </p:nvSpPr>
        <p:spPr bwMode="auto">
          <a:xfrm>
            <a:off x="2245722" y="1111944"/>
            <a:ext cx="813816" cy="475488"/>
          </a:xfrm>
          <a:prstGeom prst="flowChartProcess">
            <a:avLst/>
          </a:prstGeom>
          <a:gradFill rotWithShape="1">
            <a:gsLst>
              <a:gs pos="0">
                <a:srgbClr val="869BA8"/>
              </a:gs>
              <a:gs pos="50000">
                <a:srgbClr val="CCECFF"/>
              </a:gs>
              <a:gs pos="100000">
                <a:srgbClr val="869BA8"/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18000" tIns="18000" rIns="18000" bIns="18000" anchor="ctr" anchorCtr="1"/>
          <a:lstStyle/>
          <a:p>
            <a:pPr algn="ctr"/>
            <a:r>
              <a:rPr lang="es-MX" altLang="es-MX" sz="600" b="1" dirty="0">
                <a:solidFill>
                  <a:srgbClr val="2B2D2E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MD04</a:t>
            </a:r>
          </a:p>
          <a:p>
            <a:pPr algn="ctr"/>
            <a:r>
              <a:rPr lang="es-MX" altLang="es-MX" sz="600" b="1" dirty="0">
                <a:solidFill>
                  <a:srgbClr val="2B2D2E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Visualización de necesidades de almacén</a:t>
            </a:r>
          </a:p>
        </p:txBody>
      </p:sp>
      <p:sp>
        <p:nvSpPr>
          <p:cNvPr id="36" name="AutoShape 56"/>
          <p:cNvSpPr>
            <a:spLocks noChangeArrowheads="1"/>
          </p:cNvSpPr>
          <p:nvPr/>
        </p:nvSpPr>
        <p:spPr bwMode="auto">
          <a:xfrm>
            <a:off x="2710542" y="339855"/>
            <a:ext cx="800100" cy="475488"/>
          </a:xfrm>
          <a:prstGeom prst="flowChartPredefinedProcess">
            <a:avLst/>
          </a:prstGeom>
          <a:gradFill rotWithShape="1">
            <a:gsLst>
              <a:gs pos="0">
                <a:srgbClr val="9A74C1"/>
              </a:gs>
              <a:gs pos="50000">
                <a:srgbClr val="CC99FF"/>
              </a:gs>
              <a:gs pos="100000">
                <a:srgbClr val="9A74C1"/>
              </a:gs>
            </a:gsLst>
            <a:lin ang="54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18000" tIns="18000" rIns="18000" bIns="1800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MX" altLang="es-MX" sz="600" b="1" dirty="0">
                <a:solidFill>
                  <a:srgbClr val="2B2D2E"/>
                </a:solidFill>
              </a:rPr>
              <a:t>Administración de Datos Maestros</a:t>
            </a:r>
          </a:p>
        </p:txBody>
      </p:sp>
      <p:sp>
        <p:nvSpPr>
          <p:cNvPr id="37" name="Rectangle 8"/>
          <p:cNvSpPr>
            <a:spLocks noChangeArrowheads="1"/>
          </p:cNvSpPr>
          <p:nvPr/>
        </p:nvSpPr>
        <p:spPr bwMode="auto">
          <a:xfrm rot="10800000">
            <a:off x="0" y="3321954"/>
            <a:ext cx="329184" cy="1268730"/>
          </a:xfrm>
          <a:prstGeom prst="rect">
            <a:avLst/>
          </a:prstGeom>
          <a:gradFill rotWithShape="1">
            <a:gsLst>
              <a:gs pos="0">
                <a:srgbClr val="929292"/>
              </a:gs>
              <a:gs pos="50000">
                <a:srgbClr val="C0C0C0"/>
              </a:gs>
              <a:gs pos="100000">
                <a:srgbClr val="929292"/>
              </a:gs>
            </a:gsLst>
            <a:lin ang="5400000" scaled="1"/>
          </a:gra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MX" altLang="es-MX" sz="750" b="1" dirty="0">
                <a:latin typeface="Calibri" panose="020F0502020204030204" pitchFamily="34" charset="0"/>
              </a:rPr>
              <a:t>Cuentas por pagar</a:t>
            </a:r>
          </a:p>
        </p:txBody>
      </p:sp>
      <p:sp>
        <p:nvSpPr>
          <p:cNvPr id="38" name="AutoShape 32"/>
          <p:cNvSpPr>
            <a:spLocks noChangeArrowheads="1"/>
          </p:cNvSpPr>
          <p:nvPr/>
        </p:nvSpPr>
        <p:spPr bwMode="auto">
          <a:xfrm>
            <a:off x="2245722" y="2467516"/>
            <a:ext cx="813816" cy="475488"/>
          </a:xfrm>
          <a:prstGeom prst="flowChartProcess">
            <a:avLst/>
          </a:prstGeom>
          <a:gradFill rotWithShape="1">
            <a:gsLst>
              <a:gs pos="0">
                <a:srgbClr val="869BA8"/>
              </a:gs>
              <a:gs pos="50000">
                <a:srgbClr val="CCECFF"/>
              </a:gs>
              <a:gs pos="100000">
                <a:srgbClr val="869BA8"/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18000" tIns="18000" rIns="18000" bIns="18000" anchor="ctr" anchorCtr="1"/>
          <a:lstStyle/>
          <a:p>
            <a:pPr algn="ctr"/>
            <a:r>
              <a:rPr lang="es-MX" altLang="es-MX" sz="600" b="1" dirty="0">
                <a:solidFill>
                  <a:srgbClr val="2B2D2E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MIGO</a:t>
            </a:r>
          </a:p>
          <a:p>
            <a:pPr algn="ctr"/>
            <a:r>
              <a:rPr lang="es-MX" altLang="es-MX" sz="600" b="1" dirty="0">
                <a:solidFill>
                  <a:srgbClr val="2B2D2E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Recepción de materiales</a:t>
            </a:r>
          </a:p>
        </p:txBody>
      </p:sp>
      <p:sp>
        <p:nvSpPr>
          <p:cNvPr id="39" name="AutoShape 32"/>
          <p:cNvSpPr>
            <a:spLocks noChangeArrowheads="1"/>
          </p:cNvSpPr>
          <p:nvPr/>
        </p:nvSpPr>
        <p:spPr bwMode="auto">
          <a:xfrm>
            <a:off x="3510642" y="2477079"/>
            <a:ext cx="813816" cy="475488"/>
          </a:xfrm>
          <a:prstGeom prst="flowChartProcess">
            <a:avLst/>
          </a:prstGeom>
          <a:gradFill rotWithShape="1">
            <a:gsLst>
              <a:gs pos="0">
                <a:srgbClr val="869BA8"/>
              </a:gs>
              <a:gs pos="50000">
                <a:srgbClr val="CCECFF"/>
              </a:gs>
              <a:gs pos="100000">
                <a:srgbClr val="869BA8"/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18000" tIns="18000" rIns="18000" bIns="18000" anchor="ctr" anchorCtr="1"/>
          <a:lstStyle/>
          <a:p>
            <a:pPr algn="ctr"/>
            <a:r>
              <a:rPr lang="es-MX" altLang="es-MX" sz="600" b="1" dirty="0">
                <a:solidFill>
                  <a:srgbClr val="2B2D2E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MIGO</a:t>
            </a:r>
          </a:p>
          <a:p>
            <a:pPr algn="ctr"/>
            <a:r>
              <a:rPr lang="es-MX" altLang="es-MX" sz="600" b="1" dirty="0">
                <a:solidFill>
                  <a:srgbClr val="2B2D2E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Traslado de stock en consignación a propio</a:t>
            </a:r>
          </a:p>
        </p:txBody>
      </p:sp>
      <p:sp>
        <p:nvSpPr>
          <p:cNvPr id="40" name="AutoShape 32"/>
          <p:cNvSpPr>
            <a:spLocks noChangeArrowheads="1"/>
          </p:cNvSpPr>
          <p:nvPr/>
        </p:nvSpPr>
        <p:spPr bwMode="auto">
          <a:xfrm>
            <a:off x="6293466" y="3465225"/>
            <a:ext cx="813816" cy="475488"/>
          </a:xfrm>
          <a:prstGeom prst="flowChartProcess">
            <a:avLst/>
          </a:prstGeom>
          <a:gradFill rotWithShape="1">
            <a:gsLst>
              <a:gs pos="0">
                <a:srgbClr val="869BA8"/>
              </a:gs>
              <a:gs pos="50000">
                <a:srgbClr val="CCECFF"/>
              </a:gs>
              <a:gs pos="100000">
                <a:srgbClr val="869BA8"/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18000" tIns="18000" rIns="18000" bIns="18000" anchor="ctr" anchorCtr="1"/>
          <a:lstStyle/>
          <a:p>
            <a:pPr algn="ctr"/>
            <a:r>
              <a:rPr lang="es-MX" altLang="es-MX" sz="600" b="1" dirty="0">
                <a:solidFill>
                  <a:srgbClr val="2B2D2E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MRKO</a:t>
            </a:r>
          </a:p>
          <a:p>
            <a:pPr algn="ctr"/>
            <a:r>
              <a:rPr lang="es-MX" altLang="es-MX" sz="600" b="1" dirty="0">
                <a:solidFill>
                  <a:srgbClr val="2B2D2E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Liquidación periódica de deudas</a:t>
            </a:r>
          </a:p>
        </p:txBody>
      </p:sp>
      <p:sp>
        <p:nvSpPr>
          <p:cNvPr id="41" name="AutoShape 25"/>
          <p:cNvSpPr>
            <a:spLocks noChangeArrowheads="1"/>
          </p:cNvSpPr>
          <p:nvPr/>
        </p:nvSpPr>
        <p:spPr bwMode="auto">
          <a:xfrm>
            <a:off x="4808307" y="2477079"/>
            <a:ext cx="886479" cy="500833"/>
          </a:xfrm>
          <a:prstGeom prst="flowChartDecision">
            <a:avLst/>
          </a:prstGeom>
          <a:gradFill rotWithShape="1">
            <a:gsLst>
              <a:gs pos="0">
                <a:srgbClr val="869BA8"/>
              </a:gs>
              <a:gs pos="50000">
                <a:srgbClr val="CCECFF"/>
              </a:gs>
              <a:gs pos="100000">
                <a:srgbClr val="869BA8"/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18000" tIns="18000" rIns="18000" bIns="18000" anchor="ctr" anchorCtr="1"/>
          <a:lstStyle/>
          <a:p>
            <a:pPr algn="ctr"/>
            <a:r>
              <a:rPr lang="es-MX" altLang="es-MX" sz="600" b="1" dirty="0">
                <a:solidFill>
                  <a:srgbClr val="2B2D2E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Consumo</a:t>
            </a:r>
          </a:p>
        </p:txBody>
      </p:sp>
      <p:sp>
        <p:nvSpPr>
          <p:cNvPr id="42" name="AutoShape 56"/>
          <p:cNvSpPr>
            <a:spLocks noChangeArrowheads="1"/>
          </p:cNvSpPr>
          <p:nvPr/>
        </p:nvSpPr>
        <p:spPr bwMode="auto">
          <a:xfrm>
            <a:off x="6300324" y="4635630"/>
            <a:ext cx="800100" cy="475488"/>
          </a:xfrm>
          <a:prstGeom prst="flowChartPredefinedProcess">
            <a:avLst/>
          </a:prstGeom>
          <a:gradFill rotWithShape="1">
            <a:gsLst>
              <a:gs pos="0">
                <a:srgbClr val="9A74C1"/>
              </a:gs>
              <a:gs pos="50000">
                <a:srgbClr val="CC99FF"/>
              </a:gs>
              <a:gs pos="100000">
                <a:srgbClr val="9A74C1"/>
              </a:gs>
            </a:gsLst>
            <a:lin ang="54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18000" tIns="18000" rIns="18000" bIns="1800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MX" altLang="es-MX" sz="600" b="1" dirty="0">
                <a:solidFill>
                  <a:srgbClr val="2B2D2E"/>
                </a:solidFill>
              </a:rPr>
              <a:t>Pago a proveedores</a:t>
            </a:r>
          </a:p>
        </p:txBody>
      </p:sp>
      <p:sp>
        <p:nvSpPr>
          <p:cNvPr id="43" name="AutoShape 25"/>
          <p:cNvSpPr>
            <a:spLocks noChangeArrowheads="1"/>
          </p:cNvSpPr>
          <p:nvPr/>
        </p:nvSpPr>
        <p:spPr bwMode="auto">
          <a:xfrm>
            <a:off x="4785360" y="3456081"/>
            <a:ext cx="887457" cy="493776"/>
          </a:xfrm>
          <a:prstGeom prst="flowChartManualOperation">
            <a:avLst/>
          </a:prstGeom>
          <a:gradFill rotWithShape="1">
            <a:gsLst>
              <a:gs pos="0">
                <a:srgbClr val="65A886"/>
              </a:gs>
              <a:gs pos="50000">
                <a:srgbClr val="99FFCC"/>
              </a:gs>
              <a:gs pos="100000">
                <a:srgbClr val="65A886"/>
              </a:gs>
            </a:gsLst>
            <a:lin ang="54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18000" tIns="18000" rIns="18000" bIns="18000" anchor="ctr"/>
          <a:lstStyle/>
          <a:p>
            <a:pPr algn="ctr">
              <a:lnSpc>
                <a:spcPct val="80000"/>
              </a:lnSpc>
            </a:pPr>
            <a:r>
              <a:rPr lang="es-MX" altLang="es-MX" sz="600" b="1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  <a:sym typeface="Times New Roman" panose="02020603050405020304" pitchFamily="18" charset="0"/>
              </a:rPr>
              <a:t>Recepción de factura de proveedores</a:t>
            </a:r>
          </a:p>
        </p:txBody>
      </p:sp>
      <p:sp>
        <p:nvSpPr>
          <p:cNvPr id="44" name="Rectangle 13"/>
          <p:cNvSpPr/>
          <p:nvPr/>
        </p:nvSpPr>
        <p:spPr>
          <a:xfrm>
            <a:off x="1749660" y="330330"/>
            <a:ext cx="1846706" cy="475488"/>
          </a:xfrm>
          <a:prstGeom prst="rect">
            <a:avLst/>
          </a:prstGeom>
          <a:noFill/>
          <a:ln w="12700">
            <a:solidFill>
              <a:srgbClr val="0000CC"/>
            </a:solidFill>
            <a:prstDash val="dash"/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s-MX" dirty="0"/>
          </a:p>
        </p:txBody>
      </p:sp>
      <p:cxnSp>
        <p:nvCxnSpPr>
          <p:cNvPr id="4" name="Straight Arrow Connector 3"/>
          <p:cNvCxnSpPr>
            <a:stCxn id="44" idx="2"/>
            <a:endCxn id="35" idx="0"/>
          </p:cNvCxnSpPr>
          <p:nvPr/>
        </p:nvCxnSpPr>
        <p:spPr>
          <a:xfrm flipH="1">
            <a:off x="2652630" y="805818"/>
            <a:ext cx="20383" cy="306126"/>
          </a:xfrm>
          <a:prstGeom prst="straightConnector1">
            <a:avLst/>
          </a:prstGeom>
          <a:noFill/>
          <a:ln w="12700">
            <a:solidFill>
              <a:srgbClr val="0000CC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" name="Rectangle 8"/>
          <p:cNvSpPr>
            <a:spLocks noChangeArrowheads="1"/>
          </p:cNvSpPr>
          <p:nvPr/>
        </p:nvSpPr>
        <p:spPr bwMode="auto">
          <a:xfrm rot="10800000">
            <a:off x="325874" y="3330663"/>
            <a:ext cx="8818125" cy="126873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s-MX" altLang="es-MX" sz="525" b="1" dirty="0">
              <a:latin typeface="Calibri" panose="020F0502020204030204" pitchFamily="34" charset="0"/>
            </a:endParaRPr>
          </a:p>
        </p:txBody>
      </p:sp>
      <p:cxnSp>
        <p:nvCxnSpPr>
          <p:cNvPr id="7" name="Straight Arrow Connector 6"/>
          <p:cNvCxnSpPr>
            <a:stCxn id="35" idx="2"/>
            <a:endCxn id="38" idx="0"/>
          </p:cNvCxnSpPr>
          <p:nvPr/>
        </p:nvCxnSpPr>
        <p:spPr>
          <a:xfrm>
            <a:off x="2652630" y="1587432"/>
            <a:ext cx="0" cy="880084"/>
          </a:xfrm>
          <a:prstGeom prst="straightConnector1">
            <a:avLst/>
          </a:prstGeom>
          <a:noFill/>
          <a:ln w="12700">
            <a:solidFill>
              <a:srgbClr val="0000CC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Straight Arrow Connector 8"/>
          <p:cNvCxnSpPr>
            <a:stCxn id="38" idx="3"/>
            <a:endCxn id="39" idx="1"/>
          </p:cNvCxnSpPr>
          <p:nvPr/>
        </p:nvCxnSpPr>
        <p:spPr>
          <a:xfrm>
            <a:off x="3059538" y="2705260"/>
            <a:ext cx="451104" cy="9563"/>
          </a:xfrm>
          <a:prstGeom prst="straightConnector1">
            <a:avLst/>
          </a:prstGeom>
          <a:noFill/>
          <a:ln w="12700">
            <a:solidFill>
              <a:srgbClr val="0000CC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Straight Arrow Connector 10"/>
          <p:cNvCxnSpPr>
            <a:stCxn id="39" idx="3"/>
            <a:endCxn id="41" idx="1"/>
          </p:cNvCxnSpPr>
          <p:nvPr/>
        </p:nvCxnSpPr>
        <p:spPr>
          <a:xfrm>
            <a:off x="4324458" y="2714823"/>
            <a:ext cx="483849" cy="12673"/>
          </a:xfrm>
          <a:prstGeom prst="straightConnector1">
            <a:avLst/>
          </a:prstGeom>
          <a:noFill/>
          <a:ln w="12700">
            <a:solidFill>
              <a:srgbClr val="0000CC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Straight Arrow Connector 12"/>
          <p:cNvCxnSpPr>
            <a:endCxn id="43" idx="0"/>
          </p:cNvCxnSpPr>
          <p:nvPr/>
        </p:nvCxnSpPr>
        <p:spPr>
          <a:xfrm flipH="1">
            <a:off x="5229089" y="2961711"/>
            <a:ext cx="12191" cy="494370"/>
          </a:xfrm>
          <a:prstGeom prst="straightConnector1">
            <a:avLst/>
          </a:prstGeom>
          <a:noFill/>
          <a:ln w="12700">
            <a:solidFill>
              <a:srgbClr val="0000CC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Straight Arrow Connector 14"/>
          <p:cNvCxnSpPr>
            <a:stCxn id="43" idx="3"/>
            <a:endCxn id="40" idx="1"/>
          </p:cNvCxnSpPr>
          <p:nvPr/>
        </p:nvCxnSpPr>
        <p:spPr>
          <a:xfrm>
            <a:off x="5584071" y="3702969"/>
            <a:ext cx="709395" cy="0"/>
          </a:xfrm>
          <a:prstGeom prst="straightConnector1">
            <a:avLst/>
          </a:prstGeom>
          <a:noFill/>
          <a:ln w="12700">
            <a:solidFill>
              <a:srgbClr val="0000CC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Straight Arrow Connector 16"/>
          <p:cNvCxnSpPr>
            <a:stCxn id="40" idx="2"/>
            <a:endCxn id="42" idx="0"/>
          </p:cNvCxnSpPr>
          <p:nvPr/>
        </p:nvCxnSpPr>
        <p:spPr>
          <a:xfrm>
            <a:off x="6700374" y="3940713"/>
            <a:ext cx="0" cy="694917"/>
          </a:xfrm>
          <a:prstGeom prst="straightConnector1">
            <a:avLst/>
          </a:prstGeom>
          <a:noFill/>
          <a:ln w="12700">
            <a:solidFill>
              <a:srgbClr val="0000CC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TextBox 11"/>
          <p:cNvSpPr txBox="1"/>
          <p:nvPr/>
        </p:nvSpPr>
        <p:spPr>
          <a:xfrm>
            <a:off x="4914124" y="2894972"/>
            <a:ext cx="24718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700" dirty="0"/>
              <a:t>Sí</a:t>
            </a:r>
            <a:endParaRPr lang="en-US" sz="700" dirty="0"/>
          </a:p>
        </p:txBody>
      </p:sp>
      <p:sp>
        <p:nvSpPr>
          <p:cNvPr id="31" name="TextBox 30"/>
          <p:cNvSpPr txBox="1"/>
          <p:nvPr/>
        </p:nvSpPr>
        <p:spPr>
          <a:xfrm>
            <a:off x="5662189" y="2714823"/>
            <a:ext cx="34672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700" dirty="0"/>
              <a:t>No</a:t>
            </a:r>
            <a:endParaRPr lang="en-US" sz="700" dirty="0"/>
          </a:p>
        </p:txBody>
      </p:sp>
      <p:sp>
        <p:nvSpPr>
          <p:cNvPr id="33" name="AutoShape 25"/>
          <p:cNvSpPr>
            <a:spLocks noChangeArrowheads="1"/>
          </p:cNvSpPr>
          <p:nvPr/>
        </p:nvSpPr>
        <p:spPr bwMode="auto">
          <a:xfrm>
            <a:off x="6257621" y="2481894"/>
            <a:ext cx="981711" cy="500833"/>
          </a:xfrm>
          <a:prstGeom prst="flowChartDecision">
            <a:avLst/>
          </a:prstGeom>
          <a:gradFill rotWithShape="1">
            <a:gsLst>
              <a:gs pos="0">
                <a:srgbClr val="869BA8"/>
              </a:gs>
              <a:gs pos="50000">
                <a:srgbClr val="CCECFF"/>
              </a:gs>
              <a:gs pos="100000">
                <a:srgbClr val="869BA8"/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18000" tIns="18000" rIns="18000" bIns="18000" anchor="ctr" anchorCtr="1"/>
          <a:lstStyle/>
          <a:p>
            <a:pPr algn="ctr"/>
            <a:r>
              <a:rPr lang="es-MX" altLang="es-MX" sz="600" b="1" dirty="0">
                <a:solidFill>
                  <a:srgbClr val="2B2D2E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Devolución</a:t>
            </a:r>
          </a:p>
        </p:txBody>
      </p:sp>
      <p:cxnSp>
        <p:nvCxnSpPr>
          <p:cNvPr id="16" name="Straight Arrow Connector 15"/>
          <p:cNvCxnSpPr>
            <a:stCxn id="41" idx="3"/>
            <a:endCxn id="33" idx="1"/>
          </p:cNvCxnSpPr>
          <p:nvPr/>
        </p:nvCxnSpPr>
        <p:spPr>
          <a:xfrm>
            <a:off x="5694786" y="2727496"/>
            <a:ext cx="562835" cy="4815"/>
          </a:xfrm>
          <a:prstGeom prst="straightConnector1">
            <a:avLst/>
          </a:prstGeom>
          <a:noFill/>
          <a:ln w="12700">
            <a:solidFill>
              <a:srgbClr val="0000CC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" name="AutoShape 56"/>
          <p:cNvSpPr>
            <a:spLocks noChangeArrowheads="1"/>
          </p:cNvSpPr>
          <p:nvPr/>
        </p:nvSpPr>
        <p:spPr bwMode="auto">
          <a:xfrm>
            <a:off x="7239332" y="4635630"/>
            <a:ext cx="800100" cy="475488"/>
          </a:xfrm>
          <a:prstGeom prst="flowChartPredefinedProcess">
            <a:avLst/>
          </a:prstGeom>
          <a:gradFill rotWithShape="1">
            <a:gsLst>
              <a:gs pos="0">
                <a:srgbClr val="9A74C1"/>
              </a:gs>
              <a:gs pos="50000">
                <a:srgbClr val="CC99FF"/>
              </a:gs>
              <a:gs pos="100000">
                <a:srgbClr val="9A74C1"/>
              </a:gs>
            </a:gsLst>
            <a:lin ang="54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18000" tIns="18000" rIns="18000" bIns="1800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MX" altLang="es-MX" sz="600" b="1" dirty="0">
                <a:solidFill>
                  <a:srgbClr val="2B2D2E"/>
                </a:solidFill>
              </a:rPr>
              <a:t>Devolución a proveedores</a:t>
            </a:r>
          </a:p>
        </p:txBody>
      </p:sp>
      <p:cxnSp>
        <p:nvCxnSpPr>
          <p:cNvPr id="19" name="Connector: Elbow 18"/>
          <p:cNvCxnSpPr>
            <a:stCxn id="33" idx="0"/>
            <a:endCxn id="41" idx="0"/>
          </p:cNvCxnSpPr>
          <p:nvPr/>
        </p:nvCxnSpPr>
        <p:spPr>
          <a:xfrm rot="16200000" flipV="1">
            <a:off x="5997605" y="1731022"/>
            <a:ext cx="4815" cy="1496930"/>
          </a:xfrm>
          <a:prstGeom prst="bentConnector3">
            <a:avLst>
              <a:gd name="adj1" fmla="val 4847664"/>
            </a:avLst>
          </a:prstGeom>
          <a:noFill/>
          <a:ln w="12700">
            <a:solidFill>
              <a:srgbClr val="0000CC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Connector: Elbow 20"/>
          <p:cNvCxnSpPr>
            <a:stCxn id="33" idx="3"/>
          </p:cNvCxnSpPr>
          <p:nvPr/>
        </p:nvCxnSpPr>
        <p:spPr>
          <a:xfrm>
            <a:off x="7239332" y="2732311"/>
            <a:ext cx="485171" cy="1867082"/>
          </a:xfrm>
          <a:prstGeom prst="bentConnector2">
            <a:avLst/>
          </a:prstGeom>
          <a:noFill/>
          <a:ln w="12700">
            <a:solidFill>
              <a:srgbClr val="0000CC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" name="TextBox 45"/>
          <p:cNvSpPr txBox="1"/>
          <p:nvPr/>
        </p:nvSpPr>
        <p:spPr>
          <a:xfrm>
            <a:off x="7243461" y="2723942"/>
            <a:ext cx="24718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700" dirty="0"/>
              <a:t>Sí</a:t>
            </a:r>
            <a:endParaRPr lang="en-US" sz="700" dirty="0"/>
          </a:p>
        </p:txBody>
      </p:sp>
      <p:sp>
        <p:nvSpPr>
          <p:cNvPr id="47" name="TextBox 46"/>
          <p:cNvSpPr txBox="1"/>
          <p:nvPr/>
        </p:nvSpPr>
        <p:spPr>
          <a:xfrm>
            <a:off x="6527011" y="2299152"/>
            <a:ext cx="34672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700" dirty="0"/>
              <a:t>No</a:t>
            </a:r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105604513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Aceptación del plano de negocio</a:t>
            </a:r>
            <a:endParaRPr lang="en-US" dirty="0"/>
          </a:p>
        </p:txBody>
      </p:sp>
      <p:sp>
        <p:nvSpPr>
          <p:cNvPr id="16" name="Marcador de texto 1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ES" dirty="0"/>
              <a:t>Administración de Consignación de Proveedor</a:t>
            </a:r>
            <a:endParaRPr lang="en-US" dirty="0"/>
          </a:p>
        </p:txBody>
      </p:sp>
      <p:sp>
        <p:nvSpPr>
          <p:cNvPr id="19" name="Rectángulo 18"/>
          <p:cNvSpPr/>
          <p:nvPr/>
        </p:nvSpPr>
        <p:spPr>
          <a:xfrm>
            <a:off x="1712867" y="1745797"/>
            <a:ext cx="2752725" cy="10033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solidFill>
                  <a:schemeClr val="tx1"/>
                </a:solidFill>
              </a:rPr>
              <a:t>Firma del Key </a:t>
            </a:r>
            <a:r>
              <a:rPr lang="es-MX" sz="2000" dirty="0" err="1">
                <a:solidFill>
                  <a:schemeClr val="tx1"/>
                </a:solidFill>
              </a:rPr>
              <a:t>User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4838699" y="1745797"/>
            <a:ext cx="2752725" cy="10033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solidFill>
                  <a:schemeClr val="tx1"/>
                </a:solidFill>
              </a:rPr>
              <a:t>Firma del Consultor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1712867" y="2819052"/>
            <a:ext cx="2752725" cy="1003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ángulo 21"/>
          <p:cNvSpPr/>
          <p:nvPr/>
        </p:nvSpPr>
        <p:spPr>
          <a:xfrm>
            <a:off x="4838699" y="2819052"/>
            <a:ext cx="2752725" cy="1003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ángulo 22"/>
          <p:cNvSpPr/>
          <p:nvPr/>
        </p:nvSpPr>
        <p:spPr>
          <a:xfrm>
            <a:off x="1712867" y="3863279"/>
            <a:ext cx="2752725" cy="6452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&lt;Nombre del usuario clave&gt;</a:t>
            </a:r>
            <a:endParaRPr lang="en-US" dirty="0"/>
          </a:p>
        </p:txBody>
      </p:sp>
      <p:sp>
        <p:nvSpPr>
          <p:cNvPr id="24" name="Rectángulo 23"/>
          <p:cNvSpPr/>
          <p:nvPr/>
        </p:nvSpPr>
        <p:spPr>
          <a:xfrm>
            <a:off x="4838699" y="3863279"/>
            <a:ext cx="2752725" cy="6452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&lt;Nombre del usuario clave&gt;</a:t>
            </a:r>
            <a:endParaRPr lang="en-US" dirty="0"/>
          </a:p>
        </p:txBody>
      </p:sp>
      <p:sp>
        <p:nvSpPr>
          <p:cNvPr id="25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783990" y="526401"/>
            <a:ext cx="422122" cy="273844"/>
          </a:xfrm>
        </p:spPr>
        <p:txBody>
          <a:bodyPr/>
          <a:lstStyle/>
          <a:p>
            <a:fld id="{4C56A5C3-2649-164B-BEA4-B11CF0CB3D88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2314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ítulo 4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Simbología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A5C3-2649-164B-BEA4-B11CF0CB3D88}" type="slidenum">
              <a:rPr lang="es-ES" smtClean="0"/>
              <a:t>7</a:t>
            </a:fld>
            <a:endParaRPr lang="es-ES"/>
          </a:p>
        </p:txBody>
      </p:sp>
      <p:graphicFrame>
        <p:nvGraphicFramePr>
          <p:cNvPr id="35" name="Content Placeholder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0707344"/>
              </p:ext>
            </p:extLst>
          </p:nvPr>
        </p:nvGraphicFramePr>
        <p:xfrm>
          <a:off x="314475" y="1631670"/>
          <a:ext cx="8628668" cy="3238512"/>
        </p:xfrm>
        <a:graphic>
          <a:graphicData uri="http://schemas.openxmlformats.org/drawingml/2006/table">
            <a:tbl>
              <a:tblPr firstRow="1" bandRow="1" bandCol="1">
                <a:tableStyleId>{17292A2E-F333-43FB-9621-5CBBE7FDCDCB}</a:tableStyleId>
              </a:tblPr>
              <a:tblGrid>
                <a:gridCol w="1671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32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71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571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0997">
                <a:tc>
                  <a:txBody>
                    <a:bodyPr/>
                    <a:lstStyle/>
                    <a:p>
                      <a:pPr algn="ctr"/>
                      <a:r>
                        <a:rPr lang="es-MX" sz="1050" noProof="0" dirty="0"/>
                        <a:t>Símbolo</a:t>
                      </a:r>
                      <a:endParaRPr lang="es-MX" sz="1050" b="1" noProof="0" dirty="0"/>
                    </a:p>
                  </a:txBody>
                  <a:tcPr marT="45726" marB="457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50" noProof="0" dirty="0"/>
                        <a:t>Definición</a:t>
                      </a:r>
                      <a:endParaRPr lang="es-MX" sz="1050" b="1" noProof="0" dirty="0"/>
                    </a:p>
                  </a:txBody>
                  <a:tcPr marT="45726" marB="457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50" noProof="0" dirty="0"/>
                        <a:t>Símbolo</a:t>
                      </a:r>
                      <a:endParaRPr lang="es-MX" sz="1050" b="1" noProof="0" dirty="0"/>
                    </a:p>
                  </a:txBody>
                  <a:tcPr marT="45726" marB="457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50" noProof="0" dirty="0"/>
                        <a:t>Definición</a:t>
                      </a:r>
                      <a:endParaRPr lang="es-MX" sz="1050" b="1" noProof="0" dirty="0"/>
                    </a:p>
                  </a:txBody>
                  <a:tcPr marT="45726" marB="45726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endParaRPr lang="es-MX" sz="1100" noProof="0" dirty="0"/>
                    </a:p>
                    <a:p>
                      <a:endParaRPr lang="es-MX" sz="1100" noProof="0" dirty="0"/>
                    </a:p>
                    <a:p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s-MX" sz="1100" noProof="0" dirty="0"/>
                        <a:t>Proceso</a:t>
                      </a:r>
                      <a:r>
                        <a:rPr lang="es-MX" sz="1100" baseline="0" noProof="0" dirty="0"/>
                        <a:t> vinculado. Existe un diagrama a detalle de este proceso. </a:t>
                      </a:r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s-MX" sz="1100" noProof="0" dirty="0"/>
                        <a:t>Conector . Conecta</a:t>
                      </a:r>
                      <a:r>
                        <a:rPr lang="es-MX" sz="1100" baseline="0" noProof="0" dirty="0"/>
                        <a:t> pasos específicos del proceso. </a:t>
                      </a:r>
                      <a:endParaRPr lang="es-MX" sz="1100" noProof="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endParaRPr lang="es-MX" sz="1100" noProof="0" dirty="0"/>
                    </a:p>
                    <a:p>
                      <a:endParaRPr lang="es-MX" sz="1100" noProof="0" dirty="0"/>
                    </a:p>
                    <a:p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s-MX" sz="1100" noProof="0" dirty="0"/>
                        <a:t>Actividad</a:t>
                      </a:r>
                      <a:r>
                        <a:rPr lang="es-MX" sz="1100" baseline="0" noProof="0" dirty="0"/>
                        <a:t> </a:t>
                      </a:r>
                      <a:r>
                        <a:rPr lang="es-MX" sz="1100" noProof="0" dirty="0"/>
                        <a:t>manual. Cubre un paso</a:t>
                      </a:r>
                      <a:r>
                        <a:rPr lang="es-MX" sz="1100" baseline="0" noProof="0" dirty="0"/>
                        <a:t> del proceso</a:t>
                      </a:r>
                      <a:r>
                        <a:rPr lang="es-MX" sz="1100" noProof="0" dirty="0"/>
                        <a:t> realizado manualmente por el usuario</a:t>
                      </a:r>
                      <a:r>
                        <a:rPr lang="es-MX" sz="1100" baseline="0" noProof="0" dirty="0"/>
                        <a:t> fuera del sistema. </a:t>
                      </a:r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s-MX" sz="1100" noProof="0" dirty="0"/>
                        <a:t>Evento o</a:t>
                      </a:r>
                      <a:r>
                        <a:rPr lang="es-MX" sz="1100" baseline="0" noProof="0" dirty="0"/>
                        <a:t> a</a:t>
                      </a:r>
                      <a:r>
                        <a:rPr lang="es-MX" sz="1100" noProof="0" dirty="0"/>
                        <a:t>ctividad  externa al proceso. </a:t>
                      </a:r>
                      <a:endParaRPr lang="es-MX" sz="1100" noProof="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endParaRPr lang="es-MX" sz="1100" noProof="0" dirty="0"/>
                    </a:p>
                    <a:p>
                      <a:endParaRPr lang="es-MX" sz="1100" noProof="0" dirty="0"/>
                    </a:p>
                    <a:p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s-MX" sz="1100" noProof="0" dirty="0"/>
                        <a:t>Actividad</a:t>
                      </a:r>
                      <a:r>
                        <a:rPr lang="es-MX" sz="1100" baseline="0" noProof="0" dirty="0"/>
                        <a:t> en SAP. Cubre un paso del proceso realizado en el sistema SAP, especifica una transacción a utilizar.</a:t>
                      </a:r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s-MX" sz="1100" noProof="0" dirty="0"/>
                        <a:t>Decisión</a:t>
                      </a:r>
                      <a:r>
                        <a:rPr lang="es-MX" sz="1100" baseline="0" noProof="0" dirty="0"/>
                        <a:t>. Identifica una decisión a ser tomada por el usuario en el proceso lo cual deriva en diferentes actividades a realizar.</a:t>
                      </a:r>
                      <a:endParaRPr lang="es-MX" sz="1100" noProof="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endParaRPr lang="es-MX" sz="1100" noProof="0" dirty="0"/>
                    </a:p>
                    <a:p>
                      <a:endParaRPr lang="es-MX" sz="1100" noProof="0" dirty="0"/>
                    </a:p>
                    <a:p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s-MX" sz="1100" noProof="0" dirty="0"/>
                        <a:t>Impresión</a:t>
                      </a:r>
                      <a:r>
                        <a:rPr lang="es-MX" sz="1100" baseline="0" noProof="0" dirty="0"/>
                        <a:t>. Identifica un documento impreso (ej. Reporte, forma)</a:t>
                      </a:r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s-MX" sz="1100" noProof="0" dirty="0"/>
                        <a:t>Engloba</a:t>
                      </a:r>
                      <a:r>
                        <a:rPr lang="es-MX" sz="1100" baseline="0" noProof="0" dirty="0"/>
                        <a:t> actividades / transacciones relacionadas </a:t>
                      </a:r>
                      <a:endParaRPr lang="es-MX" sz="1100" noProof="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endParaRPr lang="es-MX" sz="1100" noProof="0" dirty="0"/>
                    </a:p>
                    <a:p>
                      <a:endParaRPr lang="es-MX" sz="1100" noProof="0" dirty="0"/>
                    </a:p>
                    <a:p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s-MX" sz="1100" noProof="0" dirty="0"/>
                        <a:t>Actividad agregado</a:t>
                      </a:r>
                      <a:r>
                        <a:rPr lang="es-MX" sz="1100" baseline="0" noProof="0" dirty="0"/>
                        <a:t> funcional/interface. Cubre un paso del proceso realizado en el sistema SAP con un agregado funcional o a través de una interface </a:t>
                      </a:r>
                      <a:r>
                        <a:rPr lang="es-MX" sz="1100" baseline="0" noProof="0" dirty="0" err="1"/>
                        <a:t>desarrolada</a:t>
                      </a:r>
                      <a:r>
                        <a:rPr lang="es-MX" sz="1100" baseline="0" noProof="0" dirty="0"/>
                        <a:t>. </a:t>
                      </a:r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s-MX" sz="1100" noProof="0" dirty="0"/>
                        <a:t>Flujo</a:t>
                      </a:r>
                      <a:r>
                        <a:rPr lang="es-MX" sz="1100" baseline="0" noProof="0" dirty="0"/>
                        <a:t> a seguir. Identifica la secuencia normal de pasos a seguir en el proceso</a:t>
                      </a:r>
                      <a:endParaRPr lang="es-MX" sz="1100" noProof="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6" name="AutoShape 56"/>
          <p:cNvSpPr>
            <a:spLocks noChangeArrowheads="1"/>
          </p:cNvSpPr>
          <p:nvPr/>
        </p:nvSpPr>
        <p:spPr bwMode="auto">
          <a:xfrm>
            <a:off x="773735" y="1955665"/>
            <a:ext cx="635827" cy="407963"/>
          </a:xfrm>
          <a:prstGeom prst="flowChartPredefinedProcess">
            <a:avLst/>
          </a:prstGeom>
          <a:gradFill rotWithShape="1">
            <a:gsLst>
              <a:gs pos="0">
                <a:srgbClr val="9A74C1"/>
              </a:gs>
              <a:gs pos="50000">
                <a:srgbClr val="CC99FF"/>
              </a:gs>
              <a:gs pos="100000">
                <a:srgbClr val="9A74C1"/>
              </a:gs>
            </a:gsLst>
            <a:lin ang="54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18000" tIns="18000" rIns="18000" bIns="1800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s-MX" altLang="es-MX" sz="600" b="1">
              <a:solidFill>
                <a:srgbClr val="2B2D2E"/>
              </a:solidFill>
            </a:endParaRPr>
          </a:p>
        </p:txBody>
      </p:sp>
      <p:sp>
        <p:nvSpPr>
          <p:cNvPr id="37" name="AutoShape 45"/>
          <p:cNvSpPr>
            <a:spLocks noChangeArrowheads="1"/>
          </p:cNvSpPr>
          <p:nvPr/>
        </p:nvSpPr>
        <p:spPr bwMode="auto">
          <a:xfrm>
            <a:off x="773296" y="2497286"/>
            <a:ext cx="636705" cy="407963"/>
          </a:xfrm>
          <a:prstGeom prst="flowChartManualOperation">
            <a:avLst/>
          </a:prstGeom>
          <a:gradFill rotWithShape="1">
            <a:gsLst>
              <a:gs pos="0">
                <a:srgbClr val="65A886"/>
              </a:gs>
              <a:gs pos="50000">
                <a:srgbClr val="99FFCC"/>
              </a:gs>
              <a:gs pos="100000">
                <a:srgbClr val="65A886"/>
              </a:gs>
            </a:gsLst>
            <a:lin ang="54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18000" tIns="18000" rIns="18000" bIns="18000" anchor="ctr"/>
          <a:lstStyle/>
          <a:p>
            <a:pPr algn="ctr">
              <a:lnSpc>
                <a:spcPct val="80000"/>
              </a:lnSpc>
            </a:pPr>
            <a:endParaRPr lang="es-ES" altLang="es-MX" sz="600">
              <a:solidFill>
                <a:srgbClr val="000000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38" name="Rectangle 52"/>
          <p:cNvSpPr>
            <a:spLocks noChangeArrowheads="1"/>
          </p:cNvSpPr>
          <p:nvPr/>
        </p:nvSpPr>
        <p:spPr bwMode="auto">
          <a:xfrm>
            <a:off x="763480" y="3117209"/>
            <a:ext cx="635827" cy="407964"/>
          </a:xfrm>
          <a:prstGeom prst="rect">
            <a:avLst/>
          </a:prstGeom>
          <a:gradFill rotWithShape="1">
            <a:gsLst>
              <a:gs pos="0">
                <a:srgbClr val="869BA8"/>
              </a:gs>
              <a:gs pos="50000">
                <a:srgbClr val="CCECFF"/>
              </a:gs>
              <a:gs pos="100000">
                <a:srgbClr val="869BA8"/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18000" tIns="18000" rIns="18000" bIns="1800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s-MX" altLang="es-MX" sz="600" b="1">
              <a:solidFill>
                <a:srgbClr val="2B2D2E"/>
              </a:solidFill>
            </a:endParaRPr>
          </a:p>
        </p:txBody>
      </p:sp>
      <p:sp>
        <p:nvSpPr>
          <p:cNvPr id="39" name="AutoShape 306"/>
          <p:cNvSpPr>
            <a:spLocks noChangeArrowheads="1"/>
          </p:cNvSpPr>
          <p:nvPr/>
        </p:nvSpPr>
        <p:spPr bwMode="auto">
          <a:xfrm>
            <a:off x="773296" y="3714248"/>
            <a:ext cx="636705" cy="407963"/>
          </a:xfrm>
          <a:prstGeom prst="flowChartDocument">
            <a:avLst/>
          </a:prstGeom>
          <a:gradFill rotWithShape="1">
            <a:gsLst>
              <a:gs pos="0">
                <a:srgbClr val="767647"/>
              </a:gs>
              <a:gs pos="50000">
                <a:srgbClr val="FFFF99"/>
              </a:gs>
              <a:gs pos="100000">
                <a:srgbClr val="767647"/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18000" tIns="18000" rIns="18000" bIns="1800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s-MX" altLang="es-MX" sz="600" b="1">
              <a:solidFill>
                <a:srgbClr val="2B2D2E"/>
              </a:solidFill>
            </a:endParaRPr>
          </a:p>
        </p:txBody>
      </p:sp>
      <p:sp>
        <p:nvSpPr>
          <p:cNvPr id="40" name="Rectangle 52"/>
          <p:cNvSpPr>
            <a:spLocks noChangeArrowheads="1"/>
          </p:cNvSpPr>
          <p:nvPr/>
        </p:nvSpPr>
        <p:spPr bwMode="auto">
          <a:xfrm>
            <a:off x="773735" y="4258588"/>
            <a:ext cx="635827" cy="407963"/>
          </a:xfrm>
          <a:prstGeom prst="rect">
            <a:avLst/>
          </a:prstGeom>
          <a:gradFill rotWithShape="1">
            <a:gsLst>
              <a:gs pos="0">
                <a:srgbClr val="FF6161"/>
              </a:gs>
              <a:gs pos="50000">
                <a:srgbClr val="FFAFAF"/>
              </a:gs>
              <a:gs pos="100000">
                <a:srgbClr val="FF6161"/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18000" tIns="18000" rIns="18000" bIns="18000" anchor="ctr" anchorCtr="1"/>
          <a:lstStyle/>
          <a:p>
            <a:pPr algn="ctr"/>
            <a:endParaRPr lang="es-MX" sz="600" b="1" dirty="0">
              <a:solidFill>
                <a:srgbClr val="2B2D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Flowchart: Connector 30"/>
          <p:cNvSpPr>
            <a:spLocks noChangeArrowheads="1"/>
          </p:cNvSpPr>
          <p:nvPr/>
        </p:nvSpPr>
        <p:spPr bwMode="auto">
          <a:xfrm>
            <a:off x="5602495" y="2090151"/>
            <a:ext cx="137160" cy="138991"/>
          </a:xfrm>
          <a:prstGeom prst="flowChartConnector">
            <a:avLst/>
          </a:prstGeom>
          <a:gradFill rotWithShape="1">
            <a:gsLst>
              <a:gs pos="0">
                <a:srgbClr val="869BA8"/>
              </a:gs>
              <a:gs pos="50000">
                <a:srgbClr val="CCECFF"/>
              </a:gs>
              <a:gs pos="100000">
                <a:srgbClr val="869BA8"/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18000" tIns="18000" rIns="18000" bIns="1800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s-MX" altLang="es-MX" sz="800" b="1">
              <a:solidFill>
                <a:srgbClr val="000000"/>
              </a:solidFill>
              <a:ea typeface="MS PGothic" panose="020B0600070205080204" pitchFamily="34" charset="-128"/>
            </a:endParaRPr>
          </a:p>
        </p:txBody>
      </p:sp>
      <p:sp>
        <p:nvSpPr>
          <p:cNvPr id="42" name="AutoShape 43"/>
          <p:cNvSpPr>
            <a:spLocks noChangeArrowheads="1"/>
          </p:cNvSpPr>
          <p:nvPr/>
        </p:nvSpPr>
        <p:spPr bwMode="auto">
          <a:xfrm>
            <a:off x="5353600" y="2497286"/>
            <a:ext cx="634951" cy="407963"/>
          </a:xfrm>
          <a:prstGeom prst="flowChartTerminator">
            <a:avLst/>
          </a:prstGeom>
          <a:gradFill rotWithShape="1">
            <a:gsLst>
              <a:gs pos="0">
                <a:srgbClr val="65A886"/>
              </a:gs>
              <a:gs pos="50000">
                <a:srgbClr val="99FFCC"/>
              </a:gs>
              <a:gs pos="100000">
                <a:srgbClr val="65A886"/>
              </a:gs>
            </a:gsLst>
            <a:lin ang="54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18000" tIns="18000" rIns="18000" bIns="180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endParaRPr lang="es-MX" altLang="es-MX" sz="600">
              <a:solidFill>
                <a:srgbClr val="000000"/>
              </a:solidFill>
              <a:ea typeface="MS PGothic" panose="020B0600070205080204" pitchFamily="34" charset="-128"/>
            </a:endParaRPr>
          </a:p>
        </p:txBody>
      </p:sp>
      <p:sp>
        <p:nvSpPr>
          <p:cNvPr id="43" name="AutoShape 53"/>
          <p:cNvSpPr>
            <a:spLocks noChangeArrowheads="1"/>
          </p:cNvSpPr>
          <p:nvPr/>
        </p:nvSpPr>
        <p:spPr bwMode="auto">
          <a:xfrm>
            <a:off x="5334306" y="3087610"/>
            <a:ext cx="673539" cy="467163"/>
          </a:xfrm>
          <a:prstGeom prst="diamond">
            <a:avLst/>
          </a:prstGeom>
          <a:gradFill rotWithShape="1">
            <a:gsLst>
              <a:gs pos="0">
                <a:srgbClr val="869BA8"/>
              </a:gs>
              <a:gs pos="50000">
                <a:srgbClr val="CCECFF"/>
              </a:gs>
              <a:gs pos="100000">
                <a:srgbClr val="869BA8"/>
              </a:gs>
            </a:gsLst>
            <a:lin ang="54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s-ES" altLang="es-MX" sz="600" b="1">
              <a:solidFill>
                <a:srgbClr val="000000"/>
              </a:solidFill>
              <a:ea typeface="MS PGothic" panose="020B0600070205080204" pitchFamily="34" charset="-128"/>
            </a:endParaRPr>
          </a:p>
        </p:txBody>
      </p:sp>
      <p:sp>
        <p:nvSpPr>
          <p:cNvPr id="44" name="Rectangle 13"/>
          <p:cNvSpPr/>
          <p:nvPr/>
        </p:nvSpPr>
        <p:spPr>
          <a:xfrm>
            <a:off x="5303611" y="3691906"/>
            <a:ext cx="734928" cy="452646"/>
          </a:xfrm>
          <a:prstGeom prst="rect">
            <a:avLst/>
          </a:prstGeom>
          <a:noFill/>
          <a:ln w="19050" cmpd="sng">
            <a:solidFill>
              <a:schemeClr val="tx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MX" dirty="0"/>
          </a:p>
        </p:txBody>
      </p:sp>
      <p:cxnSp>
        <p:nvCxnSpPr>
          <p:cNvPr id="45" name="Straight Arrow Connector 25"/>
          <p:cNvCxnSpPr>
            <a:cxnSpLocks noChangeShapeType="1"/>
          </p:cNvCxnSpPr>
          <p:nvPr/>
        </p:nvCxnSpPr>
        <p:spPr bwMode="auto">
          <a:xfrm>
            <a:off x="5368508" y="4462569"/>
            <a:ext cx="605133" cy="0"/>
          </a:xfrm>
          <a:prstGeom prst="straightConnector1">
            <a:avLst/>
          </a:prstGeom>
          <a:noFill/>
          <a:ln w="12700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838035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ítulo 4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Descripción del </a:t>
            </a:r>
            <a:r>
              <a:rPr lang="es-MX" dirty="0" err="1"/>
              <a:t>layout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A5C3-2649-164B-BEA4-B11CF0CB3D88}" type="slidenum">
              <a:rPr lang="es-ES" smtClean="0"/>
              <a:t>8</a:t>
            </a:fld>
            <a:endParaRPr lang="es-ES"/>
          </a:p>
        </p:txBody>
      </p:sp>
      <p:grpSp>
        <p:nvGrpSpPr>
          <p:cNvPr id="2" name="Grupo 1"/>
          <p:cNvGrpSpPr/>
          <p:nvPr/>
        </p:nvGrpSpPr>
        <p:grpSpPr>
          <a:xfrm>
            <a:off x="1328923" y="1517859"/>
            <a:ext cx="6556611" cy="3213136"/>
            <a:chOff x="323850" y="1320800"/>
            <a:chExt cx="8424863" cy="5143360"/>
          </a:xfrm>
        </p:grpSpPr>
        <p:pic>
          <p:nvPicPr>
            <p:cNvPr id="1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1388" y="1773238"/>
              <a:ext cx="5267325" cy="3952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7" name="TextBox 4"/>
            <p:cNvSpPr txBox="1"/>
            <p:nvPr/>
          </p:nvSpPr>
          <p:spPr>
            <a:xfrm>
              <a:off x="323850" y="1320800"/>
              <a:ext cx="2376488" cy="39534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>
              <a:defPPr>
                <a:defRPr lang="en-US"/>
              </a:defPPr>
              <a:lvl1pPr>
                <a:defRPr sz="1400"/>
              </a:lvl1pPr>
            </a:lstStyle>
            <a:p>
              <a:pPr>
                <a:defRPr/>
              </a:pPr>
              <a:r>
                <a:rPr lang="es-MX" sz="900" b="1" dirty="0"/>
                <a:t>Título del diagrama</a:t>
              </a:r>
            </a:p>
          </p:txBody>
        </p:sp>
        <p:sp>
          <p:nvSpPr>
            <p:cNvPr id="18" name="TextBox 6"/>
            <p:cNvSpPr txBox="1"/>
            <p:nvPr/>
          </p:nvSpPr>
          <p:spPr>
            <a:xfrm>
              <a:off x="323850" y="1844675"/>
              <a:ext cx="2376488" cy="103460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es-MX" sz="900" b="1" dirty="0">
                  <a:solidFill>
                    <a:schemeClr val="tx1"/>
                  </a:solidFill>
                </a:rPr>
                <a:t>Entradas del proceso</a:t>
              </a:r>
              <a:r>
                <a:rPr lang="es-MX" sz="900" dirty="0">
                  <a:solidFill>
                    <a:schemeClr val="tx1"/>
                  </a:solidFill>
                </a:rPr>
                <a:t>: Identifica procesos, eventos y/o actividades externas que influyen en el curso de eventos del escenario.</a:t>
              </a:r>
            </a:p>
          </p:txBody>
        </p:sp>
        <p:sp>
          <p:nvSpPr>
            <p:cNvPr id="19" name="TextBox 7"/>
            <p:cNvSpPr txBox="1"/>
            <p:nvPr/>
          </p:nvSpPr>
          <p:spPr>
            <a:xfrm>
              <a:off x="323850" y="2986592"/>
              <a:ext cx="2376488" cy="12563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es-MX" sz="900" b="1" dirty="0"/>
                <a:t>Roles responsables</a:t>
              </a:r>
              <a:r>
                <a:rPr lang="es-MX" sz="900" dirty="0"/>
                <a:t>: Identifica un rol de usuario, unidad organizacional o grupo que es responsable de la ejecución de los pasos englobados en el renglón.</a:t>
              </a:r>
            </a:p>
          </p:txBody>
        </p:sp>
        <p:cxnSp>
          <p:nvCxnSpPr>
            <p:cNvPr id="20" name="Straight Connector 8"/>
            <p:cNvCxnSpPr>
              <a:stCxn id="16" idx="1"/>
              <a:endCxn id="16" idx="3"/>
            </p:cNvCxnSpPr>
            <p:nvPr/>
          </p:nvCxnSpPr>
          <p:spPr>
            <a:xfrm>
              <a:off x="3481388" y="3749675"/>
              <a:ext cx="526732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10"/>
            <p:cNvSpPr txBox="1"/>
            <p:nvPr/>
          </p:nvSpPr>
          <p:spPr>
            <a:xfrm>
              <a:off x="323850" y="5651260"/>
              <a:ext cx="2376488" cy="8129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es-MX" sz="900" b="1" dirty="0">
                  <a:solidFill>
                    <a:schemeClr val="tx1"/>
                  </a:solidFill>
                </a:rPr>
                <a:t>Salida del proceso</a:t>
              </a:r>
              <a:r>
                <a:rPr lang="es-MX" sz="900" dirty="0">
                  <a:solidFill>
                    <a:schemeClr val="tx1"/>
                  </a:solidFill>
                </a:rPr>
                <a:t>. Identifica el fin del procesos o la salida a otros procesos, eventos y/o actividades.</a:t>
              </a:r>
            </a:p>
          </p:txBody>
        </p:sp>
        <p:sp>
          <p:nvSpPr>
            <p:cNvPr id="22" name="TextBox 11"/>
            <p:cNvSpPr txBox="1"/>
            <p:nvPr/>
          </p:nvSpPr>
          <p:spPr>
            <a:xfrm>
              <a:off x="323850" y="4305422"/>
              <a:ext cx="2376488" cy="12563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es-MX" sz="900" b="1" dirty="0"/>
                <a:t>Flujo del proceso</a:t>
              </a:r>
              <a:r>
                <a:rPr lang="es-MX" sz="900" dirty="0"/>
                <a:t>. En este espacio se encuentran los pasos fuera y dentro del sistema, decisiones, otros procesos a ser ejecutados por los roles responsables</a:t>
              </a:r>
            </a:p>
          </p:txBody>
        </p:sp>
        <p:cxnSp>
          <p:nvCxnSpPr>
            <p:cNvPr id="23" name="Straight Arrow Connector 12"/>
            <p:cNvCxnSpPr>
              <a:stCxn id="17" idx="3"/>
            </p:cNvCxnSpPr>
            <p:nvPr/>
          </p:nvCxnSpPr>
          <p:spPr>
            <a:xfrm>
              <a:off x="2700338" y="1518471"/>
              <a:ext cx="647700" cy="25476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14"/>
            <p:cNvCxnSpPr>
              <a:stCxn id="18" idx="3"/>
            </p:cNvCxnSpPr>
            <p:nvPr/>
          </p:nvCxnSpPr>
          <p:spPr>
            <a:xfrm flipV="1">
              <a:off x="2700338" y="2214569"/>
              <a:ext cx="647701" cy="14740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16"/>
            <p:cNvCxnSpPr>
              <a:stCxn id="19" idx="3"/>
            </p:cNvCxnSpPr>
            <p:nvPr/>
          </p:nvCxnSpPr>
          <p:spPr>
            <a:xfrm flipV="1">
              <a:off x="2700338" y="2986602"/>
              <a:ext cx="647701" cy="62814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18"/>
            <p:cNvCxnSpPr>
              <a:stCxn id="19" idx="3"/>
            </p:cNvCxnSpPr>
            <p:nvPr/>
          </p:nvCxnSpPr>
          <p:spPr>
            <a:xfrm>
              <a:off x="2700338" y="3614742"/>
              <a:ext cx="647701" cy="32435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1"/>
            <p:cNvCxnSpPr>
              <a:stCxn id="22" idx="3"/>
            </p:cNvCxnSpPr>
            <p:nvPr/>
          </p:nvCxnSpPr>
          <p:spPr>
            <a:xfrm flipV="1">
              <a:off x="2700338" y="4037136"/>
              <a:ext cx="3095625" cy="89643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3"/>
            <p:cNvCxnSpPr>
              <a:stCxn id="21" idx="3"/>
            </p:cNvCxnSpPr>
            <p:nvPr/>
          </p:nvCxnSpPr>
          <p:spPr>
            <a:xfrm flipV="1">
              <a:off x="2700338" y="5614256"/>
              <a:ext cx="768421" cy="44345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ángulo 2"/>
          <p:cNvSpPr/>
          <p:nvPr/>
        </p:nvSpPr>
        <p:spPr>
          <a:xfrm>
            <a:off x="3776434" y="1810168"/>
            <a:ext cx="4099272" cy="2469422"/>
          </a:xfrm>
          <a:prstGeom prst="rect">
            <a:avLst/>
          </a:prstGeom>
          <a:noFill/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388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22960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Advanzer">
      <a:dk1>
        <a:srgbClr val="000000"/>
      </a:dk1>
      <a:lt1>
        <a:sysClr val="window" lastClr="FFFFFF"/>
      </a:lt1>
      <a:dk2>
        <a:srgbClr val="506576"/>
      </a:dk2>
      <a:lt2>
        <a:srgbClr val="EEECE1"/>
      </a:lt2>
      <a:accent1>
        <a:srgbClr val="B4CD2C"/>
      </a:accent1>
      <a:accent2>
        <a:srgbClr val="506576"/>
      </a:accent2>
      <a:accent3>
        <a:srgbClr val="B4CD2C"/>
      </a:accent3>
      <a:accent4>
        <a:srgbClr val="506576"/>
      </a:accent4>
      <a:accent5>
        <a:srgbClr val="B4CD2C"/>
      </a:accent5>
      <a:accent6>
        <a:srgbClr val="506576"/>
      </a:accent6>
      <a:hlink>
        <a:srgbClr val="B4CD2C"/>
      </a:hlink>
      <a:folHlink>
        <a:srgbClr val="50657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914</TotalTime>
  <Words>515</Words>
  <Application>Microsoft Office PowerPoint</Application>
  <PresentationFormat>On-screen Show (16:9)</PresentationFormat>
  <Paragraphs>82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MS PGothic</vt:lpstr>
      <vt:lpstr>Arial</vt:lpstr>
      <vt:lpstr>Avenir Black</vt:lpstr>
      <vt:lpstr>Avenir Light</vt:lpstr>
      <vt:lpstr>Avenir Medium</vt:lpstr>
      <vt:lpstr>Calibri</vt:lpstr>
      <vt:lpstr>Times New Roman</vt:lpstr>
      <vt:lpstr>Tema de Office</vt:lpstr>
      <vt:lpstr>ADMINISTRACIÓN DE CONSIGNACIÓN DE PROVEEDOR</vt:lpstr>
      <vt:lpstr>Descripción del proceso</vt:lpstr>
      <vt:lpstr>Premisas, comentarios, funcionalidad y/o reglas de negocio del cliente</vt:lpstr>
      <vt:lpstr>Agregados funcionales y/o interfaces</vt:lpstr>
      <vt:lpstr>Administración de Consignación de Proveedor</vt:lpstr>
      <vt:lpstr>Aceptación del plano de negocio</vt:lpstr>
      <vt:lpstr>Simbología</vt:lpstr>
      <vt:lpstr>Descripción del layout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Estefania</dc:creator>
  <cp:lastModifiedBy>Melissa Valdés</cp:lastModifiedBy>
  <cp:revision>65</cp:revision>
  <dcterms:created xsi:type="dcterms:W3CDTF">2015-01-15T15:32:50Z</dcterms:created>
  <dcterms:modified xsi:type="dcterms:W3CDTF">2016-08-18T17:47:24Z</dcterms:modified>
</cp:coreProperties>
</file>