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1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>
        <p:scale>
          <a:sx n="125" d="100"/>
          <a:sy n="125" d="100"/>
        </p:scale>
        <p:origin x="-288" y="-15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24/08/2016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24/08/2016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1" tIns="45236" rIns="90471" bIns="45236" anchor="b"/>
          <a:lstStyle>
            <a:lvl1pPr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EFDB03D-EE65-4C82-804D-482BA00A8735}" type="slidenum">
              <a:rPr lang="es-MX" altLang="es-MX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s-MX" altLang="es-MX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2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24/08/2016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24/08/2016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6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24/08/2016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4634932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24/08/2016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4531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24/08/2016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24/08/2016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24/08/2016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24/08/2016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743542" y="463493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24/08/2016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/>
          </a:bodyPr>
          <a:lstStyle/>
          <a:p>
            <a:r>
              <a:rPr lang="es-ES" dirty="0"/>
              <a:t>CONSUMO DE SERVICIOS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altLang="en-US" dirty="0"/>
              <a:t>La entrada de servicio se contabiliza para confirmar el servicio efectuado. </a:t>
            </a:r>
          </a:p>
          <a:p>
            <a:pPr algn="just"/>
            <a:r>
              <a:rPr lang="es-ES" altLang="en-US" dirty="0"/>
              <a:t>La factura se contabiliza con referencia al pedido.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Tratamiento efectivo automatizado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Empleado de servicios</a:t>
            </a:r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1" name="Group 54"/>
          <p:cNvGrpSpPr>
            <a:grpSpLocks/>
          </p:cNvGrpSpPr>
          <p:nvPr/>
        </p:nvGrpSpPr>
        <p:grpSpPr bwMode="auto">
          <a:xfrm>
            <a:off x="0" y="847725"/>
            <a:ext cx="9144000" cy="3752850"/>
            <a:chOff x="0" y="1130969"/>
            <a:chExt cx="9140825" cy="4197600"/>
          </a:xfrm>
        </p:grpSpPr>
        <p:sp>
          <p:nvSpPr>
            <p:cNvPr id="58418" name="Rectangle 7"/>
            <p:cNvSpPr>
              <a:spLocks noChangeArrowheads="1"/>
            </p:cNvSpPr>
            <p:nvPr/>
          </p:nvSpPr>
          <p:spPr bwMode="auto">
            <a:xfrm>
              <a:off x="0" y="1131339"/>
              <a:ext cx="9140825" cy="419686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s-MX" altLang="es-MX" sz="1125">
                <a:solidFill>
                  <a:srgbClr val="000000"/>
                </a:solidFill>
              </a:endParaRPr>
            </a:p>
          </p:txBody>
        </p:sp>
        <p:sp>
          <p:nvSpPr>
            <p:cNvPr id="58419" name="Rectangle 8"/>
            <p:cNvSpPr>
              <a:spLocks noChangeArrowheads="1"/>
            </p:cNvSpPr>
            <p:nvPr/>
          </p:nvSpPr>
          <p:spPr bwMode="auto">
            <a:xfrm rot="10800000">
              <a:off x="11113" y="1130969"/>
              <a:ext cx="323850" cy="4197600"/>
            </a:xfrm>
            <a:prstGeom prst="rect">
              <a:avLst/>
            </a:prstGeom>
            <a:gradFill rotWithShape="1">
              <a:gsLst>
                <a:gs pos="0">
                  <a:srgbClr val="929292"/>
                </a:gs>
                <a:gs pos="5000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MX" altLang="es-MX" sz="750" b="1" dirty="0">
                  <a:solidFill>
                    <a:srgbClr val="000000"/>
                  </a:solidFill>
                </a:rPr>
                <a:t>Empleado de servicios</a:t>
              </a:r>
              <a:endParaRPr lang="es-ES" altLang="es-MX" sz="75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8372" name="AutoShape 56"/>
          <p:cNvSpPr>
            <a:spLocks noChangeArrowheads="1"/>
          </p:cNvSpPr>
          <p:nvPr/>
        </p:nvSpPr>
        <p:spPr bwMode="auto">
          <a:xfrm>
            <a:off x="2712244" y="4700588"/>
            <a:ext cx="863204" cy="37861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Recibo de facturas </a:t>
            </a:r>
            <a:r>
              <a:rPr lang="es-MX" altLang="es-MX" sz="600" b="1">
                <a:solidFill>
                  <a:srgbClr val="000000"/>
                </a:solidFill>
              </a:rPr>
              <a:t>de proveedor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58373" name="AutoShape 44"/>
          <p:cNvSpPr>
            <a:spLocks noChangeArrowheads="1"/>
          </p:cNvSpPr>
          <p:nvPr/>
        </p:nvSpPr>
        <p:spPr bwMode="auto">
          <a:xfrm>
            <a:off x="5698332" y="1958579"/>
            <a:ext cx="8262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ES" altLang="es-MX" sz="600" b="1">
                <a:solidFill>
                  <a:srgbClr val="000000"/>
                </a:solidFill>
              </a:rPr>
              <a:t>De Acuerdo con Servicio</a:t>
            </a:r>
            <a:endParaRPr lang="es-MX" altLang="es-MX" sz="600" b="1">
              <a:solidFill>
                <a:srgbClr val="000000"/>
              </a:solidFill>
            </a:endParaRPr>
          </a:p>
        </p:txBody>
      </p:sp>
      <p:sp>
        <p:nvSpPr>
          <p:cNvPr id="58375" name="Text Box 78"/>
          <p:cNvSpPr txBox="1">
            <a:spLocks noChangeArrowheads="1"/>
          </p:cNvSpPr>
          <p:nvPr/>
        </p:nvSpPr>
        <p:spPr bwMode="auto">
          <a:xfrm>
            <a:off x="5606900" y="2094310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58376" name="Rectangle 52"/>
          <p:cNvSpPr>
            <a:spLocks noChangeArrowheads="1"/>
          </p:cNvSpPr>
          <p:nvPr/>
        </p:nvSpPr>
        <p:spPr bwMode="auto">
          <a:xfrm>
            <a:off x="4626769" y="2012156"/>
            <a:ext cx="863204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ME23N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Consulta 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Orden de Compra</a:t>
            </a:r>
          </a:p>
        </p:txBody>
      </p:sp>
      <p:sp>
        <p:nvSpPr>
          <p:cNvPr id="58377" name="AutoShape 45"/>
          <p:cNvSpPr>
            <a:spLocks noChangeArrowheads="1"/>
          </p:cNvSpPr>
          <p:nvPr/>
        </p:nvSpPr>
        <p:spPr bwMode="auto">
          <a:xfrm>
            <a:off x="5641182" y="1035844"/>
            <a:ext cx="940594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Recibo de Hoja de Servicio y/o Factura</a:t>
            </a:r>
          </a:p>
        </p:txBody>
      </p:sp>
      <p:sp>
        <p:nvSpPr>
          <p:cNvPr id="58378" name="AutoShape 45"/>
          <p:cNvSpPr>
            <a:spLocks noChangeArrowheads="1"/>
          </p:cNvSpPr>
          <p:nvPr/>
        </p:nvSpPr>
        <p:spPr bwMode="auto">
          <a:xfrm>
            <a:off x="6800850" y="2012156"/>
            <a:ext cx="903685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Aviso a Compras</a:t>
            </a:r>
          </a:p>
        </p:txBody>
      </p:sp>
      <p:cxnSp>
        <p:nvCxnSpPr>
          <p:cNvPr id="58379" name="AutoShape 261"/>
          <p:cNvCxnSpPr>
            <a:cxnSpLocks noChangeShapeType="1"/>
            <a:stCxn id="58373" idx="3"/>
            <a:endCxn id="58378" idx="1"/>
          </p:cNvCxnSpPr>
          <p:nvPr/>
        </p:nvCxnSpPr>
        <p:spPr bwMode="auto">
          <a:xfrm>
            <a:off x="6531769" y="2201466"/>
            <a:ext cx="353616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1" name="AutoShape 43"/>
          <p:cNvSpPr>
            <a:spLocks noChangeArrowheads="1"/>
          </p:cNvSpPr>
          <p:nvPr/>
        </p:nvSpPr>
        <p:spPr bwMode="auto">
          <a:xfrm>
            <a:off x="5240391" y="367904"/>
            <a:ext cx="863203" cy="377428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Entrega del Servicio y/o Otro por Parte del Proveedor</a:t>
            </a:r>
            <a:endParaRPr lang="es-ES_tradnl" altLang="es-MX" sz="600" b="1">
              <a:solidFill>
                <a:srgbClr val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 bwMode="auto">
          <a:xfrm>
            <a:off x="5195147" y="327423"/>
            <a:ext cx="1853803" cy="459581"/>
          </a:xfrm>
          <a:prstGeom prst="flowChartAlternateProcess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sz="675" dirty="0">
              <a:solidFill>
                <a:srgbClr val="FFFFFF"/>
              </a:solidFill>
            </a:endParaRPr>
          </a:p>
        </p:txBody>
      </p:sp>
      <p:sp>
        <p:nvSpPr>
          <p:cNvPr id="58384" name="Rectangle 52"/>
          <p:cNvSpPr>
            <a:spLocks noChangeArrowheads="1"/>
          </p:cNvSpPr>
          <p:nvPr/>
        </p:nvSpPr>
        <p:spPr bwMode="auto">
          <a:xfrm>
            <a:off x="3857625" y="2987279"/>
            <a:ext cx="86320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ML81N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Aprobación de la hoja de entrada de servicios</a:t>
            </a:r>
          </a:p>
        </p:txBody>
      </p:sp>
      <p:sp>
        <p:nvSpPr>
          <p:cNvPr id="58385" name="AutoShape 45"/>
          <p:cNvSpPr>
            <a:spLocks noChangeArrowheads="1"/>
          </p:cNvSpPr>
          <p:nvPr/>
        </p:nvSpPr>
        <p:spPr bwMode="auto">
          <a:xfrm>
            <a:off x="2690813" y="3979069"/>
            <a:ext cx="904875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Envío </a:t>
            </a:r>
          </a:p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Documentos a </a:t>
            </a:r>
          </a:p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Cuentas </a:t>
            </a:r>
          </a:p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por Pagar</a:t>
            </a:r>
          </a:p>
        </p:txBody>
      </p:sp>
      <p:cxnSp>
        <p:nvCxnSpPr>
          <p:cNvPr id="58389" name="AutoShape 45"/>
          <p:cNvCxnSpPr>
            <a:cxnSpLocks noChangeShapeType="1"/>
            <a:stCxn id="58385" idx="2"/>
            <a:endCxn id="58372" idx="0"/>
          </p:cNvCxnSpPr>
          <p:nvPr/>
        </p:nvCxnSpPr>
        <p:spPr bwMode="auto">
          <a:xfrm rot="16200000" flipH="1">
            <a:off x="2978944" y="4527947"/>
            <a:ext cx="329803" cy="1191"/>
          </a:xfrm>
          <a:prstGeom prst="bentConnector3">
            <a:avLst>
              <a:gd name="adj1" fmla="val 49819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0" name="AutoShape 48"/>
          <p:cNvCxnSpPr>
            <a:cxnSpLocks noChangeShapeType="1"/>
            <a:stCxn id="58373" idx="1"/>
            <a:endCxn id="58376" idx="3"/>
          </p:cNvCxnSpPr>
          <p:nvPr/>
        </p:nvCxnSpPr>
        <p:spPr bwMode="auto">
          <a:xfrm rot="10800000">
            <a:off x="5497116" y="2201466"/>
            <a:ext cx="194072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1" name="AutoShape 49"/>
          <p:cNvCxnSpPr>
            <a:cxnSpLocks noChangeShapeType="1"/>
            <a:stCxn id="58376" idx="2"/>
            <a:endCxn id="58384" idx="3"/>
          </p:cNvCxnSpPr>
          <p:nvPr/>
        </p:nvCxnSpPr>
        <p:spPr bwMode="auto">
          <a:xfrm rot="5400000">
            <a:off x="4496396" y="2614018"/>
            <a:ext cx="786408" cy="337542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1" name="AutoShape 61"/>
          <p:cNvCxnSpPr>
            <a:cxnSpLocks noChangeShapeType="1"/>
            <a:stCxn id="58377" idx="2"/>
            <a:endCxn id="58373" idx="0"/>
          </p:cNvCxnSpPr>
          <p:nvPr/>
        </p:nvCxnSpPr>
        <p:spPr bwMode="auto">
          <a:xfrm rot="5400000">
            <a:off x="5845969" y="1685926"/>
            <a:ext cx="531019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2" name="Text Box 77"/>
          <p:cNvSpPr txBox="1">
            <a:spLocks noChangeArrowheads="1"/>
          </p:cNvSpPr>
          <p:nvPr/>
        </p:nvSpPr>
        <p:spPr bwMode="auto">
          <a:xfrm>
            <a:off x="6523335" y="2040732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58404" name="Oval 64"/>
          <p:cNvSpPr>
            <a:spLocks noChangeArrowheads="1"/>
          </p:cNvSpPr>
          <p:nvPr/>
        </p:nvSpPr>
        <p:spPr bwMode="auto">
          <a:xfrm>
            <a:off x="1818085" y="4286250"/>
            <a:ext cx="216694" cy="161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58406" name="AutoShape 44"/>
          <p:cNvSpPr>
            <a:spLocks noChangeArrowheads="1"/>
          </p:cNvSpPr>
          <p:nvPr/>
        </p:nvSpPr>
        <p:spPr bwMode="auto">
          <a:xfrm>
            <a:off x="2730104" y="1957388"/>
            <a:ext cx="8262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ES" altLang="es-MX" sz="600" b="1" dirty="0">
                <a:solidFill>
                  <a:srgbClr val="000000"/>
                </a:solidFill>
              </a:rPr>
              <a:t>Servicio</a:t>
            </a:r>
          </a:p>
          <a:p>
            <a:pPr algn="ctr" eaLnBrk="1" hangingPunct="1">
              <a:lnSpc>
                <a:spcPct val="80000"/>
              </a:lnSpc>
            </a:pPr>
            <a:r>
              <a:rPr lang="es-ES" altLang="es-MX" sz="600" b="1" dirty="0">
                <a:solidFill>
                  <a:srgbClr val="000000"/>
                </a:solidFill>
              </a:rPr>
              <a:t>OK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58407" name="Text Box 78"/>
          <p:cNvSpPr txBox="1">
            <a:spLocks noChangeArrowheads="1"/>
          </p:cNvSpPr>
          <p:nvPr/>
        </p:nvSpPr>
        <p:spPr bwMode="auto">
          <a:xfrm>
            <a:off x="3199457" y="2434829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cxnSp>
        <p:nvCxnSpPr>
          <p:cNvPr id="58408" name="AutoShape 69"/>
          <p:cNvCxnSpPr>
            <a:cxnSpLocks noChangeShapeType="1"/>
            <a:stCxn id="58378" idx="2"/>
            <a:endCxn id="59" idx="0"/>
          </p:cNvCxnSpPr>
          <p:nvPr/>
        </p:nvCxnSpPr>
        <p:spPr bwMode="auto">
          <a:xfrm>
            <a:off x="7252693" y="2389585"/>
            <a:ext cx="595" cy="230344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9" name="AutoShape 70"/>
          <p:cNvCxnSpPr>
            <a:cxnSpLocks noChangeShapeType="1"/>
            <a:stCxn id="58384" idx="1"/>
            <a:endCxn id="58406" idx="3"/>
          </p:cNvCxnSpPr>
          <p:nvPr/>
        </p:nvCxnSpPr>
        <p:spPr bwMode="auto">
          <a:xfrm rot="10800000">
            <a:off x="3556399" y="2200277"/>
            <a:ext cx="301227" cy="97571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0" name="AutoShape 71"/>
          <p:cNvCxnSpPr>
            <a:cxnSpLocks noChangeShapeType="1"/>
            <a:stCxn id="58406" idx="2"/>
            <a:endCxn id="58385" idx="0"/>
          </p:cNvCxnSpPr>
          <p:nvPr/>
        </p:nvCxnSpPr>
        <p:spPr bwMode="auto">
          <a:xfrm>
            <a:off x="3143251" y="2443163"/>
            <a:ext cx="0" cy="153590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11" name="Text Box 77"/>
          <p:cNvSpPr txBox="1">
            <a:spLocks noChangeArrowheads="1"/>
          </p:cNvSpPr>
          <p:nvPr/>
        </p:nvSpPr>
        <p:spPr bwMode="auto">
          <a:xfrm>
            <a:off x="2576413" y="2094310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58412" name="AutoShape 45"/>
          <p:cNvSpPr>
            <a:spLocks noChangeArrowheads="1"/>
          </p:cNvSpPr>
          <p:nvPr/>
        </p:nvSpPr>
        <p:spPr bwMode="auto">
          <a:xfrm>
            <a:off x="1485900" y="2012156"/>
            <a:ext cx="903685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Aviso a Compras</a:t>
            </a:r>
          </a:p>
        </p:txBody>
      </p:sp>
      <p:cxnSp>
        <p:nvCxnSpPr>
          <p:cNvPr id="58413" name="AutoShape 74"/>
          <p:cNvCxnSpPr>
            <a:cxnSpLocks noChangeShapeType="1"/>
            <a:stCxn id="58406" idx="1"/>
            <a:endCxn id="58412" idx="3"/>
          </p:cNvCxnSpPr>
          <p:nvPr/>
        </p:nvCxnSpPr>
        <p:spPr bwMode="auto">
          <a:xfrm rot="10800000" flipV="1">
            <a:off x="2305050" y="2200275"/>
            <a:ext cx="417910" cy="1191"/>
          </a:xfrm>
          <a:prstGeom prst="bentConnector3">
            <a:avLst>
              <a:gd name="adj1" fmla="val 39032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14" name="AutoShape 56"/>
          <p:cNvSpPr>
            <a:spLocks noChangeArrowheads="1"/>
          </p:cNvSpPr>
          <p:nvPr/>
        </p:nvSpPr>
        <p:spPr bwMode="auto">
          <a:xfrm>
            <a:off x="1506141" y="4700588"/>
            <a:ext cx="863203" cy="37861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Evaluación a proveedores</a:t>
            </a:r>
          </a:p>
        </p:txBody>
      </p:sp>
      <p:cxnSp>
        <p:nvCxnSpPr>
          <p:cNvPr id="58415" name="AutoShape 76"/>
          <p:cNvCxnSpPr>
            <a:cxnSpLocks noChangeShapeType="1"/>
            <a:stCxn id="58412" idx="2"/>
            <a:endCxn id="58414" idx="0"/>
          </p:cNvCxnSpPr>
          <p:nvPr/>
        </p:nvCxnSpPr>
        <p:spPr bwMode="auto">
          <a:xfrm rot="5400000">
            <a:off x="789980" y="3545087"/>
            <a:ext cx="2296715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Consumo de servicios y no </a:t>
            </a:r>
            <a:r>
              <a:rPr lang="es-ES" dirty="0" err="1"/>
              <a:t>inventariables</a:t>
            </a:r>
            <a:endParaRPr dirty="0"/>
          </a:p>
        </p:txBody>
      </p:sp>
      <p:sp>
        <p:nvSpPr>
          <p:cNvPr id="54" name="AutoShape 56"/>
          <p:cNvSpPr>
            <a:spLocks noChangeArrowheads="1"/>
          </p:cNvSpPr>
          <p:nvPr/>
        </p:nvSpPr>
        <p:spPr bwMode="auto">
          <a:xfrm>
            <a:off x="6148839" y="361638"/>
            <a:ext cx="823912" cy="389631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2B2D2E"/>
                </a:solidFill>
              </a:rPr>
              <a:t>Requisición de servicios y no </a:t>
            </a:r>
            <a:r>
              <a:rPr lang="es-MX" altLang="es-MX" sz="600" b="1" dirty="0" err="1">
                <a:solidFill>
                  <a:srgbClr val="2B2D2E"/>
                </a:solidFill>
              </a:rPr>
              <a:t>inventariables</a:t>
            </a:r>
            <a:endParaRPr lang="es-MX" altLang="es-MX" sz="600" b="1" dirty="0">
              <a:solidFill>
                <a:srgbClr val="2B2D2E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48839" y="798642"/>
            <a:ext cx="0" cy="222379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AutoShape 56"/>
          <p:cNvSpPr>
            <a:spLocks noChangeArrowheads="1"/>
          </p:cNvSpPr>
          <p:nvPr/>
        </p:nvSpPr>
        <p:spPr bwMode="auto">
          <a:xfrm>
            <a:off x="6841332" y="4693031"/>
            <a:ext cx="823912" cy="389631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2B2D2E"/>
                </a:solidFill>
              </a:rPr>
              <a:t>Requisición de servicios y no </a:t>
            </a:r>
            <a:r>
              <a:rPr lang="es-MX" altLang="es-MX" sz="600" b="1" dirty="0" err="1">
                <a:solidFill>
                  <a:srgbClr val="2B2D2E"/>
                </a:solidFill>
              </a:rPr>
              <a:t>inventariables</a:t>
            </a:r>
            <a:endParaRPr lang="es-MX" altLang="es-MX" sz="600" b="1" dirty="0">
              <a:solidFill>
                <a:srgbClr val="2B2D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1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Consumo de Servicios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447</Words>
  <Application>Microsoft Office PowerPoint</Application>
  <PresentationFormat>On-screen Show (16:9)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CONSUMO DE SERVICIOS</vt:lpstr>
      <vt:lpstr>Descripción del proceso</vt:lpstr>
      <vt:lpstr>Premisas, comentarios, funcionalidad y/o reglas de negocio del cliente</vt:lpstr>
      <vt:lpstr>Agregados funcionales y/o interfaces</vt:lpstr>
      <vt:lpstr>Consumo de servicios y no inventariables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61</cp:revision>
  <dcterms:created xsi:type="dcterms:W3CDTF">2015-01-15T15:32:50Z</dcterms:created>
  <dcterms:modified xsi:type="dcterms:W3CDTF">2016-08-24T17:26:37Z</dcterms:modified>
</cp:coreProperties>
</file>