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25" d="100"/>
          <a:sy n="125" d="100"/>
        </p:scale>
        <p:origin x="-288" y="-8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26/08/2016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26/08/2016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26/08/2016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26/08/2016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 userDrawn="1"/>
        </p:nvGrpSpPr>
        <p:grpSpPr bwMode="auto">
          <a:xfrm>
            <a:off x="0" y="-2382"/>
            <a:ext cx="9145588" cy="5167313"/>
            <a:chOff x="0" y="-3175"/>
            <a:chExt cx="9145588" cy="6889750"/>
          </a:xfrm>
        </p:grpSpPr>
        <p:pic>
          <p:nvPicPr>
            <p:cNvPr id="3" name="Picture 26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6318250"/>
              <a:ext cx="1214438" cy="46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0482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pic>
          <p:nvPicPr>
            <p:cNvPr id="5" name="Picture 14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50" y="6446838"/>
              <a:ext cx="395288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15"/>
            <p:cNvSpPr>
              <a:spLocks noChangeShapeType="1"/>
            </p:cNvSpPr>
            <p:nvPr userDrawn="1"/>
          </p:nvSpPr>
          <p:spPr bwMode="auto">
            <a:xfrm>
              <a:off x="0" y="476250"/>
              <a:ext cx="9144000" cy="0"/>
            </a:xfrm>
            <a:prstGeom prst="line">
              <a:avLst/>
            </a:prstGeom>
            <a:noFill/>
            <a:ln w="571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pic>
          <p:nvPicPr>
            <p:cNvPr id="7" name="Picture 11" descr="scai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150" y="6426200"/>
              <a:ext cx="3238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4"/>
            <p:cNvSpPr>
              <a:spLocks noChangeArrowheads="1"/>
            </p:cNvSpPr>
            <p:nvPr userDrawn="1"/>
          </p:nvSpPr>
          <p:spPr bwMode="auto">
            <a:xfrm>
              <a:off x="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9036050" y="-3175"/>
              <a:ext cx="107950" cy="44926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350">
                <a:solidFill>
                  <a:srgbClr val="575A5D"/>
                </a:solidFill>
                <a:cs typeface="Arial" charset="0"/>
              </a:endParaRPr>
            </a:p>
          </p:txBody>
        </p:sp>
        <p:pic>
          <p:nvPicPr>
            <p:cNvPr id="10" name="Picture 22" descr="SCAi copyright vers Prof 15%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8032750" y="520700"/>
              <a:ext cx="1014413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5"/>
            <p:cNvGrpSpPr>
              <a:grpSpLocks/>
            </p:cNvGrpSpPr>
            <p:nvPr userDrawn="1"/>
          </p:nvGrpSpPr>
          <p:grpSpPr bwMode="auto">
            <a:xfrm>
              <a:off x="1588" y="6165850"/>
              <a:ext cx="9144000" cy="720725"/>
              <a:chOff x="1587" y="6165201"/>
              <a:chExt cx="9144000" cy="720649"/>
            </a:xfrm>
          </p:grpSpPr>
          <p:sp>
            <p:nvSpPr>
              <p:cNvPr id="17" name="Rectangle 13"/>
              <p:cNvSpPr>
                <a:spLocks noChangeArrowheads="1"/>
              </p:cNvSpPr>
              <p:nvPr userDrawn="1"/>
            </p:nvSpPr>
            <p:spPr bwMode="auto">
              <a:xfrm>
                <a:off x="1587" y="6165201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s-MX" altLang="es-MX" sz="1125" dirty="0">
                  <a:solidFill>
                    <a:srgbClr val="575A5D"/>
                  </a:solidFill>
                  <a:cs typeface="Arial" charset="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6165201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s-MX" altLang="es-MX" sz="750" b="1">
                    <a:solidFill>
                      <a:srgbClr val="575A5D"/>
                    </a:solidFill>
                    <a:cs typeface="Arial" charset="0"/>
                  </a:rPr>
                  <a:t>Salida</a:t>
                </a:r>
                <a:endParaRPr lang="es-ES" altLang="es-MX" sz="750" b="1">
                  <a:solidFill>
                    <a:srgbClr val="575A5D"/>
                  </a:solidFill>
                  <a:cs typeface="Arial" charset="0"/>
                </a:endParaRPr>
              </a:p>
            </p:txBody>
          </p:sp>
        </p:grpSp>
        <p:grpSp>
          <p:nvGrpSpPr>
            <p:cNvPr id="12" name="Group 14"/>
            <p:cNvGrpSpPr>
              <a:grpSpLocks/>
            </p:cNvGrpSpPr>
            <p:nvPr userDrawn="1"/>
          </p:nvGrpSpPr>
          <p:grpSpPr bwMode="auto">
            <a:xfrm>
              <a:off x="1588" y="406400"/>
              <a:ext cx="9144000" cy="720725"/>
              <a:chOff x="1587" y="406355"/>
              <a:chExt cx="9144000" cy="720649"/>
            </a:xfrm>
          </p:grpSpPr>
          <p:sp>
            <p:nvSpPr>
              <p:cNvPr id="15" name="Rectangle 10"/>
              <p:cNvSpPr>
                <a:spLocks noChangeArrowheads="1"/>
              </p:cNvSpPr>
              <p:nvPr userDrawn="1"/>
            </p:nvSpPr>
            <p:spPr bwMode="auto">
              <a:xfrm>
                <a:off x="1587" y="406355"/>
                <a:ext cx="9144000" cy="7206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s-MX" altLang="es-MX" sz="1125">
                  <a:solidFill>
                    <a:srgbClr val="575A5D"/>
                  </a:solidFill>
                  <a:cs typeface="Arial" charset="0"/>
                </a:endParaRP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 userDrawn="1"/>
            </p:nvSpPr>
            <p:spPr bwMode="auto">
              <a:xfrm rot="10800000">
                <a:off x="12699" y="406355"/>
                <a:ext cx="323850" cy="720649"/>
              </a:xfrm>
              <a:prstGeom prst="rect">
                <a:avLst/>
              </a:prstGeom>
              <a:gradFill rotWithShape="1">
                <a:gsLst>
                  <a:gs pos="0">
                    <a:srgbClr val="A8A843"/>
                  </a:gs>
                  <a:gs pos="50000">
                    <a:srgbClr val="FFFF66"/>
                  </a:gs>
                  <a:gs pos="100000">
                    <a:srgbClr val="A8A843"/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s-MX" altLang="es-MX" sz="750" b="1" dirty="0">
                    <a:solidFill>
                      <a:srgbClr val="575A5D"/>
                    </a:solidFill>
                    <a:cs typeface="Arial" charset="0"/>
                  </a:rPr>
                  <a:t>Entrada</a:t>
                </a:r>
                <a:endParaRPr lang="es-ES" altLang="es-MX" sz="750" b="1" dirty="0">
                  <a:solidFill>
                    <a:srgbClr val="575A5D"/>
                  </a:solidFill>
                  <a:cs typeface="Arial" charset="0"/>
                </a:endParaRPr>
              </a:p>
            </p:txBody>
          </p:sp>
        </p:grpSp>
        <p:sp>
          <p:nvSpPr>
            <p:cNvPr id="13" name="Rectangle 19"/>
            <p:cNvSpPr>
              <a:spLocks noChangeArrowheads="1"/>
            </p:cNvSpPr>
            <p:nvPr userDrawn="1"/>
          </p:nvSpPr>
          <p:spPr bwMode="auto">
            <a:xfrm>
              <a:off x="3175" y="6350"/>
              <a:ext cx="9140825" cy="395288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s-MX" altLang="es-MX" sz="1125">
                <a:solidFill>
                  <a:srgbClr val="575A5D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86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26/08/2016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26/08/2016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26/08/2016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Contrato con proveedores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Los contratos (pedidos abiertos) son acuerdos con el proveedor para suministrar materiales o servicios según unas condiciones acordadas y dentro de un determinado período. Los contratos se diferencian por lo siguiente: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en-US" dirty="0"/>
              <a:t>Contratos de cantidad: se solicita una determinada cantidad de un producto durante un período especificado.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altLang="en-US" dirty="0"/>
              <a:t>Contratos de valor: se acuerda la compra de mercancías o servicios por un valor específico.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Reducción de los costes de aprovisionamiento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Obtención de suministros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Transparencia en los acuerdos de proveedor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Creación de plan de embarques y envío de </a:t>
            </a:r>
            <a:r>
              <a:rPr lang="es-ES" dirty="0" err="1"/>
              <a:t>releases</a:t>
            </a:r>
            <a:r>
              <a:rPr lang="es-ES" dirty="0"/>
              <a:t> contra contrato a proveedores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Comprador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14627" y="8187"/>
            <a:ext cx="6019800" cy="29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1125" b="1" dirty="0">
                <a:latin typeface="Calibri" pitchFamily="34" charset="0"/>
              </a:rPr>
              <a:t>Contrato con proveedores</a:t>
            </a:r>
            <a:endParaRPr lang="es-ES" altLang="es-MX" sz="1125" b="1" dirty="0">
              <a:latin typeface="Calibri" pitchFamily="34" charset="0"/>
            </a:endParaRPr>
          </a:p>
        </p:txBody>
      </p:sp>
      <p:grpSp>
        <p:nvGrpSpPr>
          <p:cNvPr id="19459" name="Group 85"/>
          <p:cNvGrpSpPr>
            <a:grpSpLocks/>
          </p:cNvGrpSpPr>
          <p:nvPr/>
        </p:nvGrpSpPr>
        <p:grpSpPr bwMode="auto">
          <a:xfrm>
            <a:off x="0" y="843023"/>
            <a:ext cx="9144000" cy="3786376"/>
            <a:chOff x="0" y="709"/>
            <a:chExt cx="5758" cy="1447"/>
          </a:xfrm>
        </p:grpSpPr>
        <p:sp>
          <p:nvSpPr>
            <p:cNvPr id="19503" name="Rectangle 7"/>
            <p:cNvSpPr>
              <a:spLocks noChangeArrowheads="1"/>
            </p:cNvSpPr>
            <p:nvPr/>
          </p:nvSpPr>
          <p:spPr bwMode="auto">
            <a:xfrm>
              <a:off x="0" y="709"/>
              <a:ext cx="5758" cy="14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s-MX" altLang="es-MX" sz="1125" b="1">
                <a:latin typeface="Calibri" pitchFamily="34" charset="0"/>
              </a:endParaRPr>
            </a:p>
          </p:txBody>
        </p:sp>
        <p:sp>
          <p:nvSpPr>
            <p:cNvPr id="19504" name="Rectangle 8"/>
            <p:cNvSpPr>
              <a:spLocks noChangeArrowheads="1"/>
            </p:cNvSpPr>
            <p:nvPr/>
          </p:nvSpPr>
          <p:spPr bwMode="auto">
            <a:xfrm rot="10800000">
              <a:off x="7" y="709"/>
              <a:ext cx="204" cy="1447"/>
            </a:xfrm>
            <a:prstGeom prst="rect">
              <a:avLst/>
            </a:prstGeom>
            <a:gradFill rotWithShape="1">
              <a:gsLst>
                <a:gs pos="0">
                  <a:srgbClr val="929292"/>
                </a:gs>
                <a:gs pos="50000">
                  <a:srgbClr val="C0C0C0"/>
                </a:gs>
                <a:gs pos="100000">
                  <a:srgbClr val="92929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s-MX" altLang="es-MX" sz="750" b="1" dirty="0">
                  <a:latin typeface="Calibri" pitchFamily="34" charset="0"/>
                </a:rPr>
                <a:t>Comprador</a:t>
              </a:r>
              <a:endParaRPr lang="es-ES" altLang="es-MX" sz="750" b="1" dirty="0">
                <a:latin typeface="Calibri" pitchFamily="34" charset="0"/>
              </a:endParaRPr>
            </a:p>
          </p:txBody>
        </p:sp>
      </p:grpSp>
      <p:sp>
        <p:nvSpPr>
          <p:cNvPr id="19460" name="AutoShape 43"/>
          <p:cNvSpPr>
            <a:spLocks noChangeArrowheads="1"/>
          </p:cNvSpPr>
          <p:nvPr/>
        </p:nvSpPr>
        <p:spPr bwMode="auto">
          <a:xfrm>
            <a:off x="2976113" y="371784"/>
            <a:ext cx="863203" cy="377428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Negociación con Proveedor</a:t>
            </a:r>
            <a:endParaRPr lang="es-ES_tradnl" altLang="es-MX" sz="600" b="1" dirty="0">
              <a:latin typeface="Calibri" pitchFamily="34" charset="0"/>
            </a:endParaRPr>
          </a:p>
        </p:txBody>
      </p:sp>
      <p:sp>
        <p:nvSpPr>
          <p:cNvPr id="19461" name="Rectangle 52"/>
          <p:cNvSpPr>
            <a:spLocks noChangeArrowheads="1"/>
          </p:cNvSpPr>
          <p:nvPr/>
        </p:nvSpPr>
        <p:spPr bwMode="auto">
          <a:xfrm>
            <a:off x="3926700" y="2139554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ME32K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Modificación de contrato (pedido abierto)</a:t>
            </a:r>
          </a:p>
        </p:txBody>
      </p:sp>
      <p:sp>
        <p:nvSpPr>
          <p:cNvPr id="19462" name="AutoShape 44"/>
          <p:cNvSpPr>
            <a:spLocks noChangeArrowheads="1"/>
          </p:cNvSpPr>
          <p:nvPr/>
        </p:nvSpPr>
        <p:spPr bwMode="auto">
          <a:xfrm>
            <a:off x="3926700" y="1275160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latin typeface="Calibri" pitchFamily="34" charset="0"/>
              </a:rPr>
              <a:t>Existe  contrato (pedido abierto)</a:t>
            </a:r>
          </a:p>
        </p:txBody>
      </p:sp>
      <p:sp>
        <p:nvSpPr>
          <p:cNvPr id="19463" name="Text Box 77"/>
          <p:cNvSpPr txBox="1">
            <a:spLocks noChangeArrowheads="1"/>
          </p:cNvSpPr>
          <p:nvPr/>
        </p:nvSpPr>
        <p:spPr bwMode="auto">
          <a:xfrm>
            <a:off x="4788712" y="1383507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 dirty="0">
                <a:latin typeface="Calibri" pitchFamily="34" charset="0"/>
              </a:rPr>
              <a:t>No</a:t>
            </a:r>
          </a:p>
        </p:txBody>
      </p:sp>
      <p:sp>
        <p:nvSpPr>
          <p:cNvPr id="19464" name="Text Box 78"/>
          <p:cNvSpPr txBox="1">
            <a:spLocks noChangeArrowheads="1"/>
          </p:cNvSpPr>
          <p:nvPr/>
        </p:nvSpPr>
        <p:spPr bwMode="auto">
          <a:xfrm>
            <a:off x="4410094" y="1815704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Si</a:t>
            </a:r>
          </a:p>
        </p:txBody>
      </p:sp>
      <p:sp>
        <p:nvSpPr>
          <p:cNvPr id="19465" name="Rectangle 52"/>
          <p:cNvSpPr>
            <a:spLocks noChangeArrowheads="1"/>
          </p:cNvSpPr>
          <p:nvPr/>
        </p:nvSpPr>
        <p:spPr bwMode="auto">
          <a:xfrm>
            <a:off x="1506160" y="2139554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s-MX" sz="600" b="1" dirty="0">
                <a:latin typeface="Calibri" pitchFamily="34" charset="0"/>
              </a:rPr>
              <a:t>ME12</a:t>
            </a:r>
            <a:endParaRPr lang="es-MX" altLang="es-MX" sz="600" b="1" dirty="0">
              <a:latin typeface="Calibri" pitchFamily="34" charset="0"/>
            </a:endParaRP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Modificación </a:t>
            </a:r>
            <a:r>
              <a:rPr lang="es-ES_tradnl" altLang="es-MX" sz="600" b="1" dirty="0">
                <a:latin typeface="Calibri" pitchFamily="34" charset="0"/>
              </a:rPr>
              <a:t>registro </a:t>
            </a:r>
            <a:r>
              <a:rPr lang="es-ES_tradnl" altLang="es-MX" sz="600" b="1" dirty="0" err="1">
                <a:latin typeface="Calibri" pitchFamily="34" charset="0"/>
              </a:rPr>
              <a:t>info</a:t>
            </a:r>
            <a:r>
              <a:rPr lang="es-ES_tradnl" altLang="es-MX" sz="600" b="1" dirty="0">
                <a:latin typeface="Calibri" pitchFamily="34" charset="0"/>
              </a:rPr>
              <a:t> (lista de precios)</a:t>
            </a:r>
            <a:endParaRPr lang="es-MX" altLang="es-MX" sz="600" b="1" dirty="0">
              <a:latin typeface="Calibri" pitchFamily="34" charset="0"/>
            </a:endParaRPr>
          </a:p>
        </p:txBody>
      </p:sp>
      <p:sp>
        <p:nvSpPr>
          <p:cNvPr id="19466" name="AutoShape 44"/>
          <p:cNvSpPr>
            <a:spLocks noChangeArrowheads="1"/>
          </p:cNvSpPr>
          <p:nvPr/>
        </p:nvSpPr>
        <p:spPr bwMode="auto">
          <a:xfrm>
            <a:off x="2753935" y="2050257"/>
            <a:ext cx="892969" cy="556022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_tradnl" altLang="es-MX" sz="600" b="1">
                <a:latin typeface="Calibri" pitchFamily="34" charset="0"/>
              </a:rPr>
              <a:t>Se Requiere Cambiar Lista de Precios</a:t>
            </a:r>
            <a:endParaRPr lang="es-MX" altLang="es-MX" sz="600" b="1">
              <a:latin typeface="Calibri" pitchFamily="34" charset="0"/>
            </a:endParaRPr>
          </a:p>
        </p:txBody>
      </p:sp>
      <p:sp>
        <p:nvSpPr>
          <p:cNvPr id="19467" name="AutoShape 45"/>
          <p:cNvSpPr>
            <a:spLocks noChangeArrowheads="1"/>
          </p:cNvSpPr>
          <p:nvPr/>
        </p:nvSpPr>
        <p:spPr bwMode="auto">
          <a:xfrm>
            <a:off x="3926700" y="3233737"/>
            <a:ext cx="86320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altLang="es-MX" sz="600" b="1">
                <a:latin typeface="Calibri" pitchFamily="34" charset="0"/>
              </a:rPr>
              <a:t>Aviso a </a:t>
            </a:r>
          </a:p>
          <a:p>
            <a:pPr algn="ctr" eaLnBrk="1" hangingPunct="1"/>
            <a:r>
              <a:rPr lang="es-ES_tradnl" altLang="es-MX" sz="600" b="1">
                <a:latin typeface="Calibri" pitchFamily="34" charset="0"/>
              </a:rPr>
              <a:t>Proveedores</a:t>
            </a:r>
            <a:endParaRPr lang="es-ES" altLang="es-MX" sz="600" b="1">
              <a:latin typeface="Calibri" pitchFamily="34" charset="0"/>
            </a:endParaRPr>
          </a:p>
        </p:txBody>
      </p:sp>
      <p:cxnSp>
        <p:nvCxnSpPr>
          <p:cNvPr id="19468" name="AutoShape 172"/>
          <p:cNvCxnSpPr>
            <a:cxnSpLocks noChangeShapeType="1"/>
            <a:stCxn id="46" idx="2"/>
            <a:endCxn id="19462" idx="0"/>
          </p:cNvCxnSpPr>
          <p:nvPr/>
        </p:nvCxnSpPr>
        <p:spPr bwMode="auto">
          <a:xfrm flipH="1">
            <a:off x="4339847" y="792487"/>
            <a:ext cx="3014" cy="48267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73"/>
          <p:cNvCxnSpPr>
            <a:cxnSpLocks noChangeShapeType="1"/>
            <a:stCxn id="19462" idx="3"/>
            <a:endCxn id="19478" idx="1"/>
          </p:cNvCxnSpPr>
          <p:nvPr/>
        </p:nvCxnSpPr>
        <p:spPr bwMode="auto">
          <a:xfrm>
            <a:off x="4752994" y="1518048"/>
            <a:ext cx="1755217" cy="5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74"/>
          <p:cNvCxnSpPr>
            <a:cxnSpLocks noChangeShapeType="1"/>
            <a:stCxn id="19462" idx="2"/>
            <a:endCxn id="19461" idx="0"/>
          </p:cNvCxnSpPr>
          <p:nvPr/>
        </p:nvCxnSpPr>
        <p:spPr bwMode="auto">
          <a:xfrm>
            <a:off x="4339847" y="1760935"/>
            <a:ext cx="18455" cy="378619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AutoShape 44"/>
          <p:cNvSpPr>
            <a:spLocks noChangeArrowheads="1"/>
          </p:cNvSpPr>
          <p:nvPr/>
        </p:nvSpPr>
        <p:spPr bwMode="auto">
          <a:xfrm>
            <a:off x="6492733" y="2050257"/>
            <a:ext cx="894160" cy="556022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altLang="es-MX" sz="600" b="1">
                <a:latin typeface="Calibri" pitchFamily="34" charset="0"/>
              </a:rPr>
              <a:t>Aprobación</a:t>
            </a:r>
          </a:p>
          <a:p>
            <a:pPr algn="ctr" eaLnBrk="1" hangingPunct="1"/>
            <a:r>
              <a:rPr lang="es-ES_tradnl" altLang="es-MX" sz="600" b="1">
                <a:latin typeface="Calibri" pitchFamily="34" charset="0"/>
              </a:rPr>
              <a:t>Requerida</a:t>
            </a:r>
            <a:endParaRPr lang="es-MX" altLang="es-MX" sz="600" b="1">
              <a:latin typeface="Calibri" pitchFamily="34" charset="0"/>
            </a:endParaRPr>
          </a:p>
        </p:txBody>
      </p:sp>
      <p:sp>
        <p:nvSpPr>
          <p:cNvPr id="19472" name="Rectangle 52"/>
          <p:cNvSpPr>
            <a:spLocks noChangeArrowheads="1"/>
          </p:cNvSpPr>
          <p:nvPr/>
        </p:nvSpPr>
        <p:spPr bwMode="auto">
          <a:xfrm>
            <a:off x="7723727" y="2139554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ME35K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Aprobación de contrato (pedido abierto)</a:t>
            </a:r>
          </a:p>
        </p:txBody>
      </p:sp>
      <p:cxnSp>
        <p:nvCxnSpPr>
          <p:cNvPr id="19473" name="AutoShape 185"/>
          <p:cNvCxnSpPr>
            <a:cxnSpLocks noChangeShapeType="1"/>
            <a:stCxn id="19471" idx="3"/>
            <a:endCxn id="19472" idx="1"/>
          </p:cNvCxnSpPr>
          <p:nvPr/>
        </p:nvCxnSpPr>
        <p:spPr bwMode="auto">
          <a:xfrm>
            <a:off x="7386892" y="2328268"/>
            <a:ext cx="33683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86"/>
          <p:cNvCxnSpPr>
            <a:cxnSpLocks noChangeShapeType="1"/>
            <a:stCxn id="19472" idx="2"/>
            <a:endCxn id="19484" idx="3"/>
          </p:cNvCxnSpPr>
          <p:nvPr/>
        </p:nvCxnSpPr>
        <p:spPr bwMode="auto">
          <a:xfrm rot="5400000">
            <a:off x="7324031" y="2591750"/>
            <a:ext cx="906066" cy="756530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Oval 189"/>
          <p:cNvSpPr>
            <a:spLocks noChangeArrowheads="1"/>
          </p:cNvSpPr>
          <p:nvPr/>
        </p:nvSpPr>
        <p:spPr bwMode="auto">
          <a:xfrm>
            <a:off x="3145651" y="3413522"/>
            <a:ext cx="108347" cy="10834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s-MX" altLang="es-MX" sz="1350">
              <a:latin typeface="Calibri" pitchFamily="34" charset="0"/>
            </a:endParaRPr>
          </a:p>
        </p:txBody>
      </p:sp>
      <p:sp>
        <p:nvSpPr>
          <p:cNvPr id="19476" name="Text Box 77"/>
          <p:cNvSpPr txBox="1">
            <a:spLocks noChangeArrowheads="1"/>
          </p:cNvSpPr>
          <p:nvPr/>
        </p:nvSpPr>
        <p:spPr bwMode="auto">
          <a:xfrm>
            <a:off x="6985651" y="2625329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No</a:t>
            </a:r>
          </a:p>
        </p:txBody>
      </p:sp>
      <p:sp>
        <p:nvSpPr>
          <p:cNvPr id="19477" name="Text Box 78"/>
          <p:cNvSpPr txBox="1">
            <a:spLocks noChangeArrowheads="1"/>
          </p:cNvSpPr>
          <p:nvPr/>
        </p:nvSpPr>
        <p:spPr bwMode="auto">
          <a:xfrm>
            <a:off x="7491090" y="2196704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Si</a:t>
            </a:r>
          </a:p>
        </p:txBody>
      </p:sp>
      <p:sp>
        <p:nvSpPr>
          <p:cNvPr id="19478" name="Rectangle 52"/>
          <p:cNvSpPr>
            <a:spLocks noChangeArrowheads="1"/>
          </p:cNvSpPr>
          <p:nvPr/>
        </p:nvSpPr>
        <p:spPr bwMode="auto">
          <a:xfrm>
            <a:off x="6508211" y="1329929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ME31K</a:t>
            </a:r>
          </a:p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Creación de contrato (pedido abierto)</a:t>
            </a:r>
          </a:p>
        </p:txBody>
      </p:sp>
      <p:cxnSp>
        <p:nvCxnSpPr>
          <p:cNvPr id="19479" name="AutoShape 204"/>
          <p:cNvCxnSpPr>
            <a:cxnSpLocks noChangeShapeType="1"/>
            <a:stCxn id="19461" idx="1"/>
            <a:endCxn id="19466" idx="3"/>
          </p:cNvCxnSpPr>
          <p:nvPr/>
        </p:nvCxnSpPr>
        <p:spPr bwMode="auto">
          <a:xfrm rot="10800000">
            <a:off x="3654047" y="2328863"/>
            <a:ext cx="26550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05"/>
          <p:cNvCxnSpPr>
            <a:cxnSpLocks noChangeShapeType="1"/>
            <a:stCxn id="19466" idx="1"/>
            <a:endCxn id="19465" idx="3"/>
          </p:cNvCxnSpPr>
          <p:nvPr/>
        </p:nvCxnSpPr>
        <p:spPr bwMode="auto">
          <a:xfrm rot="10800000">
            <a:off x="2376507" y="2328863"/>
            <a:ext cx="37028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06"/>
          <p:cNvCxnSpPr>
            <a:cxnSpLocks noChangeShapeType="1"/>
            <a:stCxn id="19466" idx="2"/>
            <a:endCxn id="19475" idx="0"/>
          </p:cNvCxnSpPr>
          <p:nvPr/>
        </p:nvCxnSpPr>
        <p:spPr bwMode="auto">
          <a:xfrm rot="5400000">
            <a:off x="2800369" y="3013472"/>
            <a:ext cx="800100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07"/>
          <p:cNvCxnSpPr>
            <a:cxnSpLocks noChangeShapeType="1"/>
            <a:stCxn id="19465" idx="2"/>
            <a:endCxn id="19467" idx="1"/>
          </p:cNvCxnSpPr>
          <p:nvPr/>
        </p:nvCxnSpPr>
        <p:spPr bwMode="auto">
          <a:xfrm rot="16200000" flipH="1">
            <a:off x="2522953" y="1939529"/>
            <a:ext cx="898922" cy="2068116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08"/>
          <p:cNvCxnSpPr>
            <a:cxnSpLocks noChangeShapeType="1"/>
            <a:stCxn id="19478" idx="2"/>
            <a:endCxn id="19471" idx="0"/>
          </p:cNvCxnSpPr>
          <p:nvPr/>
        </p:nvCxnSpPr>
        <p:spPr bwMode="auto">
          <a:xfrm rot="16200000" flipH="1">
            <a:off x="6767767" y="1878806"/>
            <a:ext cx="342900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AutoShape 209"/>
          <p:cNvSpPr>
            <a:spLocks noChangeArrowheads="1"/>
          </p:cNvSpPr>
          <p:nvPr/>
        </p:nvSpPr>
        <p:spPr bwMode="auto">
          <a:xfrm>
            <a:off x="6480827" y="3206353"/>
            <a:ext cx="917972" cy="43338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ME33K</a:t>
            </a:r>
          </a:p>
          <a:p>
            <a:pPr algn="ctr"/>
            <a:r>
              <a:rPr lang="es-ES_tradnl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contrato (pedido abierto)</a:t>
            </a:r>
          </a:p>
        </p:txBody>
      </p:sp>
      <p:cxnSp>
        <p:nvCxnSpPr>
          <p:cNvPr id="19485" name="AutoShape 210"/>
          <p:cNvCxnSpPr>
            <a:cxnSpLocks noChangeShapeType="1"/>
            <a:stCxn id="19471" idx="2"/>
            <a:endCxn id="19484" idx="0"/>
          </p:cNvCxnSpPr>
          <p:nvPr/>
        </p:nvCxnSpPr>
        <p:spPr bwMode="auto">
          <a:xfrm rot="5400000">
            <a:off x="6639180" y="2906316"/>
            <a:ext cx="600075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AutoShape 212"/>
          <p:cNvCxnSpPr>
            <a:cxnSpLocks noChangeShapeType="1"/>
            <a:stCxn id="19467" idx="3"/>
            <a:endCxn id="19484" idx="1"/>
          </p:cNvCxnSpPr>
          <p:nvPr/>
        </p:nvCxnSpPr>
        <p:spPr bwMode="auto">
          <a:xfrm>
            <a:off x="4703584" y="3422452"/>
            <a:ext cx="1777243" cy="595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AutoShape 45"/>
          <p:cNvSpPr>
            <a:spLocks noChangeArrowheads="1"/>
          </p:cNvSpPr>
          <p:nvPr/>
        </p:nvSpPr>
        <p:spPr bwMode="auto">
          <a:xfrm>
            <a:off x="6508211" y="3975498"/>
            <a:ext cx="863203" cy="3774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ES_tradnl" altLang="es-MX" sz="600" b="1" dirty="0">
                <a:latin typeface="Calibri" pitchFamily="34" charset="0"/>
              </a:rPr>
              <a:t>Enviar contrato </a:t>
            </a:r>
            <a:r>
              <a:rPr lang="es-ES_tradnl" altLang="es-MX" sz="600" b="1">
                <a:latin typeface="Calibri" pitchFamily="34" charset="0"/>
              </a:rPr>
              <a:t>a proveedor</a:t>
            </a:r>
            <a:endParaRPr lang="es-ES" altLang="es-MX" sz="600" b="1">
              <a:latin typeface="Calibri" pitchFamily="34" charset="0"/>
            </a:endParaRPr>
          </a:p>
        </p:txBody>
      </p:sp>
      <p:cxnSp>
        <p:nvCxnSpPr>
          <p:cNvPr id="19488" name="AutoShape 214"/>
          <p:cNvCxnSpPr>
            <a:cxnSpLocks noChangeShapeType="1"/>
            <a:stCxn id="19484" idx="2"/>
            <a:endCxn id="19487" idx="0"/>
          </p:cNvCxnSpPr>
          <p:nvPr/>
        </p:nvCxnSpPr>
        <p:spPr bwMode="auto">
          <a:xfrm rot="5400000">
            <a:off x="6757647" y="3792737"/>
            <a:ext cx="364331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AutoShape 215"/>
          <p:cNvCxnSpPr>
            <a:cxnSpLocks noChangeShapeType="1"/>
            <a:stCxn id="19487" idx="2"/>
            <a:endCxn id="19500" idx="0"/>
          </p:cNvCxnSpPr>
          <p:nvPr/>
        </p:nvCxnSpPr>
        <p:spPr bwMode="auto">
          <a:xfrm flipH="1">
            <a:off x="6939216" y="4352926"/>
            <a:ext cx="597" cy="371474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0" name="Text Box 78"/>
          <p:cNvSpPr txBox="1">
            <a:spLocks noChangeArrowheads="1"/>
          </p:cNvSpPr>
          <p:nvPr/>
        </p:nvSpPr>
        <p:spPr bwMode="auto">
          <a:xfrm>
            <a:off x="2586056" y="2193132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Si</a:t>
            </a:r>
          </a:p>
        </p:txBody>
      </p:sp>
      <p:sp>
        <p:nvSpPr>
          <p:cNvPr id="19493" name="AutoShape 56"/>
          <p:cNvSpPr>
            <a:spLocks noChangeArrowheads="1"/>
          </p:cNvSpPr>
          <p:nvPr/>
        </p:nvSpPr>
        <p:spPr bwMode="auto">
          <a:xfrm>
            <a:off x="3922658" y="371784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Plan Requerimiento  Materiales MRP</a:t>
            </a:r>
          </a:p>
        </p:txBody>
      </p:sp>
      <p:sp>
        <p:nvSpPr>
          <p:cNvPr id="19500" name="AutoShape 56"/>
          <p:cNvSpPr>
            <a:spLocks noChangeArrowheads="1"/>
          </p:cNvSpPr>
          <p:nvPr/>
        </p:nvSpPr>
        <p:spPr bwMode="auto">
          <a:xfrm>
            <a:off x="6507614" y="4724400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Plan Requerimiento  Materiales MRP</a:t>
            </a:r>
          </a:p>
        </p:txBody>
      </p:sp>
      <p:sp>
        <p:nvSpPr>
          <p:cNvPr id="19497" name="Text Box 77"/>
          <p:cNvSpPr txBox="1">
            <a:spLocks noChangeArrowheads="1"/>
          </p:cNvSpPr>
          <p:nvPr/>
        </p:nvSpPr>
        <p:spPr bwMode="auto">
          <a:xfrm>
            <a:off x="3279000" y="2650332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No</a:t>
            </a:r>
          </a:p>
        </p:txBody>
      </p:sp>
      <p:sp>
        <p:nvSpPr>
          <p:cNvPr id="46" name="Rectangle 13"/>
          <p:cNvSpPr/>
          <p:nvPr/>
        </p:nvSpPr>
        <p:spPr>
          <a:xfrm>
            <a:off x="2926272" y="339841"/>
            <a:ext cx="283317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AutoShape 44"/>
          <p:cNvSpPr>
            <a:spLocks noChangeArrowheads="1"/>
          </p:cNvSpPr>
          <p:nvPr/>
        </p:nvSpPr>
        <p:spPr bwMode="auto">
          <a:xfrm>
            <a:off x="5249721" y="1275160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latin typeface="Calibri" pitchFamily="34" charset="0"/>
              </a:rPr>
              <a:t>Cotización?</a:t>
            </a:r>
          </a:p>
        </p:txBody>
      </p:sp>
      <p:sp>
        <p:nvSpPr>
          <p:cNvPr id="42" name="AutoShape 56"/>
          <p:cNvSpPr>
            <a:spLocks noChangeArrowheads="1"/>
          </p:cNvSpPr>
          <p:nvPr/>
        </p:nvSpPr>
        <p:spPr bwMode="auto">
          <a:xfrm>
            <a:off x="5234403" y="2110591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Cotización a proveedores</a:t>
            </a:r>
          </a:p>
        </p:txBody>
      </p:sp>
      <p:cxnSp>
        <p:nvCxnSpPr>
          <p:cNvPr id="3" name="Straight Arrow Connector 2"/>
          <p:cNvCxnSpPr>
            <a:stCxn id="41" idx="2"/>
            <a:endCxn id="42" idx="0"/>
          </p:cNvCxnSpPr>
          <p:nvPr/>
        </p:nvCxnSpPr>
        <p:spPr>
          <a:xfrm>
            <a:off x="5662868" y="1760935"/>
            <a:ext cx="3137" cy="34965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77"/>
          <p:cNvSpPr txBox="1">
            <a:spLocks noChangeArrowheads="1"/>
          </p:cNvSpPr>
          <p:nvPr/>
        </p:nvSpPr>
        <p:spPr bwMode="auto">
          <a:xfrm>
            <a:off x="6084112" y="1393032"/>
            <a:ext cx="9297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 dirty="0">
                <a:latin typeface="Calibri" pitchFamily="34" charset="0"/>
              </a:rPr>
              <a:t>No</a:t>
            </a:r>
          </a:p>
        </p:txBody>
      </p:sp>
      <p:sp>
        <p:nvSpPr>
          <p:cNvPr id="48" name="Text Box 78"/>
          <p:cNvSpPr txBox="1">
            <a:spLocks noChangeArrowheads="1"/>
          </p:cNvSpPr>
          <p:nvPr/>
        </p:nvSpPr>
        <p:spPr bwMode="auto">
          <a:xfrm>
            <a:off x="5705494" y="1825229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" b="1">
                <a:latin typeface="Calibri" pitchFamily="34" charset="0"/>
              </a:rPr>
              <a:t>Si</a:t>
            </a:r>
          </a:p>
        </p:txBody>
      </p:sp>
      <p:cxnSp>
        <p:nvCxnSpPr>
          <p:cNvPr id="6" name="Connector: Elbow 5"/>
          <p:cNvCxnSpPr>
            <a:stCxn id="42" idx="3"/>
            <a:endCxn id="19478" idx="1"/>
          </p:cNvCxnSpPr>
          <p:nvPr/>
        </p:nvCxnSpPr>
        <p:spPr>
          <a:xfrm flipV="1">
            <a:off x="6097606" y="1518643"/>
            <a:ext cx="410605" cy="780662"/>
          </a:xfrm>
          <a:prstGeom prst="bentConnector3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AutoShape 56"/>
          <p:cNvSpPr>
            <a:spLocks noChangeArrowheads="1"/>
          </p:cNvSpPr>
          <p:nvPr/>
        </p:nvSpPr>
        <p:spPr bwMode="auto">
          <a:xfrm>
            <a:off x="4807347" y="371784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latin typeface="Calibri" pitchFamily="34" charset="0"/>
              </a:rPr>
              <a:t>Requisición de servicios</a:t>
            </a:r>
          </a:p>
        </p:txBody>
      </p:sp>
    </p:spTree>
    <p:extLst>
      <p:ext uri="{BB962C8B-B14F-4D97-AF65-F5344CB8AC3E}">
        <p14:creationId xmlns:p14="http://schemas.microsoft.com/office/powerpoint/2010/main" val="347627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Contrato </a:t>
            </a:r>
            <a:r>
              <a:rPr lang="es-ES"/>
              <a:t>con Proveedores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6370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528</Words>
  <Application>Microsoft Office PowerPoint</Application>
  <PresentationFormat>On-screen Show (16:9)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Contrato con proveedores</vt:lpstr>
      <vt:lpstr>Descripción del proceso</vt:lpstr>
      <vt:lpstr>Premisas, comentarios, funcionalidad y/o reglas de negocio del cliente</vt:lpstr>
      <vt:lpstr>Agregados funcionales y/o interfaces</vt:lpstr>
      <vt:lpstr>PowerPoint Presentation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59</cp:revision>
  <dcterms:created xsi:type="dcterms:W3CDTF">2015-01-15T15:32:50Z</dcterms:created>
  <dcterms:modified xsi:type="dcterms:W3CDTF">2016-08-26T15:05:46Z</dcterms:modified>
</cp:coreProperties>
</file>