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61" r:id="rId3"/>
    <p:sldId id="277" r:id="rId4"/>
    <p:sldId id="278" r:id="rId5"/>
    <p:sldId id="280" r:id="rId6"/>
    <p:sldId id="279" r:id="rId7"/>
    <p:sldId id="274" r:id="rId8"/>
    <p:sldId id="276" r:id="rId9"/>
    <p:sldId id="256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2"/>
    <a:srgbClr val="009999"/>
    <a:srgbClr val="FFAFAF"/>
    <a:srgbClr val="FFA3A3"/>
    <a:srgbClr val="FF61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09" autoAdjust="0"/>
  </p:normalViewPr>
  <p:slideViewPr>
    <p:cSldViewPr snapToGrid="0" snapToObjects="1">
      <p:cViewPr>
        <p:scale>
          <a:sx n="125" d="100"/>
          <a:sy n="125" d="100"/>
        </p:scale>
        <p:origin x="96" y="-2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26/08/2016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‹#›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26/08/2016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26/08/2016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26/08/2016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 userDrawn="1"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9" name="Rectangle 25"/>
          <p:cNvSpPr>
            <a:spLocks noChangeArrowheads="1"/>
          </p:cNvSpPr>
          <p:nvPr userDrawn="1"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2" name="Rectangle 19"/>
          <p:cNvSpPr>
            <a:spLocks noChangeArrowheads="1"/>
          </p:cNvSpPr>
          <p:nvPr userDrawn="1"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25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78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26/08/2016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51435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26/08/2016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26/08/2016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26/08/2016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26/08/2016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26/08/2016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809543" y="46020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26/08/2016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/>
              <a:t>NETBASE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47728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  <p:sldLayoutId id="214748366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48882" y="2060972"/>
            <a:ext cx="4194261" cy="1021556"/>
          </a:xfrm>
        </p:spPr>
        <p:txBody>
          <a:bodyPr>
            <a:normAutofit/>
          </a:bodyPr>
          <a:lstStyle/>
          <a:p>
            <a:r>
              <a:rPr lang="es-ES" dirty="0"/>
              <a:t>COTIZACIÓN DE PROVEEDORES</a:t>
            </a:r>
          </a:p>
        </p:txBody>
      </p:sp>
      <p:sp>
        <p:nvSpPr>
          <p:cNvPr id="9" name="Marcador de texto 9"/>
          <p:cNvSpPr txBox="1">
            <a:spLocks/>
          </p:cNvSpPr>
          <p:nvPr/>
        </p:nvSpPr>
        <p:spPr>
          <a:xfrm>
            <a:off x="4732601" y="2762700"/>
            <a:ext cx="4038600" cy="37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/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NETBASE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proceso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n-US" dirty="0"/>
              <a:t>En esta operación de compras, un empleado de compras solicita una cotización de un material específico por parte de diferentes proveedores.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n-US" dirty="0"/>
              <a:t>La comparación de precios de cotización le permite al empleado de compras seleccionar la mejor fuente de aprovisionamiento evaluando las cotización de los proveedores relevantes.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n-US" dirty="0"/>
              <a:t>La cotización aceptada se convierte más adelante en un pedido, y se envía una carta de rechazo a los proveedores cuyas cotizaciones se han rechazado. </a:t>
            </a:r>
            <a:endParaRPr lang="es-MX" alt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Comparación de precios de proveedor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Integración de todo el proceso de compras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2</a:t>
            </a:fld>
            <a:endParaRPr lang="es-ES"/>
          </a:p>
        </p:txBody>
      </p:sp>
      <p:sp>
        <p:nvSpPr>
          <p:cNvPr id="11" name="Marcador de contenido 7"/>
          <p:cNvSpPr>
            <a:spLocks noGrp="1"/>
          </p:cNvSpPr>
          <p:nvPr>
            <p:ph sz="half" idx="2"/>
          </p:nvPr>
        </p:nvSpPr>
        <p:spPr>
          <a:xfrm>
            <a:off x="4648200" y="3818958"/>
            <a:ext cx="4038600" cy="10679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Comprador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Jefe de compras</a:t>
            </a:r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4648200" y="2694203"/>
            <a:ext cx="4038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Roles organizacionales</a:t>
            </a:r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Premisas, comentarios, funcionalidad y/o reglas de negocio del cliente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3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Agregar</a:t>
            </a:r>
            <a:r>
              <a:rPr lang="en-US" altLang="en-US" dirty="0"/>
              <a:t> </a:t>
            </a:r>
            <a:r>
              <a:rPr lang="en-US" altLang="en-US" dirty="0" err="1"/>
              <a:t>premisas</a:t>
            </a:r>
            <a:r>
              <a:rPr lang="en-US" altLang="en-US" dirty="0"/>
              <a:t>, </a:t>
            </a:r>
            <a:r>
              <a:rPr lang="en-US" altLang="en-US" dirty="0" err="1"/>
              <a:t>comentarios</a:t>
            </a:r>
            <a:r>
              <a:rPr lang="en-US" altLang="en-US" dirty="0"/>
              <a:t>, </a:t>
            </a:r>
            <a:r>
              <a:rPr lang="en-US" altLang="en-US" dirty="0" err="1"/>
              <a:t>funcionalidad</a:t>
            </a:r>
            <a:r>
              <a:rPr lang="en-US" altLang="en-US" dirty="0"/>
              <a:t> y/o </a:t>
            </a:r>
            <a:r>
              <a:rPr lang="en-US" altLang="en-US" dirty="0" err="1"/>
              <a:t>reglas</a:t>
            </a:r>
            <a:r>
              <a:rPr lang="en-US" altLang="en-US" dirty="0"/>
              <a:t> del </a:t>
            </a:r>
            <a:r>
              <a:rPr lang="en-US" altLang="en-US" dirty="0" err="1"/>
              <a:t>negocio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 del </a:t>
            </a:r>
            <a:r>
              <a:rPr lang="en-US" altLang="en-US" dirty="0" err="1"/>
              <a:t>cliente</a:t>
            </a:r>
            <a:r>
              <a:rPr lang="en-US" altLang="en-US" dirty="0"/>
              <a:t> 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4478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Agregados funcionales y/o interfaces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altLang="en-US" dirty="0"/>
              <a:t>Agregar los agregados funcionales y/o interfaces que interactúan en este proceso </a:t>
            </a:r>
          </a:p>
        </p:txBody>
      </p:sp>
    </p:spTree>
    <p:extLst>
      <p:ext uri="{BB962C8B-B14F-4D97-AF65-F5344CB8AC3E}">
        <p14:creationId xmlns:p14="http://schemas.microsoft.com/office/powerpoint/2010/main" val="3392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86"/>
          <p:cNvGrpSpPr>
            <a:grpSpLocks/>
          </p:cNvGrpSpPr>
          <p:nvPr/>
        </p:nvGrpSpPr>
        <p:grpSpPr bwMode="auto">
          <a:xfrm>
            <a:off x="-2382" y="3900233"/>
            <a:ext cx="9146381" cy="708422"/>
            <a:chOff x="0" y="2160"/>
            <a:chExt cx="5760" cy="1746"/>
          </a:xfrm>
        </p:grpSpPr>
        <p:sp>
          <p:nvSpPr>
            <p:cNvPr id="69682" name="Rectangle 11"/>
            <p:cNvSpPr>
              <a:spLocks noChangeArrowheads="1"/>
            </p:cNvSpPr>
            <p:nvPr/>
          </p:nvSpPr>
          <p:spPr bwMode="auto">
            <a:xfrm>
              <a:off x="0" y="2160"/>
              <a:ext cx="5760" cy="174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 sz="1125">
                <a:solidFill>
                  <a:srgbClr val="000000"/>
                </a:solidFill>
              </a:endParaRPr>
            </a:p>
          </p:txBody>
        </p:sp>
        <p:sp>
          <p:nvSpPr>
            <p:cNvPr id="69683" name="Rectangle 12"/>
            <p:cNvSpPr>
              <a:spLocks noChangeArrowheads="1"/>
            </p:cNvSpPr>
            <p:nvPr/>
          </p:nvSpPr>
          <p:spPr bwMode="auto">
            <a:xfrm rot="10800000">
              <a:off x="4" y="2160"/>
              <a:ext cx="207" cy="1746"/>
            </a:xfrm>
            <a:prstGeom prst="rect">
              <a:avLst/>
            </a:prstGeom>
            <a:gradFill rotWithShape="1">
              <a:gsLst>
                <a:gs pos="0">
                  <a:srgbClr val="929292"/>
                </a:gs>
                <a:gs pos="50000">
                  <a:srgbClr val="C0C0C0"/>
                </a:gs>
                <a:gs pos="100000">
                  <a:srgbClr val="92929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s-MX" sz="750" b="1" dirty="0">
                  <a:solidFill>
                    <a:srgbClr val="000000"/>
                  </a:solidFill>
                </a:rPr>
                <a:t>Jefe de </a:t>
              </a:r>
            </a:p>
            <a:p>
              <a:pPr algn="ctr" eaLnBrk="1" hangingPunct="1"/>
              <a:r>
                <a:rPr lang="es-ES" altLang="es-MX" sz="750" b="1" dirty="0">
                  <a:solidFill>
                    <a:srgbClr val="000000"/>
                  </a:solidFill>
                </a:rPr>
                <a:t>compras</a:t>
              </a:r>
            </a:p>
          </p:txBody>
        </p:sp>
      </p:grpSp>
      <p:grpSp>
        <p:nvGrpSpPr>
          <p:cNvPr id="69635" name="Group 85"/>
          <p:cNvGrpSpPr>
            <a:grpSpLocks/>
          </p:cNvGrpSpPr>
          <p:nvPr/>
        </p:nvGrpSpPr>
        <p:grpSpPr bwMode="auto">
          <a:xfrm>
            <a:off x="0" y="844154"/>
            <a:ext cx="9144000" cy="3069280"/>
            <a:chOff x="-3" y="709"/>
            <a:chExt cx="5761" cy="1447"/>
          </a:xfrm>
        </p:grpSpPr>
        <p:sp>
          <p:nvSpPr>
            <p:cNvPr id="69680" name="Rectangle 7"/>
            <p:cNvSpPr>
              <a:spLocks noChangeArrowheads="1"/>
            </p:cNvSpPr>
            <p:nvPr/>
          </p:nvSpPr>
          <p:spPr bwMode="auto">
            <a:xfrm>
              <a:off x="0" y="709"/>
              <a:ext cx="5758" cy="14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 sz="1125">
                <a:solidFill>
                  <a:srgbClr val="000000"/>
                </a:solidFill>
              </a:endParaRPr>
            </a:p>
          </p:txBody>
        </p:sp>
        <p:sp>
          <p:nvSpPr>
            <p:cNvPr id="69681" name="Rectangle 8"/>
            <p:cNvSpPr>
              <a:spLocks noChangeArrowheads="1"/>
            </p:cNvSpPr>
            <p:nvPr/>
          </p:nvSpPr>
          <p:spPr bwMode="auto">
            <a:xfrm rot="10800000">
              <a:off x="-3" y="709"/>
              <a:ext cx="207" cy="1447"/>
            </a:xfrm>
            <a:prstGeom prst="rect">
              <a:avLst/>
            </a:prstGeom>
            <a:gradFill rotWithShape="1">
              <a:gsLst>
                <a:gs pos="0">
                  <a:srgbClr val="929292"/>
                </a:gs>
                <a:gs pos="50000">
                  <a:srgbClr val="C0C0C0"/>
                </a:gs>
                <a:gs pos="100000">
                  <a:srgbClr val="92929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MX" altLang="es-MX" sz="750" b="1">
                  <a:solidFill>
                    <a:srgbClr val="000000"/>
                  </a:solidFill>
                </a:rPr>
                <a:t>Comprador</a:t>
              </a:r>
              <a:endParaRPr lang="es-ES" altLang="es-MX" sz="750" b="1">
                <a:solidFill>
                  <a:srgbClr val="000000"/>
                </a:solidFill>
              </a:endParaRPr>
            </a:p>
          </p:txBody>
        </p:sp>
      </p:grpSp>
      <p:sp>
        <p:nvSpPr>
          <p:cNvPr id="69636" name="Rectangle 52"/>
          <p:cNvSpPr>
            <a:spLocks noChangeArrowheads="1"/>
          </p:cNvSpPr>
          <p:nvPr/>
        </p:nvSpPr>
        <p:spPr bwMode="auto">
          <a:xfrm>
            <a:off x="5571888" y="1097756"/>
            <a:ext cx="864394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MX" sz="600" b="1">
                <a:solidFill>
                  <a:srgbClr val="000000"/>
                </a:solidFill>
              </a:rPr>
              <a:t>ME41</a:t>
            </a:r>
          </a:p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Crear Requisición de Cotización de Compra</a:t>
            </a:r>
          </a:p>
        </p:txBody>
      </p:sp>
      <p:sp>
        <p:nvSpPr>
          <p:cNvPr id="69637" name="Rectangle 52"/>
          <p:cNvSpPr>
            <a:spLocks noChangeArrowheads="1"/>
          </p:cNvSpPr>
          <p:nvPr/>
        </p:nvSpPr>
        <p:spPr bwMode="auto">
          <a:xfrm>
            <a:off x="450397" y="1653779"/>
            <a:ext cx="864394" cy="37861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MX" sz="600" b="1" dirty="0">
                <a:solidFill>
                  <a:srgbClr val="000000"/>
                </a:solidFill>
              </a:rPr>
              <a:t>ME47</a:t>
            </a:r>
          </a:p>
          <a:p>
            <a:pPr algn="ctr" eaLnBrk="1" hangingPunct="1"/>
            <a:r>
              <a:rPr lang="es-ES" altLang="es-MX" sz="600" b="1" dirty="0">
                <a:solidFill>
                  <a:srgbClr val="000000"/>
                </a:solidFill>
              </a:rPr>
              <a:t>Capturar</a:t>
            </a:r>
          </a:p>
          <a:p>
            <a:pPr algn="ctr" eaLnBrk="1" hangingPunct="1"/>
            <a:r>
              <a:rPr lang="es-ES" altLang="es-MX" sz="600" b="1" dirty="0">
                <a:solidFill>
                  <a:srgbClr val="000000"/>
                </a:solidFill>
              </a:rPr>
              <a:t> Cotización (es) / Actualización de oferta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sp>
        <p:nvSpPr>
          <p:cNvPr id="69638" name="Rectangle 52"/>
          <p:cNvSpPr>
            <a:spLocks noChangeArrowheads="1"/>
          </p:cNvSpPr>
          <p:nvPr/>
        </p:nvSpPr>
        <p:spPr bwMode="auto">
          <a:xfrm>
            <a:off x="450397" y="2234804"/>
            <a:ext cx="86439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MX" sz="600" b="1" dirty="0">
                <a:solidFill>
                  <a:srgbClr val="000000"/>
                </a:solidFill>
              </a:rPr>
              <a:t>ME49</a:t>
            </a:r>
          </a:p>
          <a:p>
            <a:pPr algn="ctr" eaLnBrk="1" hangingPunct="1"/>
            <a:r>
              <a:rPr lang="es-ES" altLang="es-MX" sz="600" b="1" dirty="0">
                <a:solidFill>
                  <a:srgbClr val="000000"/>
                </a:solidFill>
              </a:rPr>
              <a:t>Comparación y selección de cotizaciones 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sp>
        <p:nvSpPr>
          <p:cNvPr id="69639" name="AutoShape 56"/>
          <p:cNvSpPr>
            <a:spLocks noChangeArrowheads="1"/>
          </p:cNvSpPr>
          <p:nvPr/>
        </p:nvSpPr>
        <p:spPr bwMode="auto">
          <a:xfrm>
            <a:off x="2613594" y="4684864"/>
            <a:ext cx="86320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MX" sz="600" b="1" dirty="0">
                <a:solidFill>
                  <a:srgbClr val="000000"/>
                </a:solidFill>
              </a:rPr>
              <a:t>Cotizaciones de Compra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sp>
        <p:nvSpPr>
          <p:cNvPr id="69640" name="AutoShape 45"/>
          <p:cNvSpPr>
            <a:spLocks noChangeArrowheads="1"/>
          </p:cNvSpPr>
          <p:nvPr/>
        </p:nvSpPr>
        <p:spPr bwMode="auto">
          <a:xfrm>
            <a:off x="1808901" y="1097756"/>
            <a:ext cx="864394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ES_tradnl" altLang="es-MX" sz="600" b="1">
                <a:solidFill>
                  <a:srgbClr val="000000"/>
                </a:solidFill>
              </a:rPr>
              <a:t>Enviar  Requisición de Cotización a  Proveedores</a:t>
            </a:r>
            <a:endParaRPr lang="es-MX" altLang="es-MX" sz="600" b="1">
              <a:solidFill>
                <a:srgbClr val="000000"/>
              </a:solidFill>
            </a:endParaRPr>
          </a:p>
        </p:txBody>
      </p:sp>
      <p:sp>
        <p:nvSpPr>
          <p:cNvPr id="69641" name="AutoShape 93"/>
          <p:cNvSpPr>
            <a:spLocks noChangeArrowheads="1"/>
          </p:cNvSpPr>
          <p:nvPr/>
        </p:nvSpPr>
        <p:spPr bwMode="auto">
          <a:xfrm>
            <a:off x="3160260" y="1097756"/>
            <a:ext cx="864394" cy="377429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r>
              <a:rPr lang="es-MX" altLang="es-MX" sz="5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ME4S</a:t>
            </a:r>
          </a:p>
          <a:p>
            <a:pPr algn="ctr"/>
            <a:r>
              <a:rPr lang="es-MX" altLang="es-MX" sz="5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requisiciones de cotización (imprimir)</a:t>
            </a:r>
          </a:p>
        </p:txBody>
      </p:sp>
      <p:sp>
        <p:nvSpPr>
          <p:cNvPr id="69642" name="AutoShape 45"/>
          <p:cNvSpPr>
            <a:spLocks noChangeArrowheads="1"/>
          </p:cNvSpPr>
          <p:nvPr/>
        </p:nvSpPr>
        <p:spPr bwMode="auto">
          <a:xfrm>
            <a:off x="457541" y="1097756"/>
            <a:ext cx="864394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ES_tradnl" altLang="es-MX" sz="600" b="1">
                <a:solidFill>
                  <a:srgbClr val="000000"/>
                </a:solidFill>
              </a:rPr>
              <a:t>Recibir  Cotización Proveedores (Escrita, email, fax..)</a:t>
            </a:r>
            <a:endParaRPr lang="es-MX" altLang="es-MX" sz="600" b="1">
              <a:solidFill>
                <a:srgbClr val="000000"/>
              </a:solidFill>
            </a:endParaRPr>
          </a:p>
        </p:txBody>
      </p:sp>
      <p:sp>
        <p:nvSpPr>
          <p:cNvPr id="69643" name="AutoShape 44"/>
          <p:cNvSpPr>
            <a:spLocks noChangeArrowheads="1"/>
          </p:cNvSpPr>
          <p:nvPr/>
        </p:nvSpPr>
        <p:spPr bwMode="auto">
          <a:xfrm>
            <a:off x="1435044" y="4083844"/>
            <a:ext cx="946547" cy="436960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solidFill>
                  <a:srgbClr val="000000"/>
                </a:solidFill>
              </a:rPr>
              <a:t>Se acepta cotización</a:t>
            </a:r>
          </a:p>
        </p:txBody>
      </p:sp>
      <p:cxnSp>
        <p:nvCxnSpPr>
          <p:cNvPr id="69644" name="AutoShape 97"/>
          <p:cNvCxnSpPr>
            <a:cxnSpLocks noChangeShapeType="1"/>
            <a:stCxn id="69638" idx="2"/>
            <a:endCxn id="69643" idx="1"/>
          </p:cNvCxnSpPr>
          <p:nvPr/>
        </p:nvCxnSpPr>
        <p:spPr bwMode="auto">
          <a:xfrm rot="16200000" flipH="1">
            <a:off x="314071" y="3180755"/>
            <a:ext cx="1689497" cy="552450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5" name="AutoShape 98"/>
          <p:cNvCxnSpPr>
            <a:cxnSpLocks noChangeShapeType="1"/>
            <a:stCxn id="69642" idx="2"/>
            <a:endCxn id="69637" idx="0"/>
          </p:cNvCxnSpPr>
          <p:nvPr/>
        </p:nvCxnSpPr>
        <p:spPr bwMode="auto">
          <a:xfrm rot="5400000">
            <a:off x="796870" y="1560910"/>
            <a:ext cx="178594" cy="7144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6" name="AutoShape 99"/>
          <p:cNvCxnSpPr>
            <a:cxnSpLocks noChangeShapeType="1"/>
            <a:stCxn id="69637" idx="2"/>
            <a:endCxn id="69638" idx="0"/>
          </p:cNvCxnSpPr>
          <p:nvPr/>
        </p:nvCxnSpPr>
        <p:spPr bwMode="auto">
          <a:xfrm rot="5400000">
            <a:off x="780796" y="2133005"/>
            <a:ext cx="202406" cy="1191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7" name="AutoShape 100"/>
          <p:cNvCxnSpPr>
            <a:cxnSpLocks noChangeShapeType="1"/>
            <a:stCxn id="69636" idx="1"/>
            <a:endCxn id="69641" idx="3"/>
          </p:cNvCxnSpPr>
          <p:nvPr/>
        </p:nvCxnSpPr>
        <p:spPr bwMode="auto">
          <a:xfrm flipH="1">
            <a:off x="4024654" y="1286471"/>
            <a:ext cx="1547234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8" name="AutoShape 101"/>
          <p:cNvCxnSpPr>
            <a:cxnSpLocks noChangeShapeType="1"/>
            <a:stCxn id="69641" idx="1"/>
            <a:endCxn id="69640" idx="3"/>
          </p:cNvCxnSpPr>
          <p:nvPr/>
        </p:nvCxnSpPr>
        <p:spPr bwMode="auto">
          <a:xfrm rot="10800000">
            <a:off x="2586379" y="1287066"/>
            <a:ext cx="573881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9" name="AutoShape 102"/>
          <p:cNvCxnSpPr>
            <a:cxnSpLocks noChangeShapeType="1"/>
            <a:stCxn id="69640" idx="1"/>
            <a:endCxn id="69642" idx="3"/>
          </p:cNvCxnSpPr>
          <p:nvPr/>
        </p:nvCxnSpPr>
        <p:spPr bwMode="auto">
          <a:xfrm rot="10800000">
            <a:off x="1236210" y="1287067"/>
            <a:ext cx="659606" cy="119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0" name="AutoShape 104"/>
          <p:cNvCxnSpPr>
            <a:cxnSpLocks noChangeShapeType="1"/>
            <a:stCxn id="6" idx="2"/>
            <a:endCxn id="69636" idx="0"/>
          </p:cNvCxnSpPr>
          <p:nvPr/>
        </p:nvCxnSpPr>
        <p:spPr bwMode="auto">
          <a:xfrm rot="16200000" flipH="1">
            <a:off x="5618442" y="712112"/>
            <a:ext cx="308371" cy="46291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1" name="Rectangle 52"/>
          <p:cNvSpPr>
            <a:spLocks noChangeArrowheads="1"/>
          </p:cNvSpPr>
          <p:nvPr/>
        </p:nvSpPr>
        <p:spPr bwMode="auto">
          <a:xfrm>
            <a:off x="1470366" y="2234804"/>
            <a:ext cx="86320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MX" sz="600" b="1" dirty="0">
                <a:solidFill>
                  <a:srgbClr val="000000"/>
                </a:solidFill>
              </a:rPr>
              <a:t>ME12</a:t>
            </a:r>
          </a:p>
          <a:p>
            <a:pPr algn="ctr" eaLnBrk="1" hangingPunct="1"/>
            <a:r>
              <a:rPr lang="es-ES" altLang="es-MX" sz="600" b="1" dirty="0">
                <a:solidFill>
                  <a:srgbClr val="000000"/>
                </a:solidFill>
              </a:rPr>
              <a:t>Actualización de registro </a:t>
            </a:r>
            <a:r>
              <a:rPr lang="es-ES" altLang="es-MX" sz="600" b="1" dirty="0" err="1">
                <a:solidFill>
                  <a:srgbClr val="000000"/>
                </a:solidFill>
              </a:rPr>
              <a:t>Info</a:t>
            </a:r>
            <a:r>
              <a:rPr lang="es-ES" altLang="es-MX" sz="600" b="1" dirty="0">
                <a:solidFill>
                  <a:srgbClr val="000000"/>
                </a:solidFill>
              </a:rPr>
              <a:t> de proveedor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sp>
        <p:nvSpPr>
          <p:cNvPr id="69652" name="AutoShape 106"/>
          <p:cNvSpPr>
            <a:spLocks noChangeArrowheads="1"/>
          </p:cNvSpPr>
          <p:nvPr/>
        </p:nvSpPr>
        <p:spPr bwMode="auto">
          <a:xfrm>
            <a:off x="2474460" y="2234804"/>
            <a:ext cx="864394" cy="377428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ME9A</a:t>
            </a:r>
          </a:p>
          <a:p>
            <a:pPr algn="ctr"/>
            <a:r>
              <a:rPr lang="es-ES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Impresión de rechazo de </a:t>
            </a:r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cotización</a:t>
            </a:r>
          </a:p>
        </p:txBody>
      </p:sp>
      <p:sp>
        <p:nvSpPr>
          <p:cNvPr id="69653" name="Rectangle 52"/>
          <p:cNvSpPr>
            <a:spLocks noChangeArrowheads="1"/>
          </p:cNvSpPr>
          <p:nvPr/>
        </p:nvSpPr>
        <p:spPr bwMode="auto">
          <a:xfrm>
            <a:off x="2474460" y="2803923"/>
            <a:ext cx="86439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ME49</a:t>
            </a:r>
          </a:p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Rechazar Cotización</a:t>
            </a:r>
            <a:r>
              <a:rPr lang="es-ES_tradnl" altLang="es-MX" sz="600" b="1" dirty="0">
                <a:solidFill>
                  <a:srgbClr val="000000"/>
                </a:solidFill>
              </a:rPr>
              <a:t> (Motivo)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cxnSp>
        <p:nvCxnSpPr>
          <p:cNvPr id="69654" name="AutoShape 109"/>
          <p:cNvCxnSpPr>
            <a:cxnSpLocks noChangeShapeType="1"/>
            <a:stCxn id="69665" idx="0"/>
            <a:endCxn id="69653" idx="2"/>
          </p:cNvCxnSpPr>
          <p:nvPr/>
        </p:nvCxnSpPr>
        <p:spPr bwMode="auto">
          <a:xfrm flipV="1">
            <a:off x="2906062" y="3181351"/>
            <a:ext cx="595" cy="451186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5" name="AutoShape 45"/>
          <p:cNvSpPr>
            <a:spLocks noChangeArrowheads="1"/>
          </p:cNvSpPr>
          <p:nvPr/>
        </p:nvSpPr>
        <p:spPr bwMode="auto">
          <a:xfrm>
            <a:off x="3543160" y="2234804"/>
            <a:ext cx="864394" cy="377428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ES_tradnl" altLang="es-MX" sz="600" b="1" dirty="0">
                <a:solidFill>
                  <a:srgbClr val="000000"/>
                </a:solidFill>
              </a:rPr>
              <a:t>Enviar Rechazo a Proveedores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cxnSp>
        <p:nvCxnSpPr>
          <p:cNvPr id="69656" name="AutoShape 113"/>
          <p:cNvCxnSpPr>
            <a:cxnSpLocks noChangeShapeType="1"/>
            <a:stCxn id="69652" idx="3"/>
            <a:endCxn id="69655" idx="1"/>
          </p:cNvCxnSpPr>
          <p:nvPr/>
        </p:nvCxnSpPr>
        <p:spPr bwMode="auto">
          <a:xfrm>
            <a:off x="3338854" y="2423518"/>
            <a:ext cx="290745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7" name="AutoShape 114"/>
          <p:cNvCxnSpPr>
            <a:cxnSpLocks noChangeShapeType="1"/>
            <a:stCxn id="69652" idx="2"/>
            <a:endCxn id="69653" idx="0"/>
          </p:cNvCxnSpPr>
          <p:nvPr/>
        </p:nvCxnSpPr>
        <p:spPr bwMode="auto">
          <a:xfrm rot="5400000">
            <a:off x="2797714" y="2696171"/>
            <a:ext cx="216694" cy="1191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8" name="Rectangle 52"/>
          <p:cNvSpPr>
            <a:spLocks noChangeArrowheads="1"/>
          </p:cNvSpPr>
          <p:nvPr/>
        </p:nvSpPr>
        <p:spPr bwMode="auto">
          <a:xfrm>
            <a:off x="6683693" y="1653779"/>
            <a:ext cx="864394" cy="37861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MX" sz="600" b="1" dirty="0">
                <a:solidFill>
                  <a:srgbClr val="000000"/>
                </a:solidFill>
              </a:rPr>
              <a:t>ME05</a:t>
            </a:r>
          </a:p>
          <a:p>
            <a:pPr algn="ctr" eaLnBrk="1" hangingPunct="1"/>
            <a:r>
              <a:rPr lang="es-ES_tradnl" altLang="es-MX" sz="600" b="1" dirty="0">
                <a:solidFill>
                  <a:srgbClr val="000000"/>
                </a:solidFill>
              </a:rPr>
              <a:t>Actualizar</a:t>
            </a:r>
            <a:r>
              <a:rPr lang="es-ES" altLang="es-MX" sz="600" b="1" dirty="0">
                <a:solidFill>
                  <a:srgbClr val="000000"/>
                </a:solidFill>
              </a:rPr>
              <a:t> </a:t>
            </a:r>
            <a:r>
              <a:rPr lang="es-ES_tradnl" altLang="es-MX" sz="600" b="1" dirty="0">
                <a:solidFill>
                  <a:srgbClr val="000000"/>
                </a:solidFill>
              </a:rPr>
              <a:t>Libro de Pedidos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cxnSp>
        <p:nvCxnSpPr>
          <p:cNvPr id="69659" name="AutoShape 116"/>
          <p:cNvCxnSpPr>
            <a:cxnSpLocks noChangeShapeType="1"/>
            <a:stCxn id="69655" idx="2"/>
            <a:endCxn id="69639" idx="0"/>
          </p:cNvCxnSpPr>
          <p:nvPr/>
        </p:nvCxnSpPr>
        <p:spPr bwMode="auto">
          <a:xfrm rot="5400000">
            <a:off x="2473961" y="3183468"/>
            <a:ext cx="2072632" cy="93016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0" name="AutoShape 117"/>
          <p:cNvCxnSpPr>
            <a:cxnSpLocks noChangeShapeType="1"/>
            <a:stCxn id="69651" idx="0"/>
            <a:endCxn id="69658" idx="1"/>
          </p:cNvCxnSpPr>
          <p:nvPr/>
        </p:nvCxnSpPr>
        <p:spPr bwMode="auto">
          <a:xfrm rot="5400000" flipH="1" flipV="1">
            <a:off x="4096973" y="-351915"/>
            <a:ext cx="391715" cy="4781725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1" name="AutoShape 128"/>
          <p:cNvCxnSpPr>
            <a:cxnSpLocks noChangeShapeType="1"/>
            <a:stCxn id="69658" idx="2"/>
            <a:endCxn id="2" idx="0"/>
          </p:cNvCxnSpPr>
          <p:nvPr/>
        </p:nvCxnSpPr>
        <p:spPr bwMode="auto">
          <a:xfrm rot="5400000">
            <a:off x="5728752" y="3283684"/>
            <a:ext cx="2638424" cy="135852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62" name="Rectangle 130"/>
          <p:cNvSpPr>
            <a:spLocks noChangeArrowheads="1"/>
          </p:cNvSpPr>
          <p:nvPr/>
        </p:nvSpPr>
        <p:spPr bwMode="auto">
          <a:xfrm>
            <a:off x="1844986" y="3200341"/>
            <a:ext cx="1266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rIns="2700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dirty="0">
                <a:solidFill>
                  <a:srgbClr val="0000CC"/>
                </a:solidFill>
              </a:rPr>
              <a:t>Sí</a:t>
            </a:r>
          </a:p>
        </p:txBody>
      </p:sp>
      <p:cxnSp>
        <p:nvCxnSpPr>
          <p:cNvPr id="69663" name="AutoShape 131"/>
          <p:cNvCxnSpPr>
            <a:cxnSpLocks noChangeShapeType="1"/>
            <a:stCxn id="69662" idx="0"/>
            <a:endCxn id="69651" idx="2"/>
          </p:cNvCxnSpPr>
          <p:nvPr/>
        </p:nvCxnSpPr>
        <p:spPr bwMode="auto">
          <a:xfrm rot="16200000" flipV="1">
            <a:off x="1611089" y="2903112"/>
            <a:ext cx="588109" cy="635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4" name="AutoShape 133"/>
          <p:cNvCxnSpPr>
            <a:cxnSpLocks noChangeShapeType="1"/>
            <a:stCxn id="69643" idx="0"/>
            <a:endCxn id="69662" idx="2"/>
          </p:cNvCxnSpPr>
          <p:nvPr/>
        </p:nvCxnSpPr>
        <p:spPr bwMode="auto">
          <a:xfrm flipV="1">
            <a:off x="1908318" y="3385007"/>
            <a:ext cx="0" cy="698837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65" name="Rectangle 134"/>
          <p:cNvSpPr>
            <a:spLocks noChangeArrowheads="1"/>
          </p:cNvSpPr>
          <p:nvPr/>
        </p:nvSpPr>
        <p:spPr bwMode="auto">
          <a:xfrm>
            <a:off x="2829104" y="3632537"/>
            <a:ext cx="15391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rIns="2700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MX" sz="600" dirty="0">
                <a:solidFill>
                  <a:srgbClr val="0000CC"/>
                </a:solidFill>
              </a:rPr>
              <a:t>No</a:t>
            </a:r>
            <a:endParaRPr lang="es-MX" altLang="es-MX" sz="600" dirty="0">
              <a:solidFill>
                <a:srgbClr val="0000CC"/>
              </a:solidFill>
            </a:endParaRPr>
          </a:p>
        </p:txBody>
      </p:sp>
      <p:cxnSp>
        <p:nvCxnSpPr>
          <p:cNvPr id="69666" name="AutoShape 135"/>
          <p:cNvCxnSpPr>
            <a:cxnSpLocks noChangeShapeType="1"/>
            <a:stCxn id="69643" idx="3"/>
            <a:endCxn id="69665" idx="2"/>
          </p:cNvCxnSpPr>
          <p:nvPr/>
        </p:nvCxnSpPr>
        <p:spPr bwMode="auto">
          <a:xfrm flipV="1">
            <a:off x="2381591" y="3817203"/>
            <a:ext cx="524471" cy="485121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9668" name="Group 62"/>
          <p:cNvGrpSpPr>
            <a:grpSpLocks/>
          </p:cNvGrpSpPr>
          <p:nvPr/>
        </p:nvGrpSpPr>
        <p:grpSpPr bwMode="auto">
          <a:xfrm>
            <a:off x="2304098" y="345281"/>
            <a:ext cx="6474142" cy="444104"/>
            <a:chOff x="1548131" y="460375"/>
            <a:chExt cx="8632189" cy="592138"/>
          </a:xfrm>
        </p:grpSpPr>
        <p:sp>
          <p:nvSpPr>
            <p:cNvPr id="69670" name="AutoShape 56"/>
            <p:cNvSpPr>
              <a:spLocks noChangeArrowheads="1"/>
            </p:cNvSpPr>
            <p:nvPr/>
          </p:nvSpPr>
          <p:spPr bwMode="auto">
            <a:xfrm>
              <a:off x="7678738" y="504826"/>
              <a:ext cx="1150937" cy="503237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MX" sz="600" b="1">
                  <a:solidFill>
                    <a:srgbClr val="000000"/>
                  </a:solidFill>
                </a:rPr>
                <a:t>Contratos de Proveedores</a:t>
              </a:r>
              <a:endParaRPr lang="es-MX" altLang="es-MX" sz="600" b="1">
                <a:solidFill>
                  <a:srgbClr val="000000"/>
                </a:solidFill>
              </a:endParaRPr>
            </a:p>
          </p:txBody>
        </p:sp>
        <p:sp>
          <p:nvSpPr>
            <p:cNvPr id="6" name="Flowchart: Alternate Process 5"/>
            <p:cNvSpPr/>
            <p:nvPr/>
          </p:nvSpPr>
          <p:spPr>
            <a:xfrm>
              <a:off x="1548131" y="460375"/>
              <a:ext cx="8632189" cy="592138"/>
            </a:xfrm>
            <a:prstGeom prst="flowChartAlternateProcess">
              <a:avLst/>
            </a:prstGeom>
            <a:noFill/>
            <a:ln w="19050"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MX" sz="1350">
                <a:solidFill>
                  <a:srgbClr val="FFFFFF"/>
                </a:solidFill>
              </a:endParaRPr>
            </a:p>
          </p:txBody>
        </p:sp>
        <p:sp>
          <p:nvSpPr>
            <p:cNvPr id="69672" name="AutoShape 56"/>
            <p:cNvSpPr>
              <a:spLocks noChangeArrowheads="1"/>
            </p:cNvSpPr>
            <p:nvPr/>
          </p:nvSpPr>
          <p:spPr bwMode="auto">
            <a:xfrm>
              <a:off x="2880472" y="504826"/>
              <a:ext cx="1150937" cy="503237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MX" altLang="es-MX" sz="600" b="1">
                  <a:solidFill>
                    <a:srgbClr val="000000"/>
                  </a:solidFill>
                </a:rPr>
                <a:t>Plan Requerimiento  Materiales MRP</a:t>
              </a:r>
            </a:p>
          </p:txBody>
        </p:sp>
        <p:sp>
          <p:nvSpPr>
            <p:cNvPr id="69673" name="AutoShape 56"/>
            <p:cNvSpPr>
              <a:spLocks noChangeArrowheads="1"/>
            </p:cNvSpPr>
            <p:nvPr/>
          </p:nvSpPr>
          <p:spPr bwMode="auto">
            <a:xfrm>
              <a:off x="5273675" y="504825"/>
              <a:ext cx="1150938" cy="503238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MX" altLang="es-MX" sz="600" b="1">
                  <a:solidFill>
                    <a:srgbClr val="000000"/>
                  </a:solidFill>
                </a:rPr>
                <a:t>Requisiciones Compra Productos Inventariables</a:t>
              </a:r>
            </a:p>
          </p:txBody>
        </p:sp>
        <p:sp>
          <p:nvSpPr>
            <p:cNvPr id="69674" name="AutoShape 56"/>
            <p:cNvSpPr>
              <a:spLocks noChangeArrowheads="1"/>
            </p:cNvSpPr>
            <p:nvPr/>
          </p:nvSpPr>
          <p:spPr bwMode="auto">
            <a:xfrm>
              <a:off x="6472238" y="504826"/>
              <a:ext cx="1150937" cy="503237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MX" sz="600" b="1">
                  <a:solidFill>
                    <a:srgbClr val="000000"/>
                  </a:solidFill>
                </a:rPr>
                <a:t>Ordenes Compra Discretas y Abiertas</a:t>
              </a:r>
              <a:endParaRPr lang="es-MX" altLang="es-MX" sz="600" b="1">
                <a:solidFill>
                  <a:srgbClr val="000000"/>
                </a:solidFill>
              </a:endParaRPr>
            </a:p>
          </p:txBody>
        </p:sp>
        <p:sp>
          <p:nvSpPr>
            <p:cNvPr id="69675" name="AutoShape 56"/>
            <p:cNvSpPr>
              <a:spLocks noChangeArrowheads="1"/>
            </p:cNvSpPr>
            <p:nvPr/>
          </p:nvSpPr>
          <p:spPr bwMode="auto">
            <a:xfrm>
              <a:off x="4086225" y="504825"/>
              <a:ext cx="1150938" cy="503238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MX" altLang="es-MX" sz="600" b="1">
                  <a:solidFill>
                    <a:srgbClr val="000000"/>
                  </a:solidFill>
                </a:rPr>
                <a:t>Requisiciones Compra Servicios y Otros</a:t>
              </a:r>
            </a:p>
          </p:txBody>
        </p:sp>
        <p:sp>
          <p:nvSpPr>
            <p:cNvPr id="53" name="AutoShape 56"/>
            <p:cNvSpPr>
              <a:spLocks noChangeArrowheads="1"/>
            </p:cNvSpPr>
            <p:nvPr/>
          </p:nvSpPr>
          <p:spPr bwMode="auto">
            <a:xfrm>
              <a:off x="8888207" y="510478"/>
              <a:ext cx="1150937" cy="503237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MX" sz="600" b="1" dirty="0">
                  <a:solidFill>
                    <a:srgbClr val="000000"/>
                  </a:solidFill>
                </a:rPr>
                <a:t>Plan de entregas (</a:t>
              </a:r>
              <a:r>
                <a:rPr lang="es-ES_tradnl" altLang="es-MX" sz="600" b="1" dirty="0" err="1">
                  <a:solidFill>
                    <a:srgbClr val="000000"/>
                  </a:solidFill>
                </a:rPr>
                <a:t>releases</a:t>
              </a:r>
              <a:r>
                <a:rPr lang="es-ES_tradnl" altLang="es-MX" sz="600" b="1" dirty="0">
                  <a:solidFill>
                    <a:srgbClr val="000000"/>
                  </a:solidFill>
                </a:rPr>
                <a:t>) a proveedor</a:t>
              </a:r>
              <a:endParaRPr lang="es-MX" altLang="es-MX" sz="600" b="1" dirty="0">
                <a:solidFill>
                  <a:srgbClr val="000000"/>
                </a:solidFill>
              </a:endParaRPr>
            </a:p>
          </p:txBody>
        </p:sp>
        <p:sp>
          <p:nvSpPr>
            <p:cNvPr id="54" name="AutoShape 56"/>
            <p:cNvSpPr>
              <a:spLocks noChangeArrowheads="1"/>
            </p:cNvSpPr>
            <p:nvPr/>
          </p:nvSpPr>
          <p:spPr bwMode="auto">
            <a:xfrm>
              <a:off x="1681164" y="493714"/>
              <a:ext cx="1150937" cy="503237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MX" altLang="es-MX" sz="600" b="1" dirty="0">
                  <a:solidFill>
                    <a:srgbClr val="000000"/>
                  </a:solidFill>
                </a:rPr>
                <a:t>Cotizaciones de proveedores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Cotizaciones de Proveedores</a:t>
            </a:r>
            <a:endParaRPr dirty="0"/>
          </a:p>
        </p:txBody>
      </p:sp>
      <p:grpSp>
        <p:nvGrpSpPr>
          <p:cNvPr id="59" name="Group 62"/>
          <p:cNvGrpSpPr>
            <a:grpSpLocks/>
          </p:cNvGrpSpPr>
          <p:nvPr/>
        </p:nvGrpSpPr>
        <p:grpSpPr bwMode="auto">
          <a:xfrm>
            <a:off x="3543160" y="4648768"/>
            <a:ext cx="5576162" cy="444104"/>
            <a:chOff x="2745438" y="460375"/>
            <a:chExt cx="7434882" cy="592138"/>
          </a:xfrm>
        </p:grpSpPr>
        <p:sp>
          <p:nvSpPr>
            <p:cNvPr id="60" name="AutoShape 56"/>
            <p:cNvSpPr>
              <a:spLocks noChangeArrowheads="1"/>
            </p:cNvSpPr>
            <p:nvPr/>
          </p:nvSpPr>
          <p:spPr bwMode="auto">
            <a:xfrm>
              <a:off x="7678738" y="504826"/>
              <a:ext cx="1150937" cy="503237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MX" sz="600" b="1">
                  <a:solidFill>
                    <a:srgbClr val="000000"/>
                  </a:solidFill>
                </a:rPr>
                <a:t>Contratos de Proveedores</a:t>
              </a:r>
              <a:endParaRPr lang="es-MX" altLang="es-MX" sz="600" b="1">
                <a:solidFill>
                  <a:srgbClr val="000000"/>
                </a:solidFill>
              </a:endParaRPr>
            </a:p>
          </p:txBody>
        </p:sp>
        <p:sp>
          <p:nvSpPr>
            <p:cNvPr id="61" name="Flowchart: Alternate Process 60"/>
            <p:cNvSpPr/>
            <p:nvPr/>
          </p:nvSpPr>
          <p:spPr>
            <a:xfrm>
              <a:off x="2745438" y="460375"/>
              <a:ext cx="7434882" cy="592138"/>
            </a:xfrm>
            <a:prstGeom prst="flowChartAlternateProcess">
              <a:avLst/>
            </a:prstGeom>
            <a:noFill/>
            <a:ln w="19050"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MX" sz="1350">
                <a:solidFill>
                  <a:srgbClr val="FFFFFF"/>
                </a:solidFill>
              </a:endParaRPr>
            </a:p>
          </p:txBody>
        </p:sp>
        <p:sp>
          <p:nvSpPr>
            <p:cNvPr id="62" name="AutoShape 56"/>
            <p:cNvSpPr>
              <a:spLocks noChangeArrowheads="1"/>
            </p:cNvSpPr>
            <p:nvPr/>
          </p:nvSpPr>
          <p:spPr bwMode="auto">
            <a:xfrm>
              <a:off x="2880472" y="504826"/>
              <a:ext cx="1150937" cy="503237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MX" altLang="es-MX" sz="600" b="1">
                  <a:solidFill>
                    <a:srgbClr val="000000"/>
                  </a:solidFill>
                </a:rPr>
                <a:t>Plan Requerimiento  Materiales MRP</a:t>
              </a:r>
            </a:p>
          </p:txBody>
        </p:sp>
        <p:sp>
          <p:nvSpPr>
            <p:cNvPr id="63" name="AutoShape 56"/>
            <p:cNvSpPr>
              <a:spLocks noChangeArrowheads="1"/>
            </p:cNvSpPr>
            <p:nvPr/>
          </p:nvSpPr>
          <p:spPr bwMode="auto">
            <a:xfrm>
              <a:off x="5273675" y="504825"/>
              <a:ext cx="1150938" cy="503238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MX" altLang="es-MX" sz="600" b="1">
                  <a:solidFill>
                    <a:srgbClr val="000000"/>
                  </a:solidFill>
                </a:rPr>
                <a:t>Requisiciones Compra Productos Inventariables</a:t>
              </a:r>
            </a:p>
          </p:txBody>
        </p:sp>
        <p:sp>
          <p:nvSpPr>
            <p:cNvPr id="64" name="AutoShape 56"/>
            <p:cNvSpPr>
              <a:spLocks noChangeArrowheads="1"/>
            </p:cNvSpPr>
            <p:nvPr/>
          </p:nvSpPr>
          <p:spPr bwMode="auto">
            <a:xfrm>
              <a:off x="6472238" y="504826"/>
              <a:ext cx="1150937" cy="503237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MX" sz="600" b="1">
                  <a:solidFill>
                    <a:srgbClr val="000000"/>
                  </a:solidFill>
                </a:rPr>
                <a:t>Ordenes Compra Discretas y Abiertas</a:t>
              </a:r>
              <a:endParaRPr lang="es-MX" altLang="es-MX" sz="600" b="1">
                <a:solidFill>
                  <a:srgbClr val="000000"/>
                </a:solidFill>
              </a:endParaRPr>
            </a:p>
          </p:txBody>
        </p:sp>
        <p:sp>
          <p:nvSpPr>
            <p:cNvPr id="65" name="AutoShape 56"/>
            <p:cNvSpPr>
              <a:spLocks noChangeArrowheads="1"/>
            </p:cNvSpPr>
            <p:nvPr/>
          </p:nvSpPr>
          <p:spPr bwMode="auto">
            <a:xfrm>
              <a:off x="4086225" y="504825"/>
              <a:ext cx="1150938" cy="503238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MX" altLang="es-MX" sz="600" b="1">
                  <a:solidFill>
                    <a:srgbClr val="000000"/>
                  </a:solidFill>
                </a:rPr>
                <a:t>Requisiciones Compra Servicios y Otros</a:t>
              </a:r>
            </a:p>
          </p:txBody>
        </p:sp>
        <p:sp>
          <p:nvSpPr>
            <p:cNvPr id="66" name="AutoShape 56"/>
            <p:cNvSpPr>
              <a:spLocks noChangeArrowheads="1"/>
            </p:cNvSpPr>
            <p:nvPr/>
          </p:nvSpPr>
          <p:spPr bwMode="auto">
            <a:xfrm>
              <a:off x="8888207" y="510478"/>
              <a:ext cx="1150937" cy="503237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MX" sz="600" b="1" dirty="0">
                  <a:solidFill>
                    <a:srgbClr val="000000"/>
                  </a:solidFill>
                </a:rPr>
                <a:t>Plan de entregas (</a:t>
              </a:r>
              <a:r>
                <a:rPr lang="es-ES_tradnl" altLang="es-MX" sz="600" b="1" dirty="0" err="1">
                  <a:solidFill>
                    <a:srgbClr val="000000"/>
                  </a:solidFill>
                </a:rPr>
                <a:t>releases</a:t>
              </a:r>
              <a:r>
                <a:rPr lang="es-ES_tradnl" altLang="es-MX" sz="600" b="1" dirty="0">
                  <a:solidFill>
                    <a:srgbClr val="000000"/>
                  </a:solidFill>
                </a:rPr>
                <a:t>) a proveedor</a:t>
              </a:r>
              <a:endParaRPr lang="es-MX" altLang="es-MX" sz="600" b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21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Aceptación del plano de negocio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Cotización </a:t>
            </a:r>
            <a:r>
              <a:rPr lang="es-ES"/>
              <a:t>de Proveedores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712867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Key </a:t>
            </a:r>
            <a:r>
              <a:rPr lang="es-MX" sz="2000" dirty="0" err="1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38699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Consultor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12867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4838699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1712867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838699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3990" y="526401"/>
            <a:ext cx="422122" cy="273844"/>
          </a:xfrm>
        </p:spPr>
        <p:txBody>
          <a:bodyPr/>
          <a:lstStyle/>
          <a:p>
            <a:fld id="{4C56A5C3-2649-164B-BEA4-B11CF0CB3D8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Simbología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3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07344"/>
              </p:ext>
            </p:extLst>
          </p:nvPr>
        </p:nvGraphicFramePr>
        <p:xfrm>
          <a:off x="314475" y="1631670"/>
          <a:ext cx="8628668" cy="32385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Proceso</a:t>
                      </a:r>
                      <a:r>
                        <a:rPr lang="es-MX" sz="1100" baseline="0" noProof="0" dirty="0"/>
                        <a:t> vinculado. Existe un diagrama a detalle de este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Conector . Conecta</a:t>
                      </a:r>
                      <a:r>
                        <a:rPr lang="es-MX" sz="1100" baseline="0" noProof="0" dirty="0"/>
                        <a:t> pasos específicos del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</a:t>
                      </a:r>
                      <a:r>
                        <a:rPr lang="es-MX" sz="1100" noProof="0" dirty="0"/>
                        <a:t>manual. Cubre un paso</a:t>
                      </a:r>
                      <a:r>
                        <a:rPr lang="es-MX" sz="1100" baseline="0" noProof="0" dirty="0"/>
                        <a:t> del proceso</a:t>
                      </a:r>
                      <a:r>
                        <a:rPr lang="es-MX" sz="1100" noProof="0" dirty="0"/>
                        <a:t> realizado manualmente por el usuario</a:t>
                      </a:r>
                      <a:r>
                        <a:rPr lang="es-MX" sz="1100" baseline="0" noProof="0" dirty="0"/>
                        <a:t> fuera del sistema.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Evento o</a:t>
                      </a:r>
                      <a:r>
                        <a:rPr lang="es-MX" sz="1100" baseline="0" noProof="0" dirty="0"/>
                        <a:t> a</a:t>
                      </a:r>
                      <a:r>
                        <a:rPr lang="es-MX" sz="1100" noProof="0" dirty="0"/>
                        <a:t>ctividad  externa al proceso. </a:t>
                      </a:r>
                      <a:endParaRPr lang="es-MX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en SAP. Cubre un paso del proceso realizado en el sistema SAP, especifica una transacción a utilizar.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Decisión</a:t>
                      </a:r>
                      <a:r>
                        <a:rPr lang="es-MX" sz="1100" baseline="0" noProof="0" dirty="0"/>
                        <a:t>. Identifica una decisión a ser tomada por el usuario en el proceso lo cual deriva en diferentes actividades a realizar.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Impresión</a:t>
                      </a:r>
                      <a:r>
                        <a:rPr lang="es-MX" sz="1100" baseline="0" noProof="0" dirty="0"/>
                        <a:t>. Identifica un documento impreso (ej. Reporte, forma)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Engloba</a:t>
                      </a:r>
                      <a:r>
                        <a:rPr lang="es-MX" sz="1100" baseline="0" noProof="0" dirty="0"/>
                        <a:t> actividades / transacciones relacionadas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 agregado</a:t>
                      </a:r>
                      <a:r>
                        <a:rPr lang="es-MX" sz="1100" baseline="0" noProof="0" dirty="0"/>
                        <a:t> funcional/interface. Cubre un paso del proceso realizado en el sistema SAP con un agregado funcional o a través de una interface </a:t>
                      </a:r>
                      <a:r>
                        <a:rPr lang="es-MX" sz="1100" baseline="0" noProof="0" dirty="0" err="1"/>
                        <a:t>desarrolada</a:t>
                      </a:r>
                      <a:r>
                        <a:rPr lang="es-MX" sz="1100" baseline="0" noProof="0" dirty="0"/>
                        <a:t>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Flujo</a:t>
                      </a:r>
                      <a:r>
                        <a:rPr lang="es-MX" sz="1100" baseline="0" noProof="0" dirty="0"/>
                        <a:t> a seguir. Identifica la secuencia normal de pasos a seguir en el proceso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773735" y="1955665"/>
            <a:ext cx="635827" cy="407963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73296" y="2497286"/>
            <a:ext cx="636705" cy="407963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endParaRPr lang="es-ES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63480" y="3117209"/>
            <a:ext cx="635827" cy="40796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9" name="AutoShape 306"/>
          <p:cNvSpPr>
            <a:spLocks noChangeArrowheads="1"/>
          </p:cNvSpPr>
          <p:nvPr/>
        </p:nvSpPr>
        <p:spPr bwMode="auto">
          <a:xfrm>
            <a:off x="773296" y="3714248"/>
            <a:ext cx="636705" cy="407963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773735" y="4258588"/>
            <a:ext cx="635827" cy="407963"/>
          </a:xfrm>
          <a:prstGeom prst="rect">
            <a:avLst/>
          </a:prstGeom>
          <a:gradFill rotWithShape="1">
            <a:gsLst>
              <a:gs pos="0">
                <a:srgbClr val="FF6161"/>
              </a:gs>
              <a:gs pos="50000">
                <a:srgbClr val="FFAFAF"/>
              </a:gs>
              <a:gs pos="100000">
                <a:srgbClr val="FF6161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endParaRPr 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Connector 30"/>
          <p:cNvSpPr>
            <a:spLocks noChangeArrowheads="1"/>
          </p:cNvSpPr>
          <p:nvPr/>
        </p:nvSpPr>
        <p:spPr bwMode="auto">
          <a:xfrm>
            <a:off x="5602495" y="2090151"/>
            <a:ext cx="137160" cy="138991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MX" altLang="es-MX" sz="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53600" y="2497286"/>
            <a:ext cx="634951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s-MX" altLang="es-MX" sz="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5334306" y="3087610"/>
            <a:ext cx="673539" cy="467163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5303611" y="3691906"/>
            <a:ext cx="73492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5" name="Straight Arrow Connector 25"/>
          <p:cNvCxnSpPr>
            <a:cxnSpLocks noChangeShapeType="1"/>
          </p:cNvCxnSpPr>
          <p:nvPr/>
        </p:nvCxnSpPr>
        <p:spPr bwMode="auto">
          <a:xfrm>
            <a:off x="5368508" y="4462569"/>
            <a:ext cx="60513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80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</a:t>
            </a:r>
            <a:r>
              <a:rPr lang="es-MX" dirty="0" err="1"/>
              <a:t>layout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328923" y="1517859"/>
            <a:ext cx="6556611" cy="3213136"/>
            <a:chOff x="323850" y="1320800"/>
            <a:chExt cx="8424863" cy="514336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1773238"/>
              <a:ext cx="5267325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4"/>
            <p:cNvSpPr txBox="1"/>
            <p:nvPr/>
          </p:nvSpPr>
          <p:spPr>
            <a:xfrm>
              <a:off x="323850" y="1320800"/>
              <a:ext cx="2376488" cy="395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>
                <a:defRPr/>
              </a:pPr>
              <a:r>
                <a:rPr lang="es-MX" sz="900" b="1" dirty="0"/>
                <a:t>Título del diagrama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323850" y="1844675"/>
              <a:ext cx="2376488" cy="1034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Entradas del proceso</a:t>
              </a:r>
              <a:r>
                <a:rPr lang="es-MX" sz="900" dirty="0">
                  <a:solidFill>
                    <a:schemeClr val="tx1"/>
                  </a:solidFill>
                </a:rPr>
                <a:t>: Identifica procesos, eventos y/o actividades externas que influyen en el curso de eventos del escenario.</a:t>
              </a: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23850" y="298659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Roles responsables</a:t>
              </a:r>
              <a:r>
                <a:rPr lang="es-MX" sz="900" dirty="0"/>
                <a:t>: Identifica un rol de usuario, unidad organizacional o grupo que es responsable de la ejecución de los pasos englobados en el renglón.</a:t>
              </a:r>
            </a:p>
          </p:txBody>
        </p:sp>
        <p:cxnSp>
          <p:nvCxnSpPr>
            <p:cNvPr id="20" name="Straight Connector 8"/>
            <p:cNvCxnSpPr>
              <a:stCxn id="16" idx="1"/>
              <a:endCxn id="16" idx="3"/>
            </p:cNvCxnSpPr>
            <p:nvPr/>
          </p:nvCxnSpPr>
          <p:spPr>
            <a:xfrm>
              <a:off x="3481388" y="3749675"/>
              <a:ext cx="526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323850" y="5651260"/>
              <a:ext cx="2376488" cy="81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Salida del proceso</a:t>
              </a:r>
              <a:r>
                <a:rPr lang="es-MX" sz="900" dirty="0">
                  <a:solidFill>
                    <a:schemeClr val="tx1"/>
                  </a:solidFill>
                </a:rPr>
                <a:t>. Identifica el fin del procesos o la salida a otros procesos, eventos y/o actividades.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23850" y="430542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Flujo del proceso</a:t>
              </a:r>
              <a:r>
                <a:rPr lang="es-MX" sz="900" dirty="0"/>
                <a:t>. En este espacio se encuentran los pasos fuera y dentro del sistema, decisiones, otros procesos a ser ejecutados por los roles responsables</a:t>
              </a:r>
            </a:p>
          </p:txBody>
        </p:sp>
        <p:cxnSp>
          <p:nvCxnSpPr>
            <p:cNvPr id="23" name="Straight Arrow Connector 12"/>
            <p:cNvCxnSpPr>
              <a:stCxn id="17" idx="3"/>
            </p:cNvCxnSpPr>
            <p:nvPr/>
          </p:nvCxnSpPr>
          <p:spPr>
            <a:xfrm>
              <a:off x="2700338" y="1518471"/>
              <a:ext cx="647700" cy="2547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/>
            <p:cNvCxnSpPr>
              <a:stCxn id="18" idx="3"/>
            </p:cNvCxnSpPr>
            <p:nvPr/>
          </p:nvCxnSpPr>
          <p:spPr>
            <a:xfrm flipV="1">
              <a:off x="2700338" y="2214569"/>
              <a:ext cx="647701" cy="147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19" idx="3"/>
            </p:cNvCxnSpPr>
            <p:nvPr/>
          </p:nvCxnSpPr>
          <p:spPr>
            <a:xfrm flipV="1">
              <a:off x="2700338" y="2986602"/>
              <a:ext cx="647701" cy="6281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8"/>
            <p:cNvCxnSpPr>
              <a:stCxn id="19" idx="3"/>
            </p:cNvCxnSpPr>
            <p:nvPr/>
          </p:nvCxnSpPr>
          <p:spPr>
            <a:xfrm>
              <a:off x="2700338" y="3614742"/>
              <a:ext cx="647701" cy="324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/>
            <p:cNvCxnSpPr>
              <a:stCxn id="22" idx="3"/>
            </p:cNvCxnSpPr>
            <p:nvPr/>
          </p:nvCxnSpPr>
          <p:spPr>
            <a:xfrm flipV="1">
              <a:off x="2700338" y="4037136"/>
              <a:ext cx="3095625" cy="8964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>
              <a:stCxn id="21" idx="3"/>
            </p:cNvCxnSpPr>
            <p:nvPr/>
          </p:nvCxnSpPr>
          <p:spPr>
            <a:xfrm flipV="1">
              <a:off x="2700338" y="5614256"/>
              <a:ext cx="768421" cy="4434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3776434" y="1810168"/>
            <a:ext cx="4099272" cy="246942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583</Words>
  <Application>Microsoft Office PowerPoint</Application>
  <PresentationFormat>On-screen Show (16:9)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Avenir Black</vt:lpstr>
      <vt:lpstr>Avenir Light</vt:lpstr>
      <vt:lpstr>Avenir Medium</vt:lpstr>
      <vt:lpstr>Calibri</vt:lpstr>
      <vt:lpstr>Tema de Office</vt:lpstr>
      <vt:lpstr>COTIZACIÓN DE PROVEEDORES</vt:lpstr>
      <vt:lpstr>Descripción del proceso</vt:lpstr>
      <vt:lpstr>Premisas, comentarios, funcionalidad y/o reglas de negocio del cliente</vt:lpstr>
      <vt:lpstr>Agregados funcionales y/o interfaces</vt:lpstr>
      <vt:lpstr>Cotizaciones de Proveedores</vt:lpstr>
      <vt:lpstr>Aceptación del plano de negocio</vt:lpstr>
      <vt:lpstr>Simbología</vt:lpstr>
      <vt:lpstr>Descripción del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Melissa Valdés</cp:lastModifiedBy>
  <cp:revision>59</cp:revision>
  <dcterms:created xsi:type="dcterms:W3CDTF">2015-01-15T15:32:50Z</dcterms:created>
  <dcterms:modified xsi:type="dcterms:W3CDTF">2016-08-26T17:06:52Z</dcterms:modified>
</cp:coreProperties>
</file>