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1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50" d="100"/>
          <a:sy n="150" d="100"/>
        </p:scale>
        <p:origin x="-2154" y="-18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26/08/2016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26/08/2016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26/08/2016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26/08/2016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26/08/2016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26/08/2016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26/08/2016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ES" dirty="0"/>
              <a:t>DEVOLUCIÓN A PROVEEDORES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El comprador crea un pedido de devolución en el sistema.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Cuando el departamento de expedición crea la entrega, los artículos se retiran de stock.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También es posible realizar una devolución sin crear un pedido de devolución.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Se genera un abono para evitar la deuda con el proveedor.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Las mercancías pueden devolverse indicando un motivo de devolución en el documento.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proporciona toda la información correspondiente a las funciones de FI subsiguientes, tales como reducción de factura, rechazo, cancelación, etc.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Comprador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Almacenista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Cunetas por </a:t>
            </a:r>
            <a:r>
              <a:rPr lang="es-ES" dirty="0" err="1"/>
              <a:t>pagarr</a:t>
            </a:r>
            <a:endParaRPr lang="es-ES" dirty="0"/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7"/>
          <p:cNvSpPr>
            <a:spLocks noChangeArrowheads="1"/>
          </p:cNvSpPr>
          <p:nvPr/>
        </p:nvSpPr>
        <p:spPr bwMode="auto">
          <a:xfrm>
            <a:off x="243716" y="3611870"/>
            <a:ext cx="8900284" cy="100489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1125">
              <a:solidFill>
                <a:srgbClr val="000000"/>
              </a:solidFill>
            </a:endParaRPr>
          </a:p>
        </p:txBody>
      </p:sp>
      <p:sp>
        <p:nvSpPr>
          <p:cNvPr id="90" name="Rectangle 7"/>
          <p:cNvSpPr>
            <a:spLocks noChangeArrowheads="1"/>
          </p:cNvSpPr>
          <p:nvPr/>
        </p:nvSpPr>
        <p:spPr bwMode="auto">
          <a:xfrm>
            <a:off x="243716" y="2626199"/>
            <a:ext cx="8900284" cy="10193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1125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15504" y="837322"/>
            <a:ext cx="8828496" cy="18085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1125">
              <a:solidFill>
                <a:srgbClr val="000000"/>
              </a:solidFill>
            </a:endParaRPr>
          </a:p>
        </p:txBody>
      </p:sp>
      <p:sp>
        <p:nvSpPr>
          <p:cNvPr id="65572" name="AutoShape 56"/>
          <p:cNvSpPr>
            <a:spLocks noChangeArrowheads="1"/>
          </p:cNvSpPr>
          <p:nvPr/>
        </p:nvSpPr>
        <p:spPr bwMode="auto">
          <a:xfrm>
            <a:off x="7021105" y="4695350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Evaluación Proveedores</a:t>
            </a:r>
          </a:p>
        </p:txBody>
      </p:sp>
      <p:sp>
        <p:nvSpPr>
          <p:cNvPr id="65573" name="AutoShape 56"/>
          <p:cNvSpPr>
            <a:spLocks noChangeArrowheads="1"/>
          </p:cNvSpPr>
          <p:nvPr/>
        </p:nvSpPr>
        <p:spPr bwMode="auto">
          <a:xfrm>
            <a:off x="6106308" y="4695350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Plan Requerimiento  Materiales MRP</a:t>
            </a:r>
          </a:p>
        </p:txBody>
      </p:sp>
      <p:sp>
        <p:nvSpPr>
          <p:cNvPr id="121" name="Flowchart: Alternate Process 5"/>
          <p:cNvSpPr/>
          <p:nvPr/>
        </p:nvSpPr>
        <p:spPr bwMode="auto">
          <a:xfrm>
            <a:off x="5172064" y="4656059"/>
            <a:ext cx="3597286" cy="444103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675" dirty="0">
              <a:solidFill>
                <a:srgbClr val="FFFFFF"/>
              </a:solidFill>
            </a:endParaRPr>
          </a:p>
        </p:txBody>
      </p:sp>
      <p:sp>
        <p:nvSpPr>
          <p:cNvPr id="65575" name="AutoShape 43"/>
          <p:cNvSpPr>
            <a:spLocks noChangeArrowheads="1"/>
          </p:cNvSpPr>
          <p:nvPr/>
        </p:nvSpPr>
        <p:spPr bwMode="auto">
          <a:xfrm>
            <a:off x="5210561" y="4703684"/>
            <a:ext cx="863203" cy="377428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Actualización de saldo de proveedor</a:t>
            </a:r>
          </a:p>
        </p:txBody>
      </p:sp>
      <p:sp>
        <p:nvSpPr>
          <p:cNvPr id="65553" name="Rectangle 8"/>
          <p:cNvSpPr>
            <a:spLocks noChangeArrowheads="1"/>
          </p:cNvSpPr>
          <p:nvPr/>
        </p:nvSpPr>
        <p:spPr bwMode="auto">
          <a:xfrm rot="10800000">
            <a:off x="1896" y="844153"/>
            <a:ext cx="329184" cy="1836895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solidFill>
                  <a:srgbClr val="000000"/>
                </a:solidFill>
              </a:rPr>
              <a:t>Comprador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65554" name="Rectangle 8"/>
          <p:cNvSpPr>
            <a:spLocks noChangeArrowheads="1"/>
          </p:cNvSpPr>
          <p:nvPr/>
        </p:nvSpPr>
        <p:spPr bwMode="auto">
          <a:xfrm rot="10800000">
            <a:off x="1897" y="3626727"/>
            <a:ext cx="329184" cy="97274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solidFill>
                  <a:srgbClr val="000000"/>
                </a:solidFill>
              </a:rPr>
              <a:t>Cuentas x Pagar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65556" name="Rectangle 52"/>
          <p:cNvSpPr>
            <a:spLocks noChangeArrowheads="1"/>
          </p:cNvSpPr>
          <p:nvPr/>
        </p:nvSpPr>
        <p:spPr bwMode="auto">
          <a:xfrm>
            <a:off x="6545673" y="3981561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 MIRO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Verificación Factura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(Nota Crédito)</a:t>
            </a:r>
          </a:p>
        </p:txBody>
      </p:sp>
      <p:sp>
        <p:nvSpPr>
          <p:cNvPr id="65561" name="AutoShape 56"/>
          <p:cNvSpPr>
            <a:spLocks noChangeArrowheads="1"/>
          </p:cNvSpPr>
          <p:nvPr/>
        </p:nvSpPr>
        <p:spPr bwMode="auto">
          <a:xfrm>
            <a:off x="2778325" y="389335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Recibo de indirectos y refacciones</a:t>
            </a:r>
          </a:p>
        </p:txBody>
      </p:sp>
      <p:sp>
        <p:nvSpPr>
          <p:cNvPr id="65566" name="AutoShape 56"/>
          <p:cNvSpPr>
            <a:spLocks noChangeArrowheads="1"/>
          </p:cNvSpPr>
          <p:nvPr/>
        </p:nvSpPr>
        <p:spPr bwMode="auto">
          <a:xfrm>
            <a:off x="3718323" y="389335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Recibo de Materias Primas y componentes</a:t>
            </a:r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2658977" y="356474"/>
            <a:ext cx="5769405" cy="444103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675" dirty="0">
              <a:solidFill>
                <a:srgbClr val="FFFFFF"/>
              </a:solidFill>
            </a:endParaRPr>
          </a:p>
        </p:txBody>
      </p:sp>
      <p:sp>
        <p:nvSpPr>
          <p:cNvPr id="65568" name="AutoShape 56"/>
          <p:cNvSpPr>
            <a:spLocks noChangeArrowheads="1"/>
          </p:cNvSpPr>
          <p:nvPr/>
        </p:nvSpPr>
        <p:spPr bwMode="auto">
          <a:xfrm>
            <a:off x="4657964" y="389335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Inspección de calidad en devolución 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Devolución a Proveedores</a:t>
            </a:r>
            <a:endParaRPr dirty="0"/>
          </a:p>
        </p:txBody>
      </p:sp>
      <p:sp>
        <p:nvSpPr>
          <p:cNvPr id="65571" name="AutoShape 56"/>
          <p:cNvSpPr>
            <a:spLocks noChangeArrowheads="1"/>
          </p:cNvSpPr>
          <p:nvPr/>
        </p:nvSpPr>
        <p:spPr bwMode="auto">
          <a:xfrm>
            <a:off x="5598319" y="390525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Manufactura repetitiva</a:t>
            </a: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5110734" y="2918255"/>
            <a:ext cx="86320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 VL10B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Pool de devoluciones a </a:t>
            </a:r>
            <a:r>
              <a:rPr lang="es-MX" altLang="es-MX" sz="600" b="1" dirty="0" err="1">
                <a:solidFill>
                  <a:srgbClr val="000000"/>
                </a:solidFill>
              </a:rPr>
              <a:t>provedor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54" name="AutoShape 56"/>
          <p:cNvSpPr>
            <a:spLocks noChangeArrowheads="1"/>
          </p:cNvSpPr>
          <p:nvPr/>
        </p:nvSpPr>
        <p:spPr bwMode="auto">
          <a:xfrm>
            <a:off x="6538148" y="391802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Manufactura discreta</a:t>
            </a: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5110734" y="2128748"/>
            <a:ext cx="86320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ME21N 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Crear pedido de devolución a proveedor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8076" y="1452398"/>
            <a:ext cx="161710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Determinar motivo:</a:t>
            </a:r>
          </a:p>
          <a:p>
            <a:pPr marL="55563" indent="-55563">
              <a:buFont typeface="Arial" panose="020B0604020202020204" pitchFamily="34" charset="0"/>
              <a:buChar char="•"/>
            </a:pPr>
            <a:r>
              <a:rPr lang="es-MX" sz="700" dirty="0"/>
              <a:t>Problemas de calidad</a:t>
            </a:r>
          </a:p>
          <a:p>
            <a:pPr marL="55563" indent="-55563">
              <a:buFont typeface="Arial" panose="020B0604020202020204" pitchFamily="34" charset="0"/>
              <a:buChar char="•"/>
            </a:pPr>
            <a:r>
              <a:rPr lang="es-MX" sz="700" dirty="0"/>
              <a:t>Material equivocado</a:t>
            </a:r>
          </a:p>
          <a:p>
            <a:pPr marL="55563" indent="-55563">
              <a:buFont typeface="Arial" panose="020B0604020202020204" pitchFamily="34" charset="0"/>
              <a:buChar char="•"/>
            </a:pPr>
            <a:r>
              <a:rPr lang="es-MX" sz="700" dirty="0"/>
              <a:t>Excedente en la entrega</a:t>
            </a:r>
          </a:p>
          <a:p>
            <a:pPr marL="55563" indent="-55563">
              <a:buFont typeface="Arial" panose="020B0604020202020204" pitchFamily="34" charset="0"/>
              <a:buChar char="•"/>
            </a:pPr>
            <a:r>
              <a:rPr lang="es-MX" sz="700" dirty="0"/>
              <a:t>Devolución por consignación</a:t>
            </a:r>
          </a:p>
          <a:p>
            <a:pPr marL="55563" indent="-55563">
              <a:buFont typeface="Arial" panose="020B0604020202020204" pitchFamily="34" charset="0"/>
              <a:buChar char="•"/>
            </a:pPr>
            <a:r>
              <a:rPr lang="es-MX" sz="700" dirty="0"/>
              <a:t>Etc…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/>
          </a:p>
        </p:txBody>
      </p:sp>
      <p:sp>
        <p:nvSpPr>
          <p:cNvPr id="61" name="AutoShape 56"/>
          <p:cNvSpPr>
            <a:spLocks noChangeArrowheads="1"/>
          </p:cNvSpPr>
          <p:nvPr/>
        </p:nvSpPr>
        <p:spPr bwMode="auto">
          <a:xfrm>
            <a:off x="7477789" y="401204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Administración de consignación</a:t>
            </a:r>
          </a:p>
        </p:txBody>
      </p:sp>
      <p:sp>
        <p:nvSpPr>
          <p:cNvPr id="63" name="Rectangle 52"/>
          <p:cNvSpPr>
            <a:spLocks noChangeArrowheads="1"/>
          </p:cNvSpPr>
          <p:nvPr/>
        </p:nvSpPr>
        <p:spPr bwMode="auto">
          <a:xfrm>
            <a:off x="6551392" y="2914629"/>
            <a:ext cx="86320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 </a:t>
            </a:r>
            <a:r>
              <a:rPr lang="es-MX" altLang="es-MX" sz="600" b="1" dirty="0">
                <a:solidFill>
                  <a:srgbClr val="000000"/>
                </a:solidFill>
              </a:rPr>
              <a:t>VL02N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Contabilización de salida de mercancías</a:t>
            </a:r>
          </a:p>
        </p:txBody>
      </p:sp>
      <p:sp>
        <p:nvSpPr>
          <p:cNvPr id="64" name="AutoShape 53"/>
          <p:cNvSpPr>
            <a:spLocks noChangeArrowheads="1"/>
          </p:cNvSpPr>
          <p:nvPr/>
        </p:nvSpPr>
        <p:spPr bwMode="auto">
          <a:xfrm>
            <a:off x="5115520" y="1239744"/>
            <a:ext cx="853632" cy="553558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  <a:ea typeface="MS PGothic" panose="020B0600070205080204" pitchFamily="34" charset="-128"/>
              </a:rPr>
              <a:t>Se requiere entrega de salida?</a:t>
            </a:r>
          </a:p>
        </p:txBody>
      </p:sp>
      <p:sp>
        <p:nvSpPr>
          <p:cNvPr id="65" name="Rectangle 52"/>
          <p:cNvSpPr>
            <a:spLocks noChangeArrowheads="1"/>
          </p:cNvSpPr>
          <p:nvPr/>
        </p:nvSpPr>
        <p:spPr bwMode="auto">
          <a:xfrm>
            <a:off x="3392754" y="2918254"/>
            <a:ext cx="86320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MIGO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Captura de devolución</a:t>
            </a:r>
          </a:p>
        </p:txBody>
      </p:sp>
      <p:cxnSp>
        <p:nvCxnSpPr>
          <p:cNvPr id="15" name="Straight Arrow Connector 14"/>
          <p:cNvCxnSpPr>
            <a:stCxn id="6" idx="2"/>
            <a:endCxn id="64" idx="0"/>
          </p:cNvCxnSpPr>
          <p:nvPr/>
        </p:nvCxnSpPr>
        <p:spPr>
          <a:xfrm flipH="1">
            <a:off x="5542336" y="800577"/>
            <a:ext cx="1344" cy="439167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stCxn id="64" idx="2"/>
            <a:endCxn id="56" idx="0"/>
          </p:cNvCxnSpPr>
          <p:nvPr/>
        </p:nvCxnSpPr>
        <p:spPr>
          <a:xfrm>
            <a:off x="5542336" y="1793302"/>
            <a:ext cx="0" cy="33544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stCxn id="56" idx="2"/>
            <a:endCxn id="51" idx="0"/>
          </p:cNvCxnSpPr>
          <p:nvPr/>
        </p:nvCxnSpPr>
        <p:spPr>
          <a:xfrm>
            <a:off x="5542336" y="2506177"/>
            <a:ext cx="0" cy="412078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or: Elbow 21"/>
          <p:cNvCxnSpPr>
            <a:stCxn id="64" idx="1"/>
            <a:endCxn id="65" idx="0"/>
          </p:cNvCxnSpPr>
          <p:nvPr/>
        </p:nvCxnSpPr>
        <p:spPr>
          <a:xfrm rot="10800000" flipV="1">
            <a:off x="3824356" y="1516522"/>
            <a:ext cx="1291164" cy="1401731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Connector: Elbow 23"/>
          <p:cNvCxnSpPr>
            <a:stCxn id="65" idx="2"/>
            <a:endCxn id="65556" idx="1"/>
          </p:cNvCxnSpPr>
          <p:nvPr/>
        </p:nvCxnSpPr>
        <p:spPr>
          <a:xfrm rot="16200000" flipH="1">
            <a:off x="4747718" y="2372320"/>
            <a:ext cx="874592" cy="2721317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stCxn id="51" idx="3"/>
            <a:endCxn id="63" idx="1"/>
          </p:cNvCxnSpPr>
          <p:nvPr/>
        </p:nvCxnSpPr>
        <p:spPr>
          <a:xfrm flipV="1">
            <a:off x="5973938" y="3103344"/>
            <a:ext cx="577454" cy="362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stCxn id="63" idx="2"/>
            <a:endCxn id="65556" idx="0"/>
          </p:cNvCxnSpPr>
          <p:nvPr/>
        </p:nvCxnSpPr>
        <p:spPr>
          <a:xfrm flipH="1">
            <a:off x="6977275" y="3292058"/>
            <a:ext cx="5719" cy="689503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stCxn id="65556" idx="2"/>
            <a:endCxn id="121" idx="0"/>
          </p:cNvCxnSpPr>
          <p:nvPr/>
        </p:nvCxnSpPr>
        <p:spPr>
          <a:xfrm flipH="1">
            <a:off x="6970707" y="4358989"/>
            <a:ext cx="6568" cy="29707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 rot="10800000">
            <a:off x="-3047" y="2645883"/>
            <a:ext cx="329184" cy="999691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solidFill>
                  <a:srgbClr val="000000"/>
                </a:solidFill>
              </a:rPr>
              <a:t>Almacenista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47122" y="1762018"/>
            <a:ext cx="426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Sí</a:t>
            </a:r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6912" y="1478949"/>
            <a:ext cx="543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No</a:t>
            </a:r>
            <a:endParaRPr lang="en-US" sz="1100" dirty="0"/>
          </a:p>
        </p:txBody>
      </p:sp>
      <p:sp>
        <p:nvSpPr>
          <p:cNvPr id="39" name="AutoShape 56"/>
          <p:cNvSpPr>
            <a:spLocks noChangeArrowheads="1"/>
          </p:cNvSpPr>
          <p:nvPr/>
        </p:nvSpPr>
        <p:spPr bwMode="auto">
          <a:xfrm>
            <a:off x="7935902" y="4688128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Notas de crédito y cargo </a:t>
            </a:r>
            <a:r>
              <a:rPr lang="es-MX" altLang="es-MX" sz="600" b="1">
                <a:solidFill>
                  <a:srgbClr val="000000"/>
                </a:solidFill>
              </a:rPr>
              <a:t>a proveedores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29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Devolución a proveedores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541</Words>
  <Application>Microsoft Office PowerPoint</Application>
  <PresentationFormat>On-screen Show (16:9)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DEVOLUCIÓN A PROVEEDORES</vt:lpstr>
      <vt:lpstr>Descripción del proceso</vt:lpstr>
      <vt:lpstr>Premisas, comentarios, funcionalidad y/o reglas de negocio del cliente</vt:lpstr>
      <vt:lpstr>Agregados funcionales y/o interfaces</vt:lpstr>
      <vt:lpstr>Devolución a Proveedores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67</cp:revision>
  <dcterms:created xsi:type="dcterms:W3CDTF">2015-01-15T15:32:50Z</dcterms:created>
  <dcterms:modified xsi:type="dcterms:W3CDTF">2016-08-26T17:47:59Z</dcterms:modified>
</cp:coreProperties>
</file>