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1" r:id="rId2"/>
    <p:sldId id="261" r:id="rId3"/>
    <p:sldId id="277" r:id="rId4"/>
    <p:sldId id="278" r:id="rId5"/>
    <p:sldId id="280" r:id="rId6"/>
    <p:sldId id="279" r:id="rId7"/>
    <p:sldId id="274" r:id="rId8"/>
    <p:sldId id="276" r:id="rId9"/>
    <p:sldId id="256" r:id="rId10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7E2"/>
    <a:srgbClr val="009999"/>
    <a:srgbClr val="FFAFAF"/>
    <a:srgbClr val="FFA3A3"/>
    <a:srgbClr val="FF616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09" autoAdjust="0"/>
  </p:normalViewPr>
  <p:slideViewPr>
    <p:cSldViewPr snapToGrid="0" snapToObjects="1">
      <p:cViewPr>
        <p:scale>
          <a:sx n="150" d="100"/>
          <a:sy n="150" d="100"/>
        </p:scale>
        <p:origin x="108" y="-22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>
              <a:latin typeface="Avenir Light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063E4-3DB4-BF4B-BD48-DE21C41834B6}" type="datetimeFigureOut">
              <a:rPr lang="es-ES" smtClean="0">
                <a:latin typeface="Avenir Light"/>
              </a:rPr>
              <a:t>26/08/2016</a:t>
            </a:fld>
            <a:endParaRPr lang="es-ES" dirty="0">
              <a:latin typeface="Avenir Light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>
              <a:latin typeface="Avenir Ligh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2354-2C49-2D4B-809F-DB3A0034B032}" type="slidenum">
              <a:rPr lang="es-ES" smtClean="0">
                <a:latin typeface="Avenir Light"/>
              </a:rPr>
              <a:t>‹#›</a:t>
            </a:fld>
            <a:endParaRPr lang="es-ES" dirty="0">
              <a:latin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0882620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venir Light"/>
              </a:defRPr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venir Light"/>
              </a:defRPr>
            </a:lvl1pPr>
          </a:lstStyle>
          <a:p>
            <a:fld id="{6625E39E-9FE5-2049-8D65-152D64DD95ED}" type="datetimeFigureOut">
              <a:rPr lang="es-ES" smtClean="0"/>
              <a:pPr/>
              <a:t>26/08/2016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venir Light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venir Light"/>
              </a:defRPr>
            </a:lvl1pPr>
          </a:lstStyle>
          <a:p>
            <a:fld id="{52768C51-0C00-D843-82B7-A1574AB659E4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2218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altLang="es-MX">
              <a:latin typeface="Arial" panose="020B0604020202020204" pitchFamily="34" charset="0"/>
            </a:endParaRPr>
          </a:p>
        </p:txBody>
      </p:sp>
      <p:sp>
        <p:nvSpPr>
          <p:cNvPr id="6451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1" tIns="45236" rIns="90471" bIns="45236" anchor="b"/>
          <a:lstStyle>
            <a:lvl1pPr defTabSz="9032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032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032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032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032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03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03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03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03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506D1BE-D845-441C-88C2-8FE3B306116E}" type="slidenum">
              <a:rPr lang="es-MX" altLang="es-MX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s-MX" altLang="es-MX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558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ADVANZER_TEMPLATE PRESinsitucional-2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930400"/>
            <a:ext cx="4322064" cy="12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8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71315" y="682973"/>
            <a:ext cx="8671828" cy="857250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CFBA-090B-EE43-9115-EA231FA96DDF}" type="datetime1">
              <a:rPr lang="es-MX" smtClean="0"/>
              <a:t>26/08/2016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9" name="Imagen 8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0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8F68-6FF7-7D48-9B04-CFA18BDD18C7}" type="datetime1">
              <a:rPr lang="es-MX" smtClean="0"/>
              <a:t>26/08/2016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5" name="CuadroTexto 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6" name="Imagen 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93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ChangeArrowheads="1"/>
          </p:cNvSpPr>
          <p:nvPr userDrawn="1"/>
        </p:nvSpPr>
        <p:spPr bwMode="auto">
          <a:xfrm rot="10800000">
            <a:off x="0" y="809625"/>
            <a:ext cx="330200" cy="3790950"/>
          </a:xfrm>
          <a:prstGeom prst="rect">
            <a:avLst/>
          </a:prstGeom>
          <a:gradFill rotWithShape="1">
            <a:gsLst>
              <a:gs pos="0">
                <a:srgbClr val="929292"/>
              </a:gs>
              <a:gs pos="5000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4602957"/>
            <a:ext cx="9144000" cy="54054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 rot="10800000">
            <a:off x="6350" y="4602957"/>
            <a:ext cx="323850" cy="540544"/>
          </a:xfrm>
          <a:prstGeom prst="rect">
            <a:avLst/>
          </a:prstGeom>
          <a:gradFill rotWithShape="1">
            <a:gsLst>
              <a:gs pos="0">
                <a:srgbClr val="A8A843"/>
              </a:gs>
              <a:gs pos="50000">
                <a:srgbClr val="FFFF66"/>
              </a:gs>
              <a:gs pos="100000">
                <a:srgbClr val="A8A843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s-MX" altLang="es-MX" sz="750" b="1">
                <a:solidFill>
                  <a:srgbClr val="000000"/>
                </a:solidFill>
              </a:rPr>
              <a:t>Salida</a:t>
            </a: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378619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7" name="Line 15"/>
          <p:cNvSpPr>
            <a:spLocks noChangeShapeType="1"/>
          </p:cNvSpPr>
          <p:nvPr userDrawn="1"/>
        </p:nvSpPr>
        <p:spPr bwMode="auto">
          <a:xfrm>
            <a:off x="0" y="357188"/>
            <a:ext cx="9144000" cy="0"/>
          </a:xfrm>
          <a:prstGeom prst="line">
            <a:avLst/>
          </a:prstGeom>
          <a:noFill/>
          <a:ln w="571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>
            <a:off x="0" y="-2381"/>
            <a:ext cx="107950" cy="33694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9" name="Rectangle 25"/>
          <p:cNvSpPr>
            <a:spLocks noChangeArrowheads="1"/>
          </p:cNvSpPr>
          <p:nvPr userDrawn="1"/>
        </p:nvSpPr>
        <p:spPr bwMode="auto">
          <a:xfrm>
            <a:off x="9036050" y="-2381"/>
            <a:ext cx="107950" cy="33694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0" y="304800"/>
            <a:ext cx="9145588" cy="542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s-MX" altLang="es-MX" sz="1125" b="1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ChangeArrowheads="1"/>
          </p:cNvSpPr>
          <p:nvPr userDrawn="1"/>
        </p:nvSpPr>
        <p:spPr bwMode="auto">
          <a:xfrm rot="10800000">
            <a:off x="0" y="304800"/>
            <a:ext cx="330200" cy="540544"/>
          </a:xfrm>
          <a:prstGeom prst="rect">
            <a:avLst/>
          </a:prstGeom>
          <a:gradFill rotWithShape="1">
            <a:gsLst>
              <a:gs pos="0">
                <a:srgbClr val="A8A843"/>
              </a:gs>
              <a:gs pos="50000">
                <a:srgbClr val="FFFF66"/>
              </a:gs>
              <a:gs pos="100000">
                <a:srgbClr val="A8A843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s-MX" altLang="es-MX" sz="750" b="1">
                <a:solidFill>
                  <a:srgbClr val="000000"/>
                </a:solidFill>
              </a:rPr>
              <a:t>Entrada</a:t>
            </a: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12" name="Rectangle 19"/>
          <p:cNvSpPr>
            <a:spLocks noChangeArrowheads="1"/>
          </p:cNvSpPr>
          <p:nvPr userDrawn="1"/>
        </p:nvSpPr>
        <p:spPr bwMode="auto">
          <a:xfrm>
            <a:off x="3176" y="4763"/>
            <a:ext cx="9140825" cy="296466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048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125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813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ADVANZER_TEMPLATE PRESinsitucional-2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930400"/>
            <a:ext cx="4322064" cy="12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3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40" y="29442"/>
            <a:ext cx="3929149" cy="114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0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1960727"/>
            <a:ext cx="7772400" cy="1102519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60440"/>
            <a:ext cx="6400800" cy="119495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0657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EE77-CA54-9148-AE9A-5E3546CAFFFD}" type="datetime1">
              <a:rPr lang="es-MX" smtClean="0"/>
              <a:t>26/08/2016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0" name="Imagen 9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91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osición de imagen 12"/>
          <p:cNvSpPr>
            <a:spLocks noGrp="1"/>
          </p:cNvSpPr>
          <p:nvPr>
            <p:ph type="pic" sz="quarter" idx="14"/>
          </p:nvPr>
        </p:nvSpPr>
        <p:spPr>
          <a:xfrm>
            <a:off x="4576763" y="0"/>
            <a:ext cx="4564062" cy="5143500"/>
          </a:xfrm>
        </p:spPr>
        <p:txBody>
          <a:bodyPr/>
          <a:lstStyle/>
          <a:p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422" y="1043990"/>
            <a:ext cx="4194261" cy="1021556"/>
          </a:xfrm>
        </p:spPr>
        <p:txBody>
          <a:bodyPr anchor="t">
            <a:normAutofit/>
          </a:bodyPr>
          <a:lstStyle>
            <a:lvl1pPr algn="l">
              <a:defRPr sz="2500" b="0" cap="all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43422" y="2083373"/>
            <a:ext cx="4194261" cy="2282976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2492-FCAF-BF4E-A460-7B7AFE05E90D}" type="datetime1">
              <a:rPr lang="es-MX" smtClean="0"/>
              <a:t>26/08/2016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543" y="321895"/>
            <a:ext cx="1666341" cy="486506"/>
          </a:xfrm>
          <a:prstGeom prst="rect">
            <a:avLst/>
          </a:prstGeom>
        </p:spPr>
      </p:pic>
      <p:sp>
        <p:nvSpPr>
          <p:cNvPr id="11" name="Marcador de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4576763" y="2121949"/>
            <a:ext cx="4564062" cy="1171575"/>
          </a:xfrm>
        </p:spPr>
        <p:txBody>
          <a:bodyPr>
            <a:noAutofit/>
          </a:bodyPr>
          <a:lstStyle>
            <a:lvl1pPr>
              <a:defRPr sz="6000" b="0" i="0" spc="-150">
                <a:solidFill>
                  <a:schemeClr val="bg1"/>
                </a:solidFill>
                <a:latin typeface="Avenir Medium"/>
                <a:cs typeface="Avenir Medium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_tradnl" dirty="0"/>
              <a:t>CLIC PARA MODIFICAR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905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40386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07380"/>
            <a:ext cx="4038600" cy="106795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E56D-4DD3-F949-9C9C-F20671DA2483}" type="datetime1">
              <a:rPr lang="es-MX" smtClean="0"/>
              <a:t>26/08/2016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3"/>
          </p:nvPr>
        </p:nvSpPr>
        <p:spPr>
          <a:xfrm>
            <a:off x="4648200" y="2874963"/>
            <a:ext cx="4038600" cy="147797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2000">
                <a:solidFill>
                  <a:schemeClr val="accent1"/>
                </a:solidFill>
              </a:defRPr>
            </a:lvl4pPr>
            <a:lvl5pPr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6" name="Imagen 1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2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30133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E497-8A71-184B-978A-07352F699698}" type="datetime1">
              <a:rPr lang="es-MX" smtClean="0"/>
              <a:t>26/08/2016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6" name="Imagen 1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sp>
        <p:nvSpPr>
          <p:cNvPr id="17" name="Marcador de contenido 16"/>
          <p:cNvSpPr>
            <a:spLocks noGrp="1"/>
          </p:cNvSpPr>
          <p:nvPr>
            <p:ph sz="quarter" idx="15"/>
          </p:nvPr>
        </p:nvSpPr>
        <p:spPr>
          <a:xfrm>
            <a:off x="2450724" y="1807380"/>
            <a:ext cx="2160000" cy="2545545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9" name="Marcador de contenido 18"/>
          <p:cNvSpPr>
            <a:spLocks noGrp="1"/>
          </p:cNvSpPr>
          <p:nvPr>
            <p:ph sz="quarter" idx="16"/>
          </p:nvPr>
        </p:nvSpPr>
        <p:spPr>
          <a:xfrm>
            <a:off x="6809542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es-ES_tradnl" dirty="0"/>
              <a:t>Haga clic para modificar el estilo de texto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197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40386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07380"/>
            <a:ext cx="4038600" cy="1067955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1B75C-34B0-2B4E-BB7D-A80CAECA6374}" type="datetime1">
              <a:rPr lang="es-MX" smtClean="0"/>
              <a:t>26/08/2016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3"/>
          </p:nvPr>
        </p:nvSpPr>
        <p:spPr>
          <a:xfrm>
            <a:off x="4648200" y="2874963"/>
            <a:ext cx="4038600" cy="147797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2000">
                <a:solidFill>
                  <a:schemeClr val="accent1"/>
                </a:solidFill>
              </a:defRPr>
            </a:lvl4pPr>
            <a:lvl5pPr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rgbClr val="FFFFFF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FFFFFF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6" y="357967"/>
            <a:ext cx="1514855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9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os objet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30133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ED0428-1FEF-344C-9D6C-61ADE24F2725}" type="datetime1">
              <a:rPr lang="es-MX" smtClean="0"/>
              <a:t>26/08/2016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rgbClr val="FFFFFF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FFFFFF"/>
                </a:solidFill>
                <a:latin typeface="Avenir Light"/>
                <a:cs typeface="Avenir Light"/>
              </a:rPr>
              <a:t>|</a:t>
            </a:r>
          </a:p>
        </p:txBody>
      </p:sp>
      <p:sp>
        <p:nvSpPr>
          <p:cNvPr id="17" name="Marcador de contenido 16"/>
          <p:cNvSpPr>
            <a:spLocks noGrp="1"/>
          </p:cNvSpPr>
          <p:nvPr>
            <p:ph sz="quarter" idx="15"/>
          </p:nvPr>
        </p:nvSpPr>
        <p:spPr>
          <a:xfrm>
            <a:off x="2450724" y="1807380"/>
            <a:ext cx="2160000" cy="2545545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9" name="Marcador de contenido 18"/>
          <p:cNvSpPr>
            <a:spLocks noGrp="1"/>
          </p:cNvSpPr>
          <p:nvPr>
            <p:ph sz="quarter" idx="16"/>
          </p:nvPr>
        </p:nvSpPr>
        <p:spPr>
          <a:xfrm>
            <a:off x="6809542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  <a:endParaRPr lang="es-ES" dirty="0"/>
          </a:p>
        </p:txBody>
      </p:sp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6" y="357967"/>
            <a:ext cx="1514855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6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271315" y="682973"/>
            <a:ext cx="4194277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71315" y="1772657"/>
            <a:ext cx="4194277" cy="2780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809543" y="46020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000" kern="1200" smtClean="0">
                <a:solidFill>
                  <a:srgbClr val="506576"/>
                </a:solidFill>
                <a:latin typeface="Avenir Light"/>
                <a:ea typeface="+mn-ea"/>
                <a:cs typeface="+mn-cs"/>
              </a:defRPr>
            </a:lvl1pPr>
          </a:lstStyle>
          <a:p>
            <a:fld id="{3D59D99B-4875-4D49-8D86-3CF9C7489B38}" type="datetime1">
              <a:rPr lang="es-MX" smtClean="0"/>
              <a:t>26/08/2016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150292" y="526401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r>
              <a:rPr lang="es-ES"/>
              <a:t>NETBASE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783990" y="526401"/>
            <a:ext cx="4221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9" name="Elipse 8"/>
          <p:cNvSpPr>
            <a:spLocks noChangeAspect="1"/>
          </p:cNvSpPr>
          <p:nvPr userDrawn="1"/>
        </p:nvSpPr>
        <p:spPr>
          <a:xfrm>
            <a:off x="755865" y="621449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0" name="Elipse 9"/>
          <p:cNvSpPr>
            <a:spLocks noChangeAspect="1"/>
          </p:cNvSpPr>
          <p:nvPr userDrawn="1"/>
        </p:nvSpPr>
        <p:spPr>
          <a:xfrm>
            <a:off x="563290" y="621449"/>
            <a:ext cx="108000" cy="1080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1" name="Elipse 10"/>
          <p:cNvSpPr>
            <a:spLocks noChangeAspect="1"/>
          </p:cNvSpPr>
          <p:nvPr userDrawn="1"/>
        </p:nvSpPr>
        <p:spPr>
          <a:xfrm>
            <a:off x="370716" y="621449"/>
            <a:ext cx="108000" cy="108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pic>
        <p:nvPicPr>
          <p:cNvPr id="12" name="Picture 13" descr="sap partner trans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4" y="4772888"/>
            <a:ext cx="563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85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1" r:id="rId5"/>
    <p:sldLayoutId id="2147483652" r:id="rId6"/>
    <p:sldLayoutId id="2147483665" r:id="rId7"/>
    <p:sldLayoutId id="2147483664" r:id="rId8"/>
    <p:sldLayoutId id="2147483666" r:id="rId9"/>
    <p:sldLayoutId id="2147483654" r:id="rId10"/>
    <p:sldLayoutId id="2147483655" r:id="rId11"/>
    <p:sldLayoutId id="2147483667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500" kern="1200">
          <a:solidFill>
            <a:schemeClr val="accent1"/>
          </a:solidFill>
          <a:latin typeface="Avenir Black"/>
          <a:ea typeface="+mj-ea"/>
          <a:cs typeface="Avenir Black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2" t="8894" r="10642"/>
          <a:stretch/>
        </p:blipFill>
        <p:spPr>
          <a:xfrm>
            <a:off x="0" y="0"/>
            <a:ext cx="4564062" cy="5143500"/>
          </a:xfr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748882" y="2060972"/>
            <a:ext cx="4194261" cy="1021556"/>
          </a:xfrm>
        </p:spPr>
        <p:txBody>
          <a:bodyPr>
            <a:normAutofit/>
          </a:bodyPr>
          <a:lstStyle/>
          <a:p>
            <a:r>
              <a:rPr lang="es-ES" dirty="0"/>
              <a:t>Evaluación de proveedores</a:t>
            </a:r>
          </a:p>
        </p:txBody>
      </p:sp>
      <p:sp>
        <p:nvSpPr>
          <p:cNvPr id="9" name="Marcador de texto 9"/>
          <p:cNvSpPr txBox="1">
            <a:spLocks/>
          </p:cNvSpPr>
          <p:nvPr/>
        </p:nvSpPr>
        <p:spPr>
          <a:xfrm>
            <a:off x="4732601" y="2762700"/>
            <a:ext cx="4038600" cy="372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800" dirty="0"/>
          </a:p>
        </p:txBody>
      </p:sp>
      <p:pic>
        <p:nvPicPr>
          <p:cNvPr id="10" name="Imagen 9" descr="ADVANZER_TEMPLATE PRESinsitucional-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sp>
        <p:nvSpPr>
          <p:cNvPr id="11" name="Marcador de pie de página 4"/>
          <p:cNvSpPr>
            <a:spLocks noGrp="1"/>
          </p:cNvSpPr>
          <p:nvPr>
            <p:ph type="ftr" sz="quarter" idx="4294967295"/>
          </p:nvPr>
        </p:nvSpPr>
        <p:spPr>
          <a:xfrm>
            <a:off x="1150292" y="526401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r>
              <a:rPr lang="es-ES" dirty="0">
                <a:solidFill>
                  <a:srgbClr val="FFFFFF"/>
                </a:solidFill>
              </a:rPr>
              <a:t>NETBASE</a:t>
            </a:r>
          </a:p>
        </p:txBody>
      </p:sp>
      <p:sp>
        <p:nvSpPr>
          <p:cNvPr id="12" name="Marcador de número de diapositiva 5"/>
          <p:cNvSpPr>
            <a:spLocks noGrp="1"/>
          </p:cNvSpPr>
          <p:nvPr>
            <p:ph type="sldNum" sz="quarter" idx="4294967295"/>
          </p:nvPr>
        </p:nvSpPr>
        <p:spPr>
          <a:xfrm>
            <a:off x="783990" y="526401"/>
            <a:ext cx="4221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fld id="{4C56A5C3-2649-164B-BEA4-B11CF0CB3D88}" type="slidenum">
              <a:rPr lang="es-ES" smtClean="0">
                <a:solidFill>
                  <a:schemeClr val="bg1"/>
                </a:solidFill>
              </a:rPr>
              <a:pPr/>
              <a:t>1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755865" y="621449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563290" y="621449"/>
            <a:ext cx="108000" cy="1080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70716" y="621449"/>
            <a:ext cx="108000" cy="108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chemeClr val="bg1"/>
                </a:solidFill>
                <a:latin typeface="Avenir Light"/>
                <a:cs typeface="Avenir Light"/>
              </a:rPr>
              <a:t>|</a:t>
            </a:r>
          </a:p>
        </p:txBody>
      </p:sp>
      <p:sp>
        <p:nvSpPr>
          <p:cNvPr id="17" name="Elipse 16"/>
          <p:cNvSpPr/>
          <p:nvPr/>
        </p:nvSpPr>
        <p:spPr>
          <a:xfrm>
            <a:off x="2442091" y="1372333"/>
            <a:ext cx="357967" cy="357967"/>
          </a:xfrm>
          <a:prstGeom prst="ellipse">
            <a:avLst/>
          </a:prstGeom>
          <a:solidFill>
            <a:schemeClr val="accent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2985128" y="2613517"/>
            <a:ext cx="357967" cy="357967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864426" y="1871823"/>
            <a:ext cx="357967" cy="357967"/>
          </a:xfrm>
          <a:prstGeom prst="ellipse">
            <a:avLst/>
          </a:prstGeom>
          <a:solidFill>
            <a:schemeClr val="accent2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77642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del proceso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altLang="en-US" dirty="0"/>
              <a:t>El proceso de evaluación de proveedores está integrado al componente de compras.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altLang="en-US" dirty="0"/>
              <a:t>Esto significa que la información como fechas de entrega, precios y cantidades pueden ser obtenidas de la orden compra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altLang="en-US" dirty="0"/>
              <a:t>La evaluación de proveedores también utiliza datos del componente de administración de calidad, como los resultados de inspecciones de entrada.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altLang="en-US" dirty="0"/>
              <a:t>El estándar de SAP ofrece un rango de evaluación, utilizado para medir el desempeño de los proveedores en base a los criterios base. Ejemplo de los criterios base son precio, calidad, entrega, servicio, factura.</a:t>
            </a:r>
            <a:endParaRPr lang="es-MX" altLang="en-US" dirty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Optimización del proceso de aprovisionamiento de materiales y servicios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Completa integración con el proceso de compras 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Beneficios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2</a:t>
            </a:fld>
            <a:endParaRPr lang="es-ES"/>
          </a:p>
        </p:txBody>
      </p:sp>
      <p:sp>
        <p:nvSpPr>
          <p:cNvPr id="11" name="Marcador de contenido 7"/>
          <p:cNvSpPr>
            <a:spLocks noGrp="1"/>
          </p:cNvSpPr>
          <p:nvPr>
            <p:ph sz="half" idx="2"/>
          </p:nvPr>
        </p:nvSpPr>
        <p:spPr>
          <a:xfrm>
            <a:off x="4648200" y="3818958"/>
            <a:ext cx="4038600" cy="1067955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Comprador</a:t>
            </a:r>
            <a:endParaRPr lang="es-ES" dirty="0"/>
          </a:p>
        </p:txBody>
      </p:sp>
      <p:sp>
        <p:nvSpPr>
          <p:cNvPr id="12" name="Marcador de texto 9"/>
          <p:cNvSpPr txBox="1">
            <a:spLocks/>
          </p:cNvSpPr>
          <p:nvPr/>
        </p:nvSpPr>
        <p:spPr>
          <a:xfrm>
            <a:off x="4648200" y="2694203"/>
            <a:ext cx="4038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Roles organizacionales</a:t>
            </a:r>
          </a:p>
        </p:txBody>
      </p:sp>
    </p:spTree>
    <p:extLst>
      <p:ext uri="{BB962C8B-B14F-4D97-AF65-F5344CB8AC3E}">
        <p14:creationId xmlns:p14="http://schemas.microsoft.com/office/powerpoint/2010/main" val="408004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Premisas, comentarios, funcionalidad y/o reglas de negocio del cliente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3</a:t>
            </a:fld>
            <a:endParaRPr lang="es-ES"/>
          </a:p>
        </p:txBody>
      </p:sp>
      <p:sp>
        <p:nvSpPr>
          <p:cNvPr id="10" name="Marcador de contenido 6"/>
          <p:cNvSpPr txBox="1">
            <a:spLocks/>
          </p:cNvSpPr>
          <p:nvPr/>
        </p:nvSpPr>
        <p:spPr>
          <a:xfrm>
            <a:off x="271314" y="1807380"/>
            <a:ext cx="8552645" cy="254555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dirty="0" err="1"/>
              <a:t>Agregar</a:t>
            </a:r>
            <a:r>
              <a:rPr lang="en-US" altLang="en-US" dirty="0"/>
              <a:t> </a:t>
            </a:r>
            <a:r>
              <a:rPr lang="en-US" altLang="en-US" dirty="0" err="1"/>
              <a:t>premisas</a:t>
            </a:r>
            <a:r>
              <a:rPr lang="en-US" altLang="en-US" dirty="0"/>
              <a:t>, </a:t>
            </a:r>
            <a:r>
              <a:rPr lang="en-US" altLang="en-US" dirty="0" err="1"/>
              <a:t>comentarios</a:t>
            </a:r>
            <a:r>
              <a:rPr lang="en-US" altLang="en-US" dirty="0"/>
              <a:t>, </a:t>
            </a:r>
            <a:r>
              <a:rPr lang="en-US" altLang="en-US" dirty="0" err="1"/>
              <a:t>funcionalidad</a:t>
            </a:r>
            <a:r>
              <a:rPr lang="en-US" altLang="en-US" dirty="0"/>
              <a:t> y/o </a:t>
            </a:r>
            <a:r>
              <a:rPr lang="en-US" altLang="en-US" dirty="0" err="1"/>
              <a:t>reglas</a:t>
            </a:r>
            <a:r>
              <a:rPr lang="en-US" altLang="en-US" dirty="0"/>
              <a:t> del </a:t>
            </a:r>
            <a:r>
              <a:rPr lang="en-US" altLang="en-US" dirty="0" err="1"/>
              <a:t>negocio</a:t>
            </a:r>
            <a:r>
              <a:rPr lang="en-US" altLang="en-US" dirty="0"/>
              <a:t> </a:t>
            </a:r>
            <a:r>
              <a:rPr lang="en-US" altLang="en-US" dirty="0" err="1"/>
              <a:t>específicas</a:t>
            </a:r>
            <a:r>
              <a:rPr lang="en-US" altLang="en-US" dirty="0"/>
              <a:t> del </a:t>
            </a:r>
            <a:r>
              <a:rPr lang="en-US" altLang="en-US" dirty="0" err="1"/>
              <a:t>cliente</a:t>
            </a:r>
            <a:r>
              <a:rPr lang="en-US" altLang="en-US" dirty="0"/>
              <a:t> </a:t>
            </a:r>
            <a:endParaRPr lang="es-MX" altLang="en-US" dirty="0"/>
          </a:p>
        </p:txBody>
      </p:sp>
    </p:spTree>
    <p:extLst>
      <p:ext uri="{BB962C8B-B14F-4D97-AF65-F5344CB8AC3E}">
        <p14:creationId xmlns:p14="http://schemas.microsoft.com/office/powerpoint/2010/main" val="144785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Agregados funcionales y/o interfaces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4</a:t>
            </a:fld>
            <a:endParaRPr lang="es-ES"/>
          </a:p>
        </p:txBody>
      </p:sp>
      <p:sp>
        <p:nvSpPr>
          <p:cNvPr id="10" name="Marcador de contenido 6"/>
          <p:cNvSpPr txBox="1">
            <a:spLocks/>
          </p:cNvSpPr>
          <p:nvPr/>
        </p:nvSpPr>
        <p:spPr>
          <a:xfrm>
            <a:off x="271314" y="1807380"/>
            <a:ext cx="8552645" cy="254555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altLang="en-US" dirty="0"/>
              <a:t>Agregar los agregados funcionales y/o interfaces que interactúan en este proceso </a:t>
            </a:r>
          </a:p>
        </p:txBody>
      </p:sp>
    </p:spTree>
    <p:extLst>
      <p:ext uri="{BB962C8B-B14F-4D97-AF65-F5344CB8AC3E}">
        <p14:creationId xmlns:p14="http://schemas.microsoft.com/office/powerpoint/2010/main" val="339231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333614" y="1742339"/>
            <a:ext cx="8810386" cy="286911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59397" name="Rectangle 8"/>
          <p:cNvSpPr>
            <a:spLocks noChangeArrowheads="1"/>
          </p:cNvSpPr>
          <p:nvPr/>
        </p:nvSpPr>
        <p:spPr bwMode="auto">
          <a:xfrm rot="10800000">
            <a:off x="-2736" y="1762125"/>
            <a:ext cx="338328" cy="2849330"/>
          </a:xfrm>
          <a:prstGeom prst="rect">
            <a:avLst/>
          </a:prstGeom>
          <a:gradFill rotWithShape="1">
            <a:gsLst>
              <a:gs pos="0">
                <a:srgbClr val="929292"/>
              </a:gs>
              <a:gs pos="5000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750" b="1" dirty="0">
                <a:solidFill>
                  <a:srgbClr val="000000"/>
                </a:solidFill>
              </a:rPr>
              <a:t>Comprador</a:t>
            </a:r>
            <a:endParaRPr lang="es-ES" altLang="es-MX" sz="750" b="1" dirty="0">
              <a:solidFill>
                <a:srgbClr val="000000"/>
              </a:solidFill>
            </a:endParaRPr>
          </a:p>
        </p:txBody>
      </p:sp>
      <p:sp>
        <p:nvSpPr>
          <p:cNvPr id="59398" name="Rectangle 7"/>
          <p:cNvSpPr>
            <a:spLocks noChangeArrowheads="1"/>
          </p:cNvSpPr>
          <p:nvPr/>
        </p:nvSpPr>
        <p:spPr bwMode="auto">
          <a:xfrm>
            <a:off x="333614" y="844154"/>
            <a:ext cx="8810386" cy="91797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59399" name="Rectangle 8"/>
          <p:cNvSpPr>
            <a:spLocks noChangeArrowheads="1"/>
          </p:cNvSpPr>
          <p:nvPr/>
        </p:nvSpPr>
        <p:spPr bwMode="auto">
          <a:xfrm rot="10800000">
            <a:off x="-1928" y="844153"/>
            <a:ext cx="338328" cy="917972"/>
          </a:xfrm>
          <a:prstGeom prst="rect">
            <a:avLst/>
          </a:prstGeom>
          <a:gradFill rotWithShape="1">
            <a:gsLst>
              <a:gs pos="0">
                <a:srgbClr val="929292"/>
              </a:gs>
              <a:gs pos="5000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750" b="1">
                <a:solidFill>
                  <a:srgbClr val="000000"/>
                </a:solidFill>
              </a:rPr>
              <a:t>Proveedor</a:t>
            </a: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59400" name="AutoShape 44"/>
          <p:cNvSpPr>
            <a:spLocks noChangeArrowheads="1"/>
          </p:cNvSpPr>
          <p:nvPr/>
        </p:nvSpPr>
        <p:spPr bwMode="auto">
          <a:xfrm>
            <a:off x="2473534" y="3099198"/>
            <a:ext cx="864394" cy="377428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>
                <a:solidFill>
                  <a:srgbClr val="000000"/>
                </a:solidFill>
              </a:rPr>
              <a:t>Requiere actualizar precio</a:t>
            </a:r>
          </a:p>
        </p:txBody>
      </p:sp>
      <p:sp>
        <p:nvSpPr>
          <p:cNvPr id="59401" name="Text Box 77"/>
          <p:cNvSpPr txBox="1">
            <a:spLocks noChangeArrowheads="1"/>
          </p:cNvSpPr>
          <p:nvPr/>
        </p:nvSpPr>
        <p:spPr bwMode="auto">
          <a:xfrm>
            <a:off x="3446165" y="3182541"/>
            <a:ext cx="10259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600" b="1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59402" name="Text Box 78"/>
          <p:cNvSpPr txBox="1">
            <a:spLocks noChangeArrowheads="1"/>
          </p:cNvSpPr>
          <p:nvPr/>
        </p:nvSpPr>
        <p:spPr bwMode="auto">
          <a:xfrm>
            <a:off x="3072059" y="3498057"/>
            <a:ext cx="7213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600" b="1">
                <a:solidFill>
                  <a:srgbClr val="000000"/>
                </a:solidFill>
              </a:rPr>
              <a:t>Si</a:t>
            </a:r>
          </a:p>
        </p:txBody>
      </p:sp>
      <p:sp>
        <p:nvSpPr>
          <p:cNvPr id="59403" name="Rectangle 52"/>
          <p:cNvSpPr>
            <a:spLocks noChangeArrowheads="1"/>
          </p:cNvSpPr>
          <p:nvPr/>
        </p:nvSpPr>
        <p:spPr bwMode="auto">
          <a:xfrm>
            <a:off x="3901679" y="2031206"/>
            <a:ext cx="864394" cy="377429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solidFill>
                  <a:srgbClr val="000000"/>
                </a:solidFill>
              </a:rPr>
              <a:t>ME61</a:t>
            </a:r>
          </a:p>
          <a:p>
            <a:pPr algn="ctr" eaLnBrk="1" hangingPunct="1"/>
            <a:r>
              <a:rPr lang="es-MX" altLang="es-MX" sz="600" b="1" dirty="0">
                <a:solidFill>
                  <a:srgbClr val="000000"/>
                </a:solidFill>
              </a:rPr>
              <a:t>Mantener Evaluación de Servicio</a:t>
            </a:r>
          </a:p>
        </p:txBody>
      </p:sp>
      <p:cxnSp>
        <p:nvCxnSpPr>
          <p:cNvPr id="59404" name="AutoShape 308"/>
          <p:cNvCxnSpPr>
            <a:cxnSpLocks noChangeShapeType="1"/>
            <a:stCxn id="59400" idx="2"/>
            <a:endCxn id="59406" idx="0"/>
          </p:cNvCxnSpPr>
          <p:nvPr/>
        </p:nvCxnSpPr>
        <p:spPr bwMode="auto">
          <a:xfrm flipH="1">
            <a:off x="2905723" y="3476626"/>
            <a:ext cx="8" cy="634603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05" name="AutoShape 318"/>
          <p:cNvSpPr>
            <a:spLocks noChangeArrowheads="1"/>
          </p:cNvSpPr>
          <p:nvPr/>
        </p:nvSpPr>
        <p:spPr bwMode="auto">
          <a:xfrm>
            <a:off x="4957763" y="1110854"/>
            <a:ext cx="864394" cy="377428"/>
          </a:xfrm>
          <a:prstGeom prst="flowChartDocument">
            <a:avLst/>
          </a:prstGeom>
          <a:gradFill rotWithShape="1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/>
          <a:p>
            <a:pPr algn="ctr"/>
            <a:r>
              <a:rPr lang="es-MX" altLang="es-MX" sz="600" b="1">
                <a:solidFill>
                  <a:srgbClr val="2B2D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Hoja de</a:t>
            </a:r>
          </a:p>
          <a:p>
            <a:pPr algn="ctr"/>
            <a:r>
              <a:rPr lang="es-MX" altLang="es-MX" sz="600" b="1">
                <a:solidFill>
                  <a:srgbClr val="2B2D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Evaluación</a:t>
            </a:r>
          </a:p>
        </p:txBody>
      </p:sp>
      <p:sp>
        <p:nvSpPr>
          <p:cNvPr id="59406" name="Rectangle 52"/>
          <p:cNvSpPr>
            <a:spLocks noChangeArrowheads="1"/>
          </p:cNvSpPr>
          <p:nvPr/>
        </p:nvSpPr>
        <p:spPr bwMode="auto">
          <a:xfrm>
            <a:off x="2473526" y="4111229"/>
            <a:ext cx="864394" cy="377428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solidFill>
                  <a:srgbClr val="000000"/>
                </a:solidFill>
              </a:rPr>
              <a:t>MEKH</a:t>
            </a:r>
          </a:p>
          <a:p>
            <a:pPr algn="ctr" eaLnBrk="1" hangingPunct="1"/>
            <a:r>
              <a:rPr lang="es-MX" altLang="es-MX" sz="600" b="1" dirty="0">
                <a:solidFill>
                  <a:srgbClr val="000000"/>
                </a:solidFill>
              </a:rPr>
              <a:t>Actualizar precio de mercado</a:t>
            </a:r>
          </a:p>
        </p:txBody>
      </p:sp>
      <p:cxnSp>
        <p:nvCxnSpPr>
          <p:cNvPr id="59407" name="AutoShape 360"/>
          <p:cNvCxnSpPr>
            <a:cxnSpLocks noChangeShapeType="1"/>
            <a:stCxn id="52" idx="2"/>
            <a:endCxn id="59400" idx="0"/>
          </p:cNvCxnSpPr>
          <p:nvPr/>
        </p:nvCxnSpPr>
        <p:spPr bwMode="auto">
          <a:xfrm rot="5400000">
            <a:off x="1752453" y="1941473"/>
            <a:ext cx="2311004" cy="444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08" name="Rectangle 52"/>
          <p:cNvSpPr>
            <a:spLocks noChangeArrowheads="1"/>
          </p:cNvSpPr>
          <p:nvPr/>
        </p:nvSpPr>
        <p:spPr bwMode="auto">
          <a:xfrm>
            <a:off x="3901679" y="3099198"/>
            <a:ext cx="864394" cy="377428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solidFill>
                  <a:srgbClr val="000000"/>
                </a:solidFill>
              </a:rPr>
              <a:t>ME63</a:t>
            </a:r>
          </a:p>
          <a:p>
            <a:pPr algn="ctr" eaLnBrk="1" hangingPunct="1"/>
            <a:r>
              <a:rPr lang="es-MX" altLang="es-MX" sz="600" b="1" dirty="0">
                <a:solidFill>
                  <a:srgbClr val="000000"/>
                </a:solidFill>
              </a:rPr>
              <a:t>Correr nueva evaluación</a:t>
            </a:r>
          </a:p>
        </p:txBody>
      </p:sp>
      <p:sp>
        <p:nvSpPr>
          <p:cNvPr id="59409" name="Rectangle 52"/>
          <p:cNvSpPr>
            <a:spLocks noChangeArrowheads="1"/>
          </p:cNvSpPr>
          <p:nvPr/>
        </p:nvSpPr>
        <p:spPr bwMode="auto">
          <a:xfrm>
            <a:off x="3901679" y="4111229"/>
            <a:ext cx="864394" cy="377428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solidFill>
                  <a:srgbClr val="000000"/>
                </a:solidFill>
              </a:rPr>
              <a:t>ME65</a:t>
            </a:r>
          </a:p>
          <a:p>
            <a:pPr algn="ctr" eaLnBrk="1" hangingPunct="1"/>
            <a:r>
              <a:rPr lang="es-MX" altLang="es-MX" sz="600" b="1" dirty="0">
                <a:solidFill>
                  <a:srgbClr val="000000"/>
                </a:solidFill>
              </a:rPr>
              <a:t>Genera Lista</a:t>
            </a:r>
          </a:p>
          <a:p>
            <a:pPr algn="ctr" eaLnBrk="1" hangingPunct="1"/>
            <a:r>
              <a:rPr lang="es-MX" altLang="es-MX" sz="600" b="1" dirty="0">
                <a:solidFill>
                  <a:srgbClr val="000000"/>
                </a:solidFill>
              </a:rPr>
              <a:t> de Posiciones</a:t>
            </a:r>
          </a:p>
        </p:txBody>
      </p:sp>
      <p:cxnSp>
        <p:nvCxnSpPr>
          <p:cNvPr id="59410" name="AutoShape 363"/>
          <p:cNvCxnSpPr>
            <a:cxnSpLocks noChangeShapeType="1"/>
            <a:stCxn id="59406" idx="3"/>
            <a:endCxn id="59403" idx="1"/>
          </p:cNvCxnSpPr>
          <p:nvPr/>
        </p:nvCxnSpPr>
        <p:spPr bwMode="auto">
          <a:xfrm flipV="1">
            <a:off x="3337920" y="2219921"/>
            <a:ext cx="563759" cy="208002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11" name="Oval 365"/>
          <p:cNvSpPr>
            <a:spLocks noChangeArrowheads="1"/>
          </p:cNvSpPr>
          <p:nvPr/>
        </p:nvSpPr>
        <p:spPr bwMode="auto">
          <a:xfrm>
            <a:off x="3677842" y="3233738"/>
            <a:ext cx="107156" cy="10834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75">
              <a:solidFill>
                <a:srgbClr val="000000"/>
              </a:solidFill>
            </a:endParaRPr>
          </a:p>
        </p:txBody>
      </p:sp>
      <p:cxnSp>
        <p:nvCxnSpPr>
          <p:cNvPr id="59412" name="AutoShape 366"/>
          <p:cNvCxnSpPr>
            <a:cxnSpLocks noChangeShapeType="1"/>
            <a:stCxn id="59400" idx="3"/>
            <a:endCxn id="59408" idx="1"/>
          </p:cNvCxnSpPr>
          <p:nvPr/>
        </p:nvCxnSpPr>
        <p:spPr bwMode="auto">
          <a:xfrm>
            <a:off x="3337928" y="3287912"/>
            <a:ext cx="563751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13" name="Rectangle 52"/>
          <p:cNvSpPr>
            <a:spLocks noChangeArrowheads="1"/>
          </p:cNvSpPr>
          <p:nvPr/>
        </p:nvSpPr>
        <p:spPr bwMode="auto">
          <a:xfrm>
            <a:off x="4957763" y="3099198"/>
            <a:ext cx="864394" cy="377428"/>
          </a:xfrm>
          <a:prstGeom prst="flowChartDocument">
            <a:avLst/>
          </a:prstGeom>
          <a:gradFill rotWithShape="1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/>
          <a:p>
            <a:pPr algn="ctr"/>
            <a:r>
              <a:rPr lang="es-MX" altLang="es-MX" sz="600" b="1" dirty="0">
                <a:solidFill>
                  <a:srgbClr val="2B2D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ME6F</a:t>
            </a:r>
          </a:p>
          <a:p>
            <a:pPr algn="ctr"/>
            <a:r>
              <a:rPr lang="es-MX" altLang="es-MX" sz="600" b="1" dirty="0">
                <a:solidFill>
                  <a:srgbClr val="2B2D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Imprimir y enviar hoja de evaluación</a:t>
            </a:r>
          </a:p>
        </p:txBody>
      </p:sp>
      <p:sp>
        <p:nvSpPr>
          <p:cNvPr id="59414" name="Rectangle 52"/>
          <p:cNvSpPr>
            <a:spLocks noChangeArrowheads="1"/>
          </p:cNvSpPr>
          <p:nvPr/>
        </p:nvSpPr>
        <p:spPr bwMode="auto">
          <a:xfrm>
            <a:off x="4957763" y="4111229"/>
            <a:ext cx="864394" cy="377428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solidFill>
                  <a:srgbClr val="000000"/>
                </a:solidFill>
              </a:rPr>
              <a:t>ME64</a:t>
            </a:r>
          </a:p>
          <a:p>
            <a:pPr algn="ctr" eaLnBrk="1" hangingPunct="1"/>
            <a:r>
              <a:rPr lang="es-MX" altLang="es-MX" sz="600" b="1" dirty="0">
                <a:solidFill>
                  <a:srgbClr val="000000"/>
                </a:solidFill>
              </a:rPr>
              <a:t>Comparar evaluaciones</a:t>
            </a:r>
          </a:p>
        </p:txBody>
      </p:sp>
      <p:cxnSp>
        <p:nvCxnSpPr>
          <p:cNvPr id="59415" name="AutoShape 369"/>
          <p:cNvCxnSpPr>
            <a:cxnSpLocks noChangeShapeType="1"/>
            <a:stCxn id="59409" idx="3"/>
            <a:endCxn id="59414" idx="1"/>
          </p:cNvCxnSpPr>
          <p:nvPr/>
        </p:nvCxnSpPr>
        <p:spPr bwMode="auto">
          <a:xfrm>
            <a:off x="4773216" y="4300538"/>
            <a:ext cx="177403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6" name="AutoShape 371"/>
          <p:cNvCxnSpPr>
            <a:cxnSpLocks noChangeShapeType="1"/>
            <a:stCxn id="59414" idx="0"/>
          </p:cNvCxnSpPr>
          <p:nvPr/>
        </p:nvCxnSpPr>
        <p:spPr bwMode="auto">
          <a:xfrm flipV="1">
            <a:off x="5389960" y="3483769"/>
            <a:ext cx="0" cy="620316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7" name="AutoShape 372"/>
          <p:cNvCxnSpPr>
            <a:cxnSpLocks noChangeShapeType="1"/>
            <a:endCxn id="59405" idx="2"/>
          </p:cNvCxnSpPr>
          <p:nvPr/>
        </p:nvCxnSpPr>
        <p:spPr bwMode="auto">
          <a:xfrm rot="16200000">
            <a:off x="4580930" y="2283024"/>
            <a:ext cx="1618060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20" name="AutoShape 378"/>
          <p:cNvCxnSpPr>
            <a:cxnSpLocks noChangeShapeType="1"/>
            <a:stCxn id="59428" idx="0"/>
            <a:endCxn id="59405" idx="3"/>
          </p:cNvCxnSpPr>
          <p:nvPr/>
        </p:nvCxnSpPr>
        <p:spPr bwMode="auto">
          <a:xfrm rot="16200000" flipV="1">
            <a:off x="4682079" y="2439646"/>
            <a:ext cx="3406488" cy="1126331"/>
          </a:xfrm>
          <a:prstGeom prst="bentConnector2">
            <a:avLst/>
          </a:prstGeom>
          <a:noFill/>
          <a:ln w="12700">
            <a:solidFill>
              <a:srgbClr val="0000CC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21" name="AutoShape 379"/>
          <p:cNvCxnSpPr>
            <a:cxnSpLocks noChangeShapeType="1"/>
            <a:stCxn id="59403" idx="2"/>
            <a:endCxn id="59408" idx="0"/>
          </p:cNvCxnSpPr>
          <p:nvPr/>
        </p:nvCxnSpPr>
        <p:spPr bwMode="auto">
          <a:xfrm rot="5400000">
            <a:off x="3988594" y="2753917"/>
            <a:ext cx="689372" cy="119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22" name="AutoShape 380"/>
          <p:cNvCxnSpPr>
            <a:cxnSpLocks noChangeShapeType="1"/>
            <a:stCxn id="59408" idx="2"/>
            <a:endCxn id="59409" idx="0"/>
          </p:cNvCxnSpPr>
          <p:nvPr/>
        </p:nvCxnSpPr>
        <p:spPr bwMode="auto">
          <a:xfrm rot="5400000">
            <a:off x="4015978" y="3793332"/>
            <a:ext cx="634604" cy="119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23" name="AutoShape 56"/>
          <p:cNvSpPr>
            <a:spLocks noChangeArrowheads="1"/>
          </p:cNvSpPr>
          <p:nvPr/>
        </p:nvSpPr>
        <p:spPr bwMode="auto">
          <a:xfrm>
            <a:off x="3432573" y="377429"/>
            <a:ext cx="863203" cy="377428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MX" sz="600" b="1">
                <a:solidFill>
                  <a:srgbClr val="000000"/>
                </a:solidFill>
              </a:rPr>
              <a:t>Devolución al</a:t>
            </a:r>
          </a:p>
          <a:p>
            <a:pPr algn="ctr" eaLnBrk="1" hangingPunct="1"/>
            <a:r>
              <a:rPr lang="es-ES" altLang="es-MX" sz="600" b="1">
                <a:solidFill>
                  <a:srgbClr val="000000"/>
                </a:solidFill>
              </a:rPr>
              <a:t>Proveedor</a:t>
            </a:r>
            <a:endParaRPr lang="es-MX" altLang="es-MX" sz="600" b="1">
              <a:solidFill>
                <a:srgbClr val="000000"/>
              </a:solidFill>
            </a:endParaRPr>
          </a:p>
        </p:txBody>
      </p:sp>
      <p:sp>
        <p:nvSpPr>
          <p:cNvPr id="59424" name="AutoShape 56"/>
          <p:cNvSpPr>
            <a:spLocks noChangeArrowheads="1"/>
          </p:cNvSpPr>
          <p:nvPr/>
        </p:nvSpPr>
        <p:spPr bwMode="auto">
          <a:xfrm>
            <a:off x="2514600" y="377429"/>
            <a:ext cx="864394" cy="377428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solidFill>
                  <a:srgbClr val="000000"/>
                </a:solidFill>
              </a:rPr>
              <a:t>Recibo de Servicios y No </a:t>
            </a:r>
            <a:r>
              <a:rPr lang="es-MX" altLang="es-MX" sz="600" b="1" dirty="0" err="1">
                <a:solidFill>
                  <a:srgbClr val="000000"/>
                </a:solidFill>
              </a:rPr>
              <a:t>inventariables</a:t>
            </a:r>
            <a:endParaRPr lang="es-MX" altLang="es-MX" sz="600" b="1" dirty="0">
              <a:solidFill>
                <a:srgbClr val="000000"/>
              </a:solidFill>
            </a:endParaRPr>
          </a:p>
        </p:txBody>
      </p:sp>
      <p:sp>
        <p:nvSpPr>
          <p:cNvPr id="59425" name="AutoShape 56"/>
          <p:cNvSpPr>
            <a:spLocks noChangeArrowheads="1"/>
          </p:cNvSpPr>
          <p:nvPr/>
        </p:nvSpPr>
        <p:spPr bwMode="auto">
          <a:xfrm>
            <a:off x="1576389" y="370285"/>
            <a:ext cx="864394" cy="377428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solidFill>
                  <a:srgbClr val="000000"/>
                </a:solidFill>
              </a:rPr>
              <a:t>Recibo de refacciones y otros</a:t>
            </a:r>
          </a:p>
        </p:txBody>
      </p:sp>
      <p:sp>
        <p:nvSpPr>
          <p:cNvPr id="59426" name="AutoShape 43"/>
          <p:cNvSpPr>
            <a:spLocks noChangeArrowheads="1"/>
          </p:cNvSpPr>
          <p:nvPr/>
        </p:nvSpPr>
        <p:spPr bwMode="auto">
          <a:xfrm>
            <a:off x="4349355" y="370285"/>
            <a:ext cx="864394" cy="377428"/>
          </a:xfrm>
          <a:prstGeom prst="flowChartTerminator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s-ES" altLang="es-MX" sz="600" b="1" dirty="0">
                <a:solidFill>
                  <a:srgbClr val="000000"/>
                </a:solidFill>
              </a:rPr>
              <a:t>Políticas de Evaluación de Proveedor</a:t>
            </a:r>
          </a:p>
        </p:txBody>
      </p:sp>
      <p:sp>
        <p:nvSpPr>
          <p:cNvPr id="52" name="Flowchart: Alternate Process 51"/>
          <p:cNvSpPr/>
          <p:nvPr/>
        </p:nvSpPr>
        <p:spPr bwMode="auto">
          <a:xfrm>
            <a:off x="548640" y="344091"/>
            <a:ext cx="4723075" cy="444103"/>
          </a:xfrm>
          <a:prstGeom prst="flowChartAlternateProcess">
            <a:avLst/>
          </a:prstGeom>
          <a:noFill/>
          <a:ln w="19050"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 sz="675" dirty="0">
              <a:solidFill>
                <a:srgbClr val="FFFFFF"/>
              </a:solidFill>
            </a:endParaRPr>
          </a:p>
        </p:txBody>
      </p:sp>
      <p:sp>
        <p:nvSpPr>
          <p:cNvPr id="59428" name="AutoShape 43"/>
          <p:cNvSpPr>
            <a:spLocks noChangeArrowheads="1"/>
          </p:cNvSpPr>
          <p:nvPr/>
        </p:nvSpPr>
        <p:spPr bwMode="auto">
          <a:xfrm>
            <a:off x="6516291" y="4706056"/>
            <a:ext cx="864394" cy="377428"/>
          </a:xfrm>
          <a:prstGeom prst="flowChartTerminator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s-ES" altLang="es-MX" sz="600" b="1" dirty="0">
                <a:solidFill>
                  <a:srgbClr val="000000"/>
                </a:solidFill>
              </a:rPr>
              <a:t>Políticas de Evaluación de Proveedor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Evaluación de Proveedores</a:t>
            </a:r>
          </a:p>
        </p:txBody>
      </p:sp>
      <p:sp>
        <p:nvSpPr>
          <p:cNvPr id="40" name="AutoShape 56"/>
          <p:cNvSpPr>
            <a:spLocks noChangeArrowheads="1"/>
          </p:cNvSpPr>
          <p:nvPr/>
        </p:nvSpPr>
        <p:spPr bwMode="auto">
          <a:xfrm>
            <a:off x="655440" y="370285"/>
            <a:ext cx="864394" cy="377428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solidFill>
                  <a:srgbClr val="000000"/>
                </a:solidFill>
              </a:rPr>
              <a:t>Recibo de Materias Primas y componentes</a:t>
            </a:r>
          </a:p>
        </p:txBody>
      </p:sp>
    </p:spTree>
    <p:extLst>
      <p:ext uri="{BB962C8B-B14F-4D97-AF65-F5344CB8AC3E}">
        <p14:creationId xmlns:p14="http://schemas.microsoft.com/office/powerpoint/2010/main" val="722769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Aceptación del plano de negocio</a:t>
            </a:r>
            <a:endParaRPr lang="en-US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Evaluación de Proveedores</a:t>
            </a:r>
            <a:endParaRPr lang="en-US" dirty="0"/>
          </a:p>
        </p:txBody>
      </p:sp>
      <p:sp>
        <p:nvSpPr>
          <p:cNvPr id="19" name="Rectángulo 18"/>
          <p:cNvSpPr/>
          <p:nvPr/>
        </p:nvSpPr>
        <p:spPr>
          <a:xfrm>
            <a:off x="1712867" y="1745797"/>
            <a:ext cx="2752725" cy="1003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Firma del Key </a:t>
            </a:r>
            <a:r>
              <a:rPr lang="es-MX" sz="2000" dirty="0" err="1">
                <a:solidFill>
                  <a:schemeClr val="tx1"/>
                </a:solidFill>
              </a:rPr>
              <a:t>User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4838699" y="1745797"/>
            <a:ext cx="2752725" cy="1003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Firma del Consultor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712867" y="2819052"/>
            <a:ext cx="2752725" cy="1003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ángulo 21"/>
          <p:cNvSpPr/>
          <p:nvPr/>
        </p:nvSpPr>
        <p:spPr>
          <a:xfrm>
            <a:off x="4838699" y="2819052"/>
            <a:ext cx="2752725" cy="1003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ángulo 22"/>
          <p:cNvSpPr/>
          <p:nvPr/>
        </p:nvSpPr>
        <p:spPr>
          <a:xfrm>
            <a:off x="1712867" y="3863279"/>
            <a:ext cx="2752725" cy="645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&lt;Nombre del usuario clave&gt;</a:t>
            </a:r>
            <a:endParaRPr lang="en-US" dirty="0"/>
          </a:p>
        </p:txBody>
      </p:sp>
      <p:sp>
        <p:nvSpPr>
          <p:cNvPr id="24" name="Rectángulo 23"/>
          <p:cNvSpPr/>
          <p:nvPr/>
        </p:nvSpPr>
        <p:spPr>
          <a:xfrm>
            <a:off x="4838699" y="3863279"/>
            <a:ext cx="2752725" cy="645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&lt;Nombre del usuario clave&gt;</a:t>
            </a:r>
            <a:endParaRPr lang="en-US" dirty="0"/>
          </a:p>
        </p:txBody>
      </p:sp>
      <p:sp>
        <p:nvSpPr>
          <p:cNvPr id="25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83990" y="526401"/>
            <a:ext cx="422122" cy="273844"/>
          </a:xfrm>
        </p:spPr>
        <p:txBody>
          <a:bodyPr/>
          <a:lstStyle/>
          <a:p>
            <a:fld id="{4C56A5C3-2649-164B-BEA4-B11CF0CB3D8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231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ítulo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Simbología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7</a:t>
            </a:fld>
            <a:endParaRPr lang="es-ES"/>
          </a:p>
        </p:txBody>
      </p:sp>
      <p:graphicFrame>
        <p:nvGraphicFramePr>
          <p:cNvPr id="35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0707344"/>
              </p:ext>
            </p:extLst>
          </p:nvPr>
        </p:nvGraphicFramePr>
        <p:xfrm>
          <a:off x="314475" y="1631670"/>
          <a:ext cx="8628668" cy="3238512"/>
        </p:xfrm>
        <a:graphic>
          <a:graphicData uri="http://schemas.openxmlformats.org/drawingml/2006/table">
            <a:tbl>
              <a:tblPr firstRow="1" bandRow="1" bandCol="1">
                <a:tableStyleId>{17292A2E-F333-43FB-9621-5CBBE7FDCDCB}</a:tableStyleId>
              </a:tblPr>
              <a:tblGrid>
                <a:gridCol w="1671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7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7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997"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Símbolo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Definición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Símbolo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Definición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Proceso</a:t>
                      </a:r>
                      <a:r>
                        <a:rPr lang="es-MX" sz="1100" baseline="0" noProof="0" dirty="0"/>
                        <a:t> vinculado. Existe un diagrama a detalle de este proceso.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Conector . Conecta</a:t>
                      </a:r>
                      <a:r>
                        <a:rPr lang="es-MX" sz="1100" baseline="0" noProof="0" dirty="0"/>
                        <a:t> pasos específicos del proceso.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</a:t>
                      </a:r>
                      <a:r>
                        <a:rPr lang="es-MX" sz="1100" baseline="0" noProof="0" dirty="0"/>
                        <a:t> </a:t>
                      </a:r>
                      <a:r>
                        <a:rPr lang="es-MX" sz="1100" noProof="0" dirty="0"/>
                        <a:t>manual. Cubre un paso</a:t>
                      </a:r>
                      <a:r>
                        <a:rPr lang="es-MX" sz="1100" baseline="0" noProof="0" dirty="0"/>
                        <a:t> del proceso</a:t>
                      </a:r>
                      <a:r>
                        <a:rPr lang="es-MX" sz="1100" noProof="0" dirty="0"/>
                        <a:t> realizado manualmente por el usuario</a:t>
                      </a:r>
                      <a:r>
                        <a:rPr lang="es-MX" sz="1100" baseline="0" noProof="0" dirty="0"/>
                        <a:t> fuera del sistema.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Evento o</a:t>
                      </a:r>
                      <a:r>
                        <a:rPr lang="es-MX" sz="1100" baseline="0" noProof="0" dirty="0"/>
                        <a:t> a</a:t>
                      </a:r>
                      <a:r>
                        <a:rPr lang="es-MX" sz="1100" noProof="0" dirty="0"/>
                        <a:t>ctividad  externa al proceso. </a:t>
                      </a:r>
                      <a:endParaRPr lang="es-MX" sz="1100" noProof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</a:t>
                      </a:r>
                      <a:r>
                        <a:rPr lang="es-MX" sz="1100" baseline="0" noProof="0" dirty="0"/>
                        <a:t> en SAP. Cubre un paso del proceso realizado en el sistema SAP, especifica una transacción a utilizar.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Decisión</a:t>
                      </a:r>
                      <a:r>
                        <a:rPr lang="es-MX" sz="1100" baseline="0" noProof="0" dirty="0"/>
                        <a:t>. Identifica una decisión a ser tomada por el usuario en el proceso lo cual deriva en diferentes actividades a realizar.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Impresión</a:t>
                      </a:r>
                      <a:r>
                        <a:rPr lang="es-MX" sz="1100" baseline="0" noProof="0" dirty="0"/>
                        <a:t>. Identifica un documento impreso (ej. Reporte, forma)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Engloba</a:t>
                      </a:r>
                      <a:r>
                        <a:rPr lang="es-MX" sz="1100" baseline="0" noProof="0" dirty="0"/>
                        <a:t> actividades / transacciones relacionadas 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 agregado</a:t>
                      </a:r>
                      <a:r>
                        <a:rPr lang="es-MX" sz="1100" baseline="0" noProof="0" dirty="0"/>
                        <a:t> funcional/interface. Cubre un paso del proceso realizado en el sistema SAP con un agregado funcional o a través de una interface </a:t>
                      </a:r>
                      <a:r>
                        <a:rPr lang="es-MX" sz="1100" baseline="0" noProof="0" dirty="0" err="1"/>
                        <a:t>desarrolada</a:t>
                      </a:r>
                      <a:r>
                        <a:rPr lang="es-MX" sz="1100" baseline="0" noProof="0" dirty="0"/>
                        <a:t>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Flujo</a:t>
                      </a:r>
                      <a:r>
                        <a:rPr lang="es-MX" sz="1100" baseline="0" noProof="0" dirty="0"/>
                        <a:t> a seguir. Identifica la secuencia normal de pasos a seguir en el proceso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" name="AutoShape 56"/>
          <p:cNvSpPr>
            <a:spLocks noChangeArrowheads="1"/>
          </p:cNvSpPr>
          <p:nvPr/>
        </p:nvSpPr>
        <p:spPr bwMode="auto">
          <a:xfrm>
            <a:off x="773735" y="1955665"/>
            <a:ext cx="635827" cy="407963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37" name="AutoShape 45"/>
          <p:cNvSpPr>
            <a:spLocks noChangeArrowheads="1"/>
          </p:cNvSpPr>
          <p:nvPr/>
        </p:nvSpPr>
        <p:spPr bwMode="auto">
          <a:xfrm>
            <a:off x="773296" y="2497286"/>
            <a:ext cx="636705" cy="407963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/>
          <a:lstStyle/>
          <a:p>
            <a:pPr algn="ctr">
              <a:lnSpc>
                <a:spcPct val="80000"/>
              </a:lnSpc>
            </a:pPr>
            <a:endParaRPr lang="es-ES" altLang="es-MX" sz="60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8" name="Rectangle 52"/>
          <p:cNvSpPr>
            <a:spLocks noChangeArrowheads="1"/>
          </p:cNvSpPr>
          <p:nvPr/>
        </p:nvSpPr>
        <p:spPr bwMode="auto">
          <a:xfrm>
            <a:off x="763480" y="3117209"/>
            <a:ext cx="635827" cy="407964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39" name="AutoShape 306"/>
          <p:cNvSpPr>
            <a:spLocks noChangeArrowheads="1"/>
          </p:cNvSpPr>
          <p:nvPr/>
        </p:nvSpPr>
        <p:spPr bwMode="auto">
          <a:xfrm>
            <a:off x="773296" y="3714248"/>
            <a:ext cx="636705" cy="407963"/>
          </a:xfrm>
          <a:prstGeom prst="flowChartDocument">
            <a:avLst/>
          </a:prstGeom>
          <a:gradFill rotWithShape="1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40" name="Rectangle 52"/>
          <p:cNvSpPr>
            <a:spLocks noChangeArrowheads="1"/>
          </p:cNvSpPr>
          <p:nvPr/>
        </p:nvSpPr>
        <p:spPr bwMode="auto">
          <a:xfrm>
            <a:off x="773735" y="4258588"/>
            <a:ext cx="635827" cy="407963"/>
          </a:xfrm>
          <a:prstGeom prst="rect">
            <a:avLst/>
          </a:prstGeom>
          <a:gradFill rotWithShape="1">
            <a:gsLst>
              <a:gs pos="0">
                <a:srgbClr val="FF6161"/>
              </a:gs>
              <a:gs pos="50000">
                <a:srgbClr val="FFAFAF"/>
              </a:gs>
              <a:gs pos="100000">
                <a:srgbClr val="FF6161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/>
          <a:p>
            <a:pPr algn="ctr"/>
            <a:endParaRPr lang="es-MX" sz="600" b="1" dirty="0">
              <a:solidFill>
                <a:srgbClr val="2B2D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Flowchart: Connector 30"/>
          <p:cNvSpPr>
            <a:spLocks noChangeArrowheads="1"/>
          </p:cNvSpPr>
          <p:nvPr/>
        </p:nvSpPr>
        <p:spPr bwMode="auto">
          <a:xfrm>
            <a:off x="5602495" y="2090151"/>
            <a:ext cx="137160" cy="138991"/>
          </a:xfrm>
          <a:prstGeom prst="flowChartConnector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s-MX" altLang="es-MX" sz="800" b="1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2" name="AutoShape 43"/>
          <p:cNvSpPr>
            <a:spLocks noChangeArrowheads="1"/>
          </p:cNvSpPr>
          <p:nvPr/>
        </p:nvSpPr>
        <p:spPr bwMode="auto">
          <a:xfrm>
            <a:off x="5353600" y="2497286"/>
            <a:ext cx="634951" cy="407963"/>
          </a:xfrm>
          <a:prstGeom prst="flowChartTerminator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endParaRPr lang="es-MX" altLang="es-MX" sz="6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3" name="AutoShape 53"/>
          <p:cNvSpPr>
            <a:spLocks noChangeArrowheads="1"/>
          </p:cNvSpPr>
          <p:nvPr/>
        </p:nvSpPr>
        <p:spPr bwMode="auto">
          <a:xfrm>
            <a:off x="5334306" y="3087610"/>
            <a:ext cx="673539" cy="467163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MX" sz="600" b="1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4" name="Rectangle 13"/>
          <p:cNvSpPr/>
          <p:nvPr/>
        </p:nvSpPr>
        <p:spPr>
          <a:xfrm>
            <a:off x="5303611" y="3691906"/>
            <a:ext cx="734928" cy="452646"/>
          </a:xfrm>
          <a:prstGeom prst="rect">
            <a:avLst/>
          </a:prstGeom>
          <a:noFill/>
          <a:ln w="19050" cmpd="sng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 dirty="0"/>
          </a:p>
        </p:txBody>
      </p:sp>
      <p:cxnSp>
        <p:nvCxnSpPr>
          <p:cNvPr id="45" name="Straight Arrow Connector 25"/>
          <p:cNvCxnSpPr>
            <a:cxnSpLocks noChangeShapeType="1"/>
          </p:cNvCxnSpPr>
          <p:nvPr/>
        </p:nvCxnSpPr>
        <p:spPr bwMode="auto">
          <a:xfrm>
            <a:off x="5368508" y="4462569"/>
            <a:ext cx="605133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3803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ítulo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del </a:t>
            </a:r>
            <a:r>
              <a:rPr lang="es-MX" dirty="0" err="1"/>
              <a:t>layout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8</a:t>
            </a:fld>
            <a:endParaRPr lang="es-ES"/>
          </a:p>
        </p:txBody>
      </p:sp>
      <p:grpSp>
        <p:nvGrpSpPr>
          <p:cNvPr id="2" name="Grupo 1"/>
          <p:cNvGrpSpPr/>
          <p:nvPr/>
        </p:nvGrpSpPr>
        <p:grpSpPr>
          <a:xfrm>
            <a:off x="1328923" y="1517859"/>
            <a:ext cx="6556611" cy="3213136"/>
            <a:chOff x="323850" y="1320800"/>
            <a:chExt cx="8424863" cy="5143360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388" y="1773238"/>
              <a:ext cx="5267325" cy="395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Box 4"/>
            <p:cNvSpPr txBox="1"/>
            <p:nvPr/>
          </p:nvSpPr>
          <p:spPr>
            <a:xfrm>
              <a:off x="323850" y="1320800"/>
              <a:ext cx="2376488" cy="3953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pPr>
                <a:defRPr/>
              </a:pPr>
              <a:r>
                <a:rPr lang="es-MX" sz="900" b="1" dirty="0"/>
                <a:t>Título del diagrama</a:t>
              </a:r>
            </a:p>
          </p:txBody>
        </p:sp>
        <p:sp>
          <p:nvSpPr>
            <p:cNvPr id="18" name="TextBox 6"/>
            <p:cNvSpPr txBox="1"/>
            <p:nvPr/>
          </p:nvSpPr>
          <p:spPr>
            <a:xfrm>
              <a:off x="323850" y="1844675"/>
              <a:ext cx="2376488" cy="103460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>
                  <a:solidFill>
                    <a:schemeClr val="tx1"/>
                  </a:solidFill>
                </a:rPr>
                <a:t>Entradas del proceso</a:t>
              </a:r>
              <a:r>
                <a:rPr lang="es-MX" sz="900" dirty="0">
                  <a:solidFill>
                    <a:schemeClr val="tx1"/>
                  </a:solidFill>
                </a:rPr>
                <a:t>: Identifica procesos, eventos y/o actividades externas que influyen en el curso de eventos del escenario.</a:t>
              </a:r>
            </a:p>
          </p:txBody>
        </p:sp>
        <p:sp>
          <p:nvSpPr>
            <p:cNvPr id="19" name="TextBox 7"/>
            <p:cNvSpPr txBox="1"/>
            <p:nvPr/>
          </p:nvSpPr>
          <p:spPr>
            <a:xfrm>
              <a:off x="323850" y="2986592"/>
              <a:ext cx="2376488" cy="12563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/>
                <a:t>Roles responsables</a:t>
              </a:r>
              <a:r>
                <a:rPr lang="es-MX" sz="900" dirty="0"/>
                <a:t>: Identifica un rol de usuario, unidad organizacional o grupo que es responsable de la ejecución de los pasos englobados en el renglón.</a:t>
              </a:r>
            </a:p>
          </p:txBody>
        </p:sp>
        <p:cxnSp>
          <p:nvCxnSpPr>
            <p:cNvPr id="20" name="Straight Connector 8"/>
            <p:cNvCxnSpPr>
              <a:stCxn id="16" idx="1"/>
              <a:endCxn id="16" idx="3"/>
            </p:cNvCxnSpPr>
            <p:nvPr/>
          </p:nvCxnSpPr>
          <p:spPr>
            <a:xfrm>
              <a:off x="3481388" y="3749675"/>
              <a:ext cx="52673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10"/>
            <p:cNvSpPr txBox="1"/>
            <p:nvPr/>
          </p:nvSpPr>
          <p:spPr>
            <a:xfrm>
              <a:off x="323850" y="5651260"/>
              <a:ext cx="2376488" cy="8129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>
                  <a:solidFill>
                    <a:schemeClr val="tx1"/>
                  </a:solidFill>
                </a:rPr>
                <a:t>Salida del proceso</a:t>
              </a:r>
              <a:r>
                <a:rPr lang="es-MX" sz="900" dirty="0">
                  <a:solidFill>
                    <a:schemeClr val="tx1"/>
                  </a:solidFill>
                </a:rPr>
                <a:t>. Identifica el fin del procesos o la salida a otros procesos, eventos y/o actividades.</a:t>
              </a:r>
            </a:p>
          </p:txBody>
        </p:sp>
        <p:sp>
          <p:nvSpPr>
            <p:cNvPr id="22" name="TextBox 11"/>
            <p:cNvSpPr txBox="1"/>
            <p:nvPr/>
          </p:nvSpPr>
          <p:spPr>
            <a:xfrm>
              <a:off x="323850" y="4305422"/>
              <a:ext cx="2376488" cy="12563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/>
                <a:t>Flujo del proceso</a:t>
              </a:r>
              <a:r>
                <a:rPr lang="es-MX" sz="900" dirty="0"/>
                <a:t>. En este espacio se encuentran los pasos fuera y dentro del sistema, decisiones, otros procesos a ser ejecutados por los roles responsables</a:t>
              </a:r>
            </a:p>
          </p:txBody>
        </p:sp>
        <p:cxnSp>
          <p:nvCxnSpPr>
            <p:cNvPr id="23" name="Straight Arrow Connector 12"/>
            <p:cNvCxnSpPr>
              <a:stCxn id="17" idx="3"/>
            </p:cNvCxnSpPr>
            <p:nvPr/>
          </p:nvCxnSpPr>
          <p:spPr>
            <a:xfrm>
              <a:off x="2700338" y="1518471"/>
              <a:ext cx="647700" cy="2547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14"/>
            <p:cNvCxnSpPr>
              <a:stCxn id="18" idx="3"/>
            </p:cNvCxnSpPr>
            <p:nvPr/>
          </p:nvCxnSpPr>
          <p:spPr>
            <a:xfrm flipV="1">
              <a:off x="2700338" y="2214569"/>
              <a:ext cx="647701" cy="14740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16"/>
            <p:cNvCxnSpPr>
              <a:stCxn id="19" idx="3"/>
            </p:cNvCxnSpPr>
            <p:nvPr/>
          </p:nvCxnSpPr>
          <p:spPr>
            <a:xfrm flipV="1">
              <a:off x="2700338" y="2986602"/>
              <a:ext cx="647701" cy="6281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8"/>
            <p:cNvCxnSpPr>
              <a:stCxn id="19" idx="3"/>
            </p:cNvCxnSpPr>
            <p:nvPr/>
          </p:nvCxnSpPr>
          <p:spPr>
            <a:xfrm>
              <a:off x="2700338" y="3614742"/>
              <a:ext cx="647701" cy="32435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1"/>
            <p:cNvCxnSpPr>
              <a:stCxn id="22" idx="3"/>
            </p:cNvCxnSpPr>
            <p:nvPr/>
          </p:nvCxnSpPr>
          <p:spPr>
            <a:xfrm flipV="1">
              <a:off x="2700338" y="4037136"/>
              <a:ext cx="3095625" cy="89643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3"/>
            <p:cNvCxnSpPr>
              <a:stCxn id="21" idx="3"/>
            </p:cNvCxnSpPr>
            <p:nvPr/>
          </p:nvCxnSpPr>
          <p:spPr>
            <a:xfrm flipV="1">
              <a:off x="2700338" y="5614256"/>
              <a:ext cx="768421" cy="4434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ángulo 2"/>
          <p:cNvSpPr/>
          <p:nvPr/>
        </p:nvSpPr>
        <p:spPr>
          <a:xfrm>
            <a:off x="3776434" y="1810168"/>
            <a:ext cx="4099272" cy="2469422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88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296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dvanzer">
      <a:dk1>
        <a:srgbClr val="000000"/>
      </a:dk1>
      <a:lt1>
        <a:sysClr val="window" lastClr="FFFFFF"/>
      </a:lt1>
      <a:dk2>
        <a:srgbClr val="506576"/>
      </a:dk2>
      <a:lt2>
        <a:srgbClr val="EEECE1"/>
      </a:lt2>
      <a:accent1>
        <a:srgbClr val="B4CD2C"/>
      </a:accent1>
      <a:accent2>
        <a:srgbClr val="506576"/>
      </a:accent2>
      <a:accent3>
        <a:srgbClr val="B4CD2C"/>
      </a:accent3>
      <a:accent4>
        <a:srgbClr val="506576"/>
      </a:accent4>
      <a:accent5>
        <a:srgbClr val="B4CD2C"/>
      </a:accent5>
      <a:accent6>
        <a:srgbClr val="506576"/>
      </a:accent6>
      <a:hlink>
        <a:srgbClr val="B4CD2C"/>
      </a:hlink>
      <a:folHlink>
        <a:srgbClr val="50657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525</Words>
  <Application>Microsoft Office PowerPoint</Application>
  <PresentationFormat>On-screen Show (16:9)</PresentationFormat>
  <Paragraphs>85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MS PGothic</vt:lpstr>
      <vt:lpstr>Arial</vt:lpstr>
      <vt:lpstr>Avenir Black</vt:lpstr>
      <vt:lpstr>Avenir Light</vt:lpstr>
      <vt:lpstr>Avenir Medium</vt:lpstr>
      <vt:lpstr>Calibri</vt:lpstr>
      <vt:lpstr>Tema de Office</vt:lpstr>
      <vt:lpstr>Evaluación de proveedores</vt:lpstr>
      <vt:lpstr>Descripción del proceso</vt:lpstr>
      <vt:lpstr>Premisas, comentarios, funcionalidad y/o reglas de negocio del cliente</vt:lpstr>
      <vt:lpstr>Agregados funcionales y/o interfaces</vt:lpstr>
      <vt:lpstr>Evaluación de Proveedores</vt:lpstr>
      <vt:lpstr>Aceptación del plano de negocio</vt:lpstr>
      <vt:lpstr>Simbología</vt:lpstr>
      <vt:lpstr>Descripción del layout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Estefania</dc:creator>
  <cp:lastModifiedBy>Melissa Valdés</cp:lastModifiedBy>
  <cp:revision>60</cp:revision>
  <dcterms:created xsi:type="dcterms:W3CDTF">2015-01-15T15:32:50Z</dcterms:created>
  <dcterms:modified xsi:type="dcterms:W3CDTF">2016-08-26T21:29:32Z</dcterms:modified>
</cp:coreProperties>
</file>