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1" r:id="rId2"/>
    <p:sldId id="261" r:id="rId3"/>
    <p:sldId id="277" r:id="rId4"/>
    <p:sldId id="278" r:id="rId5"/>
    <p:sldId id="280" r:id="rId6"/>
    <p:sldId id="279" r:id="rId7"/>
    <p:sldId id="274" r:id="rId8"/>
    <p:sldId id="276" r:id="rId9"/>
    <p:sldId id="256" r:id="rId1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7E2"/>
    <a:srgbClr val="009999"/>
    <a:srgbClr val="FFAFAF"/>
    <a:srgbClr val="FFA3A3"/>
    <a:srgbClr val="FF616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09" autoAdjust="0"/>
  </p:normalViewPr>
  <p:slideViewPr>
    <p:cSldViewPr snapToGrid="0" snapToObjects="1">
      <p:cViewPr>
        <p:scale>
          <a:sx n="100" d="100"/>
          <a:sy n="100" d="100"/>
        </p:scale>
        <p:origin x="432" y="-6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063E4-3DB4-BF4B-BD48-DE21C41834B6}" type="datetimeFigureOut">
              <a:rPr lang="es-ES" smtClean="0">
                <a:latin typeface="Avenir Light"/>
              </a:rPr>
              <a:t>24/08/2016</a:t>
            </a:fld>
            <a:endParaRPr lang="es-ES" dirty="0">
              <a:latin typeface="Avenir Ligh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2354-2C49-2D4B-809F-DB3A0034B032}" type="slidenum">
              <a:rPr lang="es-ES" smtClean="0">
                <a:latin typeface="Avenir Light"/>
              </a:rPr>
              <a:t>‹#›</a:t>
            </a:fld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82620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Light"/>
              </a:defRPr>
            </a:lvl1pPr>
          </a:lstStyle>
          <a:p>
            <a:fld id="{6625E39E-9FE5-2049-8D65-152D64DD95ED}" type="datetimeFigureOut">
              <a:rPr lang="es-ES" smtClean="0"/>
              <a:pPr/>
              <a:t>24/08/2016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Light"/>
              </a:defRPr>
            </a:lvl1pPr>
          </a:lstStyle>
          <a:p>
            <a:fld id="{52768C51-0C00-D843-82B7-A1574AB659E4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221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71315" y="682973"/>
            <a:ext cx="8671828" cy="857250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CFBA-090B-EE43-9115-EA231FA96DDF}" type="datetime1">
              <a:rPr lang="es-MX" smtClean="0"/>
              <a:t>24/08/2016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9" name="Imagen 8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0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F68-6FF7-7D48-9B04-CFA18BDD18C7}" type="datetime1">
              <a:rPr lang="es-MX" smtClean="0"/>
              <a:t>24/08/2016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5" name="CuadroTexto 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6" name="Imagen 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9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ChangeArrowheads="1"/>
          </p:cNvSpPr>
          <p:nvPr userDrawn="1"/>
        </p:nvSpPr>
        <p:spPr bwMode="auto">
          <a:xfrm rot="10800000">
            <a:off x="0" y="809625"/>
            <a:ext cx="330200" cy="3790950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0" y="4602957"/>
            <a:ext cx="9144000" cy="5405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auto">
          <a:xfrm rot="10800000">
            <a:off x="6350" y="4602957"/>
            <a:ext cx="32385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Salida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378619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0" y="357188"/>
            <a:ext cx="9144000" cy="0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>
            <a:off x="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9" name="Rectangle 25"/>
          <p:cNvSpPr>
            <a:spLocks noChangeArrowheads="1"/>
          </p:cNvSpPr>
          <p:nvPr userDrawn="1"/>
        </p:nvSpPr>
        <p:spPr bwMode="auto">
          <a:xfrm>
            <a:off x="903605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0" y="304800"/>
            <a:ext cx="9145588" cy="542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 b="1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 rot="10800000">
            <a:off x="0" y="304800"/>
            <a:ext cx="33020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Entrada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12" name="Rectangle 19"/>
          <p:cNvSpPr>
            <a:spLocks noChangeArrowheads="1"/>
          </p:cNvSpPr>
          <p:nvPr userDrawn="1"/>
        </p:nvSpPr>
        <p:spPr bwMode="auto">
          <a:xfrm>
            <a:off x="3176" y="4763"/>
            <a:ext cx="9140825" cy="296466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04800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125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677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3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40" y="29442"/>
            <a:ext cx="3929149" cy="11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0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1960727"/>
            <a:ext cx="7772400" cy="1102519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60440"/>
            <a:ext cx="6400800" cy="119495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065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EE77-CA54-9148-AE9A-5E3546CAFFFD}" type="datetime1">
              <a:rPr lang="es-MX" smtClean="0"/>
              <a:t>24/08/2016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9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576763" y="0"/>
            <a:ext cx="4564062" cy="5143500"/>
          </a:xfrm>
        </p:spPr>
        <p:txBody>
          <a:bodyPr/>
          <a:lstStyle/>
          <a:p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422" y="1043990"/>
            <a:ext cx="4194261" cy="1021556"/>
          </a:xfrm>
        </p:spPr>
        <p:txBody>
          <a:bodyPr anchor="t">
            <a:normAutofit/>
          </a:bodyPr>
          <a:lstStyle>
            <a:lvl1pPr algn="l">
              <a:defRPr sz="2500" b="0" cap="all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3422" y="2083373"/>
            <a:ext cx="4194261" cy="2282976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2492-FCAF-BF4E-A460-7B7AFE05E90D}" type="datetime1">
              <a:rPr lang="es-MX" smtClean="0"/>
              <a:t>24/08/2016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43" y="321895"/>
            <a:ext cx="1666341" cy="486506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6763" y="2121949"/>
            <a:ext cx="4564062" cy="1171575"/>
          </a:xfrm>
        </p:spPr>
        <p:txBody>
          <a:bodyPr>
            <a:noAutofit/>
          </a:bodyPr>
          <a:lstStyle>
            <a:lvl1pPr>
              <a:defRPr sz="6000" b="0" i="0" spc="-150">
                <a:solidFill>
                  <a:schemeClr val="bg1"/>
                </a:solidFill>
                <a:latin typeface="Avenir Medium"/>
                <a:cs typeface="Avenir Medium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 dirty="0"/>
              <a:t>CLIC PARA MODIFICAR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90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56D-4DD3-F949-9C9C-F20671DA2483}" type="datetime1">
              <a:rPr lang="es-MX" smtClean="0"/>
              <a:t>24/08/2016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E497-8A71-184B-978A-07352F699698}" type="datetime1">
              <a:rPr lang="es-MX" smtClean="0"/>
              <a:t>24/08/2016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19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1B75C-34B0-2B4E-BB7D-A80CAECA6374}" type="datetime1">
              <a:rPr lang="es-MX" smtClean="0"/>
              <a:t>24/08/2016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9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ED0428-1FEF-344C-9D6C-61ADE24F2725}" type="datetime1">
              <a:rPr lang="es-MX" smtClean="0"/>
              <a:t>24/08/2016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71315" y="682973"/>
            <a:ext cx="4194277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71315" y="1772657"/>
            <a:ext cx="4194277" cy="2780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809543" y="46020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000" kern="1200" smtClean="0">
                <a:solidFill>
                  <a:srgbClr val="506576"/>
                </a:solidFill>
                <a:latin typeface="Avenir Light"/>
                <a:ea typeface="+mn-ea"/>
                <a:cs typeface="+mn-cs"/>
              </a:defRPr>
            </a:lvl1pPr>
          </a:lstStyle>
          <a:p>
            <a:fld id="{3D59D99B-4875-4D49-8D86-3CF9C7489B38}" type="datetime1">
              <a:rPr lang="es-MX" smtClean="0"/>
              <a:t>24/08/2016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/>
              <a:t>NETBASE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9" name="Elipse 8"/>
          <p:cNvSpPr>
            <a:spLocks noChangeAspect="1"/>
          </p:cNvSpPr>
          <p:nvPr userDrawn="1"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0" name="Elipse 9"/>
          <p:cNvSpPr>
            <a:spLocks noChangeAspect="1"/>
          </p:cNvSpPr>
          <p:nvPr userDrawn="1"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1" name="Elipse 10"/>
          <p:cNvSpPr>
            <a:spLocks noChangeAspect="1"/>
          </p:cNvSpPr>
          <p:nvPr userDrawn="1"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pic>
        <p:nvPicPr>
          <p:cNvPr id="12" name="Picture 13" descr="sap partner trans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4" y="4772888"/>
            <a:ext cx="563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85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1" r:id="rId5"/>
    <p:sldLayoutId id="2147483652" r:id="rId6"/>
    <p:sldLayoutId id="2147483665" r:id="rId7"/>
    <p:sldLayoutId id="2147483664" r:id="rId8"/>
    <p:sldLayoutId id="2147483666" r:id="rId9"/>
    <p:sldLayoutId id="2147483654" r:id="rId10"/>
    <p:sldLayoutId id="2147483655" r:id="rId11"/>
    <p:sldLayoutId id="2147483667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500" kern="1200">
          <a:solidFill>
            <a:schemeClr val="accent1"/>
          </a:solidFill>
          <a:latin typeface="Avenir Black"/>
          <a:ea typeface="+mj-ea"/>
          <a:cs typeface="Avenir Black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2" t="8894" r="10642"/>
          <a:stretch/>
        </p:blipFill>
        <p:spPr>
          <a:xfrm>
            <a:off x="0" y="0"/>
            <a:ext cx="4564062" cy="5143500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748882" y="2060972"/>
            <a:ext cx="4194261" cy="1021556"/>
          </a:xfrm>
        </p:spPr>
        <p:txBody>
          <a:bodyPr>
            <a:normAutofit/>
          </a:bodyPr>
          <a:lstStyle/>
          <a:p>
            <a:r>
              <a:rPr lang="es-ES" dirty="0"/>
              <a:t>ORDENES DE COMPRA DISCRETAS</a:t>
            </a:r>
          </a:p>
        </p:txBody>
      </p:sp>
      <p:sp>
        <p:nvSpPr>
          <p:cNvPr id="9" name="Marcador de texto 9"/>
          <p:cNvSpPr txBox="1">
            <a:spLocks/>
          </p:cNvSpPr>
          <p:nvPr/>
        </p:nvSpPr>
        <p:spPr>
          <a:xfrm>
            <a:off x="4732601" y="2762700"/>
            <a:ext cx="4038600" cy="372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800" dirty="0"/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1" name="Marcador de pie de página 4"/>
          <p:cNvSpPr>
            <a:spLocks noGrp="1"/>
          </p:cNvSpPr>
          <p:nvPr>
            <p:ph type="ftr" sz="quarter" idx="4294967295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 dirty="0">
                <a:solidFill>
                  <a:srgbClr val="FFFFFF"/>
                </a:solidFill>
              </a:rPr>
              <a:t>NETBASE</a:t>
            </a:r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4294967295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>
                <a:solidFill>
                  <a:schemeClr val="bg1"/>
                </a:solidFill>
              </a:rPr>
              <a:pPr/>
              <a:t>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chemeClr val="bg1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Elipse 16"/>
          <p:cNvSpPr/>
          <p:nvPr/>
        </p:nvSpPr>
        <p:spPr>
          <a:xfrm>
            <a:off x="2442091" y="1372333"/>
            <a:ext cx="357967" cy="357967"/>
          </a:xfrm>
          <a:prstGeom prst="ellipse">
            <a:avLst/>
          </a:prstGeom>
          <a:solidFill>
            <a:schemeClr val="accent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985128" y="2613517"/>
            <a:ext cx="357967" cy="357967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864426" y="1871823"/>
            <a:ext cx="357967" cy="357967"/>
          </a:xfrm>
          <a:prstGeom prst="ellipse">
            <a:avLst/>
          </a:prstGeom>
          <a:solidFill>
            <a:schemeClr val="accent2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642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proceso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/>
              <a:t>La solicitud de pedido se genera mediante el proceso de planificación de necesidades (MRP) o bien la genera manualmente un solicitante. </a:t>
            </a:r>
          </a:p>
          <a:p>
            <a:pPr algn="just"/>
            <a:r>
              <a:rPr lang="es-ES" dirty="0"/>
              <a:t>El comprador valida la precisión de la solicitud de pedido y convierte la solicitud de pedido en un pedido. </a:t>
            </a:r>
          </a:p>
          <a:p>
            <a:pPr algn="just"/>
            <a:r>
              <a:rPr lang="es-ES" dirty="0"/>
              <a:t>Por otra parte, el comprador puede realizar un pedido de compra directamente de forma manual. </a:t>
            </a:r>
          </a:p>
          <a:p>
            <a:pPr algn="just"/>
            <a:r>
              <a:rPr lang="es-ES" dirty="0"/>
              <a:t>El pedido puede estar sujeto a autorización según un importe predefinido antes de ser emitido para un proveedor.</a:t>
            </a:r>
          </a:p>
          <a:p>
            <a:pPr algn="just"/>
            <a:r>
              <a:rPr lang="es-ES" altLang="en-US" dirty="0"/>
              <a:t>Este proceso aplica para compra de materias primas, componentes, refacciones, materiales indirectos </a:t>
            </a:r>
            <a:r>
              <a:rPr lang="es-ES" altLang="en-US"/>
              <a:t>y/o servicios</a:t>
            </a:r>
            <a:endParaRPr lang="es-MX" altLang="en-US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Integración con libro de pedidos, contratos, listas de precios y datos maestros de proveedor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Asignación automática de cotizaciones a pedidos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Beneficios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2</a:t>
            </a:fld>
            <a:endParaRPr lang="es-ES"/>
          </a:p>
        </p:txBody>
      </p:sp>
      <p:sp>
        <p:nvSpPr>
          <p:cNvPr id="11" name="Marcador de contenido 7"/>
          <p:cNvSpPr>
            <a:spLocks noGrp="1"/>
          </p:cNvSpPr>
          <p:nvPr>
            <p:ph sz="half" idx="2"/>
          </p:nvPr>
        </p:nvSpPr>
        <p:spPr>
          <a:xfrm>
            <a:off x="4648200" y="3818958"/>
            <a:ext cx="4038600" cy="106795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Comprador</a:t>
            </a:r>
          </a:p>
        </p:txBody>
      </p:sp>
      <p:sp>
        <p:nvSpPr>
          <p:cNvPr id="12" name="Marcador de texto 9"/>
          <p:cNvSpPr txBox="1">
            <a:spLocks/>
          </p:cNvSpPr>
          <p:nvPr/>
        </p:nvSpPr>
        <p:spPr>
          <a:xfrm>
            <a:off x="4648200" y="2694203"/>
            <a:ext cx="4038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Roles organizacionales</a:t>
            </a:r>
          </a:p>
        </p:txBody>
      </p:sp>
    </p:spTree>
    <p:extLst>
      <p:ext uri="{BB962C8B-B14F-4D97-AF65-F5344CB8AC3E}">
        <p14:creationId xmlns:p14="http://schemas.microsoft.com/office/powerpoint/2010/main" val="408004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Premisas, comentarios, funcionalidad y/o reglas de negocio del cliente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3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dirty="0" err="1"/>
              <a:t>Agregar</a:t>
            </a:r>
            <a:r>
              <a:rPr lang="en-US" altLang="en-US" dirty="0"/>
              <a:t> </a:t>
            </a:r>
            <a:r>
              <a:rPr lang="en-US" altLang="en-US" dirty="0" err="1"/>
              <a:t>premisas</a:t>
            </a:r>
            <a:r>
              <a:rPr lang="en-US" altLang="en-US" dirty="0"/>
              <a:t>, </a:t>
            </a:r>
            <a:r>
              <a:rPr lang="en-US" altLang="en-US" dirty="0" err="1"/>
              <a:t>comentarios</a:t>
            </a:r>
            <a:r>
              <a:rPr lang="en-US" altLang="en-US" dirty="0"/>
              <a:t>, </a:t>
            </a:r>
            <a:r>
              <a:rPr lang="en-US" altLang="en-US" dirty="0" err="1"/>
              <a:t>funcionalidad</a:t>
            </a:r>
            <a:r>
              <a:rPr lang="en-US" altLang="en-US" dirty="0"/>
              <a:t> y/o </a:t>
            </a:r>
            <a:r>
              <a:rPr lang="en-US" altLang="en-US" dirty="0" err="1"/>
              <a:t>reglas</a:t>
            </a:r>
            <a:r>
              <a:rPr lang="en-US" altLang="en-US" dirty="0"/>
              <a:t> del </a:t>
            </a:r>
            <a:r>
              <a:rPr lang="en-US" altLang="en-US" dirty="0" err="1"/>
              <a:t>negocio</a:t>
            </a:r>
            <a:r>
              <a:rPr lang="en-US" altLang="en-US" dirty="0"/>
              <a:t> </a:t>
            </a:r>
            <a:r>
              <a:rPr lang="en-US" altLang="en-US" dirty="0" err="1"/>
              <a:t>específicas</a:t>
            </a:r>
            <a:r>
              <a:rPr lang="en-US" altLang="en-US" dirty="0"/>
              <a:t> del </a:t>
            </a:r>
            <a:r>
              <a:rPr lang="en-US" altLang="en-US" dirty="0" err="1"/>
              <a:t>cliente</a:t>
            </a:r>
            <a:r>
              <a:rPr lang="en-US" altLang="en-US" dirty="0"/>
              <a:t> </a:t>
            </a:r>
            <a:endParaRPr lang="es-MX" altLang="en-US" dirty="0"/>
          </a:p>
        </p:txBody>
      </p:sp>
    </p:spTree>
    <p:extLst>
      <p:ext uri="{BB962C8B-B14F-4D97-AF65-F5344CB8AC3E}">
        <p14:creationId xmlns:p14="http://schemas.microsoft.com/office/powerpoint/2010/main" val="144785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Agregados funcionales y/o interfaces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4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altLang="en-US" dirty="0"/>
              <a:t>Agregar los agregados funcionales y/o interfaces que interactúan en este proceso </a:t>
            </a:r>
          </a:p>
        </p:txBody>
      </p:sp>
    </p:spTree>
    <p:extLst>
      <p:ext uri="{BB962C8B-B14F-4D97-AF65-F5344CB8AC3E}">
        <p14:creationId xmlns:p14="http://schemas.microsoft.com/office/powerpoint/2010/main" val="339231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ChangeArrowheads="1"/>
          </p:cNvSpPr>
          <p:nvPr/>
        </p:nvSpPr>
        <p:spPr bwMode="auto">
          <a:xfrm>
            <a:off x="327117" y="845022"/>
            <a:ext cx="8812766" cy="375880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66563" name="Rectangle 8"/>
          <p:cNvSpPr>
            <a:spLocks noChangeArrowheads="1"/>
          </p:cNvSpPr>
          <p:nvPr/>
        </p:nvSpPr>
        <p:spPr bwMode="auto">
          <a:xfrm rot="10800000">
            <a:off x="42625" y="852863"/>
            <a:ext cx="242888" cy="3780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750" b="1" dirty="0">
                <a:solidFill>
                  <a:srgbClr val="000000"/>
                </a:solidFill>
              </a:rPr>
              <a:t>Comprador</a:t>
            </a:r>
            <a:endParaRPr lang="es-ES" altLang="es-MX" sz="750" b="1" dirty="0">
              <a:solidFill>
                <a:srgbClr val="000000"/>
              </a:solidFill>
            </a:endParaRPr>
          </a:p>
        </p:txBody>
      </p:sp>
      <p:sp>
        <p:nvSpPr>
          <p:cNvPr id="66564" name="AutoShape 56"/>
          <p:cNvSpPr>
            <a:spLocks noChangeArrowheads="1"/>
          </p:cNvSpPr>
          <p:nvPr/>
        </p:nvSpPr>
        <p:spPr bwMode="auto">
          <a:xfrm>
            <a:off x="4087416" y="4718448"/>
            <a:ext cx="863203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600" b="1">
                <a:solidFill>
                  <a:srgbClr val="000000"/>
                </a:solidFill>
              </a:rPr>
              <a:t>Recibo de Materiales</a:t>
            </a:r>
          </a:p>
        </p:txBody>
      </p:sp>
      <p:sp>
        <p:nvSpPr>
          <p:cNvPr id="66565" name="AutoShape 56"/>
          <p:cNvSpPr>
            <a:spLocks noChangeArrowheads="1"/>
          </p:cNvSpPr>
          <p:nvPr/>
        </p:nvSpPr>
        <p:spPr bwMode="auto">
          <a:xfrm>
            <a:off x="6569869" y="2200275"/>
            <a:ext cx="864394" cy="37742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MX" sz="600" b="1">
                <a:solidFill>
                  <a:srgbClr val="000000"/>
                </a:solidFill>
              </a:rPr>
              <a:t>Cotizaciones de Compra</a:t>
            </a:r>
            <a:endParaRPr lang="es-MX" altLang="es-MX" sz="600" b="1">
              <a:solidFill>
                <a:srgbClr val="000000"/>
              </a:solidFill>
            </a:endParaRPr>
          </a:p>
        </p:txBody>
      </p:sp>
      <p:sp>
        <p:nvSpPr>
          <p:cNvPr id="66566" name="Rectangle 52"/>
          <p:cNvSpPr>
            <a:spLocks noChangeArrowheads="1"/>
          </p:cNvSpPr>
          <p:nvPr/>
        </p:nvSpPr>
        <p:spPr bwMode="auto">
          <a:xfrm>
            <a:off x="3087291" y="2545556"/>
            <a:ext cx="864394" cy="377429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MX" sz="600" b="1" dirty="0">
                <a:solidFill>
                  <a:srgbClr val="000000"/>
                </a:solidFill>
              </a:rPr>
              <a:t>ME59N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MX" sz="600" b="1" dirty="0">
                <a:solidFill>
                  <a:srgbClr val="000000"/>
                </a:solidFill>
              </a:rPr>
              <a:t>Convertir Solicitud Pedido a Orden Compra</a:t>
            </a:r>
            <a:endParaRPr lang="es-MX" altLang="es-MX" sz="600" b="1" dirty="0">
              <a:solidFill>
                <a:srgbClr val="000000"/>
              </a:solidFill>
            </a:endParaRPr>
          </a:p>
        </p:txBody>
      </p:sp>
      <p:sp>
        <p:nvSpPr>
          <p:cNvPr id="66567" name="AutoShape 44"/>
          <p:cNvSpPr>
            <a:spLocks noChangeArrowheads="1"/>
          </p:cNvSpPr>
          <p:nvPr/>
        </p:nvSpPr>
        <p:spPr bwMode="auto">
          <a:xfrm>
            <a:off x="3106341" y="1053704"/>
            <a:ext cx="826294" cy="485775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MX" altLang="es-MX" sz="600" b="1" dirty="0">
                <a:solidFill>
                  <a:srgbClr val="000000"/>
                </a:solidFill>
              </a:rPr>
              <a:t>Existe orden de compra?</a:t>
            </a:r>
          </a:p>
        </p:txBody>
      </p:sp>
      <p:sp>
        <p:nvSpPr>
          <p:cNvPr id="66568" name="Text Box 77"/>
          <p:cNvSpPr txBox="1">
            <a:spLocks noChangeArrowheads="1"/>
          </p:cNvSpPr>
          <p:nvPr/>
        </p:nvSpPr>
        <p:spPr bwMode="auto">
          <a:xfrm>
            <a:off x="3545681" y="1545432"/>
            <a:ext cx="10259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600" b="1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66569" name="Text Box 78"/>
          <p:cNvSpPr txBox="1">
            <a:spLocks noChangeArrowheads="1"/>
          </p:cNvSpPr>
          <p:nvPr/>
        </p:nvSpPr>
        <p:spPr bwMode="auto">
          <a:xfrm>
            <a:off x="2996804" y="1196579"/>
            <a:ext cx="7213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600" b="1">
                <a:solidFill>
                  <a:srgbClr val="000000"/>
                </a:solidFill>
              </a:rPr>
              <a:t>Si</a:t>
            </a:r>
          </a:p>
        </p:txBody>
      </p:sp>
      <p:sp>
        <p:nvSpPr>
          <p:cNvPr id="66571" name="AutoShape 56"/>
          <p:cNvSpPr>
            <a:spLocks noChangeArrowheads="1"/>
          </p:cNvSpPr>
          <p:nvPr/>
        </p:nvSpPr>
        <p:spPr bwMode="auto">
          <a:xfrm>
            <a:off x="3501033" y="382786"/>
            <a:ext cx="863204" cy="37742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600" b="1" dirty="0">
                <a:solidFill>
                  <a:srgbClr val="000000"/>
                </a:solidFill>
              </a:rPr>
              <a:t>Requisiciones de compra</a:t>
            </a:r>
          </a:p>
        </p:txBody>
      </p:sp>
      <p:sp>
        <p:nvSpPr>
          <p:cNvPr id="66573" name="AutoShape 45"/>
          <p:cNvSpPr>
            <a:spLocks noChangeArrowheads="1"/>
          </p:cNvSpPr>
          <p:nvPr/>
        </p:nvSpPr>
        <p:spPr bwMode="auto">
          <a:xfrm>
            <a:off x="1771650" y="1815704"/>
            <a:ext cx="864394" cy="377428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ES_tradnl" altLang="es-MX" sz="600" b="1">
                <a:solidFill>
                  <a:srgbClr val="000000"/>
                </a:solidFill>
              </a:rPr>
              <a:t>Negociación con Proveedores</a:t>
            </a:r>
            <a:endParaRPr lang="es-ES" altLang="es-MX" sz="675" b="1">
              <a:solidFill>
                <a:srgbClr val="000000"/>
              </a:solidFill>
            </a:endParaRPr>
          </a:p>
        </p:txBody>
      </p:sp>
      <p:sp>
        <p:nvSpPr>
          <p:cNvPr id="66574" name="AutoShape 44"/>
          <p:cNvSpPr>
            <a:spLocks noChangeArrowheads="1"/>
          </p:cNvSpPr>
          <p:nvPr/>
        </p:nvSpPr>
        <p:spPr bwMode="auto">
          <a:xfrm>
            <a:off x="3106341" y="1762125"/>
            <a:ext cx="826294" cy="485775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MX" altLang="es-MX" sz="600" b="1" dirty="0">
                <a:solidFill>
                  <a:srgbClr val="000000"/>
                </a:solidFill>
              </a:rPr>
              <a:t>Existe solicitud de pedido?</a:t>
            </a:r>
          </a:p>
        </p:txBody>
      </p:sp>
      <p:sp>
        <p:nvSpPr>
          <p:cNvPr id="66575" name="Rectangle 52"/>
          <p:cNvSpPr>
            <a:spLocks noChangeArrowheads="1"/>
          </p:cNvSpPr>
          <p:nvPr/>
        </p:nvSpPr>
        <p:spPr bwMode="auto">
          <a:xfrm>
            <a:off x="1771650" y="2545556"/>
            <a:ext cx="864394" cy="377429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MX" sz="600" b="1" dirty="0">
                <a:solidFill>
                  <a:srgbClr val="000000"/>
                </a:solidFill>
              </a:rPr>
              <a:t>ME22N/ME23N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MX" sz="600" b="1" dirty="0">
                <a:solidFill>
                  <a:srgbClr val="000000"/>
                </a:solidFill>
              </a:rPr>
              <a:t>Consulta de orden de compra</a:t>
            </a:r>
          </a:p>
        </p:txBody>
      </p:sp>
      <p:sp>
        <p:nvSpPr>
          <p:cNvPr id="66576" name="AutoShape 44"/>
          <p:cNvSpPr>
            <a:spLocks noChangeArrowheads="1"/>
          </p:cNvSpPr>
          <p:nvPr/>
        </p:nvSpPr>
        <p:spPr bwMode="auto">
          <a:xfrm>
            <a:off x="1790700" y="3180160"/>
            <a:ext cx="826294" cy="485775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ES_tradnl" altLang="es-MX" sz="600" b="1">
                <a:solidFill>
                  <a:srgbClr val="000000"/>
                </a:solidFill>
              </a:rPr>
              <a:t>Se Requiere Cambiar Lista de Precios</a:t>
            </a:r>
            <a:endParaRPr lang="es-MX" altLang="es-MX" sz="600" b="1">
              <a:solidFill>
                <a:srgbClr val="000000"/>
              </a:solidFill>
            </a:endParaRPr>
          </a:p>
        </p:txBody>
      </p:sp>
      <p:sp>
        <p:nvSpPr>
          <p:cNvPr id="66577" name="Rectangle 52"/>
          <p:cNvSpPr>
            <a:spLocks noChangeArrowheads="1"/>
          </p:cNvSpPr>
          <p:nvPr/>
        </p:nvSpPr>
        <p:spPr bwMode="auto">
          <a:xfrm>
            <a:off x="1771650" y="3945731"/>
            <a:ext cx="864394" cy="377429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600" b="1" dirty="0">
                <a:solidFill>
                  <a:srgbClr val="000000"/>
                </a:solidFill>
              </a:rPr>
              <a:t>ME12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600" b="1" dirty="0">
                <a:solidFill>
                  <a:srgbClr val="000000"/>
                </a:solidFill>
              </a:rPr>
              <a:t>Modificación </a:t>
            </a:r>
            <a:r>
              <a:rPr lang="es-ES_tradnl" altLang="es-MX" sz="600" b="1" dirty="0">
                <a:solidFill>
                  <a:srgbClr val="000000"/>
                </a:solidFill>
              </a:rPr>
              <a:t>Lista de Precios</a:t>
            </a:r>
            <a:endParaRPr lang="es-MX" altLang="es-MX" sz="600" b="1" dirty="0">
              <a:solidFill>
                <a:srgbClr val="000000"/>
              </a:solidFill>
            </a:endParaRPr>
          </a:p>
        </p:txBody>
      </p:sp>
      <p:sp>
        <p:nvSpPr>
          <p:cNvPr id="66578" name="AutoShape 45"/>
          <p:cNvSpPr>
            <a:spLocks noChangeArrowheads="1"/>
          </p:cNvSpPr>
          <p:nvPr/>
        </p:nvSpPr>
        <p:spPr bwMode="auto">
          <a:xfrm>
            <a:off x="3087291" y="3233737"/>
            <a:ext cx="864394" cy="377429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MX" sz="600" b="1">
                <a:solidFill>
                  <a:srgbClr val="000000"/>
                </a:solidFill>
              </a:rPr>
              <a:t>Aviso 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MX" sz="600" b="1">
                <a:solidFill>
                  <a:srgbClr val="000000"/>
                </a:solidFill>
              </a:rPr>
              <a:t>Proveedores</a:t>
            </a:r>
            <a:endParaRPr lang="es-ES" altLang="es-MX" sz="600" b="1">
              <a:solidFill>
                <a:srgbClr val="000000"/>
              </a:solidFill>
            </a:endParaRPr>
          </a:p>
        </p:txBody>
      </p:sp>
      <p:cxnSp>
        <p:nvCxnSpPr>
          <p:cNvPr id="66579" name="AutoShape 162"/>
          <p:cNvCxnSpPr>
            <a:cxnSpLocks noChangeShapeType="1"/>
            <a:stCxn id="66576" idx="3"/>
            <a:endCxn id="66578" idx="1"/>
          </p:cNvCxnSpPr>
          <p:nvPr/>
        </p:nvCxnSpPr>
        <p:spPr bwMode="auto">
          <a:xfrm>
            <a:off x="2616994" y="3423048"/>
            <a:ext cx="557213" cy="119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80" name="Oval 164"/>
          <p:cNvSpPr>
            <a:spLocks noChangeArrowheads="1"/>
          </p:cNvSpPr>
          <p:nvPr/>
        </p:nvSpPr>
        <p:spPr bwMode="auto">
          <a:xfrm>
            <a:off x="2844403" y="3314701"/>
            <a:ext cx="108347" cy="10834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350">
              <a:solidFill>
                <a:srgbClr val="000000"/>
              </a:solidFill>
            </a:endParaRPr>
          </a:p>
        </p:txBody>
      </p:sp>
      <p:cxnSp>
        <p:nvCxnSpPr>
          <p:cNvPr id="66581" name="AutoShape 165"/>
          <p:cNvCxnSpPr>
            <a:cxnSpLocks noChangeShapeType="1"/>
            <a:stCxn id="66577" idx="3"/>
            <a:endCxn id="66580" idx="4"/>
          </p:cNvCxnSpPr>
          <p:nvPr/>
        </p:nvCxnSpPr>
        <p:spPr bwMode="auto">
          <a:xfrm flipV="1">
            <a:off x="2636044" y="3423048"/>
            <a:ext cx="263129" cy="711994"/>
          </a:xfrm>
          <a:prstGeom prst="bentConnector2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2" name="AutoShape 166"/>
          <p:cNvCxnSpPr>
            <a:cxnSpLocks noChangeShapeType="1"/>
            <a:stCxn id="66573" idx="2"/>
            <a:endCxn id="66575" idx="0"/>
          </p:cNvCxnSpPr>
          <p:nvPr/>
        </p:nvCxnSpPr>
        <p:spPr bwMode="auto">
          <a:xfrm rot="5400000">
            <a:off x="2027039" y="2369939"/>
            <a:ext cx="352425" cy="1191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3" name="AutoShape 167"/>
          <p:cNvCxnSpPr>
            <a:cxnSpLocks noChangeShapeType="1"/>
            <a:stCxn id="66575" idx="2"/>
            <a:endCxn id="66576" idx="0"/>
          </p:cNvCxnSpPr>
          <p:nvPr/>
        </p:nvCxnSpPr>
        <p:spPr bwMode="auto">
          <a:xfrm rot="16200000" flipH="1">
            <a:off x="2075260" y="3051572"/>
            <a:ext cx="257175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4" name="AutoShape 168"/>
          <p:cNvCxnSpPr>
            <a:cxnSpLocks noChangeShapeType="1"/>
            <a:stCxn id="66576" idx="2"/>
            <a:endCxn id="66577" idx="0"/>
          </p:cNvCxnSpPr>
          <p:nvPr/>
        </p:nvCxnSpPr>
        <p:spPr bwMode="auto">
          <a:xfrm rot="5400000">
            <a:off x="2063949" y="3805833"/>
            <a:ext cx="279797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85" name="AutoShape 169"/>
          <p:cNvSpPr>
            <a:spLocks noChangeArrowheads="1"/>
          </p:cNvSpPr>
          <p:nvPr/>
        </p:nvSpPr>
        <p:spPr bwMode="auto">
          <a:xfrm>
            <a:off x="4087416" y="3233737"/>
            <a:ext cx="864394" cy="377429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r>
              <a:rPr lang="en-US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MX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E23N</a:t>
            </a:r>
          </a:p>
          <a:p>
            <a:pPr algn="ctr"/>
            <a:r>
              <a:rPr lang="es-ES_tradnl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Imprimir</a:t>
            </a:r>
            <a:r>
              <a:rPr lang="es-MX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Orden de Compra</a:t>
            </a:r>
          </a:p>
        </p:txBody>
      </p:sp>
      <p:cxnSp>
        <p:nvCxnSpPr>
          <p:cNvPr id="66586" name="AutoShape 172"/>
          <p:cNvCxnSpPr>
            <a:cxnSpLocks noChangeShapeType="1"/>
            <a:endCxn id="66567" idx="0"/>
          </p:cNvCxnSpPr>
          <p:nvPr/>
        </p:nvCxnSpPr>
        <p:spPr bwMode="auto">
          <a:xfrm rot="16200000" flipH="1">
            <a:off x="3393281" y="927497"/>
            <a:ext cx="252413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7" name="AutoShape 173"/>
          <p:cNvCxnSpPr>
            <a:cxnSpLocks noChangeShapeType="1"/>
            <a:stCxn id="66567" idx="2"/>
            <a:endCxn id="66574" idx="0"/>
          </p:cNvCxnSpPr>
          <p:nvPr/>
        </p:nvCxnSpPr>
        <p:spPr bwMode="auto">
          <a:xfrm rot="5400000">
            <a:off x="3407569" y="1651398"/>
            <a:ext cx="222647" cy="119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8" name="AutoShape 174"/>
          <p:cNvCxnSpPr>
            <a:cxnSpLocks noChangeShapeType="1"/>
            <a:stCxn id="66574" idx="2"/>
            <a:endCxn id="66566" idx="0"/>
          </p:cNvCxnSpPr>
          <p:nvPr/>
        </p:nvCxnSpPr>
        <p:spPr bwMode="auto">
          <a:xfrm rot="5400000">
            <a:off x="3370660" y="2396729"/>
            <a:ext cx="297656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89" name="AutoShape 175"/>
          <p:cNvCxnSpPr>
            <a:cxnSpLocks noChangeShapeType="1"/>
            <a:stCxn id="66566" idx="2"/>
            <a:endCxn id="66578" idx="0"/>
          </p:cNvCxnSpPr>
          <p:nvPr/>
        </p:nvCxnSpPr>
        <p:spPr bwMode="auto">
          <a:xfrm rot="5400000">
            <a:off x="3364111" y="3078361"/>
            <a:ext cx="309563" cy="119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90" name="AutoShape 176"/>
          <p:cNvCxnSpPr>
            <a:cxnSpLocks noChangeShapeType="1"/>
            <a:stCxn id="66578" idx="3"/>
            <a:endCxn id="66585" idx="1"/>
          </p:cNvCxnSpPr>
          <p:nvPr/>
        </p:nvCxnSpPr>
        <p:spPr bwMode="auto">
          <a:xfrm>
            <a:off x="3864769" y="3423048"/>
            <a:ext cx="222647" cy="119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91" name="AutoShape 45"/>
          <p:cNvSpPr>
            <a:spLocks noChangeArrowheads="1"/>
          </p:cNvSpPr>
          <p:nvPr/>
        </p:nvSpPr>
        <p:spPr bwMode="auto">
          <a:xfrm>
            <a:off x="4087416" y="3945731"/>
            <a:ext cx="864394" cy="377429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ES_tradnl" altLang="es-MX" sz="600" b="1">
                <a:solidFill>
                  <a:srgbClr val="000000"/>
                </a:solidFill>
              </a:rPr>
              <a:t>Enviar Orden de Compra a Proveedor</a:t>
            </a:r>
            <a:endParaRPr lang="es-ES" altLang="es-MX" sz="600" b="1">
              <a:solidFill>
                <a:srgbClr val="000000"/>
              </a:solidFill>
            </a:endParaRPr>
          </a:p>
        </p:txBody>
      </p:sp>
      <p:cxnSp>
        <p:nvCxnSpPr>
          <p:cNvPr id="66592" name="AutoShape 178"/>
          <p:cNvCxnSpPr>
            <a:cxnSpLocks noChangeShapeType="1"/>
            <a:stCxn id="66585" idx="2"/>
            <a:endCxn id="66591" idx="0"/>
          </p:cNvCxnSpPr>
          <p:nvPr/>
        </p:nvCxnSpPr>
        <p:spPr bwMode="auto">
          <a:xfrm rot="5400000">
            <a:off x="4339828" y="3765947"/>
            <a:ext cx="359569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93" name="AutoShape 179"/>
          <p:cNvCxnSpPr>
            <a:cxnSpLocks noChangeShapeType="1"/>
            <a:stCxn id="66591" idx="2"/>
            <a:endCxn id="66564" idx="0"/>
          </p:cNvCxnSpPr>
          <p:nvPr/>
        </p:nvCxnSpPr>
        <p:spPr bwMode="auto">
          <a:xfrm rot="5400000">
            <a:off x="4321969" y="4520804"/>
            <a:ext cx="395288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94" name="AutoShape 44"/>
          <p:cNvSpPr>
            <a:spLocks noChangeArrowheads="1"/>
          </p:cNvSpPr>
          <p:nvPr/>
        </p:nvSpPr>
        <p:spPr bwMode="auto">
          <a:xfrm>
            <a:off x="5395913" y="1762125"/>
            <a:ext cx="826294" cy="485775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ES_tradnl" altLang="es-MX" sz="600" b="1">
                <a:solidFill>
                  <a:srgbClr val="000000"/>
                </a:solidFill>
              </a:rPr>
              <a:t>Requiere Cotización</a:t>
            </a:r>
            <a:endParaRPr lang="es-MX" altLang="es-MX" sz="600" b="1">
              <a:solidFill>
                <a:srgbClr val="000000"/>
              </a:solidFill>
            </a:endParaRPr>
          </a:p>
        </p:txBody>
      </p:sp>
      <p:sp>
        <p:nvSpPr>
          <p:cNvPr id="66595" name="Rectangle 52"/>
          <p:cNvSpPr>
            <a:spLocks noChangeArrowheads="1"/>
          </p:cNvSpPr>
          <p:nvPr/>
        </p:nvSpPr>
        <p:spPr bwMode="auto">
          <a:xfrm>
            <a:off x="5376862" y="2545556"/>
            <a:ext cx="863204" cy="377429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600" b="1">
                <a:solidFill>
                  <a:srgbClr val="000000"/>
                </a:solidFill>
              </a:rPr>
              <a:t>ME21N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600" b="1">
                <a:solidFill>
                  <a:srgbClr val="000000"/>
                </a:solidFill>
              </a:rPr>
              <a:t>Creación de Orden de Compra</a:t>
            </a:r>
          </a:p>
        </p:txBody>
      </p:sp>
      <p:sp>
        <p:nvSpPr>
          <p:cNvPr id="66598" name="AutoShape 45"/>
          <p:cNvSpPr>
            <a:spLocks noChangeArrowheads="1"/>
          </p:cNvSpPr>
          <p:nvPr/>
        </p:nvSpPr>
        <p:spPr bwMode="auto">
          <a:xfrm>
            <a:off x="6569869" y="1446610"/>
            <a:ext cx="864394" cy="377428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MX" sz="600" b="1">
                <a:solidFill>
                  <a:srgbClr val="000000"/>
                </a:solidFill>
              </a:rPr>
              <a:t>Solicitud de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MX" sz="600" b="1">
                <a:solidFill>
                  <a:srgbClr val="000000"/>
                </a:solidFill>
              </a:rPr>
              <a:t>Cotizaciones</a:t>
            </a:r>
            <a:endParaRPr lang="es-ES" altLang="es-MX" sz="675" b="1">
              <a:solidFill>
                <a:srgbClr val="000000"/>
              </a:solidFill>
            </a:endParaRPr>
          </a:p>
        </p:txBody>
      </p:sp>
      <p:cxnSp>
        <p:nvCxnSpPr>
          <p:cNvPr id="66599" name="AutoShape 185"/>
          <p:cNvCxnSpPr>
            <a:cxnSpLocks noChangeShapeType="1"/>
            <a:stCxn id="66594" idx="2"/>
            <a:endCxn id="66595" idx="0"/>
          </p:cNvCxnSpPr>
          <p:nvPr/>
        </p:nvCxnSpPr>
        <p:spPr bwMode="auto">
          <a:xfrm rot="5400000">
            <a:off x="5660232" y="2396729"/>
            <a:ext cx="297656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605" name="AutoShape 191"/>
          <p:cNvCxnSpPr>
            <a:cxnSpLocks noChangeShapeType="1"/>
            <a:stCxn id="66598" idx="2"/>
            <a:endCxn id="66565" idx="0"/>
          </p:cNvCxnSpPr>
          <p:nvPr/>
        </p:nvCxnSpPr>
        <p:spPr bwMode="auto">
          <a:xfrm rot="5400000">
            <a:off x="6814543" y="2012752"/>
            <a:ext cx="376238" cy="119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606" name="AutoShape 192"/>
          <p:cNvCxnSpPr>
            <a:cxnSpLocks noChangeShapeType="1"/>
            <a:stCxn id="66594" idx="0"/>
            <a:endCxn id="66598" idx="1"/>
          </p:cNvCxnSpPr>
          <p:nvPr/>
        </p:nvCxnSpPr>
        <p:spPr bwMode="auto">
          <a:xfrm rot="5400000" flipH="1" flipV="1">
            <a:off x="6169819" y="1275160"/>
            <a:ext cx="126206" cy="847725"/>
          </a:xfrm>
          <a:prstGeom prst="bentConnector2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607" name="AutoShape 193"/>
          <p:cNvCxnSpPr>
            <a:cxnSpLocks noChangeShapeType="1"/>
            <a:stCxn id="66574" idx="3"/>
            <a:endCxn id="66594" idx="1"/>
          </p:cNvCxnSpPr>
          <p:nvPr/>
        </p:nvCxnSpPr>
        <p:spPr bwMode="auto">
          <a:xfrm>
            <a:off x="3932635" y="2005013"/>
            <a:ext cx="1463278" cy="1191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608" name="AutoShape 194"/>
          <p:cNvCxnSpPr>
            <a:cxnSpLocks noChangeShapeType="1"/>
            <a:stCxn id="66567" idx="1"/>
            <a:endCxn id="66573" idx="0"/>
          </p:cNvCxnSpPr>
          <p:nvPr/>
        </p:nvCxnSpPr>
        <p:spPr bwMode="auto">
          <a:xfrm rot="10800000" flipV="1">
            <a:off x="2203848" y="1296591"/>
            <a:ext cx="902494" cy="519113"/>
          </a:xfrm>
          <a:prstGeom prst="bentConnector2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609" name="Text Box 77"/>
          <p:cNvSpPr txBox="1">
            <a:spLocks noChangeArrowheads="1"/>
          </p:cNvSpPr>
          <p:nvPr/>
        </p:nvSpPr>
        <p:spPr bwMode="auto">
          <a:xfrm>
            <a:off x="3937239" y="1880532"/>
            <a:ext cx="10259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600" b="1" dirty="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66610" name="Text Box 77"/>
          <p:cNvSpPr txBox="1">
            <a:spLocks noChangeArrowheads="1"/>
          </p:cNvSpPr>
          <p:nvPr/>
        </p:nvSpPr>
        <p:spPr bwMode="auto">
          <a:xfrm>
            <a:off x="2668191" y="3326607"/>
            <a:ext cx="10259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600" b="1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66611" name="Text Box 78"/>
          <p:cNvSpPr txBox="1">
            <a:spLocks noChangeArrowheads="1"/>
          </p:cNvSpPr>
          <p:nvPr/>
        </p:nvSpPr>
        <p:spPr bwMode="auto">
          <a:xfrm>
            <a:off x="2243138" y="3680223"/>
            <a:ext cx="7213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600" b="1">
                <a:solidFill>
                  <a:srgbClr val="000000"/>
                </a:solidFill>
              </a:rPr>
              <a:t>Si</a:t>
            </a:r>
          </a:p>
        </p:txBody>
      </p:sp>
      <p:sp>
        <p:nvSpPr>
          <p:cNvPr id="66612" name="Text Box 78"/>
          <p:cNvSpPr txBox="1">
            <a:spLocks noChangeArrowheads="1"/>
          </p:cNvSpPr>
          <p:nvPr/>
        </p:nvSpPr>
        <p:spPr bwMode="auto">
          <a:xfrm>
            <a:off x="3539251" y="2288649"/>
            <a:ext cx="7213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600" b="1" dirty="0">
                <a:solidFill>
                  <a:srgbClr val="000000"/>
                </a:solidFill>
              </a:rPr>
              <a:t>Si</a:t>
            </a:r>
          </a:p>
        </p:txBody>
      </p:sp>
      <p:sp>
        <p:nvSpPr>
          <p:cNvPr id="66613" name="Text Box 78"/>
          <p:cNvSpPr txBox="1">
            <a:spLocks noChangeArrowheads="1"/>
          </p:cNvSpPr>
          <p:nvPr/>
        </p:nvSpPr>
        <p:spPr bwMode="auto">
          <a:xfrm>
            <a:off x="5882982" y="1674080"/>
            <a:ext cx="7213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600" b="1" dirty="0">
                <a:solidFill>
                  <a:srgbClr val="000000"/>
                </a:solidFill>
              </a:rPr>
              <a:t>Si</a:t>
            </a:r>
          </a:p>
        </p:txBody>
      </p:sp>
      <p:sp>
        <p:nvSpPr>
          <p:cNvPr id="66614" name="Text Box 77"/>
          <p:cNvSpPr txBox="1">
            <a:spLocks noChangeArrowheads="1"/>
          </p:cNvSpPr>
          <p:nvPr/>
        </p:nvSpPr>
        <p:spPr bwMode="auto">
          <a:xfrm>
            <a:off x="5840016" y="2253854"/>
            <a:ext cx="10259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600" b="1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66617" name="Oval 164"/>
          <p:cNvSpPr>
            <a:spLocks noChangeArrowheads="1"/>
          </p:cNvSpPr>
          <p:nvPr/>
        </p:nvSpPr>
        <p:spPr bwMode="auto">
          <a:xfrm>
            <a:off x="5695951" y="2334816"/>
            <a:ext cx="108347" cy="10834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350">
              <a:solidFill>
                <a:srgbClr val="000000"/>
              </a:solidFill>
            </a:endParaRPr>
          </a:p>
        </p:txBody>
      </p:sp>
      <p:cxnSp>
        <p:nvCxnSpPr>
          <p:cNvPr id="66618" name="Elbow Connector 68"/>
          <p:cNvCxnSpPr>
            <a:cxnSpLocks noChangeShapeType="1"/>
            <a:stCxn id="66565" idx="1"/>
            <a:endCxn id="66617" idx="6"/>
          </p:cNvCxnSpPr>
          <p:nvPr/>
        </p:nvCxnSpPr>
        <p:spPr bwMode="auto">
          <a:xfrm rot="10800000">
            <a:off x="5804297" y="2389585"/>
            <a:ext cx="766763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err="1"/>
              <a:t>Ordenes</a:t>
            </a:r>
            <a:r>
              <a:rPr/>
              <a:t> de </a:t>
            </a:r>
            <a:r>
              <a:rPr err="1"/>
              <a:t>Compra</a:t>
            </a:r>
            <a:r>
              <a:rPr/>
              <a:t> </a:t>
            </a:r>
            <a:r>
              <a:rPr err="1"/>
              <a:t>Discretas</a:t>
            </a:r>
            <a:endParaRPr/>
          </a:p>
        </p:txBody>
      </p:sp>
      <p:sp>
        <p:nvSpPr>
          <p:cNvPr id="60" name="AutoShape 56"/>
          <p:cNvSpPr>
            <a:spLocks noChangeArrowheads="1"/>
          </p:cNvSpPr>
          <p:nvPr/>
        </p:nvSpPr>
        <p:spPr bwMode="auto">
          <a:xfrm>
            <a:off x="2565202" y="382550"/>
            <a:ext cx="863204" cy="37742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600" b="1" dirty="0">
                <a:solidFill>
                  <a:srgbClr val="000000"/>
                </a:solidFill>
              </a:rPr>
              <a:t>Cotizaciones de proveedores</a:t>
            </a:r>
          </a:p>
        </p:txBody>
      </p:sp>
      <p:sp>
        <p:nvSpPr>
          <p:cNvPr id="61" name="AutoShape 56"/>
          <p:cNvSpPr>
            <a:spLocks noChangeArrowheads="1"/>
          </p:cNvSpPr>
          <p:nvPr/>
        </p:nvSpPr>
        <p:spPr bwMode="auto">
          <a:xfrm>
            <a:off x="1644611" y="373260"/>
            <a:ext cx="863204" cy="37742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600" b="1" dirty="0">
                <a:solidFill>
                  <a:srgbClr val="000000"/>
                </a:solidFill>
              </a:rPr>
              <a:t>Plan de Requerimiento de Materiales MRP</a:t>
            </a:r>
          </a:p>
        </p:txBody>
      </p:sp>
      <p:sp>
        <p:nvSpPr>
          <p:cNvPr id="66" name="AutoShape 45"/>
          <p:cNvSpPr>
            <a:spLocks noChangeArrowheads="1"/>
          </p:cNvSpPr>
          <p:nvPr/>
        </p:nvSpPr>
        <p:spPr bwMode="auto">
          <a:xfrm>
            <a:off x="5371914" y="3238059"/>
            <a:ext cx="864394" cy="377429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MX" sz="600" b="1">
                <a:solidFill>
                  <a:srgbClr val="000000"/>
                </a:solidFill>
              </a:rPr>
              <a:t>Aviso 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MX" sz="600" b="1">
                <a:solidFill>
                  <a:srgbClr val="000000"/>
                </a:solidFill>
              </a:rPr>
              <a:t>Proveedores</a:t>
            </a:r>
            <a:endParaRPr lang="es-ES" altLang="es-MX" sz="600" b="1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>
            <a:stCxn id="66595" idx="2"/>
            <a:endCxn id="66" idx="0"/>
          </p:cNvCxnSpPr>
          <p:nvPr/>
        </p:nvCxnSpPr>
        <p:spPr>
          <a:xfrm flipH="1">
            <a:off x="5804111" y="2922985"/>
            <a:ext cx="4353" cy="315074"/>
          </a:xfrm>
          <a:prstGeom prst="straightConnector1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>
            <a:stCxn id="66" idx="1"/>
            <a:endCxn id="66585" idx="3"/>
          </p:cNvCxnSpPr>
          <p:nvPr/>
        </p:nvCxnSpPr>
        <p:spPr>
          <a:xfrm flipH="1" flipV="1">
            <a:off x="4951810" y="3422452"/>
            <a:ext cx="506543" cy="4322"/>
          </a:xfrm>
          <a:prstGeom prst="straightConnector1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13"/>
          <p:cNvSpPr/>
          <p:nvPr/>
        </p:nvSpPr>
        <p:spPr>
          <a:xfrm>
            <a:off x="1562029" y="334253"/>
            <a:ext cx="3814833" cy="452646"/>
          </a:xfrm>
          <a:prstGeom prst="rect">
            <a:avLst/>
          </a:prstGeom>
          <a:noFill/>
          <a:ln w="12700">
            <a:solidFill>
              <a:srgbClr val="0000CC"/>
            </a:solidFill>
            <a:prstDash val="dash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s-MX" dirty="0"/>
          </a:p>
        </p:txBody>
      </p:sp>
      <p:sp>
        <p:nvSpPr>
          <p:cNvPr id="55" name="AutoShape 56"/>
          <p:cNvSpPr>
            <a:spLocks noChangeArrowheads="1"/>
          </p:cNvSpPr>
          <p:nvPr/>
        </p:nvSpPr>
        <p:spPr bwMode="auto">
          <a:xfrm>
            <a:off x="4436864" y="382786"/>
            <a:ext cx="863204" cy="37742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6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4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anose="020F0704030504030204" pitchFamily="34" charset="0"/>
              <a:buChar char="›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600" b="1" dirty="0">
                <a:solidFill>
                  <a:srgbClr val="000000"/>
                </a:solidFill>
              </a:rPr>
              <a:t>Transferencia de materiales a piso</a:t>
            </a:r>
          </a:p>
        </p:txBody>
      </p:sp>
    </p:spTree>
    <p:extLst>
      <p:ext uri="{BB962C8B-B14F-4D97-AF65-F5344CB8AC3E}">
        <p14:creationId xmlns:p14="http://schemas.microsoft.com/office/powerpoint/2010/main" val="320024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Aceptación del plano de negocio</a:t>
            </a:r>
            <a:endParaRPr lang="en-U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Ordenes de </a:t>
            </a:r>
            <a:r>
              <a:rPr lang="es-ES"/>
              <a:t>Compra Discretas</a:t>
            </a:r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1712867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Key </a:t>
            </a:r>
            <a:r>
              <a:rPr lang="es-MX" sz="2000" dirty="0" err="1">
                <a:solidFill>
                  <a:schemeClr val="tx1"/>
                </a:solidFill>
              </a:rPr>
              <a:t>User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838699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Consultor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712867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4838699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ángulo 22"/>
          <p:cNvSpPr/>
          <p:nvPr/>
        </p:nvSpPr>
        <p:spPr>
          <a:xfrm>
            <a:off x="1712867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4" name="Rectángulo 23"/>
          <p:cNvSpPr/>
          <p:nvPr/>
        </p:nvSpPr>
        <p:spPr>
          <a:xfrm>
            <a:off x="4838699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5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83990" y="526401"/>
            <a:ext cx="422122" cy="273844"/>
          </a:xfrm>
        </p:spPr>
        <p:txBody>
          <a:bodyPr/>
          <a:lstStyle/>
          <a:p>
            <a:fld id="{4C56A5C3-2649-164B-BEA4-B11CF0CB3D8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31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Simbología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7</a:t>
            </a:fld>
            <a:endParaRPr lang="es-ES"/>
          </a:p>
        </p:txBody>
      </p:sp>
      <p:graphicFrame>
        <p:nvGraphicFramePr>
          <p:cNvPr id="3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707344"/>
              </p:ext>
            </p:extLst>
          </p:nvPr>
        </p:nvGraphicFramePr>
        <p:xfrm>
          <a:off x="314475" y="1631670"/>
          <a:ext cx="8628668" cy="3238512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1671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997"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Proceso</a:t>
                      </a:r>
                      <a:r>
                        <a:rPr lang="es-MX" sz="1100" baseline="0" noProof="0" dirty="0"/>
                        <a:t> vinculado. Existe un diagrama a detalle de este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Conector . Conecta</a:t>
                      </a:r>
                      <a:r>
                        <a:rPr lang="es-MX" sz="1100" baseline="0" noProof="0" dirty="0"/>
                        <a:t> pasos específicos del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</a:t>
                      </a:r>
                      <a:r>
                        <a:rPr lang="es-MX" sz="1100" noProof="0" dirty="0"/>
                        <a:t>manual. Cubre un paso</a:t>
                      </a:r>
                      <a:r>
                        <a:rPr lang="es-MX" sz="1100" baseline="0" noProof="0" dirty="0"/>
                        <a:t> del proceso</a:t>
                      </a:r>
                      <a:r>
                        <a:rPr lang="es-MX" sz="1100" noProof="0" dirty="0"/>
                        <a:t> realizado manualmente por el usuario</a:t>
                      </a:r>
                      <a:r>
                        <a:rPr lang="es-MX" sz="1100" baseline="0" noProof="0" dirty="0"/>
                        <a:t> fuera del sistema.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Evento o</a:t>
                      </a:r>
                      <a:r>
                        <a:rPr lang="es-MX" sz="1100" baseline="0" noProof="0" dirty="0"/>
                        <a:t> a</a:t>
                      </a:r>
                      <a:r>
                        <a:rPr lang="es-MX" sz="1100" noProof="0" dirty="0"/>
                        <a:t>ctividad  externa al proceso. </a:t>
                      </a:r>
                      <a:endParaRPr lang="es-MX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en SAP. Cubre un paso del proceso realizado en el sistema SAP, especifica una transacción a utilizar.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Decisión</a:t>
                      </a:r>
                      <a:r>
                        <a:rPr lang="es-MX" sz="1100" baseline="0" noProof="0" dirty="0"/>
                        <a:t>. Identifica una decisión a ser tomada por el usuario en el proceso lo cual deriva en diferentes actividades a realizar.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Impresión</a:t>
                      </a:r>
                      <a:r>
                        <a:rPr lang="es-MX" sz="1100" baseline="0" noProof="0" dirty="0"/>
                        <a:t>. Identifica un documento impreso (ej. Reporte, forma)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Engloba</a:t>
                      </a:r>
                      <a:r>
                        <a:rPr lang="es-MX" sz="1100" baseline="0" noProof="0" dirty="0"/>
                        <a:t> actividades / transacciones relacionadas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 agregado</a:t>
                      </a:r>
                      <a:r>
                        <a:rPr lang="es-MX" sz="1100" baseline="0" noProof="0" dirty="0"/>
                        <a:t> funcional/interface. Cubre un paso del proceso realizado en el sistema SAP con un agregado funcional o a través de una interface </a:t>
                      </a:r>
                      <a:r>
                        <a:rPr lang="es-MX" sz="1100" baseline="0" noProof="0" dirty="0" err="1"/>
                        <a:t>desarrolada</a:t>
                      </a:r>
                      <a:r>
                        <a:rPr lang="es-MX" sz="1100" baseline="0" noProof="0" dirty="0"/>
                        <a:t>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Flujo</a:t>
                      </a:r>
                      <a:r>
                        <a:rPr lang="es-MX" sz="1100" baseline="0" noProof="0" dirty="0"/>
                        <a:t> a seguir. Identifica la secuencia normal de pasos a seguir en el proceso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AutoShape 56"/>
          <p:cNvSpPr>
            <a:spLocks noChangeArrowheads="1"/>
          </p:cNvSpPr>
          <p:nvPr/>
        </p:nvSpPr>
        <p:spPr bwMode="auto">
          <a:xfrm>
            <a:off x="773735" y="1955665"/>
            <a:ext cx="635827" cy="407963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7" name="AutoShape 45"/>
          <p:cNvSpPr>
            <a:spLocks noChangeArrowheads="1"/>
          </p:cNvSpPr>
          <p:nvPr/>
        </p:nvSpPr>
        <p:spPr bwMode="auto">
          <a:xfrm>
            <a:off x="773296" y="2497286"/>
            <a:ext cx="636705" cy="407963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>
              <a:lnSpc>
                <a:spcPct val="80000"/>
              </a:lnSpc>
            </a:pPr>
            <a:endParaRPr lang="es-ES" altLang="es-MX" sz="60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8" name="Rectangle 52"/>
          <p:cNvSpPr>
            <a:spLocks noChangeArrowheads="1"/>
          </p:cNvSpPr>
          <p:nvPr/>
        </p:nvSpPr>
        <p:spPr bwMode="auto">
          <a:xfrm>
            <a:off x="763480" y="3117209"/>
            <a:ext cx="635827" cy="407964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9" name="AutoShape 306"/>
          <p:cNvSpPr>
            <a:spLocks noChangeArrowheads="1"/>
          </p:cNvSpPr>
          <p:nvPr/>
        </p:nvSpPr>
        <p:spPr bwMode="auto">
          <a:xfrm>
            <a:off x="773296" y="3714248"/>
            <a:ext cx="636705" cy="407963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40" name="Rectangle 52"/>
          <p:cNvSpPr>
            <a:spLocks noChangeArrowheads="1"/>
          </p:cNvSpPr>
          <p:nvPr/>
        </p:nvSpPr>
        <p:spPr bwMode="auto">
          <a:xfrm>
            <a:off x="773735" y="4258588"/>
            <a:ext cx="635827" cy="407963"/>
          </a:xfrm>
          <a:prstGeom prst="rect">
            <a:avLst/>
          </a:prstGeom>
          <a:gradFill rotWithShape="1">
            <a:gsLst>
              <a:gs pos="0">
                <a:srgbClr val="FF6161"/>
              </a:gs>
              <a:gs pos="50000">
                <a:srgbClr val="FFAFAF"/>
              </a:gs>
              <a:gs pos="100000">
                <a:srgbClr val="FF6161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endParaRPr lang="es-MX" sz="600" b="1" dirty="0">
              <a:solidFill>
                <a:srgbClr val="2B2D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lowchart: Connector 30"/>
          <p:cNvSpPr>
            <a:spLocks noChangeArrowheads="1"/>
          </p:cNvSpPr>
          <p:nvPr/>
        </p:nvSpPr>
        <p:spPr bwMode="auto">
          <a:xfrm>
            <a:off x="5602495" y="2090151"/>
            <a:ext cx="137160" cy="138991"/>
          </a:xfrm>
          <a:prstGeom prst="flowChartConnector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s-MX" altLang="es-MX" sz="8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2" name="AutoShape 43"/>
          <p:cNvSpPr>
            <a:spLocks noChangeArrowheads="1"/>
          </p:cNvSpPr>
          <p:nvPr/>
        </p:nvSpPr>
        <p:spPr bwMode="auto">
          <a:xfrm>
            <a:off x="5353600" y="2497286"/>
            <a:ext cx="634951" cy="407963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s-MX" altLang="es-MX" sz="6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3" name="AutoShape 53"/>
          <p:cNvSpPr>
            <a:spLocks noChangeArrowheads="1"/>
          </p:cNvSpPr>
          <p:nvPr/>
        </p:nvSpPr>
        <p:spPr bwMode="auto">
          <a:xfrm>
            <a:off x="5334306" y="3087610"/>
            <a:ext cx="673539" cy="467163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MX" sz="6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4" name="Rectangle 13"/>
          <p:cNvSpPr/>
          <p:nvPr/>
        </p:nvSpPr>
        <p:spPr>
          <a:xfrm>
            <a:off x="5303611" y="3691906"/>
            <a:ext cx="734928" cy="452646"/>
          </a:xfrm>
          <a:prstGeom prst="rect">
            <a:avLst/>
          </a:prstGeom>
          <a:noFill/>
          <a:ln w="19050" cmpd="sng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dirty="0"/>
          </a:p>
        </p:txBody>
      </p:sp>
      <p:cxnSp>
        <p:nvCxnSpPr>
          <p:cNvPr id="45" name="Straight Arrow Connector 25"/>
          <p:cNvCxnSpPr>
            <a:cxnSpLocks noChangeShapeType="1"/>
          </p:cNvCxnSpPr>
          <p:nvPr/>
        </p:nvCxnSpPr>
        <p:spPr bwMode="auto">
          <a:xfrm>
            <a:off x="5368508" y="4462569"/>
            <a:ext cx="605133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3803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</a:t>
            </a:r>
            <a:r>
              <a:rPr lang="es-MX" dirty="0" err="1"/>
              <a:t>layout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8</a:t>
            </a:fld>
            <a:endParaRPr lang="es-ES"/>
          </a:p>
        </p:txBody>
      </p:sp>
      <p:grpSp>
        <p:nvGrpSpPr>
          <p:cNvPr id="2" name="Grupo 1"/>
          <p:cNvGrpSpPr/>
          <p:nvPr/>
        </p:nvGrpSpPr>
        <p:grpSpPr>
          <a:xfrm>
            <a:off x="1328923" y="1517859"/>
            <a:ext cx="6556611" cy="3213136"/>
            <a:chOff x="323850" y="1320800"/>
            <a:chExt cx="8424863" cy="5143360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1773238"/>
              <a:ext cx="5267325" cy="395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4"/>
            <p:cNvSpPr txBox="1"/>
            <p:nvPr/>
          </p:nvSpPr>
          <p:spPr>
            <a:xfrm>
              <a:off x="323850" y="1320800"/>
              <a:ext cx="2376488" cy="3953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>
                <a:defRPr/>
              </a:pPr>
              <a:r>
                <a:rPr lang="es-MX" sz="900" b="1" dirty="0"/>
                <a:t>Título del diagrama</a:t>
              </a:r>
            </a:p>
          </p:txBody>
        </p:sp>
        <p:sp>
          <p:nvSpPr>
            <p:cNvPr id="18" name="TextBox 6"/>
            <p:cNvSpPr txBox="1"/>
            <p:nvPr/>
          </p:nvSpPr>
          <p:spPr>
            <a:xfrm>
              <a:off x="323850" y="1844675"/>
              <a:ext cx="2376488" cy="10346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Entradas del proceso</a:t>
              </a:r>
              <a:r>
                <a:rPr lang="es-MX" sz="900" dirty="0">
                  <a:solidFill>
                    <a:schemeClr val="tx1"/>
                  </a:solidFill>
                </a:rPr>
                <a:t>: Identifica procesos, eventos y/o actividades externas que influyen en el curso de eventos del escenario.</a:t>
              </a:r>
            </a:p>
          </p:txBody>
        </p:sp>
        <p:sp>
          <p:nvSpPr>
            <p:cNvPr id="19" name="TextBox 7"/>
            <p:cNvSpPr txBox="1"/>
            <p:nvPr/>
          </p:nvSpPr>
          <p:spPr>
            <a:xfrm>
              <a:off x="323850" y="298659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Roles responsables</a:t>
              </a:r>
              <a:r>
                <a:rPr lang="es-MX" sz="900" dirty="0"/>
                <a:t>: Identifica un rol de usuario, unidad organizacional o grupo que es responsable de la ejecución de los pasos englobados en el renglón.</a:t>
              </a:r>
            </a:p>
          </p:txBody>
        </p:sp>
        <p:cxnSp>
          <p:nvCxnSpPr>
            <p:cNvPr id="20" name="Straight Connector 8"/>
            <p:cNvCxnSpPr>
              <a:stCxn id="16" idx="1"/>
              <a:endCxn id="16" idx="3"/>
            </p:cNvCxnSpPr>
            <p:nvPr/>
          </p:nvCxnSpPr>
          <p:spPr>
            <a:xfrm>
              <a:off x="3481388" y="3749675"/>
              <a:ext cx="52673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10"/>
            <p:cNvSpPr txBox="1"/>
            <p:nvPr/>
          </p:nvSpPr>
          <p:spPr>
            <a:xfrm>
              <a:off x="323850" y="5651260"/>
              <a:ext cx="2376488" cy="8129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Salida del proceso</a:t>
              </a:r>
              <a:r>
                <a:rPr lang="es-MX" sz="900" dirty="0">
                  <a:solidFill>
                    <a:schemeClr val="tx1"/>
                  </a:solidFill>
                </a:rPr>
                <a:t>. Identifica el fin del procesos o la salida a otros procesos, eventos y/o actividades.</a:t>
              </a:r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323850" y="430542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Flujo del proceso</a:t>
              </a:r>
              <a:r>
                <a:rPr lang="es-MX" sz="900" dirty="0"/>
                <a:t>. En este espacio se encuentran los pasos fuera y dentro del sistema, decisiones, otros procesos a ser ejecutados por los roles responsables</a:t>
              </a:r>
            </a:p>
          </p:txBody>
        </p:sp>
        <p:cxnSp>
          <p:nvCxnSpPr>
            <p:cNvPr id="23" name="Straight Arrow Connector 12"/>
            <p:cNvCxnSpPr>
              <a:stCxn id="17" idx="3"/>
            </p:cNvCxnSpPr>
            <p:nvPr/>
          </p:nvCxnSpPr>
          <p:spPr>
            <a:xfrm>
              <a:off x="2700338" y="1518471"/>
              <a:ext cx="647700" cy="2547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14"/>
            <p:cNvCxnSpPr>
              <a:stCxn id="18" idx="3"/>
            </p:cNvCxnSpPr>
            <p:nvPr/>
          </p:nvCxnSpPr>
          <p:spPr>
            <a:xfrm flipV="1">
              <a:off x="2700338" y="2214569"/>
              <a:ext cx="647701" cy="14740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6"/>
            <p:cNvCxnSpPr>
              <a:stCxn id="19" idx="3"/>
            </p:cNvCxnSpPr>
            <p:nvPr/>
          </p:nvCxnSpPr>
          <p:spPr>
            <a:xfrm flipV="1">
              <a:off x="2700338" y="2986602"/>
              <a:ext cx="647701" cy="6281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8"/>
            <p:cNvCxnSpPr>
              <a:stCxn id="19" idx="3"/>
            </p:cNvCxnSpPr>
            <p:nvPr/>
          </p:nvCxnSpPr>
          <p:spPr>
            <a:xfrm>
              <a:off x="2700338" y="3614742"/>
              <a:ext cx="647701" cy="3243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1"/>
            <p:cNvCxnSpPr>
              <a:stCxn id="22" idx="3"/>
            </p:cNvCxnSpPr>
            <p:nvPr/>
          </p:nvCxnSpPr>
          <p:spPr>
            <a:xfrm flipV="1">
              <a:off x="2700338" y="4037136"/>
              <a:ext cx="3095625" cy="8964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3"/>
            <p:cNvCxnSpPr>
              <a:stCxn id="21" idx="3"/>
            </p:cNvCxnSpPr>
            <p:nvPr/>
          </p:nvCxnSpPr>
          <p:spPr>
            <a:xfrm flipV="1">
              <a:off x="2700338" y="5614256"/>
              <a:ext cx="768421" cy="4434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ángulo 2"/>
          <p:cNvSpPr/>
          <p:nvPr/>
        </p:nvSpPr>
        <p:spPr>
          <a:xfrm>
            <a:off x="3776434" y="1810168"/>
            <a:ext cx="4099272" cy="2469422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8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296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dvanzer">
      <a:dk1>
        <a:srgbClr val="000000"/>
      </a:dk1>
      <a:lt1>
        <a:sysClr val="window" lastClr="FFFFFF"/>
      </a:lt1>
      <a:dk2>
        <a:srgbClr val="506576"/>
      </a:dk2>
      <a:lt2>
        <a:srgbClr val="EEECE1"/>
      </a:lt2>
      <a:accent1>
        <a:srgbClr val="B4CD2C"/>
      </a:accent1>
      <a:accent2>
        <a:srgbClr val="506576"/>
      </a:accent2>
      <a:accent3>
        <a:srgbClr val="B4CD2C"/>
      </a:accent3>
      <a:accent4>
        <a:srgbClr val="506576"/>
      </a:accent4>
      <a:accent5>
        <a:srgbClr val="B4CD2C"/>
      </a:accent5>
      <a:accent6>
        <a:srgbClr val="506576"/>
      </a:accent6>
      <a:hlink>
        <a:srgbClr val="B4CD2C"/>
      </a:hlink>
      <a:folHlink>
        <a:srgbClr val="50657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562</Words>
  <Application>Microsoft Office PowerPoint</Application>
  <PresentationFormat>On-screen Show (16:9)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MS PGothic</vt:lpstr>
      <vt:lpstr>Arial</vt:lpstr>
      <vt:lpstr>Avenir Black</vt:lpstr>
      <vt:lpstr>Avenir Light</vt:lpstr>
      <vt:lpstr>Avenir Medium</vt:lpstr>
      <vt:lpstr>Calibri</vt:lpstr>
      <vt:lpstr>Tema de Office</vt:lpstr>
      <vt:lpstr>ORDENES DE COMPRA DISCRETAS</vt:lpstr>
      <vt:lpstr>Descripción del proceso</vt:lpstr>
      <vt:lpstr>Premisas, comentarios, funcionalidad y/o reglas de negocio del cliente</vt:lpstr>
      <vt:lpstr>Agregados funcionales y/o interfaces</vt:lpstr>
      <vt:lpstr>Ordenes de Compra Discretas</vt:lpstr>
      <vt:lpstr>Aceptación del plano de negocio</vt:lpstr>
      <vt:lpstr>Simbología</vt:lpstr>
      <vt:lpstr>Descripción del layout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Estefania</dc:creator>
  <cp:lastModifiedBy>Melissa Valdés</cp:lastModifiedBy>
  <cp:revision>61</cp:revision>
  <dcterms:created xsi:type="dcterms:W3CDTF">2015-01-15T15:32:50Z</dcterms:created>
  <dcterms:modified xsi:type="dcterms:W3CDTF">2016-08-24T17:31:42Z</dcterms:modified>
</cp:coreProperties>
</file>