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50" d="100"/>
          <a:sy n="150" d="100"/>
        </p:scale>
        <p:origin x="108" y="-22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18/08/2016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18/08/2016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 userDrawn="1"/>
        </p:nvGrpSpPr>
        <p:grpSpPr bwMode="auto">
          <a:xfrm>
            <a:off x="0" y="-2382"/>
            <a:ext cx="9145588" cy="5167313"/>
            <a:chOff x="0" y="-3175"/>
            <a:chExt cx="9145588" cy="6889750"/>
          </a:xfrm>
        </p:grpSpPr>
        <p:pic>
          <p:nvPicPr>
            <p:cNvPr id="3" name="Picture 26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6318250"/>
              <a:ext cx="1214438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0482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pic>
          <p:nvPicPr>
            <p:cNvPr id="5" name="Picture 14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6446838"/>
              <a:ext cx="395288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15"/>
            <p:cNvSpPr>
              <a:spLocks noChangeShapeType="1"/>
            </p:cNvSpPr>
            <p:nvPr userDrawn="1"/>
          </p:nvSpPr>
          <p:spPr bwMode="auto">
            <a:xfrm>
              <a:off x="0" y="476250"/>
              <a:ext cx="9144000" cy="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pic>
          <p:nvPicPr>
            <p:cNvPr id="7" name="Picture 11" descr="scai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150" y="6426200"/>
              <a:ext cx="3238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4"/>
            <p:cNvSpPr>
              <a:spLocks noChangeArrowheads="1"/>
            </p:cNvSpPr>
            <p:nvPr userDrawn="1"/>
          </p:nvSpPr>
          <p:spPr bwMode="auto">
            <a:xfrm>
              <a:off x="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903605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pic>
          <p:nvPicPr>
            <p:cNvPr id="10" name="Picture 22" descr="SCAi copyright vers Prof 15%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032750" y="520700"/>
              <a:ext cx="1014413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5"/>
            <p:cNvGrpSpPr>
              <a:grpSpLocks/>
            </p:cNvGrpSpPr>
            <p:nvPr userDrawn="1"/>
          </p:nvGrpSpPr>
          <p:grpSpPr bwMode="auto">
            <a:xfrm>
              <a:off x="1588" y="6165850"/>
              <a:ext cx="9144000" cy="720725"/>
              <a:chOff x="1587" y="6165201"/>
              <a:chExt cx="9144000" cy="720649"/>
            </a:xfrm>
          </p:grpSpPr>
          <p:sp>
            <p:nvSpPr>
              <p:cNvPr id="17" name="Rectangle 13"/>
              <p:cNvSpPr>
                <a:spLocks noChangeArrowheads="1"/>
              </p:cNvSpPr>
              <p:nvPr userDrawn="1"/>
            </p:nvSpPr>
            <p:spPr bwMode="auto">
              <a:xfrm>
                <a:off x="1587" y="6165201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s-MX" altLang="es-MX" sz="1125" dirty="0">
                  <a:solidFill>
                    <a:srgbClr val="575A5D"/>
                  </a:solidFill>
                  <a:cs typeface="Arial" charset="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6165201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MX" altLang="es-MX" sz="750" b="1">
                    <a:solidFill>
                      <a:srgbClr val="575A5D"/>
                    </a:solidFill>
                    <a:cs typeface="Arial" charset="0"/>
                  </a:rPr>
                  <a:t>Salida</a:t>
                </a:r>
                <a:endParaRPr lang="es-ES" altLang="es-MX" sz="750" b="1">
                  <a:solidFill>
                    <a:srgbClr val="575A5D"/>
                  </a:solidFill>
                  <a:cs typeface="Arial" charset="0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 userDrawn="1"/>
          </p:nvGrpSpPr>
          <p:grpSpPr bwMode="auto">
            <a:xfrm>
              <a:off x="1588" y="406400"/>
              <a:ext cx="9144000" cy="720725"/>
              <a:chOff x="1587" y="406355"/>
              <a:chExt cx="9144000" cy="720649"/>
            </a:xfrm>
          </p:grpSpPr>
          <p:sp>
            <p:nvSpPr>
              <p:cNvPr id="15" name="Rectangle 10"/>
              <p:cNvSpPr>
                <a:spLocks noChangeArrowheads="1"/>
              </p:cNvSpPr>
              <p:nvPr userDrawn="1"/>
            </p:nvSpPr>
            <p:spPr bwMode="auto">
              <a:xfrm>
                <a:off x="1587" y="406355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s-MX" altLang="es-MX" sz="1125">
                  <a:solidFill>
                    <a:srgbClr val="575A5D"/>
                  </a:solidFill>
                  <a:cs typeface="Arial" charset="0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406355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s-MX" altLang="es-MX" sz="750" b="1" dirty="0">
                    <a:solidFill>
                      <a:srgbClr val="575A5D"/>
                    </a:solidFill>
                    <a:cs typeface="Arial" charset="0"/>
                  </a:rPr>
                  <a:t>Entrada</a:t>
                </a:r>
                <a:endParaRPr lang="es-ES" altLang="es-MX" sz="750" b="1" dirty="0">
                  <a:solidFill>
                    <a:srgbClr val="575A5D"/>
                  </a:solidFill>
                  <a:cs typeface="Arial" charset="0"/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 userDrawn="1"/>
          </p:nvSpPr>
          <p:spPr bwMode="auto">
            <a:xfrm>
              <a:off x="3175" y="6350"/>
              <a:ext cx="9140825" cy="39528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125">
                <a:solidFill>
                  <a:srgbClr val="575A5D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77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463493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4531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743542" y="463493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18/08/2016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PLAN DE ENTREGA PROVEDORES (RELEASES)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El plan de entregas (</a:t>
            </a:r>
            <a:r>
              <a:rPr lang="es-ES" altLang="en-US" dirty="0" err="1"/>
              <a:t>releases</a:t>
            </a:r>
            <a:r>
              <a:rPr lang="es-ES" altLang="en-US" dirty="0"/>
              <a:t>) provee de información a los proveedores con respecto a las cantidades de un material que deben de ser entregadas en una fecha determinada. </a:t>
            </a:r>
          </a:p>
          <a:p>
            <a:pPr algn="just"/>
            <a:r>
              <a:rPr lang="es-ES" altLang="en-US" dirty="0"/>
              <a:t>Se pueden gestionar </a:t>
            </a:r>
            <a:r>
              <a:rPr lang="es-ES" altLang="en-US" dirty="0" err="1"/>
              <a:t>relaseses</a:t>
            </a:r>
            <a:r>
              <a:rPr lang="es-ES" altLang="en-US" dirty="0"/>
              <a:t> de </a:t>
            </a:r>
            <a:r>
              <a:rPr lang="es-ES" altLang="en-US" dirty="0" err="1"/>
              <a:t>Forecast</a:t>
            </a:r>
            <a:r>
              <a:rPr lang="es-ES" altLang="en-US"/>
              <a:t> y JIT</a:t>
            </a:r>
            <a:endParaRPr lang="es-ES" altLang="en-US" dirty="0"/>
          </a:p>
          <a:p>
            <a:pPr algn="just"/>
            <a:r>
              <a:rPr lang="es-ES" altLang="en-US" dirty="0"/>
              <a:t>Pueden enviarse los </a:t>
            </a:r>
            <a:r>
              <a:rPr lang="es-ES" altLang="en-US" dirty="0" err="1"/>
              <a:t>releases</a:t>
            </a:r>
            <a:r>
              <a:rPr lang="es-ES" altLang="en-US" dirty="0"/>
              <a:t> a través de automáticamente con documentos EDI o de forma manual al proveedor. </a:t>
            </a:r>
          </a:p>
          <a:p>
            <a:pPr algn="just"/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Comparación </a:t>
            </a:r>
            <a:r>
              <a:rPr lang="es-ES" dirty="0"/>
              <a:t>de precios de proveedor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de todo el proceso de compras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Planeador </a:t>
            </a:r>
            <a:r>
              <a:rPr lang="es-ES"/>
              <a:t>de compras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14627" y="8187"/>
            <a:ext cx="6019800" cy="29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1125" b="1" dirty="0">
                <a:latin typeface="Calibri" pitchFamily="34" charset="0"/>
              </a:rPr>
              <a:t>Plan de entregas con proveedores</a:t>
            </a:r>
            <a:endParaRPr lang="es-ES" altLang="es-MX" sz="1125" b="1" dirty="0">
              <a:latin typeface="Calibri" pitchFamily="34" charset="0"/>
            </a:endParaRPr>
          </a:p>
        </p:txBody>
      </p:sp>
      <p:grpSp>
        <p:nvGrpSpPr>
          <p:cNvPr id="19459" name="Group 85"/>
          <p:cNvGrpSpPr>
            <a:grpSpLocks/>
          </p:cNvGrpSpPr>
          <p:nvPr/>
        </p:nvGrpSpPr>
        <p:grpSpPr bwMode="auto">
          <a:xfrm>
            <a:off x="0" y="843023"/>
            <a:ext cx="9144000" cy="3786376"/>
            <a:chOff x="0" y="709"/>
            <a:chExt cx="5758" cy="1447"/>
          </a:xfrm>
        </p:grpSpPr>
        <p:sp>
          <p:nvSpPr>
            <p:cNvPr id="19503" name="Rectangle 7"/>
            <p:cNvSpPr>
              <a:spLocks noChangeArrowheads="1"/>
            </p:cNvSpPr>
            <p:nvPr/>
          </p:nvSpPr>
          <p:spPr bwMode="auto">
            <a:xfrm>
              <a:off x="0" y="709"/>
              <a:ext cx="5758" cy="14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MX" altLang="es-MX" sz="1125" b="1">
                <a:latin typeface="Calibri" pitchFamily="34" charset="0"/>
              </a:endParaRPr>
            </a:p>
          </p:txBody>
        </p:sp>
        <p:sp>
          <p:nvSpPr>
            <p:cNvPr id="19504" name="Rectangle 8"/>
            <p:cNvSpPr>
              <a:spLocks noChangeArrowheads="1"/>
            </p:cNvSpPr>
            <p:nvPr/>
          </p:nvSpPr>
          <p:spPr bwMode="auto">
            <a:xfrm rot="10800000">
              <a:off x="7" y="709"/>
              <a:ext cx="210" cy="1134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MX" altLang="es-MX" sz="750" b="1" dirty="0">
                  <a:latin typeface="Calibri" pitchFamily="34" charset="0"/>
                </a:rPr>
                <a:t>Comprador</a:t>
              </a:r>
              <a:endParaRPr lang="es-ES" altLang="es-MX" sz="750" b="1" dirty="0">
                <a:latin typeface="Calibri" pitchFamily="34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 rot="10800000">
              <a:off x="7" y="1843"/>
              <a:ext cx="210" cy="313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MX" altLang="es-MX" sz="750" b="1" dirty="0">
                  <a:latin typeface="Calibri" pitchFamily="34" charset="0"/>
                </a:rPr>
                <a:t>Planeador de </a:t>
              </a:r>
            </a:p>
            <a:p>
              <a:pPr algn="ctr" eaLnBrk="1" hangingPunct="1"/>
              <a:r>
                <a:rPr lang="es-MX" altLang="es-MX" sz="750" b="1" dirty="0">
                  <a:latin typeface="Calibri" pitchFamily="34" charset="0"/>
                </a:rPr>
                <a:t>compras</a:t>
              </a:r>
              <a:endParaRPr lang="es-ES" altLang="es-MX" sz="750" b="1" dirty="0">
                <a:latin typeface="Calibri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 rot="10800000">
              <a:off x="216" y="1843"/>
              <a:ext cx="5541" cy="3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s-ES" altLang="es-MX" sz="750" b="1" dirty="0">
                <a:latin typeface="Calibri" pitchFamily="34" charset="0"/>
              </a:endParaRPr>
            </a:p>
          </p:txBody>
        </p:sp>
      </p:grpSp>
      <p:sp>
        <p:nvSpPr>
          <p:cNvPr id="19460" name="AutoShape 43"/>
          <p:cNvSpPr>
            <a:spLocks noChangeArrowheads="1"/>
          </p:cNvSpPr>
          <p:nvPr/>
        </p:nvSpPr>
        <p:spPr bwMode="auto">
          <a:xfrm>
            <a:off x="3443705" y="377450"/>
            <a:ext cx="863203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>
                <a:latin typeface="Calibri" pitchFamily="34" charset="0"/>
              </a:rPr>
              <a:t>Negociación con Proveedor</a:t>
            </a:r>
            <a:endParaRPr lang="es-ES_tradnl" altLang="es-MX" sz="600" b="1">
              <a:latin typeface="Calibri" pitchFamily="34" charset="0"/>
            </a:endParaRPr>
          </a:p>
        </p:txBody>
      </p:sp>
      <p:sp>
        <p:nvSpPr>
          <p:cNvPr id="19461" name="Rectangle 52"/>
          <p:cNvSpPr>
            <a:spLocks noChangeArrowheads="1"/>
          </p:cNvSpPr>
          <p:nvPr/>
        </p:nvSpPr>
        <p:spPr bwMode="auto">
          <a:xfrm>
            <a:off x="3926700" y="2139554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ME32L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Modificación de contrato marco para plan de entregas</a:t>
            </a:r>
          </a:p>
        </p:txBody>
      </p:sp>
      <p:sp>
        <p:nvSpPr>
          <p:cNvPr id="19462" name="AutoShape 44"/>
          <p:cNvSpPr>
            <a:spLocks noChangeArrowheads="1"/>
          </p:cNvSpPr>
          <p:nvPr/>
        </p:nvSpPr>
        <p:spPr bwMode="auto">
          <a:xfrm>
            <a:off x="3945750" y="1275160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latin typeface="Calibri" pitchFamily="34" charset="0"/>
              </a:rPr>
              <a:t>Existe  plan de entregas (</a:t>
            </a:r>
            <a:r>
              <a:rPr lang="es-MX" altLang="es-MX" sz="600" b="1" dirty="0" err="1">
                <a:latin typeface="Calibri" pitchFamily="34" charset="0"/>
              </a:rPr>
              <a:t>releases</a:t>
            </a:r>
            <a:r>
              <a:rPr lang="es-MX" altLang="es-MX" sz="600" b="1" dirty="0">
                <a:latin typeface="Calibri" pitchFamily="34" charset="0"/>
              </a:rPr>
              <a:t>)</a:t>
            </a:r>
          </a:p>
        </p:txBody>
      </p:sp>
      <p:sp>
        <p:nvSpPr>
          <p:cNvPr id="19463" name="Text Box 77"/>
          <p:cNvSpPr txBox="1">
            <a:spLocks noChangeArrowheads="1"/>
          </p:cNvSpPr>
          <p:nvPr/>
        </p:nvSpPr>
        <p:spPr bwMode="auto">
          <a:xfrm>
            <a:off x="4788712" y="1383507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No</a:t>
            </a:r>
          </a:p>
        </p:txBody>
      </p:sp>
      <p:sp>
        <p:nvSpPr>
          <p:cNvPr id="19464" name="Text Box 78"/>
          <p:cNvSpPr txBox="1">
            <a:spLocks noChangeArrowheads="1"/>
          </p:cNvSpPr>
          <p:nvPr/>
        </p:nvSpPr>
        <p:spPr bwMode="auto">
          <a:xfrm>
            <a:off x="4410094" y="1815704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Si</a:t>
            </a:r>
          </a:p>
        </p:txBody>
      </p:sp>
      <p:sp>
        <p:nvSpPr>
          <p:cNvPr id="19465" name="Rectangle 52"/>
          <p:cNvSpPr>
            <a:spLocks noChangeArrowheads="1"/>
          </p:cNvSpPr>
          <p:nvPr/>
        </p:nvSpPr>
        <p:spPr bwMode="auto">
          <a:xfrm>
            <a:off x="2433260" y="2139554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ME01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Crear libro de pedidos</a:t>
            </a:r>
          </a:p>
        </p:txBody>
      </p:sp>
      <p:sp>
        <p:nvSpPr>
          <p:cNvPr id="19467" name="AutoShape 45"/>
          <p:cNvSpPr>
            <a:spLocks noChangeArrowheads="1"/>
          </p:cNvSpPr>
          <p:nvPr/>
        </p:nvSpPr>
        <p:spPr bwMode="auto">
          <a:xfrm>
            <a:off x="3926700" y="3233737"/>
            <a:ext cx="86320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altLang="es-MX" sz="600" b="1">
                <a:latin typeface="Calibri" pitchFamily="34" charset="0"/>
              </a:rPr>
              <a:t>Aviso a </a:t>
            </a:r>
          </a:p>
          <a:p>
            <a:pPr algn="ctr" eaLnBrk="1" hangingPunct="1"/>
            <a:r>
              <a:rPr lang="es-ES_tradnl" altLang="es-MX" sz="600" b="1">
                <a:latin typeface="Calibri" pitchFamily="34" charset="0"/>
              </a:rPr>
              <a:t>Proveedores</a:t>
            </a:r>
            <a:endParaRPr lang="es-ES" altLang="es-MX" sz="600" b="1">
              <a:latin typeface="Calibri" pitchFamily="34" charset="0"/>
            </a:endParaRPr>
          </a:p>
        </p:txBody>
      </p:sp>
      <p:cxnSp>
        <p:nvCxnSpPr>
          <p:cNvPr id="19468" name="AutoShape 172"/>
          <p:cNvCxnSpPr>
            <a:cxnSpLocks noChangeShapeType="1"/>
            <a:stCxn id="46" idx="2"/>
            <a:endCxn id="19462" idx="0"/>
          </p:cNvCxnSpPr>
          <p:nvPr/>
        </p:nvCxnSpPr>
        <p:spPr bwMode="auto">
          <a:xfrm flipH="1">
            <a:off x="4358897" y="792487"/>
            <a:ext cx="5457" cy="48267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73"/>
          <p:cNvCxnSpPr>
            <a:cxnSpLocks noChangeShapeType="1"/>
            <a:stCxn id="19462" idx="3"/>
            <a:endCxn id="19478" idx="1"/>
          </p:cNvCxnSpPr>
          <p:nvPr/>
        </p:nvCxnSpPr>
        <p:spPr bwMode="auto">
          <a:xfrm>
            <a:off x="4772044" y="1518048"/>
            <a:ext cx="2231467" cy="5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74"/>
          <p:cNvCxnSpPr>
            <a:cxnSpLocks noChangeShapeType="1"/>
            <a:stCxn id="19462" idx="2"/>
            <a:endCxn id="19461" idx="0"/>
          </p:cNvCxnSpPr>
          <p:nvPr/>
        </p:nvCxnSpPr>
        <p:spPr bwMode="auto">
          <a:xfrm rot="5400000">
            <a:off x="4176732" y="1950245"/>
            <a:ext cx="364331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Oval 189"/>
          <p:cNvSpPr>
            <a:spLocks noChangeArrowheads="1"/>
          </p:cNvSpPr>
          <p:nvPr/>
        </p:nvSpPr>
        <p:spPr bwMode="auto">
          <a:xfrm>
            <a:off x="3145651" y="3413522"/>
            <a:ext cx="108347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MX" altLang="es-MX" sz="1350">
              <a:latin typeface="Calibri" pitchFamily="34" charset="0"/>
            </a:endParaRPr>
          </a:p>
        </p:txBody>
      </p:sp>
      <p:sp>
        <p:nvSpPr>
          <p:cNvPr id="19478" name="Rectangle 52"/>
          <p:cNvSpPr>
            <a:spLocks noChangeArrowheads="1"/>
          </p:cNvSpPr>
          <p:nvPr/>
        </p:nvSpPr>
        <p:spPr bwMode="auto">
          <a:xfrm>
            <a:off x="7003511" y="1329929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ME31L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Creación de contrato marco para plan de entregas</a:t>
            </a:r>
          </a:p>
        </p:txBody>
      </p:sp>
      <p:cxnSp>
        <p:nvCxnSpPr>
          <p:cNvPr id="19479" name="AutoShape 204"/>
          <p:cNvCxnSpPr>
            <a:cxnSpLocks noChangeShapeType="1"/>
            <a:stCxn id="19461" idx="1"/>
            <a:endCxn id="19465" idx="3"/>
          </p:cNvCxnSpPr>
          <p:nvPr/>
        </p:nvCxnSpPr>
        <p:spPr bwMode="auto">
          <a:xfrm flipH="1">
            <a:off x="3296463" y="2328268"/>
            <a:ext cx="630237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07"/>
          <p:cNvCxnSpPr>
            <a:cxnSpLocks noChangeShapeType="1"/>
            <a:stCxn id="19465" idx="2"/>
            <a:endCxn id="19467" idx="1"/>
          </p:cNvCxnSpPr>
          <p:nvPr/>
        </p:nvCxnSpPr>
        <p:spPr bwMode="auto">
          <a:xfrm rot="16200000" flipH="1">
            <a:off x="2986206" y="2395638"/>
            <a:ext cx="905470" cy="1148158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08"/>
          <p:cNvCxnSpPr>
            <a:cxnSpLocks noChangeShapeType="1"/>
            <a:stCxn id="19478" idx="2"/>
            <a:endCxn id="19484" idx="0"/>
          </p:cNvCxnSpPr>
          <p:nvPr/>
        </p:nvCxnSpPr>
        <p:spPr bwMode="auto">
          <a:xfrm rot="5400000">
            <a:off x="6685615" y="2456855"/>
            <a:ext cx="1498996" cy="127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AutoShape 209"/>
          <p:cNvSpPr>
            <a:spLocks noChangeArrowheads="1"/>
          </p:cNvSpPr>
          <p:nvPr/>
        </p:nvSpPr>
        <p:spPr bwMode="auto">
          <a:xfrm>
            <a:off x="6976127" y="3206353"/>
            <a:ext cx="917972" cy="43338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ME33L</a:t>
            </a:r>
          </a:p>
          <a:p>
            <a:pPr algn="ctr"/>
            <a:r>
              <a:rPr lang="es-ES_tradnl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contrato marco para plan de entregas</a:t>
            </a:r>
          </a:p>
        </p:txBody>
      </p:sp>
      <p:cxnSp>
        <p:nvCxnSpPr>
          <p:cNvPr id="19486" name="AutoShape 212"/>
          <p:cNvCxnSpPr>
            <a:cxnSpLocks noChangeShapeType="1"/>
            <a:stCxn id="19467" idx="3"/>
            <a:endCxn id="19484" idx="1"/>
          </p:cNvCxnSpPr>
          <p:nvPr/>
        </p:nvCxnSpPr>
        <p:spPr bwMode="auto">
          <a:xfrm>
            <a:off x="4703584" y="3422452"/>
            <a:ext cx="2272543" cy="595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AutoShape 215"/>
          <p:cNvCxnSpPr>
            <a:cxnSpLocks noChangeShapeType="1"/>
            <a:endCxn id="19500" idx="0"/>
          </p:cNvCxnSpPr>
          <p:nvPr/>
        </p:nvCxnSpPr>
        <p:spPr bwMode="auto">
          <a:xfrm flipH="1">
            <a:off x="7434516" y="4352926"/>
            <a:ext cx="597" cy="37147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AutoShape 56"/>
          <p:cNvSpPr>
            <a:spLocks noChangeArrowheads="1"/>
          </p:cNvSpPr>
          <p:nvPr/>
        </p:nvSpPr>
        <p:spPr bwMode="auto">
          <a:xfrm>
            <a:off x="4390250" y="369028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Plan Requerimiento  Materiales MRP</a:t>
            </a:r>
          </a:p>
        </p:txBody>
      </p:sp>
      <p:sp>
        <p:nvSpPr>
          <p:cNvPr id="19500" name="AutoShape 56"/>
          <p:cNvSpPr>
            <a:spLocks noChangeArrowheads="1"/>
          </p:cNvSpPr>
          <p:nvPr/>
        </p:nvSpPr>
        <p:spPr bwMode="auto">
          <a:xfrm>
            <a:off x="7002914" y="4724400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Plan Requerimiento  Materiales MRP</a:t>
            </a:r>
          </a:p>
        </p:txBody>
      </p:sp>
      <p:sp>
        <p:nvSpPr>
          <p:cNvPr id="46" name="Rectangle 13"/>
          <p:cNvSpPr/>
          <p:nvPr/>
        </p:nvSpPr>
        <p:spPr>
          <a:xfrm>
            <a:off x="3402522" y="339841"/>
            <a:ext cx="1923663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2" name="AutoShape 208"/>
          <p:cNvCxnSpPr>
            <a:cxnSpLocks noChangeShapeType="1"/>
            <a:stCxn id="19484" idx="2"/>
            <a:endCxn id="35" idx="0"/>
          </p:cNvCxnSpPr>
          <p:nvPr/>
        </p:nvCxnSpPr>
        <p:spPr bwMode="auto">
          <a:xfrm rot="16200000" flipH="1">
            <a:off x="7239255" y="3806947"/>
            <a:ext cx="398066" cy="63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7009861" y="4009155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ME38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Actualizar plan de entregas</a:t>
            </a:r>
          </a:p>
        </p:txBody>
      </p:sp>
      <p:sp>
        <p:nvSpPr>
          <p:cNvPr id="41" name="AutoShape 44"/>
          <p:cNvSpPr>
            <a:spLocks noChangeArrowheads="1"/>
          </p:cNvSpPr>
          <p:nvPr/>
        </p:nvSpPr>
        <p:spPr bwMode="auto">
          <a:xfrm>
            <a:off x="5249721" y="1275160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latin typeface="Calibri" pitchFamily="34" charset="0"/>
              </a:rPr>
              <a:t>Cotización?</a:t>
            </a:r>
          </a:p>
        </p:txBody>
      </p:sp>
      <p:sp>
        <p:nvSpPr>
          <p:cNvPr id="43" name="AutoShape 56"/>
          <p:cNvSpPr>
            <a:spLocks noChangeArrowheads="1"/>
          </p:cNvSpPr>
          <p:nvPr/>
        </p:nvSpPr>
        <p:spPr bwMode="auto">
          <a:xfrm>
            <a:off x="5234403" y="2110591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Cotización a proveedores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5662868" y="1760935"/>
            <a:ext cx="3137" cy="34965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6084112" y="1393032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 dirty="0">
                <a:latin typeface="Calibri" pitchFamily="34" charset="0"/>
              </a:rPr>
              <a:t>No</a:t>
            </a:r>
          </a:p>
        </p:txBody>
      </p:sp>
      <p:sp>
        <p:nvSpPr>
          <p:cNvPr id="47" name="Text Box 78"/>
          <p:cNvSpPr txBox="1">
            <a:spLocks noChangeArrowheads="1"/>
          </p:cNvSpPr>
          <p:nvPr/>
        </p:nvSpPr>
        <p:spPr bwMode="auto">
          <a:xfrm>
            <a:off x="5705494" y="1825229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Si</a:t>
            </a:r>
          </a:p>
        </p:txBody>
      </p:sp>
      <p:cxnSp>
        <p:nvCxnSpPr>
          <p:cNvPr id="48" name="Connector: Elbow 47"/>
          <p:cNvCxnSpPr>
            <a:stCxn id="43" idx="3"/>
            <a:endCxn id="19478" idx="1"/>
          </p:cNvCxnSpPr>
          <p:nvPr/>
        </p:nvCxnSpPr>
        <p:spPr>
          <a:xfrm flipV="1">
            <a:off x="6097606" y="1518643"/>
            <a:ext cx="905905" cy="780662"/>
          </a:xfrm>
          <a:prstGeom prst="bentConnector3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154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Plan de Entregas Proveedor (</a:t>
            </a:r>
            <a:r>
              <a:rPr lang="es-ES" dirty="0" err="1"/>
              <a:t>releases</a:t>
            </a:r>
            <a:r>
              <a:rPr lang="es-ES"/>
              <a:t>)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494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PLAN DE ENTREGA PROVEDORES (RELEASES)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61</cp:revision>
  <dcterms:created xsi:type="dcterms:W3CDTF">2015-01-15T15:32:50Z</dcterms:created>
  <dcterms:modified xsi:type="dcterms:W3CDTF">2016-08-18T17:36:49Z</dcterms:modified>
</cp:coreProperties>
</file>