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09" autoAdjust="0"/>
  </p:normalViewPr>
  <p:slideViewPr>
    <p:cSldViewPr snapToGrid="0" snapToObjects="1">
      <p:cViewPr>
        <p:scale>
          <a:sx n="100" d="100"/>
          <a:sy n="100" d="100"/>
        </p:scale>
        <p:origin x="43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18/08/2016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18/08/2016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ChangeArrowheads="1"/>
          </p:cNvSpPr>
          <p:nvPr userDrawn="1"/>
        </p:nvSpPr>
        <p:spPr bwMode="auto">
          <a:xfrm>
            <a:off x="6349" y="839391"/>
            <a:ext cx="9145588" cy="37611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18/08/2016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2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 fontScale="90000"/>
          </a:bodyPr>
          <a:lstStyle/>
          <a:p>
            <a:r>
              <a:rPr lang="es-ES" dirty="0"/>
              <a:t>Plan de requerimiento de materiales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MRP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/>
              <a:t>La </a:t>
            </a:r>
            <a:r>
              <a:rPr lang="en-US" altLang="en-US" dirty="0" err="1"/>
              <a:t>función</a:t>
            </a:r>
            <a:r>
              <a:rPr lang="en-US" altLang="en-US" dirty="0"/>
              <a:t> principal del MRP </a:t>
            </a:r>
            <a:r>
              <a:rPr lang="en-US" altLang="en-US" dirty="0" err="1"/>
              <a:t>es</a:t>
            </a:r>
            <a:r>
              <a:rPr lang="en-US" altLang="en-US" dirty="0"/>
              <a:t> </a:t>
            </a:r>
            <a:r>
              <a:rPr lang="en-US" altLang="en-US" dirty="0" err="1"/>
              <a:t>garantizar</a:t>
            </a:r>
            <a:r>
              <a:rPr lang="en-US" altLang="en-US" dirty="0"/>
              <a:t> la </a:t>
            </a:r>
            <a:r>
              <a:rPr lang="en-US" altLang="en-US" dirty="0" err="1"/>
              <a:t>disponibilidad</a:t>
            </a:r>
            <a:r>
              <a:rPr lang="en-US" altLang="en-US" dirty="0"/>
              <a:t> de material y </a:t>
            </a:r>
            <a:r>
              <a:rPr lang="en-US" altLang="en-US" dirty="0" err="1"/>
              <a:t>evitar</a:t>
            </a:r>
            <a:r>
              <a:rPr lang="en-US" altLang="en-US" dirty="0"/>
              <a:t> </a:t>
            </a:r>
            <a:r>
              <a:rPr lang="en-US" altLang="en-US" dirty="0" err="1"/>
              <a:t>retrasos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el </a:t>
            </a:r>
            <a:r>
              <a:rPr lang="en-US" altLang="en-US" dirty="0" err="1"/>
              <a:t>cumplimiento</a:t>
            </a:r>
            <a:r>
              <a:rPr lang="en-US" altLang="en-US" dirty="0"/>
              <a:t> de las </a:t>
            </a:r>
            <a:r>
              <a:rPr lang="en-US" altLang="en-US" dirty="0" err="1"/>
              <a:t>ordenes</a:t>
            </a:r>
            <a:r>
              <a:rPr lang="en-US" altLang="en-US" dirty="0"/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/>
              <a:t>El MRP </a:t>
            </a:r>
            <a:r>
              <a:rPr lang="en-US" altLang="en-US" dirty="0" err="1"/>
              <a:t>busca</a:t>
            </a:r>
            <a:r>
              <a:rPr lang="en-US" altLang="en-US" dirty="0"/>
              <a:t> </a:t>
            </a:r>
            <a:r>
              <a:rPr lang="en-US" altLang="en-US" dirty="0" err="1"/>
              <a:t>balancear</a:t>
            </a:r>
            <a:r>
              <a:rPr lang="en-US" altLang="en-US" dirty="0"/>
              <a:t> la </a:t>
            </a:r>
            <a:r>
              <a:rPr lang="en-US" altLang="en-US" dirty="0" err="1"/>
              <a:t>optimización</a:t>
            </a:r>
            <a:r>
              <a:rPr lang="en-US" altLang="en-US" dirty="0"/>
              <a:t> del </a:t>
            </a:r>
            <a:r>
              <a:rPr lang="en-US" altLang="en-US" dirty="0" err="1"/>
              <a:t>nivel</a:t>
            </a:r>
            <a:r>
              <a:rPr lang="en-US" altLang="en-US" dirty="0"/>
              <a:t> del </a:t>
            </a:r>
            <a:r>
              <a:rPr lang="en-US" altLang="en-US" dirty="0" err="1"/>
              <a:t>servicio</a:t>
            </a:r>
            <a:r>
              <a:rPr lang="en-US" altLang="en-US" dirty="0"/>
              <a:t> y la </a:t>
            </a:r>
            <a:r>
              <a:rPr lang="en-US" altLang="en-US" dirty="0" err="1"/>
              <a:t>disminución</a:t>
            </a:r>
            <a:r>
              <a:rPr lang="en-US" altLang="en-US" dirty="0"/>
              <a:t> de </a:t>
            </a:r>
            <a:r>
              <a:rPr lang="en-US" altLang="en-US" dirty="0" err="1"/>
              <a:t>costos</a:t>
            </a:r>
            <a:endParaRPr lang="en-US" altLang="en-US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Involucra</a:t>
            </a:r>
            <a:r>
              <a:rPr lang="en-US" altLang="en-US" dirty="0"/>
              <a:t> el </a:t>
            </a:r>
            <a:r>
              <a:rPr lang="en-US" altLang="en-US" dirty="0" err="1"/>
              <a:t>monitoreo</a:t>
            </a:r>
            <a:r>
              <a:rPr lang="en-US" altLang="en-US" dirty="0"/>
              <a:t> de </a:t>
            </a:r>
            <a:r>
              <a:rPr lang="en-US" altLang="en-US" dirty="0" err="1"/>
              <a:t>inventario</a:t>
            </a:r>
            <a:r>
              <a:rPr lang="en-US" altLang="en-US" dirty="0"/>
              <a:t> y </a:t>
            </a:r>
            <a:r>
              <a:rPr lang="en-US" altLang="en-US" dirty="0" err="1"/>
              <a:t>particularmente</a:t>
            </a:r>
            <a:r>
              <a:rPr lang="en-US" altLang="en-US" dirty="0"/>
              <a:t> la </a:t>
            </a:r>
            <a:r>
              <a:rPr lang="en-US" altLang="en-US" dirty="0" err="1"/>
              <a:t>creación</a:t>
            </a:r>
            <a:r>
              <a:rPr lang="en-US" altLang="en-US" dirty="0"/>
              <a:t> </a:t>
            </a:r>
            <a:r>
              <a:rPr lang="en-US" altLang="en-US" dirty="0" err="1"/>
              <a:t>automàtica</a:t>
            </a:r>
            <a:r>
              <a:rPr lang="en-US" altLang="en-US" dirty="0"/>
              <a:t> de solicitudes de </a:t>
            </a:r>
            <a:r>
              <a:rPr lang="en-US" altLang="en-US" dirty="0" err="1"/>
              <a:t>pedido</a:t>
            </a:r>
            <a:r>
              <a:rPr lang="en-US" altLang="en-US" dirty="0"/>
              <a:t> para </a:t>
            </a:r>
            <a:r>
              <a:rPr lang="en-US" altLang="en-US" dirty="0" err="1"/>
              <a:t>compras</a:t>
            </a:r>
            <a:r>
              <a:rPr lang="en-US" altLang="en-US" dirty="0"/>
              <a:t> y </a:t>
            </a:r>
            <a:r>
              <a:rPr lang="en-US" altLang="en-US" dirty="0" err="1"/>
              <a:t>producción</a:t>
            </a:r>
            <a:endParaRPr lang="es-MX" alt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Creación acelerada de requisiciones de compra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Detección automática de faltantes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Mayor precisión de cantidades de compra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Disminución de costos  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Planeador de compras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ChangeArrowheads="1"/>
          </p:cNvSpPr>
          <p:nvPr/>
        </p:nvSpPr>
        <p:spPr bwMode="auto">
          <a:xfrm rot="10800000">
            <a:off x="0" y="846618"/>
            <a:ext cx="332184" cy="374904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Planeador de Compras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69635" name="AutoShape 56"/>
          <p:cNvSpPr>
            <a:spLocks noChangeArrowheads="1"/>
          </p:cNvSpPr>
          <p:nvPr/>
        </p:nvSpPr>
        <p:spPr bwMode="auto">
          <a:xfrm>
            <a:off x="2704863" y="384573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Plan Maestro de Producción</a:t>
            </a:r>
          </a:p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MPS</a:t>
            </a:r>
            <a:endParaRPr lang="es-ES" altLang="es-MX" sz="600" b="1">
              <a:solidFill>
                <a:srgbClr val="000000"/>
              </a:solidFill>
            </a:endParaRPr>
          </a:p>
        </p:txBody>
      </p:sp>
      <p:sp>
        <p:nvSpPr>
          <p:cNvPr id="69636" name="AutoShape 56"/>
          <p:cNvSpPr>
            <a:spLocks noChangeArrowheads="1"/>
          </p:cNvSpPr>
          <p:nvPr/>
        </p:nvSpPr>
        <p:spPr bwMode="auto">
          <a:xfrm>
            <a:off x="3618071" y="384573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Traspaso</a:t>
            </a:r>
          </a:p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 </a:t>
            </a:r>
            <a:r>
              <a:rPr lang="es-MX" altLang="es-MX" sz="600" b="1" dirty="0" err="1">
                <a:solidFill>
                  <a:srgbClr val="000000"/>
                </a:solidFill>
              </a:rPr>
              <a:t>Interplantas</a:t>
            </a:r>
            <a:r>
              <a:rPr lang="es-MX" altLang="es-MX" sz="600" b="1" dirty="0">
                <a:solidFill>
                  <a:srgbClr val="000000"/>
                </a:solidFill>
              </a:rPr>
              <a:t>/</a:t>
            </a:r>
          </a:p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CEDIS</a:t>
            </a:r>
            <a:endParaRPr lang="es-ES" altLang="es-MX" sz="600" b="1" dirty="0">
              <a:solidFill>
                <a:srgbClr val="000000"/>
              </a:solidFill>
            </a:endParaRPr>
          </a:p>
        </p:txBody>
      </p:sp>
      <p:sp>
        <p:nvSpPr>
          <p:cNvPr id="69637" name="AutoShape 56"/>
          <p:cNvSpPr>
            <a:spLocks noChangeArrowheads="1"/>
          </p:cNvSpPr>
          <p:nvPr/>
        </p:nvSpPr>
        <p:spPr bwMode="auto">
          <a:xfrm>
            <a:off x="4532471" y="384573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Devolución </a:t>
            </a:r>
            <a:r>
              <a:rPr lang="es-MX" altLang="es-MX" sz="600" b="1">
                <a:solidFill>
                  <a:srgbClr val="000000"/>
                </a:solidFill>
              </a:rPr>
              <a:t>de proveedores</a:t>
            </a:r>
            <a:endParaRPr lang="es-ES" altLang="es-MX" sz="600" b="1" dirty="0">
              <a:solidFill>
                <a:srgbClr val="000000"/>
              </a:solidFill>
            </a:endParaRPr>
          </a:p>
        </p:txBody>
      </p:sp>
      <p:sp>
        <p:nvSpPr>
          <p:cNvPr id="69638" name="AutoShape 56"/>
          <p:cNvSpPr>
            <a:spLocks noChangeArrowheads="1"/>
          </p:cNvSpPr>
          <p:nvPr/>
        </p:nvSpPr>
        <p:spPr bwMode="auto">
          <a:xfrm>
            <a:off x="5446871" y="384573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Contratos Proveedores</a:t>
            </a:r>
            <a:endParaRPr lang="es-ES" altLang="es-MX" sz="600" b="1" dirty="0">
              <a:solidFill>
                <a:srgbClr val="000000"/>
              </a:solidFill>
            </a:endParaRPr>
          </a:p>
        </p:txBody>
      </p:sp>
      <p:sp>
        <p:nvSpPr>
          <p:cNvPr id="69639" name="AutoShape 56"/>
          <p:cNvSpPr>
            <a:spLocks noChangeArrowheads="1"/>
          </p:cNvSpPr>
          <p:nvPr/>
        </p:nvSpPr>
        <p:spPr bwMode="auto">
          <a:xfrm>
            <a:off x="6361271" y="384573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Inventario físico </a:t>
            </a:r>
            <a:r>
              <a:rPr lang="es-MX" altLang="es-MX" sz="600" b="1">
                <a:solidFill>
                  <a:srgbClr val="000000"/>
                </a:solidFill>
              </a:rPr>
              <a:t>/ cíclico</a:t>
            </a:r>
            <a:endParaRPr lang="es-ES" altLang="es-MX" sz="600" b="1" dirty="0">
              <a:solidFill>
                <a:srgbClr val="000000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2646522" y="338138"/>
            <a:ext cx="6497478" cy="459581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75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9641" name="Rectangle 52"/>
          <p:cNvSpPr>
            <a:spLocks noChangeArrowheads="1"/>
          </p:cNvSpPr>
          <p:nvPr/>
        </p:nvSpPr>
        <p:spPr bwMode="auto">
          <a:xfrm>
            <a:off x="1763316" y="1114425"/>
            <a:ext cx="863203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MD01/ MDBT/MD02/MD03</a:t>
            </a:r>
          </a:p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Plan Requerimientos Materiales MRP</a:t>
            </a:r>
          </a:p>
        </p:txBody>
      </p:sp>
      <p:sp>
        <p:nvSpPr>
          <p:cNvPr id="69642" name="Rectangle 52"/>
          <p:cNvSpPr>
            <a:spLocks noChangeArrowheads="1"/>
          </p:cNvSpPr>
          <p:nvPr/>
        </p:nvSpPr>
        <p:spPr bwMode="auto">
          <a:xfrm>
            <a:off x="3875007" y="1120379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MD07/MD04</a:t>
            </a:r>
          </a:p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 Consulta mensajes de acción  y cobertura de materiales</a:t>
            </a:r>
          </a:p>
        </p:txBody>
      </p:sp>
      <p:sp>
        <p:nvSpPr>
          <p:cNvPr id="69644" name="AutoShape 44"/>
          <p:cNvSpPr>
            <a:spLocks noChangeArrowheads="1"/>
          </p:cNvSpPr>
          <p:nvPr/>
        </p:nvSpPr>
        <p:spPr bwMode="auto">
          <a:xfrm>
            <a:off x="3875485" y="1831181"/>
            <a:ext cx="863203" cy="377429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ES" altLang="es-MX" sz="600" b="1">
                <a:solidFill>
                  <a:srgbClr val="000000"/>
                </a:solidFill>
              </a:rPr>
              <a:t>Acciones </a:t>
            </a:r>
          </a:p>
          <a:p>
            <a:pPr algn="ctr" eaLnBrk="1" hangingPunct="1">
              <a:lnSpc>
                <a:spcPct val="80000"/>
              </a:lnSpc>
            </a:pPr>
            <a:r>
              <a:rPr lang="es-ES" altLang="es-MX" sz="600" b="1">
                <a:solidFill>
                  <a:srgbClr val="000000"/>
                </a:solidFill>
              </a:rPr>
              <a:t>Correctivas</a:t>
            </a:r>
          </a:p>
        </p:txBody>
      </p:sp>
      <p:sp>
        <p:nvSpPr>
          <p:cNvPr id="69645" name="Rectangle 52"/>
          <p:cNvSpPr>
            <a:spLocks noChangeArrowheads="1"/>
          </p:cNvSpPr>
          <p:nvPr/>
        </p:nvSpPr>
        <p:spPr bwMode="auto">
          <a:xfrm>
            <a:off x="5928123" y="2969419"/>
            <a:ext cx="863203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ME57</a:t>
            </a:r>
          </a:p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Asignar proveedor y(o contrato a solicitud de pedido</a:t>
            </a:r>
          </a:p>
        </p:txBody>
      </p:sp>
      <p:sp>
        <p:nvSpPr>
          <p:cNvPr id="69647" name="Rectangle 52"/>
          <p:cNvSpPr>
            <a:spLocks noChangeArrowheads="1"/>
          </p:cNvSpPr>
          <p:nvPr/>
        </p:nvSpPr>
        <p:spPr bwMode="auto">
          <a:xfrm>
            <a:off x="4843462" y="3557587"/>
            <a:ext cx="862013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MD04/ME59N Convertir Req. a Orden de Compra</a:t>
            </a:r>
          </a:p>
        </p:txBody>
      </p:sp>
      <p:sp>
        <p:nvSpPr>
          <p:cNvPr id="69648" name="AutoShape 45"/>
          <p:cNvSpPr>
            <a:spLocks noChangeArrowheads="1"/>
          </p:cNvSpPr>
          <p:nvPr/>
        </p:nvSpPr>
        <p:spPr bwMode="auto">
          <a:xfrm>
            <a:off x="6148387" y="4088606"/>
            <a:ext cx="863204" cy="377429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Aviso a </a:t>
            </a:r>
          </a:p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Proveedores</a:t>
            </a:r>
            <a:endParaRPr lang="es-ES" altLang="es-MX" sz="600" b="1">
              <a:solidFill>
                <a:srgbClr val="000000"/>
              </a:solidFill>
            </a:endParaRPr>
          </a:p>
        </p:txBody>
      </p:sp>
      <p:sp>
        <p:nvSpPr>
          <p:cNvPr id="69649" name="AutoShape 56"/>
          <p:cNvSpPr>
            <a:spLocks noChangeArrowheads="1"/>
          </p:cNvSpPr>
          <p:nvPr/>
        </p:nvSpPr>
        <p:spPr bwMode="auto">
          <a:xfrm>
            <a:off x="7056835" y="4697016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Recibo de materiales</a:t>
            </a:r>
          </a:p>
        </p:txBody>
      </p:sp>
      <p:sp>
        <p:nvSpPr>
          <p:cNvPr id="69650" name="AutoShape 44"/>
          <p:cNvSpPr>
            <a:spLocks noChangeArrowheads="1"/>
          </p:cNvSpPr>
          <p:nvPr/>
        </p:nvSpPr>
        <p:spPr bwMode="auto">
          <a:xfrm>
            <a:off x="4842273" y="2969419"/>
            <a:ext cx="863203" cy="377429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s-ES" altLang="es-MX" sz="5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Proveedor</a:t>
            </a:r>
          </a:p>
          <a:p>
            <a:r>
              <a:rPr lang="es-ES" altLang="es-MX" sz="5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/ Contrato asignado?</a:t>
            </a:r>
          </a:p>
        </p:txBody>
      </p:sp>
      <p:cxnSp>
        <p:nvCxnSpPr>
          <p:cNvPr id="69651" name="AutoShape 74"/>
          <p:cNvCxnSpPr>
            <a:cxnSpLocks noChangeShapeType="1"/>
            <a:stCxn id="69650" idx="2"/>
            <a:endCxn id="69647" idx="0"/>
          </p:cNvCxnSpPr>
          <p:nvPr/>
        </p:nvCxnSpPr>
        <p:spPr bwMode="auto">
          <a:xfrm rot="5400000">
            <a:off x="5176242" y="3452218"/>
            <a:ext cx="196453" cy="0"/>
          </a:xfrm>
          <a:prstGeom prst="straightConnector1">
            <a:avLst/>
          </a:prstGeom>
          <a:noFill/>
          <a:ln w="12700">
            <a:solidFill>
              <a:srgbClr val="0000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5" name="Text Box 77"/>
          <p:cNvSpPr txBox="1">
            <a:spLocks noChangeArrowheads="1"/>
          </p:cNvSpPr>
          <p:nvPr/>
        </p:nvSpPr>
        <p:spPr bwMode="auto">
          <a:xfrm>
            <a:off x="4363542" y="2207419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69656" name="Text Box 77"/>
          <p:cNvSpPr txBox="1">
            <a:spLocks noChangeArrowheads="1"/>
          </p:cNvSpPr>
          <p:nvPr/>
        </p:nvSpPr>
        <p:spPr bwMode="auto">
          <a:xfrm>
            <a:off x="5691088" y="3059907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69657" name="Text Box 78"/>
          <p:cNvSpPr txBox="1">
            <a:spLocks noChangeArrowheads="1"/>
          </p:cNvSpPr>
          <p:nvPr/>
        </p:nvSpPr>
        <p:spPr bwMode="auto">
          <a:xfrm>
            <a:off x="3793578" y="1916907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69658" name="Text Box 78"/>
          <p:cNvSpPr txBox="1">
            <a:spLocks noChangeArrowheads="1"/>
          </p:cNvSpPr>
          <p:nvPr/>
        </p:nvSpPr>
        <p:spPr bwMode="auto">
          <a:xfrm>
            <a:off x="5110163" y="3395663"/>
            <a:ext cx="15001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7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  </a:t>
            </a:r>
          </a:p>
        </p:txBody>
      </p:sp>
      <p:sp>
        <p:nvSpPr>
          <p:cNvPr id="69661" name="AutoShape 44"/>
          <p:cNvSpPr>
            <a:spLocks noChangeArrowheads="1"/>
          </p:cNvSpPr>
          <p:nvPr/>
        </p:nvSpPr>
        <p:spPr bwMode="auto">
          <a:xfrm>
            <a:off x="1998584" y="2969419"/>
            <a:ext cx="863203" cy="377429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s-ES" altLang="es-MX" sz="6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Cotización</a:t>
            </a:r>
          </a:p>
        </p:txBody>
      </p:sp>
      <p:sp>
        <p:nvSpPr>
          <p:cNvPr id="69662" name="Text Box 90"/>
          <p:cNvSpPr txBox="1">
            <a:spLocks noChangeArrowheads="1"/>
          </p:cNvSpPr>
          <p:nvPr/>
        </p:nvSpPr>
        <p:spPr bwMode="auto">
          <a:xfrm>
            <a:off x="3636171" y="2379166"/>
            <a:ext cx="644127" cy="21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500" tIns="13500" rIns="13500" bIns="1350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 dirty="0">
                <a:solidFill>
                  <a:srgbClr val="0000CC"/>
                </a:solidFill>
              </a:rPr>
              <a:t>Orden de compra discreta</a:t>
            </a:r>
          </a:p>
        </p:txBody>
      </p:sp>
      <p:sp>
        <p:nvSpPr>
          <p:cNvPr id="77" name="Flowchart: Connector 76"/>
          <p:cNvSpPr>
            <a:spLocks noChangeAspect="1"/>
          </p:cNvSpPr>
          <p:nvPr/>
        </p:nvSpPr>
        <p:spPr>
          <a:xfrm>
            <a:off x="6663928" y="3492103"/>
            <a:ext cx="108347" cy="108347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75" b="1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9664" name="Elbow Connector 79"/>
          <p:cNvCxnSpPr>
            <a:cxnSpLocks noChangeShapeType="1"/>
            <a:stCxn id="69661" idx="3"/>
            <a:endCxn id="69650" idx="1"/>
          </p:cNvCxnSpPr>
          <p:nvPr/>
        </p:nvCxnSpPr>
        <p:spPr bwMode="auto">
          <a:xfrm>
            <a:off x="2861787" y="3158134"/>
            <a:ext cx="1980486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5" name="Text Box 90"/>
          <p:cNvSpPr txBox="1">
            <a:spLocks noChangeArrowheads="1"/>
          </p:cNvSpPr>
          <p:nvPr/>
        </p:nvSpPr>
        <p:spPr bwMode="auto">
          <a:xfrm>
            <a:off x="4329911" y="2386654"/>
            <a:ext cx="638007" cy="21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13500" rIns="13500" bIns="1350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MX" sz="600" b="1" dirty="0">
                <a:solidFill>
                  <a:srgbClr val="0000CC"/>
                </a:solidFill>
              </a:rPr>
              <a:t>Release / </a:t>
            </a:r>
          </a:p>
          <a:p>
            <a:pPr algn="ctr" eaLnBrk="1" hangingPunct="1"/>
            <a:r>
              <a:rPr lang="en-US" altLang="es-MX" sz="600" b="1" dirty="0">
                <a:solidFill>
                  <a:srgbClr val="0000CC"/>
                </a:solidFill>
              </a:rPr>
              <a:t>plan de </a:t>
            </a:r>
            <a:r>
              <a:rPr lang="en-US" altLang="es-MX" sz="600" b="1" dirty="0" err="1">
                <a:solidFill>
                  <a:srgbClr val="0000CC"/>
                </a:solidFill>
              </a:rPr>
              <a:t>entregas</a:t>
            </a:r>
            <a:endParaRPr lang="en-US" altLang="es-MX" sz="600" b="1" dirty="0">
              <a:solidFill>
                <a:srgbClr val="0000CC"/>
              </a:solidFill>
            </a:endParaRPr>
          </a:p>
        </p:txBody>
      </p:sp>
      <p:sp>
        <p:nvSpPr>
          <p:cNvPr id="69666" name="Text Box 77"/>
          <p:cNvSpPr txBox="1">
            <a:spLocks noChangeArrowheads="1"/>
          </p:cNvSpPr>
          <p:nvPr/>
        </p:nvSpPr>
        <p:spPr bwMode="auto">
          <a:xfrm>
            <a:off x="4180899" y="3057525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 dirty="0">
                <a:solidFill>
                  <a:srgbClr val="000000"/>
                </a:solidFill>
              </a:rPr>
              <a:t>No</a:t>
            </a:r>
          </a:p>
        </p:txBody>
      </p:sp>
      <p:cxnSp>
        <p:nvCxnSpPr>
          <p:cNvPr id="69668" name="Elbow Connector 106"/>
          <p:cNvCxnSpPr>
            <a:cxnSpLocks noChangeShapeType="1"/>
            <a:stCxn id="69661" idx="2"/>
            <a:endCxn id="69" idx="0"/>
          </p:cNvCxnSpPr>
          <p:nvPr/>
        </p:nvCxnSpPr>
        <p:spPr bwMode="auto">
          <a:xfrm>
            <a:off x="2430186" y="3346848"/>
            <a:ext cx="19043" cy="1350168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9" name="Text Box 78"/>
          <p:cNvSpPr txBox="1">
            <a:spLocks noChangeArrowheads="1"/>
          </p:cNvSpPr>
          <p:nvPr/>
        </p:nvSpPr>
        <p:spPr bwMode="auto">
          <a:xfrm>
            <a:off x="2435792" y="3342085"/>
            <a:ext cx="904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cxnSp>
        <p:nvCxnSpPr>
          <p:cNvPr id="69672" name="Elbow Connector 125"/>
          <p:cNvCxnSpPr>
            <a:cxnSpLocks noChangeShapeType="1"/>
            <a:stCxn id="69691" idx="6"/>
            <a:endCxn id="69684" idx="1"/>
          </p:cNvCxnSpPr>
          <p:nvPr/>
        </p:nvCxnSpPr>
        <p:spPr bwMode="auto">
          <a:xfrm flipV="1">
            <a:off x="4333876" y="2618780"/>
            <a:ext cx="540066" cy="59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76" name="Rectangle 52"/>
          <p:cNvSpPr>
            <a:spLocks noChangeArrowheads="1"/>
          </p:cNvSpPr>
          <p:nvPr/>
        </p:nvSpPr>
        <p:spPr bwMode="auto">
          <a:xfrm>
            <a:off x="7056835" y="2430066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ME84</a:t>
            </a:r>
          </a:p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Liberación y Envío de </a:t>
            </a:r>
            <a:r>
              <a:rPr lang="en-US" altLang="es-MX" sz="600" b="1">
                <a:solidFill>
                  <a:srgbClr val="000000"/>
                </a:solidFill>
              </a:rPr>
              <a:t>Release</a:t>
            </a:r>
          </a:p>
        </p:txBody>
      </p:sp>
      <p:cxnSp>
        <p:nvCxnSpPr>
          <p:cNvPr id="69677" name="AutoShape 75"/>
          <p:cNvCxnSpPr>
            <a:cxnSpLocks noChangeShapeType="1"/>
            <a:stCxn id="69648" idx="2"/>
            <a:endCxn id="69649" idx="1"/>
          </p:cNvCxnSpPr>
          <p:nvPr/>
        </p:nvCxnSpPr>
        <p:spPr bwMode="auto">
          <a:xfrm rot="16200000" flipH="1">
            <a:off x="6608565" y="4437459"/>
            <a:ext cx="419695" cy="476846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Flowchart: Connector 76"/>
          <p:cNvSpPr>
            <a:spLocks noChangeAspect="1"/>
          </p:cNvSpPr>
          <p:nvPr/>
        </p:nvSpPr>
        <p:spPr>
          <a:xfrm>
            <a:off x="6518672" y="3487341"/>
            <a:ext cx="108347" cy="108347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75" b="1" dirty="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9679" name="AutoShape 81"/>
          <p:cNvCxnSpPr>
            <a:cxnSpLocks noChangeShapeType="1"/>
            <a:stCxn id="69645" idx="2"/>
            <a:endCxn id="69658" idx="3"/>
          </p:cNvCxnSpPr>
          <p:nvPr/>
        </p:nvCxnSpPr>
        <p:spPr bwMode="auto">
          <a:xfrm rot="5400000">
            <a:off x="5762463" y="2844568"/>
            <a:ext cx="94982" cy="1099543"/>
          </a:xfrm>
          <a:prstGeom prst="bentConnector2">
            <a:avLst/>
          </a:prstGeom>
          <a:noFill/>
          <a:ln w="12700">
            <a:solidFill>
              <a:srgbClr val="000099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0" name="AutoShape 82"/>
          <p:cNvCxnSpPr>
            <a:cxnSpLocks noChangeShapeType="1"/>
            <a:stCxn id="69650" idx="3"/>
            <a:endCxn id="69645" idx="1"/>
          </p:cNvCxnSpPr>
          <p:nvPr/>
        </p:nvCxnSpPr>
        <p:spPr bwMode="auto">
          <a:xfrm>
            <a:off x="5712619" y="3158729"/>
            <a:ext cx="208360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81" name="AutoShape 209"/>
          <p:cNvSpPr>
            <a:spLocks noChangeArrowheads="1"/>
          </p:cNvSpPr>
          <p:nvPr/>
        </p:nvSpPr>
        <p:spPr bwMode="auto">
          <a:xfrm>
            <a:off x="4842273" y="4088606"/>
            <a:ext cx="863203" cy="377429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ME22N</a:t>
            </a:r>
          </a:p>
          <a:p>
            <a:pPr algn="ctr"/>
            <a:r>
              <a:rPr lang="es-ES_tradnl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</a:t>
            </a:r>
            <a:r>
              <a:rPr lang="es-MX" altLang="es-MX" sz="600" b="1" dirty="0">
                <a:solidFill>
                  <a:srgbClr val="2B2D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Orden de Compra</a:t>
            </a:r>
          </a:p>
        </p:txBody>
      </p:sp>
      <p:cxnSp>
        <p:nvCxnSpPr>
          <p:cNvPr id="69682" name="AutoShape 95"/>
          <p:cNvCxnSpPr>
            <a:cxnSpLocks noChangeShapeType="1"/>
            <a:stCxn id="69641" idx="3"/>
            <a:endCxn id="69642" idx="1"/>
          </p:cNvCxnSpPr>
          <p:nvPr/>
        </p:nvCxnSpPr>
        <p:spPr bwMode="auto">
          <a:xfrm>
            <a:off x="2626519" y="1303140"/>
            <a:ext cx="1248488" cy="5953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3" name="AutoShape 96"/>
          <p:cNvCxnSpPr>
            <a:cxnSpLocks noChangeShapeType="1"/>
            <a:stCxn id="69642" idx="2"/>
            <a:endCxn id="69644" idx="0"/>
          </p:cNvCxnSpPr>
          <p:nvPr/>
        </p:nvCxnSpPr>
        <p:spPr bwMode="auto">
          <a:xfrm rot="16200000" flipH="1">
            <a:off x="4140161" y="1664255"/>
            <a:ext cx="333374" cy="47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84" name="AutoShape 44"/>
          <p:cNvSpPr>
            <a:spLocks noChangeArrowheads="1"/>
          </p:cNvSpPr>
          <p:nvPr/>
        </p:nvSpPr>
        <p:spPr bwMode="auto">
          <a:xfrm>
            <a:off x="4873942" y="2430066"/>
            <a:ext cx="863204" cy="377428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s-ES" altLang="es-MX" sz="6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Modificar</a:t>
            </a:r>
          </a:p>
          <a:p>
            <a:r>
              <a:rPr lang="en-US" altLang="es-MX" sz="6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Release</a:t>
            </a:r>
          </a:p>
        </p:txBody>
      </p:sp>
      <p:sp>
        <p:nvSpPr>
          <p:cNvPr id="69685" name="Rectangle 50"/>
          <p:cNvSpPr>
            <a:spLocks noChangeArrowheads="1"/>
          </p:cNvSpPr>
          <p:nvPr/>
        </p:nvSpPr>
        <p:spPr bwMode="auto">
          <a:xfrm>
            <a:off x="5928123" y="2405063"/>
            <a:ext cx="863203" cy="428625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ME38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Modificar/Imprimir</a:t>
            </a:r>
          </a:p>
          <a:p>
            <a:pPr algn="ctr" eaLnBrk="1" hangingPunct="1"/>
            <a:r>
              <a:rPr lang="en-US" altLang="es-MX" sz="600" b="1">
                <a:solidFill>
                  <a:srgbClr val="000000"/>
                </a:solidFill>
              </a:rPr>
              <a:t> Release</a:t>
            </a:r>
            <a:r>
              <a:rPr lang="es-MX" altLang="es-MX" sz="600" b="1">
                <a:solidFill>
                  <a:srgbClr val="000000"/>
                </a:solidFill>
              </a:rPr>
              <a:t> de Materiales</a:t>
            </a:r>
          </a:p>
        </p:txBody>
      </p:sp>
      <p:cxnSp>
        <p:nvCxnSpPr>
          <p:cNvPr id="69686" name="AutoShape 99"/>
          <p:cNvCxnSpPr>
            <a:cxnSpLocks noChangeShapeType="1"/>
            <a:stCxn id="69684" idx="3"/>
            <a:endCxn id="69685" idx="1"/>
          </p:cNvCxnSpPr>
          <p:nvPr/>
        </p:nvCxnSpPr>
        <p:spPr bwMode="auto">
          <a:xfrm>
            <a:off x="5737146" y="2618780"/>
            <a:ext cx="190977" cy="596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7" name="AutoShape 100"/>
          <p:cNvCxnSpPr>
            <a:cxnSpLocks noChangeShapeType="1"/>
            <a:stCxn id="69685" idx="3"/>
            <a:endCxn id="69676" idx="1"/>
          </p:cNvCxnSpPr>
          <p:nvPr/>
        </p:nvCxnSpPr>
        <p:spPr bwMode="auto">
          <a:xfrm>
            <a:off x="6798469" y="2619375"/>
            <a:ext cx="251222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88" name="Text Box 78"/>
          <p:cNvSpPr txBox="1">
            <a:spLocks noChangeArrowheads="1"/>
          </p:cNvSpPr>
          <p:nvPr/>
        </p:nvSpPr>
        <p:spPr bwMode="auto">
          <a:xfrm>
            <a:off x="5722144" y="2509838"/>
            <a:ext cx="904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69689" name="Text Box 77"/>
          <p:cNvSpPr txBox="1">
            <a:spLocks noChangeArrowheads="1"/>
          </p:cNvSpPr>
          <p:nvPr/>
        </p:nvSpPr>
        <p:spPr bwMode="auto">
          <a:xfrm>
            <a:off x="5310088" y="2301479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cxnSp>
        <p:nvCxnSpPr>
          <p:cNvPr id="69690" name="86 Conector angular"/>
          <p:cNvCxnSpPr>
            <a:cxnSpLocks noChangeShapeType="1"/>
            <a:stCxn id="6" idx="1"/>
            <a:endCxn id="69641" idx="0"/>
          </p:cNvCxnSpPr>
          <p:nvPr/>
        </p:nvCxnSpPr>
        <p:spPr bwMode="auto">
          <a:xfrm rot="10800000" flipV="1">
            <a:off x="2194918" y="567929"/>
            <a:ext cx="451604" cy="546496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91" name="Oval 138"/>
          <p:cNvSpPr>
            <a:spLocks noChangeArrowheads="1"/>
          </p:cNvSpPr>
          <p:nvPr/>
        </p:nvSpPr>
        <p:spPr bwMode="auto">
          <a:xfrm>
            <a:off x="4280298" y="2591991"/>
            <a:ext cx="53578" cy="547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75">
              <a:solidFill>
                <a:srgbClr val="000000"/>
              </a:solidFill>
            </a:endParaRPr>
          </a:p>
        </p:txBody>
      </p:sp>
      <p:cxnSp>
        <p:nvCxnSpPr>
          <p:cNvPr id="69692" name="AutoShape 139"/>
          <p:cNvCxnSpPr>
            <a:cxnSpLocks noChangeShapeType="1"/>
            <a:stCxn id="69644" idx="2"/>
            <a:endCxn id="69691" idx="0"/>
          </p:cNvCxnSpPr>
          <p:nvPr/>
        </p:nvCxnSpPr>
        <p:spPr bwMode="auto">
          <a:xfrm rot="5400000">
            <a:off x="4119562" y="2403872"/>
            <a:ext cx="376238" cy="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93" name="AutoShape 140"/>
          <p:cNvCxnSpPr>
            <a:cxnSpLocks noChangeShapeType="1"/>
            <a:stCxn id="69691" idx="2"/>
            <a:endCxn id="69661" idx="0"/>
          </p:cNvCxnSpPr>
          <p:nvPr/>
        </p:nvCxnSpPr>
        <p:spPr bwMode="auto">
          <a:xfrm rot="10800000" flipV="1">
            <a:off x="2430186" y="2619375"/>
            <a:ext cx="1850112" cy="350043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96" name="AutoShape 147"/>
          <p:cNvCxnSpPr>
            <a:cxnSpLocks noChangeShapeType="1"/>
            <a:stCxn id="69684" idx="0"/>
            <a:endCxn id="69676" idx="0"/>
          </p:cNvCxnSpPr>
          <p:nvPr/>
        </p:nvCxnSpPr>
        <p:spPr bwMode="auto">
          <a:xfrm rot="5400000" flipH="1" flipV="1">
            <a:off x="6396990" y="1338620"/>
            <a:ext cx="12700" cy="2182893"/>
          </a:xfrm>
          <a:prstGeom prst="bentConnector3">
            <a:avLst>
              <a:gd name="adj1" fmla="val 180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97" name="AutoShape 148"/>
          <p:cNvCxnSpPr>
            <a:cxnSpLocks noChangeShapeType="1"/>
            <a:stCxn id="69676" idx="2"/>
            <a:endCxn id="69649" idx="0"/>
          </p:cNvCxnSpPr>
          <p:nvPr/>
        </p:nvCxnSpPr>
        <p:spPr bwMode="auto">
          <a:xfrm rot="5400000">
            <a:off x="6551414" y="3752255"/>
            <a:ext cx="187523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99" name="AutoShape 150"/>
          <p:cNvCxnSpPr>
            <a:cxnSpLocks noChangeShapeType="1"/>
            <a:stCxn id="69647" idx="2"/>
            <a:endCxn id="69681" idx="0"/>
          </p:cNvCxnSpPr>
          <p:nvPr/>
        </p:nvCxnSpPr>
        <p:spPr bwMode="auto">
          <a:xfrm rot="5400000">
            <a:off x="5204817" y="4011812"/>
            <a:ext cx="13930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0" name="AutoShape 151"/>
          <p:cNvCxnSpPr>
            <a:cxnSpLocks noChangeShapeType="1"/>
            <a:stCxn id="69681" idx="3"/>
            <a:endCxn id="69648" idx="1"/>
          </p:cNvCxnSpPr>
          <p:nvPr/>
        </p:nvCxnSpPr>
        <p:spPr bwMode="auto">
          <a:xfrm>
            <a:off x="5705476" y="4277321"/>
            <a:ext cx="529231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/>
              <a:t>Plan de Requerimiento de Materiales (MRP)</a:t>
            </a:r>
            <a:endParaRPr/>
          </a:p>
        </p:txBody>
      </p:sp>
      <p:cxnSp>
        <p:nvCxnSpPr>
          <p:cNvPr id="5" name="Connector: Elbow 4"/>
          <p:cNvCxnSpPr>
            <a:stCxn id="69644" idx="1"/>
            <a:endCxn id="69641" idx="2"/>
          </p:cNvCxnSpPr>
          <p:nvPr/>
        </p:nvCxnSpPr>
        <p:spPr>
          <a:xfrm rot="10800000">
            <a:off x="2194919" y="1491854"/>
            <a:ext cx="1680567" cy="528042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AutoShape 56"/>
          <p:cNvSpPr>
            <a:spLocks noChangeArrowheads="1"/>
          </p:cNvSpPr>
          <p:nvPr/>
        </p:nvSpPr>
        <p:spPr bwMode="auto">
          <a:xfrm>
            <a:off x="2017627" y="4697016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Cotización proveedor</a:t>
            </a:r>
          </a:p>
        </p:txBody>
      </p:sp>
      <p:sp>
        <p:nvSpPr>
          <p:cNvPr id="72" name="AutoShape 44"/>
          <p:cNvSpPr>
            <a:spLocks noChangeArrowheads="1"/>
          </p:cNvSpPr>
          <p:nvPr/>
        </p:nvSpPr>
        <p:spPr bwMode="auto">
          <a:xfrm>
            <a:off x="3293389" y="2957393"/>
            <a:ext cx="863203" cy="377429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lang="es-ES" altLang="es-MX" sz="500" b="1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Crear nuevo contrato?</a:t>
            </a:r>
          </a:p>
        </p:txBody>
      </p:sp>
      <p:sp>
        <p:nvSpPr>
          <p:cNvPr id="73" name="Text Box 77"/>
          <p:cNvSpPr txBox="1">
            <a:spLocks noChangeArrowheads="1"/>
          </p:cNvSpPr>
          <p:nvPr/>
        </p:nvSpPr>
        <p:spPr bwMode="auto">
          <a:xfrm>
            <a:off x="2841945" y="3034247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4" name="AutoShape 56"/>
          <p:cNvSpPr>
            <a:spLocks noChangeArrowheads="1"/>
          </p:cNvSpPr>
          <p:nvPr/>
        </p:nvSpPr>
        <p:spPr bwMode="auto">
          <a:xfrm>
            <a:off x="3293388" y="4697016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Contrato proveedores</a:t>
            </a:r>
          </a:p>
        </p:txBody>
      </p:sp>
      <p:cxnSp>
        <p:nvCxnSpPr>
          <p:cNvPr id="76" name="Elbow Connector 106"/>
          <p:cNvCxnSpPr>
            <a:cxnSpLocks noChangeShapeType="1"/>
          </p:cNvCxnSpPr>
          <p:nvPr/>
        </p:nvCxnSpPr>
        <p:spPr bwMode="auto">
          <a:xfrm>
            <a:off x="3733320" y="3339705"/>
            <a:ext cx="19043" cy="1350168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3738926" y="3334942"/>
            <a:ext cx="9048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62" name="AutoShape 56"/>
          <p:cNvSpPr>
            <a:spLocks noChangeArrowheads="1"/>
          </p:cNvSpPr>
          <p:nvPr/>
        </p:nvSpPr>
        <p:spPr bwMode="auto">
          <a:xfrm>
            <a:off x="7275671" y="384573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Plan de entregas (</a:t>
            </a:r>
            <a:r>
              <a:rPr lang="es-MX" altLang="es-MX" sz="600" b="1" dirty="0" err="1">
                <a:solidFill>
                  <a:srgbClr val="000000"/>
                </a:solidFill>
              </a:rPr>
              <a:t>releases</a:t>
            </a:r>
            <a:r>
              <a:rPr lang="es-MX" altLang="es-MX" sz="600" b="1" dirty="0">
                <a:solidFill>
                  <a:srgbClr val="000000"/>
                </a:solidFill>
              </a:rPr>
              <a:t>) a proveedor</a:t>
            </a:r>
            <a:endParaRPr lang="es-ES" altLang="es-MX" sz="600" b="1" dirty="0">
              <a:solidFill>
                <a:srgbClr val="000000"/>
              </a:solidFill>
            </a:endParaRPr>
          </a:p>
        </p:txBody>
      </p:sp>
      <p:sp>
        <p:nvSpPr>
          <p:cNvPr id="63" name="AutoShape 56"/>
          <p:cNvSpPr>
            <a:spLocks noChangeArrowheads="1"/>
          </p:cNvSpPr>
          <p:nvPr/>
        </p:nvSpPr>
        <p:spPr bwMode="auto">
          <a:xfrm>
            <a:off x="5358706" y="4696749"/>
            <a:ext cx="863203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Administración de consignación con </a:t>
            </a:r>
            <a:r>
              <a:rPr lang="es-MX" altLang="es-MX" sz="600" b="1" dirty="0" err="1">
                <a:solidFill>
                  <a:srgbClr val="000000"/>
                </a:solidFill>
              </a:rPr>
              <a:t>provedores</a:t>
            </a:r>
            <a:endParaRPr lang="es-MX" altLang="es-MX" sz="600" b="1" dirty="0">
              <a:solidFill>
                <a:srgbClr val="000000"/>
              </a:solidFill>
            </a:endParaRPr>
          </a:p>
        </p:txBody>
      </p:sp>
      <p:cxnSp>
        <p:nvCxnSpPr>
          <p:cNvPr id="4" name="Connector: Elbow 3"/>
          <p:cNvCxnSpPr>
            <a:stCxn id="69648" idx="2"/>
            <a:endCxn id="63" idx="3"/>
          </p:cNvCxnSpPr>
          <p:nvPr/>
        </p:nvCxnSpPr>
        <p:spPr>
          <a:xfrm rot="5400000">
            <a:off x="6191235" y="4496709"/>
            <a:ext cx="419428" cy="358080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AutoShape 56"/>
          <p:cNvSpPr>
            <a:spLocks noChangeArrowheads="1"/>
          </p:cNvSpPr>
          <p:nvPr/>
        </p:nvSpPr>
        <p:spPr bwMode="auto">
          <a:xfrm>
            <a:off x="8190071" y="384573"/>
            <a:ext cx="863204" cy="377428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 dirty="0">
                <a:solidFill>
                  <a:srgbClr val="000000"/>
                </a:solidFill>
              </a:rPr>
              <a:t>Transferencia de material a piso</a:t>
            </a:r>
            <a:endParaRPr lang="es-ES" altLang="es-MX" sz="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Plan de Requerimiento de Materiales (MRP)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564</Words>
  <Application>Microsoft Office PowerPoint</Application>
  <PresentationFormat>On-screen Show (16:9)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Plan de requerimiento de materiales</vt:lpstr>
      <vt:lpstr>Descripción del proceso</vt:lpstr>
      <vt:lpstr>Premisas, comentarios, funcionalidad y/o reglas de negocio del cliente</vt:lpstr>
      <vt:lpstr>Agregados funcionales y/o interfaces</vt:lpstr>
      <vt:lpstr>Plan de Requerimiento de Materiales (MRP)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58</cp:revision>
  <dcterms:created xsi:type="dcterms:W3CDTF">2015-01-15T15:32:50Z</dcterms:created>
  <dcterms:modified xsi:type="dcterms:W3CDTF">2016-08-18T17:30:05Z</dcterms:modified>
</cp:coreProperties>
</file>