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1" r:id="rId2"/>
    <p:sldId id="261" r:id="rId3"/>
    <p:sldId id="277" r:id="rId4"/>
    <p:sldId id="278" r:id="rId5"/>
    <p:sldId id="280" r:id="rId6"/>
    <p:sldId id="281" r:id="rId7"/>
    <p:sldId id="279" r:id="rId8"/>
    <p:sldId id="274" r:id="rId9"/>
    <p:sldId id="276" r:id="rId10"/>
    <p:sldId id="256" r:id="rId1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25" d="100"/>
          <a:sy n="125" d="100"/>
        </p:scale>
        <p:origin x="-288" y="-15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24/08/2016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24/08/2016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24/08/2016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24/08/2016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 userDrawn="1"/>
        </p:nvGrpSpPr>
        <p:grpSpPr bwMode="auto">
          <a:xfrm>
            <a:off x="0" y="-2382"/>
            <a:ext cx="9145588" cy="5167313"/>
            <a:chOff x="0" y="-3175"/>
            <a:chExt cx="9145588" cy="6889750"/>
          </a:xfrm>
        </p:grpSpPr>
        <p:pic>
          <p:nvPicPr>
            <p:cNvPr id="3" name="Picture 26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25" y="6318250"/>
              <a:ext cx="1214438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16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0482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n-US" sz="1350">
                <a:solidFill>
                  <a:srgbClr val="000000"/>
                </a:solidFill>
              </a:endParaRPr>
            </a:p>
          </p:txBody>
        </p:sp>
        <p:pic>
          <p:nvPicPr>
            <p:cNvPr id="5" name="Picture 1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6446838"/>
              <a:ext cx="395288" cy="29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15"/>
            <p:cNvSpPr>
              <a:spLocks noChangeShapeType="1"/>
            </p:cNvSpPr>
            <p:nvPr userDrawn="1"/>
          </p:nvSpPr>
          <p:spPr bwMode="auto">
            <a:xfrm>
              <a:off x="0" y="476250"/>
              <a:ext cx="9144000" cy="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pic>
          <p:nvPicPr>
            <p:cNvPr id="7" name="Picture 18" descr="scai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150" y="6426200"/>
              <a:ext cx="3238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4"/>
            <p:cNvSpPr>
              <a:spLocks noChangeArrowheads="1"/>
            </p:cNvSpPr>
            <p:nvPr userDrawn="1"/>
          </p:nvSpPr>
          <p:spPr bwMode="auto">
            <a:xfrm>
              <a:off x="0" y="-3175"/>
              <a:ext cx="107950" cy="44926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 userDrawn="1"/>
          </p:nvSpPr>
          <p:spPr bwMode="auto">
            <a:xfrm>
              <a:off x="9036050" y="-3175"/>
              <a:ext cx="107950" cy="44926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n-US" sz="1350">
                <a:solidFill>
                  <a:srgbClr val="000000"/>
                </a:solidFill>
              </a:endParaRPr>
            </a:p>
          </p:txBody>
        </p:sp>
        <p:pic>
          <p:nvPicPr>
            <p:cNvPr id="10" name="Picture 22" descr="SCAi copyright vers Prof 15%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8032750" y="520700"/>
              <a:ext cx="1014413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5"/>
            <p:cNvGrpSpPr>
              <a:grpSpLocks/>
            </p:cNvGrpSpPr>
            <p:nvPr userDrawn="1"/>
          </p:nvGrpSpPr>
          <p:grpSpPr bwMode="auto">
            <a:xfrm>
              <a:off x="1588" y="6165850"/>
              <a:ext cx="9144000" cy="720725"/>
              <a:chOff x="1587" y="6165201"/>
              <a:chExt cx="9144000" cy="720649"/>
            </a:xfrm>
          </p:grpSpPr>
          <p:sp>
            <p:nvSpPr>
              <p:cNvPr id="16" name="Rectangle 13"/>
              <p:cNvSpPr>
                <a:spLocks noChangeArrowheads="1"/>
              </p:cNvSpPr>
              <p:nvPr userDrawn="1"/>
            </p:nvSpPr>
            <p:spPr bwMode="auto">
              <a:xfrm>
                <a:off x="1587" y="6165201"/>
                <a:ext cx="9144000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MX" altLang="en-US" sz="1125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 userDrawn="1"/>
            </p:nvSpPr>
            <p:spPr bwMode="auto">
              <a:xfrm rot="10800000">
                <a:off x="12699" y="6165201"/>
                <a:ext cx="323850" cy="720649"/>
              </a:xfrm>
              <a:prstGeom prst="rect">
                <a:avLst/>
              </a:prstGeom>
              <a:gradFill rotWithShape="1">
                <a:gsLst>
                  <a:gs pos="0">
                    <a:srgbClr val="A8A843"/>
                  </a:gs>
                  <a:gs pos="50000">
                    <a:srgbClr val="FFFF66"/>
                  </a:gs>
                  <a:gs pos="100000">
                    <a:srgbClr val="A8A843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n-US" sz="750" b="1">
                    <a:solidFill>
                      <a:srgbClr val="000000"/>
                    </a:solidFill>
                  </a:rPr>
                  <a:t>Salida</a:t>
                </a:r>
                <a:endParaRPr lang="es-ES" altLang="en-US" sz="75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 userDrawn="1"/>
          </p:nvGrpSpPr>
          <p:grpSpPr bwMode="auto">
            <a:xfrm>
              <a:off x="1588" y="406400"/>
              <a:ext cx="9144000" cy="720725"/>
              <a:chOff x="1587" y="406355"/>
              <a:chExt cx="9144000" cy="720649"/>
            </a:xfrm>
          </p:grpSpPr>
          <p:sp>
            <p:nvSpPr>
              <p:cNvPr id="14" name="Rectangle 10"/>
              <p:cNvSpPr>
                <a:spLocks noChangeArrowheads="1"/>
              </p:cNvSpPr>
              <p:nvPr userDrawn="1"/>
            </p:nvSpPr>
            <p:spPr bwMode="auto">
              <a:xfrm>
                <a:off x="1587" y="406355"/>
                <a:ext cx="9144000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MX" altLang="en-US" sz="1125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 userDrawn="1"/>
            </p:nvSpPr>
            <p:spPr bwMode="auto">
              <a:xfrm rot="10800000">
                <a:off x="12699" y="406355"/>
                <a:ext cx="323850" cy="720649"/>
              </a:xfrm>
              <a:prstGeom prst="rect">
                <a:avLst/>
              </a:prstGeom>
              <a:gradFill rotWithShape="1">
                <a:gsLst>
                  <a:gs pos="0">
                    <a:srgbClr val="A8A843"/>
                  </a:gs>
                  <a:gs pos="50000">
                    <a:srgbClr val="FFFF66"/>
                  </a:gs>
                  <a:gs pos="100000">
                    <a:srgbClr val="A8A843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n-US" sz="750" b="1">
                    <a:solidFill>
                      <a:srgbClr val="000000"/>
                    </a:solidFill>
                  </a:rPr>
                  <a:t>Entrada</a:t>
                </a:r>
                <a:endParaRPr lang="es-ES" altLang="en-US" sz="75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Rectangle 19"/>
            <p:cNvSpPr>
              <a:spLocks noChangeArrowheads="1"/>
            </p:cNvSpPr>
            <p:nvPr userDrawn="1"/>
          </p:nvSpPr>
          <p:spPr bwMode="auto">
            <a:xfrm>
              <a:off x="3175" y="6350"/>
              <a:ext cx="9140825" cy="395288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n-US" sz="1125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2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24/08/2016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4634932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24/08/2016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4531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743542" y="463493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24/08/2016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 fontScale="90000"/>
          </a:bodyPr>
          <a:lstStyle/>
          <a:p>
            <a:r>
              <a:rPr lang="es-ES" dirty="0"/>
              <a:t>RECIBO DE MATERIAS PRIMAS Y COMPONENTES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altLang="en-US" dirty="0"/>
              <a:t>Este proceso permite la recepción de materias primas y componentes</a:t>
            </a:r>
          </a:p>
          <a:p>
            <a:pPr algn="just"/>
            <a:r>
              <a:rPr lang="es-ES" altLang="en-US" dirty="0"/>
              <a:t>La recepción y contabilización hacen referencia a un pedido de compra</a:t>
            </a:r>
          </a:p>
          <a:p>
            <a:pPr algn="just"/>
            <a:r>
              <a:rPr lang="es-ES" altLang="en-US" dirty="0"/>
              <a:t>Se captura la cantidad recibida y posteriormente se procede a su contabilización</a:t>
            </a:r>
          </a:p>
          <a:p>
            <a:pPr algn="just"/>
            <a:r>
              <a:rPr lang="es-ES" altLang="en-US" dirty="0"/>
              <a:t>Se actualizan los stocks</a:t>
            </a:r>
          </a:p>
          <a:p>
            <a:pPr algn="just"/>
            <a:r>
              <a:rPr lang="es-ES" altLang="en-US" dirty="0"/>
              <a:t>Si es necesario, el proceso de inspección de calidad puede ser integrado al momento de la recepción del material.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Integración de toda la cadena de abastecimiento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Creación de documentos de material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Contabilización automática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Disponibilidad de materiales y componentes </a:t>
            </a:r>
            <a:r>
              <a:rPr lang="es-ES"/>
              <a:t>para producción</a:t>
            </a: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Inspector de calidad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Almacenista</a:t>
            </a:r>
            <a:endParaRPr lang="es-ES" dirty="0"/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75"/>
          <p:cNvGrpSpPr>
            <a:grpSpLocks/>
          </p:cNvGrpSpPr>
          <p:nvPr/>
        </p:nvGrpSpPr>
        <p:grpSpPr bwMode="auto">
          <a:xfrm>
            <a:off x="0" y="2686050"/>
            <a:ext cx="9144000" cy="1952625"/>
            <a:chOff x="-5073" y="2540843"/>
            <a:chExt cx="9140825" cy="3669168"/>
          </a:xfrm>
        </p:grpSpPr>
        <p:sp>
          <p:nvSpPr>
            <p:cNvPr id="66628" name="Rectangle 7"/>
            <p:cNvSpPr>
              <a:spLocks noChangeArrowheads="1"/>
            </p:cNvSpPr>
            <p:nvPr/>
          </p:nvSpPr>
          <p:spPr bwMode="auto">
            <a:xfrm>
              <a:off x="-5073" y="2540843"/>
              <a:ext cx="9140825" cy="36691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n-US" sz="1125">
                <a:latin typeface="Calibri" panose="020F0502020204030204" pitchFamily="34" charset="0"/>
              </a:endParaRPr>
            </a:p>
          </p:txBody>
        </p:sp>
        <p:sp>
          <p:nvSpPr>
            <p:cNvPr id="66629" name="Rectangle 8"/>
            <p:cNvSpPr>
              <a:spLocks noChangeArrowheads="1"/>
            </p:cNvSpPr>
            <p:nvPr/>
          </p:nvSpPr>
          <p:spPr bwMode="auto">
            <a:xfrm rot="10800000">
              <a:off x="6040" y="2541227"/>
              <a:ext cx="323850" cy="3668400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750" b="1" dirty="0">
                  <a:latin typeface="Calibri" panose="020F0502020204030204" pitchFamily="34" charset="0"/>
                </a:rPr>
                <a:t>Inspector de calidad</a:t>
              </a:r>
            </a:p>
          </p:txBody>
        </p:sp>
      </p:grpSp>
      <p:grpSp>
        <p:nvGrpSpPr>
          <p:cNvPr id="66563" name="Group 75"/>
          <p:cNvGrpSpPr>
            <a:grpSpLocks/>
          </p:cNvGrpSpPr>
          <p:nvPr/>
        </p:nvGrpSpPr>
        <p:grpSpPr bwMode="auto">
          <a:xfrm>
            <a:off x="0" y="847725"/>
            <a:ext cx="9144000" cy="1838325"/>
            <a:chOff x="-5073" y="2540843"/>
            <a:chExt cx="9140825" cy="3669168"/>
          </a:xfrm>
        </p:grpSpPr>
        <p:sp>
          <p:nvSpPr>
            <p:cNvPr id="66626" name="Rectangle 7"/>
            <p:cNvSpPr>
              <a:spLocks noChangeArrowheads="1"/>
            </p:cNvSpPr>
            <p:nvPr/>
          </p:nvSpPr>
          <p:spPr bwMode="auto">
            <a:xfrm>
              <a:off x="-5073" y="2540843"/>
              <a:ext cx="9140825" cy="36691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n-US" sz="1125">
                <a:latin typeface="Calibri" panose="020F0502020204030204" pitchFamily="34" charset="0"/>
              </a:endParaRPr>
            </a:p>
          </p:txBody>
        </p:sp>
        <p:sp>
          <p:nvSpPr>
            <p:cNvPr id="66627" name="Rectangle 8"/>
            <p:cNvSpPr>
              <a:spLocks noChangeArrowheads="1"/>
            </p:cNvSpPr>
            <p:nvPr/>
          </p:nvSpPr>
          <p:spPr bwMode="auto">
            <a:xfrm rot="10800000">
              <a:off x="6040" y="2541227"/>
              <a:ext cx="323850" cy="3668400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750" b="1">
                  <a:latin typeface="Calibri" panose="020F0502020204030204" pitchFamily="34" charset="0"/>
                </a:rPr>
                <a:t>Almacenista</a:t>
              </a:r>
            </a:p>
          </p:txBody>
        </p:sp>
      </p:grp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19645"/>
            <a:ext cx="6019800" cy="2964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ES" sz="1125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Arial" charset="0"/>
              </a:rPr>
              <a:t>Recibo de Materia Prima y Componentes con Inspección de Calidad</a:t>
            </a:r>
          </a:p>
        </p:txBody>
      </p:sp>
      <p:sp>
        <p:nvSpPr>
          <p:cNvPr id="66565" name="Rectangle 52"/>
          <p:cNvSpPr>
            <a:spLocks noChangeArrowheads="1"/>
          </p:cNvSpPr>
          <p:nvPr/>
        </p:nvSpPr>
        <p:spPr bwMode="auto">
          <a:xfrm>
            <a:off x="5718573" y="2886075"/>
            <a:ext cx="863203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QE51N </a:t>
            </a:r>
          </a:p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Registro de  Resultado</a:t>
            </a:r>
            <a:endParaRPr lang="es-MX" altLang="en-US" sz="600" b="1">
              <a:latin typeface="Calibri" panose="020F0502020204030204" pitchFamily="34" charset="0"/>
            </a:endParaRPr>
          </a:p>
        </p:txBody>
      </p:sp>
      <p:sp>
        <p:nvSpPr>
          <p:cNvPr id="66566" name="AutoShape 44"/>
          <p:cNvSpPr>
            <a:spLocks noChangeArrowheads="1"/>
          </p:cNvSpPr>
          <p:nvPr/>
        </p:nvSpPr>
        <p:spPr bwMode="auto">
          <a:xfrm>
            <a:off x="4566048" y="2828925"/>
            <a:ext cx="945356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Inspección OK?</a:t>
            </a:r>
          </a:p>
        </p:txBody>
      </p:sp>
      <p:sp>
        <p:nvSpPr>
          <p:cNvPr id="66567" name="Text Box 77"/>
          <p:cNvSpPr txBox="1">
            <a:spLocks noChangeArrowheads="1"/>
          </p:cNvSpPr>
          <p:nvPr/>
        </p:nvSpPr>
        <p:spPr bwMode="auto">
          <a:xfrm>
            <a:off x="4464844" y="2943225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66568" name="Text Box 78"/>
          <p:cNvSpPr txBox="1">
            <a:spLocks noChangeArrowheads="1"/>
          </p:cNvSpPr>
          <p:nvPr/>
        </p:nvSpPr>
        <p:spPr bwMode="auto">
          <a:xfrm>
            <a:off x="5086350" y="3331369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>
                <a:latin typeface="Calibri" panose="020F0502020204030204" pitchFamily="34" charset="0"/>
              </a:rPr>
              <a:t>Si</a:t>
            </a:r>
          </a:p>
        </p:txBody>
      </p:sp>
      <p:sp>
        <p:nvSpPr>
          <p:cNvPr id="66569" name="AutoShape 56"/>
          <p:cNvSpPr>
            <a:spLocks noChangeArrowheads="1"/>
          </p:cNvSpPr>
          <p:nvPr/>
        </p:nvSpPr>
        <p:spPr bwMode="auto">
          <a:xfrm>
            <a:off x="2543175" y="4711304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Devolución a Proveedor</a:t>
            </a:r>
          </a:p>
        </p:txBody>
      </p:sp>
      <p:sp>
        <p:nvSpPr>
          <p:cNvPr id="66570" name="AutoShape 45"/>
          <p:cNvSpPr>
            <a:spLocks noChangeArrowheads="1"/>
          </p:cNvSpPr>
          <p:nvPr/>
        </p:nvSpPr>
        <p:spPr bwMode="auto">
          <a:xfrm>
            <a:off x="6829425" y="2886075"/>
            <a:ext cx="86320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Toma Muestra</a:t>
            </a:r>
          </a:p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 de MP</a:t>
            </a:r>
          </a:p>
        </p:txBody>
      </p:sp>
      <p:sp>
        <p:nvSpPr>
          <p:cNvPr id="66571" name="AutoShape 45"/>
          <p:cNvSpPr>
            <a:spLocks noChangeArrowheads="1"/>
          </p:cNvSpPr>
          <p:nvPr/>
        </p:nvSpPr>
        <p:spPr bwMode="auto">
          <a:xfrm>
            <a:off x="6829425" y="3517106"/>
            <a:ext cx="86320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Análisis Muestra</a:t>
            </a:r>
          </a:p>
        </p:txBody>
      </p:sp>
      <p:sp>
        <p:nvSpPr>
          <p:cNvPr id="66572" name="AutoShape 45"/>
          <p:cNvSpPr>
            <a:spLocks noChangeArrowheads="1"/>
          </p:cNvSpPr>
          <p:nvPr/>
        </p:nvSpPr>
        <p:spPr bwMode="auto">
          <a:xfrm>
            <a:off x="5718573" y="3517106"/>
            <a:ext cx="863203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Obtención de Resultados</a:t>
            </a:r>
          </a:p>
        </p:txBody>
      </p:sp>
      <p:sp>
        <p:nvSpPr>
          <p:cNvPr id="66573" name="Rectangle 52"/>
          <p:cNvSpPr>
            <a:spLocks noChangeArrowheads="1"/>
          </p:cNvSpPr>
          <p:nvPr/>
        </p:nvSpPr>
        <p:spPr bwMode="auto">
          <a:xfrm>
            <a:off x="4606529" y="3517106"/>
            <a:ext cx="863203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QA11</a:t>
            </a:r>
          </a:p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Se Acepta</a:t>
            </a:r>
          </a:p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 (Decisión de Empleo)</a:t>
            </a:r>
            <a:endParaRPr lang="es-MX" altLang="en-US" sz="600" b="1">
              <a:latin typeface="Calibri" panose="020F0502020204030204" pitchFamily="34" charset="0"/>
            </a:endParaRPr>
          </a:p>
        </p:txBody>
      </p:sp>
      <p:sp>
        <p:nvSpPr>
          <p:cNvPr id="66574" name="Rectangle 52"/>
          <p:cNvSpPr>
            <a:spLocks noChangeArrowheads="1"/>
          </p:cNvSpPr>
          <p:nvPr/>
        </p:nvSpPr>
        <p:spPr bwMode="auto">
          <a:xfrm>
            <a:off x="4606529" y="4139804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 dirty="0">
                <a:latin typeface="Calibri" panose="020F0502020204030204" pitchFamily="34" charset="0"/>
              </a:rPr>
              <a:t>QA11 </a:t>
            </a:r>
          </a:p>
          <a:p>
            <a:pPr algn="ctr" eaLnBrk="1" hangingPunct="1"/>
            <a:r>
              <a:rPr lang="es-ES" altLang="en-US" sz="600" b="1" dirty="0">
                <a:latin typeface="Calibri" panose="020F0502020204030204" pitchFamily="34" charset="0"/>
              </a:rPr>
              <a:t>Se Libera MP a Libre Utilización</a:t>
            </a:r>
            <a:endParaRPr lang="es-MX" altLang="en-US" sz="600" b="1" dirty="0">
              <a:latin typeface="Calibri" panose="020F0502020204030204" pitchFamily="34" charset="0"/>
            </a:endParaRPr>
          </a:p>
        </p:txBody>
      </p:sp>
      <p:cxnSp>
        <p:nvCxnSpPr>
          <p:cNvPr id="66579" name="AutoShape 23"/>
          <p:cNvCxnSpPr>
            <a:cxnSpLocks noChangeShapeType="1"/>
            <a:stCxn id="66571" idx="1"/>
            <a:endCxn id="66572" idx="3"/>
          </p:cNvCxnSpPr>
          <p:nvPr/>
        </p:nvCxnSpPr>
        <p:spPr bwMode="auto">
          <a:xfrm rot="10800000">
            <a:off x="6502004" y="3706416"/>
            <a:ext cx="407194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0" name="AutoShape 24"/>
          <p:cNvCxnSpPr>
            <a:cxnSpLocks noChangeShapeType="1"/>
            <a:stCxn id="66566" idx="2"/>
            <a:endCxn id="66573" idx="0"/>
          </p:cNvCxnSpPr>
          <p:nvPr/>
        </p:nvCxnSpPr>
        <p:spPr bwMode="auto">
          <a:xfrm rot="5400000">
            <a:off x="4944666" y="3415904"/>
            <a:ext cx="188119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1" name="AutoShape 25"/>
          <p:cNvCxnSpPr>
            <a:cxnSpLocks noChangeShapeType="1"/>
            <a:stCxn id="66573" idx="2"/>
            <a:endCxn id="66574" idx="0"/>
          </p:cNvCxnSpPr>
          <p:nvPr/>
        </p:nvCxnSpPr>
        <p:spPr bwMode="auto">
          <a:xfrm>
            <a:off x="5038725" y="3894535"/>
            <a:ext cx="0" cy="245269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2" name="AutoShape 26"/>
          <p:cNvCxnSpPr>
            <a:cxnSpLocks noChangeShapeType="1"/>
            <a:stCxn id="66566" idx="1"/>
            <a:endCxn id="66569" idx="0"/>
          </p:cNvCxnSpPr>
          <p:nvPr/>
        </p:nvCxnSpPr>
        <p:spPr bwMode="auto">
          <a:xfrm rot="10800000" flipV="1">
            <a:off x="2974778" y="3071812"/>
            <a:ext cx="1591271" cy="1639491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7" name="Oval 31"/>
          <p:cNvSpPr>
            <a:spLocks noChangeArrowheads="1"/>
          </p:cNvSpPr>
          <p:nvPr/>
        </p:nvSpPr>
        <p:spPr bwMode="auto">
          <a:xfrm>
            <a:off x="2751535" y="4243388"/>
            <a:ext cx="228600" cy="1714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n-US" sz="1350">
              <a:latin typeface="Calibri" panose="020F0502020204030204" pitchFamily="34" charset="0"/>
            </a:endParaRPr>
          </a:p>
        </p:txBody>
      </p:sp>
      <p:cxnSp>
        <p:nvCxnSpPr>
          <p:cNvPr id="66591" name="AutoShape 35"/>
          <p:cNvCxnSpPr>
            <a:cxnSpLocks noChangeShapeType="1"/>
            <a:stCxn id="66570" idx="2"/>
            <a:endCxn id="66571" idx="0"/>
          </p:cNvCxnSpPr>
          <p:nvPr/>
        </p:nvCxnSpPr>
        <p:spPr bwMode="auto">
          <a:xfrm rot="5400000">
            <a:off x="7141965" y="3390305"/>
            <a:ext cx="23931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3" name="AutoShape 38"/>
          <p:cNvCxnSpPr>
            <a:cxnSpLocks noChangeShapeType="1"/>
            <a:stCxn id="66572" idx="0"/>
            <a:endCxn id="66565" idx="2"/>
          </p:cNvCxnSpPr>
          <p:nvPr/>
        </p:nvCxnSpPr>
        <p:spPr bwMode="auto">
          <a:xfrm rot="16200000">
            <a:off x="6031111" y="3390305"/>
            <a:ext cx="23931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4" name="AutoShape 39"/>
          <p:cNvCxnSpPr>
            <a:cxnSpLocks noChangeShapeType="1"/>
            <a:stCxn id="66565" idx="1"/>
            <a:endCxn id="66566" idx="3"/>
          </p:cNvCxnSpPr>
          <p:nvPr/>
        </p:nvCxnSpPr>
        <p:spPr bwMode="auto">
          <a:xfrm rot="10800000">
            <a:off x="5518548" y="3071813"/>
            <a:ext cx="192881" cy="357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6595" name="Group 40"/>
          <p:cNvGrpSpPr>
            <a:grpSpLocks/>
          </p:cNvGrpSpPr>
          <p:nvPr/>
        </p:nvGrpSpPr>
        <p:grpSpPr bwMode="auto">
          <a:xfrm>
            <a:off x="3185758" y="342900"/>
            <a:ext cx="3710597" cy="444104"/>
            <a:chOff x="952" y="288"/>
            <a:chExt cx="3092" cy="373"/>
          </a:xfrm>
        </p:grpSpPr>
        <p:sp>
          <p:nvSpPr>
            <p:cNvPr id="66621" name="AutoShape 43"/>
            <p:cNvSpPr>
              <a:spLocks noChangeArrowheads="1"/>
            </p:cNvSpPr>
            <p:nvPr/>
          </p:nvSpPr>
          <p:spPr bwMode="auto">
            <a:xfrm>
              <a:off x="3274" y="298"/>
              <a:ext cx="725" cy="317"/>
            </a:xfrm>
            <a:prstGeom prst="flowChartTerminator">
              <a:avLst/>
            </a:prstGeom>
            <a:gradFill rotWithShape="1">
              <a:gsLst>
                <a:gs pos="0">
                  <a:srgbClr val="65A886"/>
                </a:gs>
                <a:gs pos="50000">
                  <a:srgbClr val="99FFCC"/>
                </a:gs>
                <a:gs pos="100000">
                  <a:srgbClr val="65A886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n-US" sz="600" b="1" dirty="0">
                  <a:latin typeface="Calibri" panose="020F0502020204030204" pitchFamily="34" charset="0"/>
                </a:rPr>
                <a:t>Remisión / </a:t>
              </a:r>
              <a:r>
                <a:rPr lang="es-ES" altLang="en-US" sz="600" b="1" dirty="0">
                  <a:latin typeface="Calibri" panose="020F0502020204030204" pitchFamily="34" charset="0"/>
                </a:rPr>
                <a:t>Factura proveedor</a:t>
              </a:r>
              <a:endParaRPr lang="es-ES_tradnl" altLang="en-US" sz="600" b="1" dirty="0">
                <a:latin typeface="Calibri" panose="020F0502020204030204" pitchFamily="34" charset="0"/>
              </a:endParaRPr>
            </a:p>
          </p:txBody>
        </p:sp>
        <p:sp>
          <p:nvSpPr>
            <p:cNvPr id="66622" name="AutoShape 56"/>
            <p:cNvSpPr>
              <a:spLocks noChangeArrowheads="1"/>
            </p:cNvSpPr>
            <p:nvPr/>
          </p:nvSpPr>
          <p:spPr bwMode="auto">
            <a:xfrm>
              <a:off x="1767" y="311"/>
              <a:ext cx="725" cy="31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600" b="1">
                  <a:latin typeface="Calibri" panose="020F0502020204030204" pitchFamily="34" charset="0"/>
                </a:rPr>
                <a:t>Orden Compra Discreta</a:t>
              </a:r>
              <a:endParaRPr lang="es-MX" altLang="en-US" sz="600" b="1">
                <a:latin typeface="Calibri" panose="020F0502020204030204" pitchFamily="34" charset="0"/>
              </a:endParaRPr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952" y="288"/>
              <a:ext cx="3092" cy="373"/>
            </a:xfrm>
            <a:prstGeom prst="flowChartAlternateProcess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MX" sz="1350"/>
            </a:p>
          </p:txBody>
        </p:sp>
        <p:sp>
          <p:nvSpPr>
            <p:cNvPr id="66624" name="AutoShape 56"/>
            <p:cNvSpPr>
              <a:spLocks noChangeArrowheads="1"/>
            </p:cNvSpPr>
            <p:nvPr/>
          </p:nvSpPr>
          <p:spPr bwMode="auto">
            <a:xfrm>
              <a:off x="2515" y="311"/>
              <a:ext cx="725" cy="31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600" b="1" dirty="0">
                  <a:latin typeface="Calibri" panose="020F0502020204030204" pitchFamily="34" charset="0"/>
                </a:rPr>
                <a:t>Plan de Requerimientos de Materiales MRP</a:t>
              </a:r>
              <a:endParaRPr lang="es-MX" altLang="en-US" sz="600" b="1" dirty="0">
                <a:latin typeface="Calibri" panose="020F0502020204030204" pitchFamily="34" charset="0"/>
              </a:endParaRPr>
            </a:p>
          </p:txBody>
        </p:sp>
        <p:sp>
          <p:nvSpPr>
            <p:cNvPr id="71" name="AutoShape 56"/>
            <p:cNvSpPr>
              <a:spLocks noChangeArrowheads="1"/>
            </p:cNvSpPr>
            <p:nvPr/>
          </p:nvSpPr>
          <p:spPr bwMode="auto">
            <a:xfrm>
              <a:off x="1019" y="311"/>
              <a:ext cx="725" cy="31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600" b="1" dirty="0">
                  <a:latin typeface="Calibri" panose="020F0502020204030204" pitchFamily="34" charset="0"/>
                </a:rPr>
                <a:t>Maquila proveedores</a:t>
              </a:r>
              <a:endParaRPr lang="es-MX" altLang="en-US" sz="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66596" name="AutoShape 44"/>
          <p:cNvSpPr>
            <a:spLocks noChangeArrowheads="1"/>
          </p:cNvSpPr>
          <p:nvPr/>
        </p:nvSpPr>
        <p:spPr bwMode="auto">
          <a:xfrm>
            <a:off x="4564857" y="1379935"/>
            <a:ext cx="945356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>
                <a:latin typeface="Calibri" panose="020F0502020204030204" pitchFamily="34" charset="0"/>
              </a:rPr>
              <a:t>Documentos Completos</a:t>
            </a:r>
          </a:p>
        </p:txBody>
      </p:sp>
      <p:sp>
        <p:nvSpPr>
          <p:cNvPr id="66597" name="Text Box 78"/>
          <p:cNvSpPr txBox="1">
            <a:spLocks noChangeArrowheads="1"/>
          </p:cNvSpPr>
          <p:nvPr/>
        </p:nvSpPr>
        <p:spPr bwMode="auto">
          <a:xfrm>
            <a:off x="5103019" y="1859757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>
                <a:latin typeface="Calibri" panose="020F0502020204030204" pitchFamily="34" charset="0"/>
              </a:rPr>
              <a:t>Si</a:t>
            </a:r>
          </a:p>
        </p:txBody>
      </p:sp>
      <p:sp>
        <p:nvSpPr>
          <p:cNvPr id="66598" name="AutoShape 45"/>
          <p:cNvSpPr>
            <a:spLocks noChangeArrowheads="1"/>
          </p:cNvSpPr>
          <p:nvPr/>
        </p:nvSpPr>
        <p:spPr bwMode="auto">
          <a:xfrm>
            <a:off x="5718573" y="1437085"/>
            <a:ext cx="863203" cy="377428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Aviso a Compras</a:t>
            </a:r>
          </a:p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(Recibo Parcial)</a:t>
            </a:r>
          </a:p>
        </p:txBody>
      </p:sp>
      <p:cxnSp>
        <p:nvCxnSpPr>
          <p:cNvPr id="66599" name="Straight Arrow Connector 82"/>
          <p:cNvCxnSpPr>
            <a:cxnSpLocks noChangeShapeType="1"/>
            <a:stCxn id="66596" idx="3"/>
            <a:endCxn id="66598" idx="1"/>
          </p:cNvCxnSpPr>
          <p:nvPr/>
        </p:nvCxnSpPr>
        <p:spPr bwMode="auto">
          <a:xfrm>
            <a:off x="5517356" y="1622822"/>
            <a:ext cx="280988" cy="3572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0" name="Oval 246"/>
          <p:cNvSpPr>
            <a:spLocks noChangeArrowheads="1"/>
          </p:cNvSpPr>
          <p:nvPr/>
        </p:nvSpPr>
        <p:spPr bwMode="auto">
          <a:xfrm>
            <a:off x="4914901" y="1952626"/>
            <a:ext cx="108347" cy="10834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MX" altLang="en-US" sz="1350">
              <a:latin typeface="Calibri" panose="020F0502020204030204" pitchFamily="34" charset="0"/>
            </a:endParaRPr>
          </a:p>
        </p:txBody>
      </p:sp>
      <p:cxnSp>
        <p:nvCxnSpPr>
          <p:cNvPr id="66601" name="Shape 85"/>
          <p:cNvCxnSpPr>
            <a:cxnSpLocks noChangeShapeType="1"/>
            <a:stCxn id="66598" idx="2"/>
            <a:endCxn id="66600" idx="6"/>
          </p:cNvCxnSpPr>
          <p:nvPr/>
        </p:nvCxnSpPr>
        <p:spPr bwMode="auto">
          <a:xfrm rot="5400000">
            <a:off x="5494139" y="1350764"/>
            <a:ext cx="185738" cy="1127522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2" name="AutoShape 45"/>
          <p:cNvSpPr>
            <a:spLocks noChangeArrowheads="1"/>
          </p:cNvSpPr>
          <p:nvPr/>
        </p:nvSpPr>
        <p:spPr bwMode="auto">
          <a:xfrm>
            <a:off x="4606529" y="914400"/>
            <a:ext cx="863203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525" b="1">
                <a:latin typeface="Calibri" panose="020F0502020204030204" pitchFamily="34" charset="0"/>
              </a:rPr>
              <a:t>Recepción de Documentos</a:t>
            </a:r>
          </a:p>
        </p:txBody>
      </p:sp>
      <p:sp>
        <p:nvSpPr>
          <p:cNvPr id="66603" name="Rectangle 52"/>
          <p:cNvSpPr>
            <a:spLocks noChangeArrowheads="1"/>
          </p:cNvSpPr>
          <p:nvPr/>
        </p:nvSpPr>
        <p:spPr bwMode="auto">
          <a:xfrm>
            <a:off x="4606529" y="2187179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 dirty="0">
                <a:latin typeface="Calibri" panose="020F0502020204030204" pitchFamily="34" charset="0"/>
              </a:rPr>
              <a:t>MIGO</a:t>
            </a:r>
          </a:p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Recibo de Materiales</a:t>
            </a:r>
          </a:p>
        </p:txBody>
      </p:sp>
      <p:cxnSp>
        <p:nvCxnSpPr>
          <p:cNvPr id="66604" name="AutoShape 54"/>
          <p:cNvCxnSpPr>
            <a:cxnSpLocks noChangeShapeType="1"/>
            <a:stCxn id="66596" idx="2"/>
            <a:endCxn id="66603" idx="0"/>
          </p:cNvCxnSpPr>
          <p:nvPr/>
        </p:nvCxnSpPr>
        <p:spPr bwMode="auto">
          <a:xfrm rot="16200000" flipH="1">
            <a:off x="4884540" y="2025850"/>
            <a:ext cx="307181" cy="11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5" name="Text Box 77"/>
          <p:cNvSpPr txBox="1">
            <a:spLocks noChangeArrowheads="1"/>
          </p:cNvSpPr>
          <p:nvPr/>
        </p:nvSpPr>
        <p:spPr bwMode="auto">
          <a:xfrm>
            <a:off x="5537597" y="1494235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>
                <a:latin typeface="Calibri" panose="020F0502020204030204" pitchFamily="34" charset="0"/>
              </a:rPr>
              <a:t>No</a:t>
            </a:r>
          </a:p>
        </p:txBody>
      </p:sp>
      <p:cxnSp>
        <p:nvCxnSpPr>
          <p:cNvPr id="66606" name="AutoShape 56"/>
          <p:cNvCxnSpPr>
            <a:cxnSpLocks noChangeShapeType="1"/>
            <a:stCxn id="66603" idx="3"/>
            <a:endCxn id="66608" idx="1"/>
          </p:cNvCxnSpPr>
          <p:nvPr/>
        </p:nvCxnSpPr>
        <p:spPr bwMode="auto">
          <a:xfrm>
            <a:off x="5476875" y="2376488"/>
            <a:ext cx="234554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7" name="AutoShape 218"/>
          <p:cNvSpPr>
            <a:spLocks noChangeArrowheads="1"/>
          </p:cNvSpPr>
          <p:nvPr/>
        </p:nvSpPr>
        <p:spPr bwMode="auto">
          <a:xfrm>
            <a:off x="3386137" y="2187179"/>
            <a:ext cx="863204" cy="377428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>
                <a:latin typeface="Calibri" panose="020F0502020204030204" pitchFamily="34" charset="0"/>
              </a:rPr>
              <a:t>Contabilización de Recibo Materiales</a:t>
            </a:r>
          </a:p>
        </p:txBody>
      </p:sp>
      <p:sp>
        <p:nvSpPr>
          <p:cNvPr id="66608" name="AutoShape 218"/>
          <p:cNvSpPr>
            <a:spLocks noChangeArrowheads="1"/>
          </p:cNvSpPr>
          <p:nvPr/>
        </p:nvSpPr>
        <p:spPr bwMode="auto">
          <a:xfrm>
            <a:off x="5718573" y="2187179"/>
            <a:ext cx="863203" cy="377428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>
                <a:latin typeface="Calibri" panose="020F0502020204030204" pitchFamily="34" charset="0"/>
              </a:rPr>
              <a:t>Se genera Lote de Inspección</a:t>
            </a:r>
          </a:p>
        </p:txBody>
      </p:sp>
      <p:cxnSp>
        <p:nvCxnSpPr>
          <p:cNvPr id="66609" name="AutoShape 59"/>
          <p:cNvCxnSpPr>
            <a:cxnSpLocks noChangeShapeType="1"/>
            <a:stCxn id="66603" idx="1"/>
            <a:endCxn id="66607" idx="3"/>
          </p:cNvCxnSpPr>
          <p:nvPr/>
        </p:nvCxnSpPr>
        <p:spPr bwMode="auto">
          <a:xfrm rot="10800000">
            <a:off x="4256485" y="2376488"/>
            <a:ext cx="342900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10" name="AutoShape 60"/>
          <p:cNvCxnSpPr>
            <a:cxnSpLocks noChangeShapeType="1"/>
            <a:stCxn id="66608" idx="2"/>
            <a:endCxn id="66565" idx="0"/>
          </p:cNvCxnSpPr>
          <p:nvPr/>
        </p:nvCxnSpPr>
        <p:spPr bwMode="auto">
          <a:xfrm rot="5400000">
            <a:off x="5986462" y="2714625"/>
            <a:ext cx="32861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11" name="AutoShape 61"/>
          <p:cNvCxnSpPr>
            <a:cxnSpLocks noChangeShapeType="1"/>
            <a:stCxn id="66602" idx="2"/>
            <a:endCxn id="66596" idx="0"/>
          </p:cNvCxnSpPr>
          <p:nvPr/>
        </p:nvCxnSpPr>
        <p:spPr bwMode="auto">
          <a:xfrm rot="5400000">
            <a:off x="5001221" y="1335287"/>
            <a:ext cx="73819" cy="1190"/>
          </a:xfrm>
          <a:prstGeom prst="bentConnector3">
            <a:avLst>
              <a:gd name="adj1" fmla="val 48389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12" name="AutoShape 62"/>
          <p:cNvCxnSpPr>
            <a:cxnSpLocks noChangeShapeType="1"/>
            <a:stCxn id="6" idx="2"/>
            <a:endCxn id="66602" idx="0"/>
          </p:cNvCxnSpPr>
          <p:nvPr/>
        </p:nvCxnSpPr>
        <p:spPr bwMode="auto">
          <a:xfrm flipH="1">
            <a:off x="5038131" y="787004"/>
            <a:ext cx="2926" cy="12739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13" name="AutoShape 63"/>
          <p:cNvCxnSpPr>
            <a:cxnSpLocks noChangeShapeType="1"/>
            <a:stCxn id="66608" idx="3"/>
            <a:endCxn id="66570" idx="0"/>
          </p:cNvCxnSpPr>
          <p:nvPr/>
        </p:nvCxnSpPr>
        <p:spPr bwMode="auto">
          <a:xfrm>
            <a:off x="6588919" y="2376488"/>
            <a:ext cx="672704" cy="502444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14" name="AutoShape 56"/>
          <p:cNvSpPr>
            <a:spLocks noChangeArrowheads="1"/>
          </p:cNvSpPr>
          <p:nvPr/>
        </p:nvSpPr>
        <p:spPr bwMode="auto">
          <a:xfrm>
            <a:off x="1543050" y="4711304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Recibo de facturas </a:t>
            </a:r>
            <a:r>
              <a:rPr lang="es-MX" altLang="en-US" sz="600" b="1">
                <a:latin typeface="Calibri" panose="020F0502020204030204" pitchFamily="34" charset="0"/>
              </a:rPr>
              <a:t>de proveedor</a:t>
            </a:r>
            <a:endParaRPr lang="es-MX" altLang="en-US" sz="600" b="1" dirty="0">
              <a:latin typeface="Calibri" panose="020F0502020204030204" pitchFamily="34" charset="0"/>
            </a:endParaRPr>
          </a:p>
        </p:txBody>
      </p:sp>
      <p:cxnSp>
        <p:nvCxnSpPr>
          <p:cNvPr id="66615" name="AutoShape 65"/>
          <p:cNvCxnSpPr>
            <a:cxnSpLocks noChangeShapeType="1"/>
            <a:stCxn id="66607" idx="1"/>
            <a:endCxn id="66614" idx="0"/>
          </p:cNvCxnSpPr>
          <p:nvPr/>
        </p:nvCxnSpPr>
        <p:spPr bwMode="auto">
          <a:xfrm rot="10800000" flipV="1">
            <a:off x="1975248" y="2375298"/>
            <a:ext cx="1410890" cy="2336006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16" name="AutoShape 56"/>
          <p:cNvSpPr>
            <a:spLocks noChangeArrowheads="1"/>
          </p:cNvSpPr>
          <p:nvPr/>
        </p:nvSpPr>
        <p:spPr bwMode="auto">
          <a:xfrm>
            <a:off x="5087541" y="4711304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Transferencia de materiales a piso</a:t>
            </a:r>
          </a:p>
        </p:txBody>
      </p:sp>
      <p:sp>
        <p:nvSpPr>
          <p:cNvPr id="66617" name="AutoShape 43"/>
          <p:cNvSpPr>
            <a:spLocks noChangeArrowheads="1"/>
          </p:cNvSpPr>
          <p:nvPr/>
        </p:nvSpPr>
        <p:spPr bwMode="auto">
          <a:xfrm>
            <a:off x="4121944" y="4711304"/>
            <a:ext cx="863204" cy="377428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Almacén</a:t>
            </a:r>
            <a:endParaRPr lang="es-ES_tradnl" altLang="en-US" sz="600" b="1" dirty="0">
              <a:latin typeface="Calibri" panose="020F0502020204030204" pitchFamily="34" charset="0"/>
            </a:endParaRPr>
          </a:p>
        </p:txBody>
      </p:sp>
      <p:sp>
        <p:nvSpPr>
          <p:cNvPr id="121" name="Flowchart: Alternate Process 5"/>
          <p:cNvSpPr/>
          <p:nvPr/>
        </p:nvSpPr>
        <p:spPr>
          <a:xfrm>
            <a:off x="4064794" y="4677966"/>
            <a:ext cx="1943100" cy="444103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675"/>
          </a:p>
        </p:txBody>
      </p:sp>
      <p:cxnSp>
        <p:nvCxnSpPr>
          <p:cNvPr id="66620" name="Straight Arrow Connector 4"/>
          <p:cNvCxnSpPr>
            <a:cxnSpLocks noChangeShapeType="1"/>
            <a:stCxn id="66574" idx="2"/>
            <a:endCxn id="121" idx="0"/>
          </p:cNvCxnSpPr>
          <p:nvPr/>
        </p:nvCxnSpPr>
        <p:spPr bwMode="auto">
          <a:xfrm flipH="1">
            <a:off x="5036344" y="4517232"/>
            <a:ext cx="2381" cy="160735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8626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75"/>
          <p:cNvGrpSpPr>
            <a:grpSpLocks/>
          </p:cNvGrpSpPr>
          <p:nvPr/>
        </p:nvGrpSpPr>
        <p:grpSpPr bwMode="auto">
          <a:xfrm>
            <a:off x="0" y="2686050"/>
            <a:ext cx="9144000" cy="1952625"/>
            <a:chOff x="-5073" y="2540843"/>
            <a:chExt cx="9140825" cy="3669168"/>
          </a:xfrm>
        </p:grpSpPr>
        <p:sp>
          <p:nvSpPr>
            <p:cNvPr id="66628" name="Rectangle 7"/>
            <p:cNvSpPr>
              <a:spLocks noChangeArrowheads="1"/>
            </p:cNvSpPr>
            <p:nvPr/>
          </p:nvSpPr>
          <p:spPr bwMode="auto">
            <a:xfrm>
              <a:off x="-5073" y="2540843"/>
              <a:ext cx="9140825" cy="36691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n-US" sz="1125" dirty="0">
                <a:latin typeface="Calibri" panose="020F0502020204030204" pitchFamily="34" charset="0"/>
              </a:endParaRPr>
            </a:p>
          </p:txBody>
        </p:sp>
        <p:sp>
          <p:nvSpPr>
            <p:cNvPr id="66629" name="Rectangle 8"/>
            <p:cNvSpPr>
              <a:spLocks noChangeArrowheads="1"/>
            </p:cNvSpPr>
            <p:nvPr/>
          </p:nvSpPr>
          <p:spPr bwMode="auto">
            <a:xfrm rot="10800000">
              <a:off x="6040" y="2541227"/>
              <a:ext cx="323850" cy="3668400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750" b="1">
                  <a:latin typeface="Calibri" panose="020F0502020204030204" pitchFamily="34" charset="0"/>
                </a:rPr>
                <a:t>Control de Calidad</a:t>
              </a:r>
            </a:p>
          </p:txBody>
        </p:sp>
      </p:grpSp>
      <p:grpSp>
        <p:nvGrpSpPr>
          <p:cNvPr id="66563" name="Group 75"/>
          <p:cNvGrpSpPr>
            <a:grpSpLocks/>
          </p:cNvGrpSpPr>
          <p:nvPr/>
        </p:nvGrpSpPr>
        <p:grpSpPr bwMode="auto">
          <a:xfrm>
            <a:off x="0" y="847725"/>
            <a:ext cx="9144000" cy="1838325"/>
            <a:chOff x="-5073" y="2540843"/>
            <a:chExt cx="9140825" cy="3669168"/>
          </a:xfrm>
        </p:grpSpPr>
        <p:sp>
          <p:nvSpPr>
            <p:cNvPr id="66626" name="Rectangle 7"/>
            <p:cNvSpPr>
              <a:spLocks noChangeArrowheads="1"/>
            </p:cNvSpPr>
            <p:nvPr/>
          </p:nvSpPr>
          <p:spPr bwMode="auto">
            <a:xfrm>
              <a:off x="-5073" y="2540843"/>
              <a:ext cx="9140825" cy="36691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n-US" sz="1125">
                <a:latin typeface="Calibri" panose="020F0502020204030204" pitchFamily="34" charset="0"/>
              </a:endParaRPr>
            </a:p>
          </p:txBody>
        </p:sp>
        <p:sp>
          <p:nvSpPr>
            <p:cNvPr id="66627" name="Rectangle 8"/>
            <p:cNvSpPr>
              <a:spLocks noChangeArrowheads="1"/>
            </p:cNvSpPr>
            <p:nvPr/>
          </p:nvSpPr>
          <p:spPr bwMode="auto">
            <a:xfrm rot="10800000">
              <a:off x="6040" y="2541227"/>
              <a:ext cx="323850" cy="3668400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750" b="1">
                  <a:latin typeface="Calibri" panose="020F0502020204030204" pitchFamily="34" charset="0"/>
                </a:rPr>
                <a:t>Almacenista</a:t>
              </a:r>
            </a:p>
          </p:txBody>
        </p:sp>
      </p:grp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19645"/>
            <a:ext cx="6019800" cy="2964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ES" sz="1125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Arial" charset="0"/>
              </a:rPr>
              <a:t>Recibo de Materia Prima y Componentes con Estatus </a:t>
            </a:r>
            <a:r>
              <a:rPr lang="es-ES" sz="1125" b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Arial" charset="0"/>
              </a:rPr>
              <a:t>de Calidad</a:t>
            </a:r>
            <a:endParaRPr lang="es-ES" sz="1125" b="1" dirty="0">
              <a:solidFill>
                <a:schemeClr val="tx1">
                  <a:lumMod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6566" name="AutoShape 44"/>
          <p:cNvSpPr>
            <a:spLocks noChangeArrowheads="1"/>
          </p:cNvSpPr>
          <p:nvPr/>
        </p:nvSpPr>
        <p:spPr bwMode="auto">
          <a:xfrm>
            <a:off x="5204673" y="3382379"/>
            <a:ext cx="945356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Inspección OK?</a:t>
            </a:r>
          </a:p>
        </p:txBody>
      </p:sp>
      <p:sp>
        <p:nvSpPr>
          <p:cNvPr id="66567" name="Text Box 77"/>
          <p:cNvSpPr txBox="1">
            <a:spLocks noChangeArrowheads="1"/>
          </p:cNvSpPr>
          <p:nvPr/>
        </p:nvSpPr>
        <p:spPr bwMode="auto">
          <a:xfrm>
            <a:off x="5103469" y="3496679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 dirty="0"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66569" name="AutoShape 56"/>
          <p:cNvSpPr>
            <a:spLocks noChangeArrowheads="1"/>
          </p:cNvSpPr>
          <p:nvPr/>
        </p:nvSpPr>
        <p:spPr bwMode="auto">
          <a:xfrm>
            <a:off x="2927806" y="4711304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Devolución a Proveedor</a:t>
            </a:r>
          </a:p>
        </p:txBody>
      </p:sp>
      <p:cxnSp>
        <p:nvCxnSpPr>
          <p:cNvPr id="66580" name="AutoShape 24"/>
          <p:cNvCxnSpPr>
            <a:cxnSpLocks noChangeShapeType="1"/>
            <a:stCxn id="66566" idx="2"/>
          </p:cNvCxnSpPr>
          <p:nvPr/>
        </p:nvCxnSpPr>
        <p:spPr bwMode="auto">
          <a:xfrm flipH="1">
            <a:off x="5676160" y="3868154"/>
            <a:ext cx="1191" cy="1323977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2" name="AutoShape 26"/>
          <p:cNvCxnSpPr>
            <a:cxnSpLocks noChangeShapeType="1"/>
            <a:stCxn id="66566" idx="1"/>
            <a:endCxn id="66569" idx="0"/>
          </p:cNvCxnSpPr>
          <p:nvPr/>
        </p:nvCxnSpPr>
        <p:spPr bwMode="auto">
          <a:xfrm rot="10800000" flipV="1">
            <a:off x="3359409" y="3625266"/>
            <a:ext cx="1845265" cy="1086037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6595" name="Group 40"/>
          <p:cNvGrpSpPr>
            <a:grpSpLocks/>
          </p:cNvGrpSpPr>
          <p:nvPr/>
        </p:nvGrpSpPr>
        <p:grpSpPr bwMode="auto">
          <a:xfrm>
            <a:off x="3824383" y="342900"/>
            <a:ext cx="3710597" cy="444104"/>
            <a:chOff x="952" y="288"/>
            <a:chExt cx="3092" cy="373"/>
          </a:xfrm>
        </p:grpSpPr>
        <p:sp>
          <p:nvSpPr>
            <p:cNvPr id="66621" name="AutoShape 43"/>
            <p:cNvSpPr>
              <a:spLocks noChangeArrowheads="1"/>
            </p:cNvSpPr>
            <p:nvPr/>
          </p:nvSpPr>
          <p:spPr bwMode="auto">
            <a:xfrm>
              <a:off x="3274" y="298"/>
              <a:ext cx="725" cy="317"/>
            </a:xfrm>
            <a:prstGeom prst="flowChartTerminator">
              <a:avLst/>
            </a:prstGeom>
            <a:gradFill rotWithShape="1">
              <a:gsLst>
                <a:gs pos="0">
                  <a:srgbClr val="65A886"/>
                </a:gs>
                <a:gs pos="50000">
                  <a:srgbClr val="99FFCC"/>
                </a:gs>
                <a:gs pos="100000">
                  <a:srgbClr val="65A886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altLang="en-US" sz="600" b="1" dirty="0">
                  <a:latin typeface="Calibri" panose="020F0502020204030204" pitchFamily="34" charset="0"/>
                </a:rPr>
                <a:t>Remisión / </a:t>
              </a:r>
              <a:r>
                <a:rPr lang="es-ES" altLang="en-US" sz="600" b="1" dirty="0">
                  <a:latin typeface="Calibri" panose="020F0502020204030204" pitchFamily="34" charset="0"/>
                </a:rPr>
                <a:t>Factura proveedor</a:t>
              </a:r>
              <a:endParaRPr lang="es-ES_tradnl" altLang="en-US" sz="600" b="1" dirty="0">
                <a:latin typeface="Calibri" panose="020F0502020204030204" pitchFamily="34" charset="0"/>
              </a:endParaRPr>
            </a:p>
          </p:txBody>
        </p:sp>
        <p:sp>
          <p:nvSpPr>
            <p:cNvPr id="66622" name="AutoShape 56"/>
            <p:cNvSpPr>
              <a:spLocks noChangeArrowheads="1"/>
            </p:cNvSpPr>
            <p:nvPr/>
          </p:nvSpPr>
          <p:spPr bwMode="auto">
            <a:xfrm>
              <a:off x="1767" y="311"/>
              <a:ext cx="725" cy="31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600" b="1">
                  <a:latin typeface="Calibri" panose="020F0502020204030204" pitchFamily="34" charset="0"/>
                </a:rPr>
                <a:t>Orden Compra Discreta</a:t>
              </a:r>
              <a:endParaRPr lang="es-MX" altLang="en-US" sz="600" b="1">
                <a:latin typeface="Calibri" panose="020F0502020204030204" pitchFamily="34" charset="0"/>
              </a:endParaRPr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952" y="288"/>
              <a:ext cx="3092" cy="373"/>
            </a:xfrm>
            <a:prstGeom prst="flowChartAlternateProcess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MX" sz="1350"/>
            </a:p>
          </p:txBody>
        </p:sp>
        <p:sp>
          <p:nvSpPr>
            <p:cNvPr id="66624" name="AutoShape 56"/>
            <p:cNvSpPr>
              <a:spLocks noChangeArrowheads="1"/>
            </p:cNvSpPr>
            <p:nvPr/>
          </p:nvSpPr>
          <p:spPr bwMode="auto">
            <a:xfrm>
              <a:off x="2515" y="311"/>
              <a:ext cx="725" cy="31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600" b="1" dirty="0">
                  <a:latin typeface="Calibri" panose="020F0502020204030204" pitchFamily="34" charset="0"/>
                </a:rPr>
                <a:t>Plan de Requerimientos de Materiales MRP</a:t>
              </a:r>
              <a:endParaRPr lang="es-MX" altLang="en-US" sz="600" b="1" dirty="0">
                <a:latin typeface="Calibri" panose="020F0502020204030204" pitchFamily="34" charset="0"/>
              </a:endParaRPr>
            </a:p>
          </p:txBody>
        </p:sp>
        <p:sp>
          <p:nvSpPr>
            <p:cNvPr id="71" name="AutoShape 56"/>
            <p:cNvSpPr>
              <a:spLocks noChangeArrowheads="1"/>
            </p:cNvSpPr>
            <p:nvPr/>
          </p:nvSpPr>
          <p:spPr bwMode="auto">
            <a:xfrm>
              <a:off x="1019" y="311"/>
              <a:ext cx="725" cy="317"/>
            </a:xfrm>
            <a:prstGeom prst="flowChartPredefinedProcess">
              <a:avLst/>
            </a:prstGeom>
            <a:gradFill rotWithShape="1">
              <a:gsLst>
                <a:gs pos="0">
                  <a:srgbClr val="9A74C1"/>
                </a:gs>
                <a:gs pos="50000">
                  <a:srgbClr val="CC99FF"/>
                </a:gs>
                <a:gs pos="100000">
                  <a:srgbClr val="9A74C1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600" b="1" dirty="0">
                  <a:latin typeface="Calibri" panose="020F0502020204030204" pitchFamily="34" charset="0"/>
                </a:rPr>
                <a:t>Maquila proveedores</a:t>
              </a:r>
              <a:endParaRPr lang="es-MX" altLang="en-US" sz="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66596" name="AutoShape 44"/>
          <p:cNvSpPr>
            <a:spLocks noChangeArrowheads="1"/>
          </p:cNvSpPr>
          <p:nvPr/>
        </p:nvSpPr>
        <p:spPr bwMode="auto">
          <a:xfrm>
            <a:off x="5203482" y="1379935"/>
            <a:ext cx="945356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>
                <a:latin typeface="Calibri" panose="020F0502020204030204" pitchFamily="34" charset="0"/>
              </a:rPr>
              <a:t>Documentos Completos</a:t>
            </a:r>
          </a:p>
        </p:txBody>
      </p:sp>
      <p:sp>
        <p:nvSpPr>
          <p:cNvPr id="66597" name="Text Box 78"/>
          <p:cNvSpPr txBox="1">
            <a:spLocks noChangeArrowheads="1"/>
          </p:cNvSpPr>
          <p:nvPr/>
        </p:nvSpPr>
        <p:spPr bwMode="auto">
          <a:xfrm>
            <a:off x="5741644" y="1859757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>
                <a:latin typeface="Calibri" panose="020F0502020204030204" pitchFamily="34" charset="0"/>
              </a:rPr>
              <a:t>Si</a:t>
            </a:r>
          </a:p>
        </p:txBody>
      </p:sp>
      <p:sp>
        <p:nvSpPr>
          <p:cNvPr id="66598" name="AutoShape 45"/>
          <p:cNvSpPr>
            <a:spLocks noChangeArrowheads="1"/>
          </p:cNvSpPr>
          <p:nvPr/>
        </p:nvSpPr>
        <p:spPr bwMode="auto">
          <a:xfrm>
            <a:off x="6357198" y="1437085"/>
            <a:ext cx="863203" cy="377428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Aviso a Compras</a:t>
            </a:r>
          </a:p>
          <a:p>
            <a:pPr algn="ctr" eaLnBrk="1" hangingPunct="1"/>
            <a:r>
              <a:rPr lang="es-ES" altLang="en-US" sz="600" b="1">
                <a:latin typeface="Calibri" panose="020F0502020204030204" pitchFamily="34" charset="0"/>
              </a:rPr>
              <a:t>(Recibo Parcial)</a:t>
            </a:r>
          </a:p>
        </p:txBody>
      </p:sp>
      <p:cxnSp>
        <p:nvCxnSpPr>
          <p:cNvPr id="66599" name="Straight Arrow Connector 82"/>
          <p:cNvCxnSpPr>
            <a:cxnSpLocks noChangeShapeType="1"/>
            <a:stCxn id="66596" idx="3"/>
            <a:endCxn id="66598" idx="1"/>
          </p:cNvCxnSpPr>
          <p:nvPr/>
        </p:nvCxnSpPr>
        <p:spPr bwMode="auto">
          <a:xfrm>
            <a:off x="6155981" y="1622822"/>
            <a:ext cx="280988" cy="3572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0" name="Oval 246"/>
          <p:cNvSpPr>
            <a:spLocks noChangeArrowheads="1"/>
          </p:cNvSpPr>
          <p:nvPr/>
        </p:nvSpPr>
        <p:spPr bwMode="auto">
          <a:xfrm>
            <a:off x="5074557" y="1952626"/>
            <a:ext cx="108347" cy="10834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MX" altLang="en-US" sz="1350">
              <a:latin typeface="Calibri" panose="020F0502020204030204" pitchFamily="34" charset="0"/>
            </a:endParaRPr>
          </a:p>
        </p:txBody>
      </p:sp>
      <p:cxnSp>
        <p:nvCxnSpPr>
          <p:cNvPr id="66601" name="Shape 85"/>
          <p:cNvCxnSpPr>
            <a:cxnSpLocks noChangeShapeType="1"/>
            <a:stCxn id="66598" idx="2"/>
          </p:cNvCxnSpPr>
          <p:nvPr/>
        </p:nvCxnSpPr>
        <p:spPr bwMode="auto">
          <a:xfrm rot="5400000">
            <a:off x="6110280" y="1382453"/>
            <a:ext cx="246460" cy="1110581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2" name="AutoShape 45"/>
          <p:cNvSpPr>
            <a:spLocks noChangeArrowheads="1"/>
          </p:cNvSpPr>
          <p:nvPr/>
        </p:nvSpPr>
        <p:spPr bwMode="auto">
          <a:xfrm>
            <a:off x="5245154" y="914400"/>
            <a:ext cx="863203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525" b="1">
                <a:latin typeface="Calibri" panose="020F0502020204030204" pitchFamily="34" charset="0"/>
              </a:rPr>
              <a:t>Recepción de Documentos</a:t>
            </a:r>
          </a:p>
        </p:txBody>
      </p:sp>
      <p:sp>
        <p:nvSpPr>
          <p:cNvPr id="66603" name="Rectangle 52"/>
          <p:cNvSpPr>
            <a:spLocks noChangeArrowheads="1"/>
          </p:cNvSpPr>
          <p:nvPr/>
        </p:nvSpPr>
        <p:spPr bwMode="auto">
          <a:xfrm>
            <a:off x="5245154" y="2187179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600" b="1" dirty="0">
                <a:latin typeface="Calibri" panose="020F0502020204030204" pitchFamily="34" charset="0"/>
              </a:rPr>
              <a:t>MIGO</a:t>
            </a:r>
          </a:p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Recibo de Materiales</a:t>
            </a:r>
          </a:p>
        </p:txBody>
      </p:sp>
      <p:cxnSp>
        <p:nvCxnSpPr>
          <p:cNvPr id="66604" name="AutoShape 54"/>
          <p:cNvCxnSpPr>
            <a:cxnSpLocks noChangeShapeType="1"/>
            <a:stCxn id="66596" idx="2"/>
            <a:endCxn id="66603" idx="0"/>
          </p:cNvCxnSpPr>
          <p:nvPr/>
        </p:nvCxnSpPr>
        <p:spPr bwMode="auto">
          <a:xfrm rot="16200000" flipH="1">
            <a:off x="5523165" y="2025850"/>
            <a:ext cx="307181" cy="11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5" name="Text Box 77"/>
          <p:cNvSpPr txBox="1">
            <a:spLocks noChangeArrowheads="1"/>
          </p:cNvSpPr>
          <p:nvPr/>
        </p:nvSpPr>
        <p:spPr bwMode="auto">
          <a:xfrm>
            <a:off x="6176222" y="1494235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66607" name="AutoShape 218"/>
          <p:cNvSpPr>
            <a:spLocks noChangeArrowheads="1"/>
          </p:cNvSpPr>
          <p:nvPr/>
        </p:nvSpPr>
        <p:spPr bwMode="auto">
          <a:xfrm>
            <a:off x="3770768" y="2187179"/>
            <a:ext cx="863204" cy="377428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>
                <a:latin typeface="Calibri" panose="020F0502020204030204" pitchFamily="34" charset="0"/>
              </a:rPr>
              <a:t>Contabilización de Recibo Materiales</a:t>
            </a:r>
          </a:p>
        </p:txBody>
      </p:sp>
      <p:cxnSp>
        <p:nvCxnSpPr>
          <p:cNvPr id="66609" name="AutoShape 59"/>
          <p:cNvCxnSpPr>
            <a:cxnSpLocks noChangeShapeType="1"/>
            <a:stCxn id="66603" idx="1"/>
            <a:endCxn id="66607" idx="3"/>
          </p:cNvCxnSpPr>
          <p:nvPr/>
        </p:nvCxnSpPr>
        <p:spPr bwMode="auto">
          <a:xfrm flipH="1">
            <a:off x="4633972" y="2375893"/>
            <a:ext cx="611182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11" name="AutoShape 61"/>
          <p:cNvCxnSpPr>
            <a:cxnSpLocks noChangeShapeType="1"/>
            <a:stCxn id="66602" idx="2"/>
            <a:endCxn id="66596" idx="0"/>
          </p:cNvCxnSpPr>
          <p:nvPr/>
        </p:nvCxnSpPr>
        <p:spPr bwMode="auto">
          <a:xfrm rot="5400000">
            <a:off x="5639846" y="1335287"/>
            <a:ext cx="73819" cy="1190"/>
          </a:xfrm>
          <a:prstGeom prst="bentConnector3">
            <a:avLst>
              <a:gd name="adj1" fmla="val 48389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12" name="AutoShape 62"/>
          <p:cNvCxnSpPr>
            <a:cxnSpLocks noChangeShapeType="1"/>
            <a:stCxn id="6" idx="2"/>
            <a:endCxn id="66602" idx="0"/>
          </p:cNvCxnSpPr>
          <p:nvPr/>
        </p:nvCxnSpPr>
        <p:spPr bwMode="auto">
          <a:xfrm flipH="1">
            <a:off x="5676756" y="787004"/>
            <a:ext cx="2926" cy="12739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14" name="AutoShape 56"/>
          <p:cNvSpPr>
            <a:spLocks noChangeArrowheads="1"/>
          </p:cNvSpPr>
          <p:nvPr/>
        </p:nvSpPr>
        <p:spPr bwMode="auto">
          <a:xfrm>
            <a:off x="1927681" y="4711304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>
                <a:latin typeface="Calibri" panose="020F0502020204030204" pitchFamily="34" charset="0"/>
              </a:rPr>
              <a:t>Recibo de Facturas de  Materiales</a:t>
            </a:r>
          </a:p>
        </p:txBody>
      </p:sp>
      <p:cxnSp>
        <p:nvCxnSpPr>
          <p:cNvPr id="66615" name="AutoShape 65"/>
          <p:cNvCxnSpPr>
            <a:cxnSpLocks noChangeShapeType="1"/>
            <a:stCxn id="66607" idx="1"/>
            <a:endCxn id="66614" idx="0"/>
          </p:cNvCxnSpPr>
          <p:nvPr/>
        </p:nvCxnSpPr>
        <p:spPr bwMode="auto">
          <a:xfrm rot="10800000" flipV="1">
            <a:off x="2359879" y="2375298"/>
            <a:ext cx="1410890" cy="2336006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16" name="AutoShape 56"/>
          <p:cNvSpPr>
            <a:spLocks noChangeArrowheads="1"/>
          </p:cNvSpPr>
          <p:nvPr/>
        </p:nvSpPr>
        <p:spPr bwMode="auto">
          <a:xfrm>
            <a:off x="5726166" y="4711304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Transferencia de materiales a piso</a:t>
            </a:r>
          </a:p>
        </p:txBody>
      </p:sp>
      <p:sp>
        <p:nvSpPr>
          <p:cNvPr id="66617" name="AutoShape 43"/>
          <p:cNvSpPr>
            <a:spLocks noChangeArrowheads="1"/>
          </p:cNvSpPr>
          <p:nvPr/>
        </p:nvSpPr>
        <p:spPr bwMode="auto">
          <a:xfrm>
            <a:off x="4760569" y="4711304"/>
            <a:ext cx="863204" cy="377428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n-US" sz="600" b="1" dirty="0">
                <a:latin typeface="Calibri" panose="020F0502020204030204" pitchFamily="34" charset="0"/>
              </a:rPr>
              <a:t>Almacén</a:t>
            </a:r>
            <a:endParaRPr lang="es-ES_tradnl" altLang="en-US" sz="600" b="1" dirty="0">
              <a:latin typeface="Calibri" panose="020F0502020204030204" pitchFamily="34" charset="0"/>
            </a:endParaRPr>
          </a:p>
        </p:txBody>
      </p:sp>
      <p:sp>
        <p:nvSpPr>
          <p:cNvPr id="121" name="Flowchart: Alternate Process 5"/>
          <p:cNvSpPr/>
          <p:nvPr/>
        </p:nvSpPr>
        <p:spPr>
          <a:xfrm>
            <a:off x="4703419" y="4677966"/>
            <a:ext cx="1943100" cy="444103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675"/>
          </a:p>
        </p:txBody>
      </p:sp>
      <p:cxnSp>
        <p:nvCxnSpPr>
          <p:cNvPr id="3" name="Straight Arrow Connector 2"/>
          <p:cNvCxnSpPr>
            <a:stCxn id="66603" idx="2"/>
            <a:endCxn id="66566" idx="0"/>
          </p:cNvCxnSpPr>
          <p:nvPr/>
        </p:nvCxnSpPr>
        <p:spPr>
          <a:xfrm>
            <a:off x="5676756" y="2564607"/>
            <a:ext cx="595" cy="817772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5764236" y="3918696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600" b="1" dirty="0">
                <a:latin typeface="Calibri" panose="020F0502020204030204" pitchFamily="34" charset="0"/>
              </a:rPr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175382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Recibo de Materias Primas y Componentes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9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602</Words>
  <Application>Microsoft Office PowerPoint</Application>
  <PresentationFormat>On-screen Show (16:9)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RECIBO DE MATERIAS PRIMAS Y COMPONENTES</vt:lpstr>
      <vt:lpstr>Descripción del proceso</vt:lpstr>
      <vt:lpstr>Premisas, comentarios, funcionalidad y/o reglas de negocio del cliente</vt:lpstr>
      <vt:lpstr>Agregados funcionales y/o interfaces</vt:lpstr>
      <vt:lpstr>PowerPoint Presentation</vt:lpstr>
      <vt:lpstr>PowerPoint Presentation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63</cp:revision>
  <dcterms:created xsi:type="dcterms:W3CDTF">2015-01-15T15:32:50Z</dcterms:created>
  <dcterms:modified xsi:type="dcterms:W3CDTF">2016-08-24T17:26:07Z</dcterms:modified>
</cp:coreProperties>
</file>