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77" r:id="rId4"/>
    <p:sldId id="278" r:id="rId5"/>
    <p:sldId id="280" r:id="rId6"/>
    <p:sldId id="279" r:id="rId7"/>
    <p:sldId id="274" r:id="rId8"/>
    <p:sldId id="276" r:id="rId9"/>
    <p:sldId id="256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9" autoAdjust="0"/>
  </p:normalViewPr>
  <p:slideViewPr>
    <p:cSldViewPr snapToGrid="0" snapToObjects="1">
      <p:cViewPr>
        <p:scale>
          <a:sx n="100" d="100"/>
          <a:sy n="100" d="100"/>
        </p:scale>
        <p:origin x="432" y="-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01/09/2016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01/09/2016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01/09/2016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01/09/2016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 sz="135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25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10800000">
            <a:off x="0" y="809625"/>
            <a:ext cx="330200" cy="3790949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s-ES" sz="750" b="1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s-MX" sz="1125" b="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FFFF66">
                  <a:gamma/>
                  <a:shade val="65882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65882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s-MX" sz="750" b="1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Salida</a:t>
            </a:r>
            <a:endParaRPr lang="es-ES" sz="750" b="1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9" name="Rectangle 25"/>
          <p:cNvSpPr>
            <a:spLocks noChangeArrowheads="1"/>
          </p:cNvSpPr>
          <p:nvPr userDrawn="1"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1125" b="1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FFFF66">
                  <a:gamma/>
                  <a:shade val="65882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65882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750" b="1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Entrada</a:t>
            </a:r>
            <a:endParaRPr lang="es-ES" sz="750" b="1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shade val="76078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1125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01/09/2016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51435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01/09/2016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01/09/2016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01/09/2016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01/09/2016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01/09/2016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09543" y="46020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01/09/2016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 fontScale="90000"/>
          </a:bodyPr>
          <a:lstStyle/>
          <a:p>
            <a:r>
              <a:rPr lang="es-ES" dirty="0"/>
              <a:t>REQUISICIÓN DE REFACCIONES E INVENTARIABLES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La solicitud de pedido de refacciones y artículos </a:t>
            </a:r>
            <a:r>
              <a:rPr lang="es-ES" dirty="0" err="1"/>
              <a:t>inventariables</a:t>
            </a:r>
            <a:r>
              <a:rPr lang="es-ES" dirty="0"/>
              <a:t> se genera mediante el proceso de planificación de necesidades (MRP) o bien la genera manualmente un solicitante. 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Integración con libro de pedidos, contratos, listas de precios y datos maestros de proveedor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Comprador</a:t>
            </a:r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-22435" y="20639"/>
            <a:ext cx="6019800" cy="29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altLang="es-MX" sz="1125" b="1" dirty="0">
                <a:solidFill>
                  <a:srgbClr val="000000"/>
                </a:solidFill>
              </a:rPr>
              <a:t>Requisición de refacciones e </a:t>
            </a:r>
            <a:r>
              <a:rPr lang="es-ES" altLang="es-MX" sz="1125" b="1" dirty="0" err="1">
                <a:solidFill>
                  <a:srgbClr val="000000"/>
                </a:solidFill>
              </a:rPr>
              <a:t>inventariables</a:t>
            </a:r>
            <a:endParaRPr lang="es-ES" altLang="es-MX" sz="1125" b="1" dirty="0">
              <a:solidFill>
                <a:srgbClr val="000000"/>
              </a:solidFill>
            </a:endParaRPr>
          </a:p>
        </p:txBody>
      </p:sp>
      <p:sp>
        <p:nvSpPr>
          <p:cNvPr id="34819" name="Rectangle 8"/>
          <p:cNvSpPr>
            <a:spLocks noChangeArrowheads="1"/>
          </p:cNvSpPr>
          <p:nvPr/>
        </p:nvSpPr>
        <p:spPr bwMode="auto">
          <a:xfrm rot="10800000">
            <a:off x="4176" y="833764"/>
            <a:ext cx="338328" cy="3780235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750" b="1" dirty="0">
                <a:solidFill>
                  <a:srgbClr val="000000"/>
                </a:solidFill>
              </a:rPr>
              <a:t>Comprador</a:t>
            </a:r>
            <a:endParaRPr lang="es-ES" altLang="es-MX" sz="750" b="1" dirty="0">
              <a:solidFill>
                <a:srgbClr val="000000"/>
              </a:solidFill>
            </a:endParaRPr>
          </a:p>
        </p:txBody>
      </p:sp>
      <p:sp>
        <p:nvSpPr>
          <p:cNvPr id="34820" name="AutoShape 56"/>
          <p:cNvSpPr>
            <a:spLocks noChangeArrowheads="1"/>
          </p:cNvSpPr>
          <p:nvPr/>
        </p:nvSpPr>
        <p:spPr bwMode="auto">
          <a:xfrm>
            <a:off x="2083594" y="4699398"/>
            <a:ext cx="86320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_tradnl" altLang="es-MX" sz="600" b="1" dirty="0">
                <a:solidFill>
                  <a:srgbClr val="000000"/>
                </a:solidFill>
              </a:rPr>
              <a:t>Cotizaciones de proveedor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sp>
        <p:nvSpPr>
          <p:cNvPr id="34821" name="AutoShape 93"/>
          <p:cNvSpPr>
            <a:spLocks noChangeArrowheads="1"/>
          </p:cNvSpPr>
          <p:nvPr/>
        </p:nvSpPr>
        <p:spPr bwMode="auto">
          <a:xfrm>
            <a:off x="5500688" y="2183607"/>
            <a:ext cx="864394" cy="432197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r>
              <a:rPr lang="es-ES_tradnl" altLang="es-MX" sz="600" b="1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mprimir</a:t>
            </a:r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Requisición de Compra</a:t>
            </a:r>
            <a:endParaRPr lang="es-MX" alt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3" name="AutoShape 56"/>
          <p:cNvSpPr>
            <a:spLocks noChangeArrowheads="1"/>
          </p:cNvSpPr>
          <p:nvPr/>
        </p:nvSpPr>
        <p:spPr bwMode="auto">
          <a:xfrm>
            <a:off x="5494338" y="4702969"/>
            <a:ext cx="86320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Ordenes de Compra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Discreta</a:t>
            </a:r>
          </a:p>
        </p:txBody>
      </p:sp>
      <p:sp>
        <p:nvSpPr>
          <p:cNvPr id="34825" name="Rectangle 52"/>
          <p:cNvSpPr>
            <a:spLocks noChangeArrowheads="1"/>
          </p:cNvSpPr>
          <p:nvPr/>
        </p:nvSpPr>
        <p:spPr bwMode="auto">
          <a:xfrm>
            <a:off x="3732610" y="2210991"/>
            <a:ext cx="863203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ME51N</a:t>
            </a:r>
          </a:p>
          <a:p>
            <a:pPr algn="ctr" eaLnBrk="1" hangingPunct="1"/>
            <a:r>
              <a:rPr lang="es-ES_tradnl" altLang="es-MX" sz="600" b="1" dirty="0">
                <a:solidFill>
                  <a:srgbClr val="000000"/>
                </a:solidFill>
              </a:rPr>
              <a:t>Crear requisición de Compra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sp>
        <p:nvSpPr>
          <p:cNvPr id="34826" name="AutoShape 44"/>
          <p:cNvSpPr>
            <a:spLocks noChangeArrowheads="1"/>
          </p:cNvSpPr>
          <p:nvPr/>
        </p:nvSpPr>
        <p:spPr bwMode="auto">
          <a:xfrm>
            <a:off x="2102644" y="2163366"/>
            <a:ext cx="82629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>
                <a:solidFill>
                  <a:srgbClr val="000000"/>
                </a:solidFill>
              </a:rPr>
              <a:t>Requiere Cotización</a:t>
            </a:r>
          </a:p>
        </p:txBody>
      </p:sp>
      <p:cxnSp>
        <p:nvCxnSpPr>
          <p:cNvPr id="34827" name="AutoShape 140"/>
          <p:cNvCxnSpPr>
            <a:cxnSpLocks noChangeShapeType="1"/>
            <a:stCxn id="28" idx="2"/>
            <a:endCxn id="34826" idx="0"/>
          </p:cNvCxnSpPr>
          <p:nvPr/>
        </p:nvCxnSpPr>
        <p:spPr bwMode="auto">
          <a:xfrm rot="5400000">
            <a:off x="1848282" y="1482552"/>
            <a:ext cx="1348323" cy="1330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AutoShape 141"/>
          <p:cNvCxnSpPr>
            <a:cxnSpLocks noChangeShapeType="1"/>
            <a:stCxn id="34826" idx="2"/>
            <a:endCxn id="34820" idx="0"/>
          </p:cNvCxnSpPr>
          <p:nvPr/>
        </p:nvCxnSpPr>
        <p:spPr bwMode="auto">
          <a:xfrm flipH="1">
            <a:off x="2515791" y="2649142"/>
            <a:ext cx="0" cy="205025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AutoShape 142"/>
          <p:cNvCxnSpPr>
            <a:cxnSpLocks noChangeShapeType="1"/>
            <a:stCxn id="34826" idx="3"/>
            <a:endCxn id="34825" idx="1"/>
          </p:cNvCxnSpPr>
          <p:nvPr/>
        </p:nvCxnSpPr>
        <p:spPr bwMode="auto">
          <a:xfrm flipV="1">
            <a:off x="2928938" y="2400300"/>
            <a:ext cx="803672" cy="5954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AutoShape 147"/>
          <p:cNvCxnSpPr>
            <a:cxnSpLocks noChangeShapeType="1"/>
            <a:stCxn id="34821" idx="2"/>
            <a:endCxn id="34823" idx="0"/>
          </p:cNvCxnSpPr>
          <p:nvPr/>
        </p:nvCxnSpPr>
        <p:spPr bwMode="auto">
          <a:xfrm flipH="1">
            <a:off x="5925940" y="2587231"/>
            <a:ext cx="6945" cy="2115738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1" name="Text Box 77"/>
          <p:cNvSpPr txBox="1">
            <a:spLocks noChangeArrowheads="1"/>
          </p:cNvSpPr>
          <p:nvPr/>
        </p:nvSpPr>
        <p:spPr bwMode="auto">
          <a:xfrm>
            <a:off x="2945606" y="2300288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34832" name="Text Box 78"/>
          <p:cNvSpPr txBox="1">
            <a:spLocks noChangeArrowheads="1"/>
          </p:cNvSpPr>
          <p:nvPr/>
        </p:nvSpPr>
        <p:spPr bwMode="auto">
          <a:xfrm>
            <a:off x="2583656" y="2677716"/>
            <a:ext cx="721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Si</a:t>
            </a:r>
          </a:p>
        </p:txBody>
      </p:sp>
      <p:grpSp>
        <p:nvGrpSpPr>
          <p:cNvPr id="34833" name="Group 34"/>
          <p:cNvGrpSpPr>
            <a:grpSpLocks/>
          </p:cNvGrpSpPr>
          <p:nvPr/>
        </p:nvGrpSpPr>
        <p:grpSpPr bwMode="auto">
          <a:xfrm>
            <a:off x="1584334" y="370939"/>
            <a:ext cx="1889522" cy="444104"/>
            <a:chOff x="1195363" y="459701"/>
            <a:chExt cx="2520000" cy="592137"/>
          </a:xfrm>
        </p:grpSpPr>
        <p:sp>
          <p:nvSpPr>
            <p:cNvPr id="34838" name="AutoShape 43"/>
            <p:cNvSpPr>
              <a:spLocks noChangeArrowheads="1"/>
            </p:cNvSpPr>
            <p:nvPr/>
          </p:nvSpPr>
          <p:spPr bwMode="auto">
            <a:xfrm>
              <a:off x="1254125" y="503238"/>
              <a:ext cx="1150938" cy="503237"/>
            </a:xfrm>
            <a:prstGeom prst="flowChartTerminator">
              <a:avLst/>
            </a:prstGeom>
            <a:gradFill rotWithShape="1">
              <a:gsLst>
                <a:gs pos="0">
                  <a:srgbClr val="65A886"/>
                </a:gs>
                <a:gs pos="50000">
                  <a:srgbClr val="99FFCC"/>
                </a:gs>
                <a:gs pos="100000">
                  <a:srgbClr val="65A886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MX" altLang="es-MX" sz="675" b="1" dirty="0">
                  <a:solidFill>
                    <a:srgbClr val="000000"/>
                  </a:solidFill>
                </a:rPr>
                <a:t>Necesidades </a:t>
              </a:r>
            </a:p>
            <a:p>
              <a:pPr algn="ctr" eaLnBrk="1" hangingPunct="1"/>
              <a:r>
                <a:rPr lang="es-MX" altLang="es-MX" sz="675" b="1" dirty="0">
                  <a:solidFill>
                    <a:srgbClr val="000000"/>
                  </a:solidFill>
                </a:rPr>
                <a:t>de </a:t>
              </a:r>
              <a:r>
                <a:rPr lang="es-ES_tradnl" altLang="es-MX" sz="675" b="1" dirty="0">
                  <a:solidFill>
                    <a:srgbClr val="000000"/>
                  </a:solidFill>
                </a:rPr>
                <a:t>Compra</a:t>
              </a:r>
              <a:r>
                <a:rPr lang="es-MX" altLang="es-MX" sz="675" b="1" dirty="0">
                  <a:solidFill>
                    <a:srgbClr val="000000"/>
                  </a:solidFill>
                </a:rPr>
                <a:t> </a:t>
              </a:r>
              <a:r>
                <a:rPr lang="es-ES_tradnl" altLang="es-MX" sz="675" b="1" dirty="0">
                  <a:solidFill>
                    <a:srgbClr val="000000"/>
                  </a:solidFill>
                </a:rPr>
                <a:t> (</a:t>
              </a:r>
              <a:r>
                <a:rPr lang="es-ES_tradnl" altLang="es-MX" sz="675" b="1" dirty="0" err="1">
                  <a:solidFill>
                    <a:srgbClr val="000000"/>
                  </a:solidFill>
                </a:rPr>
                <a:t>Inventariables</a:t>
              </a:r>
              <a:r>
                <a:rPr lang="es-ES_tradnl" altLang="es-MX" sz="675" b="1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4839" name="AutoShape 56"/>
            <p:cNvSpPr>
              <a:spLocks noChangeArrowheads="1"/>
            </p:cNvSpPr>
            <p:nvPr/>
          </p:nvSpPr>
          <p:spPr bwMode="auto">
            <a:xfrm>
              <a:off x="2508158" y="503238"/>
              <a:ext cx="1150937" cy="503237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MX" altLang="es-MX" sz="600" b="1">
                  <a:solidFill>
                    <a:srgbClr val="000000"/>
                  </a:solidFill>
                </a:rPr>
                <a:t>Plan Requerimiento  Materiales MRP</a:t>
              </a:r>
            </a:p>
          </p:txBody>
        </p:sp>
        <p:sp>
          <p:nvSpPr>
            <p:cNvPr id="28" name="Flowchart: Alternate Process 27"/>
            <p:cNvSpPr/>
            <p:nvPr/>
          </p:nvSpPr>
          <p:spPr>
            <a:xfrm>
              <a:off x="1195363" y="459701"/>
              <a:ext cx="2520000" cy="592137"/>
            </a:xfrm>
            <a:prstGeom prst="flowChartAlternateProcess">
              <a:avLst/>
            </a:prstGeom>
            <a:noFill/>
            <a:ln w="19050"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MX" sz="675" dirty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34834" name="Straight Arrow Connector 4"/>
          <p:cNvCxnSpPr>
            <a:cxnSpLocks noChangeShapeType="1"/>
            <a:stCxn id="34825" idx="3"/>
            <a:endCxn id="34821" idx="1"/>
          </p:cNvCxnSpPr>
          <p:nvPr/>
        </p:nvCxnSpPr>
        <p:spPr bwMode="auto">
          <a:xfrm>
            <a:off x="4595813" y="2400300"/>
            <a:ext cx="904875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7941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Requisición de Refacciones e </a:t>
            </a:r>
            <a:r>
              <a:rPr lang="es-ES" dirty="0" err="1"/>
              <a:t>inventariables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424</Words>
  <Application>Microsoft Office PowerPoint</Application>
  <PresentationFormat>On-screen Show (16:9)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REQUISICIÓN DE REFACCIONES E INVENTARIABLES</vt:lpstr>
      <vt:lpstr>Descripción del proceso</vt:lpstr>
      <vt:lpstr>Premisas, comentarios, funcionalidad y/o reglas de negocio del cliente</vt:lpstr>
      <vt:lpstr>Agregados funcionales y/o interfaces</vt:lpstr>
      <vt:lpstr>PowerPoint Presentation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59</cp:revision>
  <dcterms:created xsi:type="dcterms:W3CDTF">2015-01-15T15:32:50Z</dcterms:created>
  <dcterms:modified xsi:type="dcterms:W3CDTF">2016-09-01T15:41:48Z</dcterms:modified>
</cp:coreProperties>
</file>