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1" r:id="rId3"/>
    <p:sldId id="277" r:id="rId4"/>
    <p:sldId id="278" r:id="rId5"/>
    <p:sldId id="280" r:id="rId6"/>
    <p:sldId id="279" r:id="rId7"/>
    <p:sldId id="274" r:id="rId8"/>
    <p:sldId id="276" r:id="rId9"/>
    <p:sldId id="256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9999"/>
    <a:srgbClr val="FFAFAF"/>
    <a:srgbClr val="FFA3A3"/>
    <a:srgbClr val="FF616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09" autoAdjust="0"/>
  </p:normalViewPr>
  <p:slideViewPr>
    <p:cSldViewPr snapToGrid="0" snapToObjects="1">
      <p:cViewPr varScale="1">
        <p:scale>
          <a:sx n="80" d="100"/>
          <a:sy n="80" d="100"/>
        </p:scale>
        <p:origin x="103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063E4-3DB4-BF4B-BD48-DE21C41834B6}" type="datetimeFigureOut">
              <a:rPr lang="es-ES" smtClean="0">
                <a:latin typeface="Avenir Light"/>
              </a:rPr>
              <a:t>18/08/2016</a:t>
            </a:fld>
            <a:endParaRPr lang="es-ES" dirty="0">
              <a:latin typeface="Avenir Light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venir Ligh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2354-2C49-2D4B-809F-DB3A0034B032}" type="slidenum">
              <a:rPr lang="es-ES" smtClean="0">
                <a:latin typeface="Avenir Light"/>
              </a:rPr>
              <a:t>‹#›</a:t>
            </a:fld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8262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Light"/>
              </a:defRPr>
            </a:lvl1pPr>
          </a:lstStyle>
          <a:p>
            <a:fld id="{6625E39E-9FE5-2049-8D65-152D64DD95ED}" type="datetimeFigureOut">
              <a:rPr lang="es-ES" smtClean="0"/>
              <a:pPr/>
              <a:t>18/08/2016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Light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Light"/>
              </a:defRPr>
            </a:lvl1pPr>
          </a:lstStyle>
          <a:p>
            <a:fld id="{52768C51-0C00-D843-82B7-A1574AB659E4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218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Ligh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1" tIns="45236" rIns="90471" bIns="45236" anchor="b"/>
          <a:lstStyle>
            <a:lvl1pPr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032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A14310-E369-4370-B802-3DED9A60253C}" type="slidenum">
              <a:rPr lang="es-MX" altLang="es-MX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MX" altLang="es-MX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3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71315" y="682973"/>
            <a:ext cx="8671828" cy="857250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CFBA-090B-EE43-9115-EA231FA96DDF}" type="datetime1">
              <a:rPr lang="es-MX" smtClean="0"/>
              <a:t>18/08/2016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9" name="Imagen 8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8F68-6FF7-7D48-9B04-CFA18BDD18C7}" type="datetime1">
              <a:rPr lang="es-MX" smtClean="0"/>
              <a:t>18/08/2016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CuadroTexto 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6" name="Imagen 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9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 rot="10800000">
            <a:off x="0" y="809625"/>
            <a:ext cx="330200" cy="3790950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 bwMode="auto">
          <a:xfrm>
            <a:off x="0" y="4602957"/>
            <a:ext cx="9144000" cy="540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 rot="10800000">
            <a:off x="6350" y="4602957"/>
            <a:ext cx="32385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Salida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378619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0" y="357188"/>
            <a:ext cx="9144000" cy="0"/>
          </a:xfrm>
          <a:prstGeom prst="line">
            <a:avLst/>
          </a:prstGeom>
          <a:noFill/>
          <a:ln w="571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 userDrawn="1"/>
        </p:nvSpPr>
        <p:spPr bwMode="auto">
          <a:xfrm>
            <a:off x="9036050" y="-2381"/>
            <a:ext cx="107950" cy="33694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675">
              <a:solidFill>
                <a:srgbClr val="000000"/>
              </a:solidFill>
            </a:endParaRPr>
          </a:p>
        </p:txBody>
      </p:sp>
      <p:sp>
        <p:nvSpPr>
          <p:cNvPr id="20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5588" cy="5429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s-MX" altLang="es-MX" sz="1125" b="1">
              <a:solidFill>
                <a:srgbClr val="000000"/>
              </a:solidFill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 rot="10800000">
            <a:off x="0" y="304800"/>
            <a:ext cx="330200" cy="540544"/>
          </a:xfrm>
          <a:prstGeom prst="rect">
            <a:avLst/>
          </a:prstGeom>
          <a:gradFill rotWithShape="1">
            <a:gsLst>
              <a:gs pos="0">
                <a:srgbClr val="A8A843"/>
              </a:gs>
              <a:gs pos="50000">
                <a:srgbClr val="FFFF66"/>
              </a:gs>
              <a:gs pos="100000">
                <a:srgbClr val="A8A843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MX" altLang="es-MX" sz="750" b="1">
                <a:solidFill>
                  <a:srgbClr val="000000"/>
                </a:solidFill>
              </a:rPr>
              <a:t>Entrada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3176" y="4763"/>
            <a:ext cx="9140825" cy="296466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25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ADVANZER_TEMPLATE PRESinsitucional-2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930400"/>
            <a:ext cx="4322064" cy="12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40" y="29442"/>
            <a:ext cx="3929149" cy="11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960727"/>
            <a:ext cx="7772400" cy="1102519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60440"/>
            <a:ext cx="6400800" cy="119495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065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EE77-CA54-9148-AE9A-5E3546CAFFF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576763" y="0"/>
            <a:ext cx="4564062" cy="5143500"/>
          </a:xfrm>
        </p:spPr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422" y="1043990"/>
            <a:ext cx="4194261" cy="1021556"/>
          </a:xfrm>
        </p:spPr>
        <p:txBody>
          <a:bodyPr anchor="t">
            <a:normAutofit/>
          </a:bodyPr>
          <a:lstStyle>
            <a:lvl1pPr algn="l">
              <a:defRPr sz="2500" b="0" cap="all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422" y="2083373"/>
            <a:ext cx="4194261" cy="2282976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492-FCAF-BF4E-A460-7B7AFE05E90D}" type="datetime1">
              <a:rPr lang="es-MX" smtClean="0"/>
              <a:t>18/08/2016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43" y="321895"/>
            <a:ext cx="1666341" cy="486506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6763" y="2121949"/>
            <a:ext cx="4564062" cy="1171575"/>
          </a:xfrm>
        </p:spPr>
        <p:txBody>
          <a:bodyPr>
            <a:noAutofit/>
          </a:bodyPr>
          <a:lstStyle>
            <a:lvl1pPr>
              <a:defRPr sz="6000" b="0" i="0" spc="-150">
                <a:solidFill>
                  <a:schemeClr val="bg1"/>
                </a:solidFill>
                <a:latin typeface="Avenir Medium"/>
                <a:cs typeface="Avenir Medium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CLIC PARA MODIFICAR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0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E56D-4DD3-F949-9C9C-F20671DA2483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E497-8A71-184B-978A-07352F699698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chemeClr val="tx2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506576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6" name="Imagen 15" descr="ADVANZER_TEMPLATE PRESinsitucional-2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197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40386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07380"/>
            <a:ext cx="4038600" cy="106795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1B75C-34B0-2B4E-BB7D-A80CAECA6374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>
          <a:xfrm>
            <a:off x="4648200" y="2874963"/>
            <a:ext cx="4038600" cy="147797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2000">
                <a:solidFill>
                  <a:schemeClr val="accent1"/>
                </a:solidFill>
              </a:defRPr>
            </a:lvl4pPr>
            <a:lvl5pPr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1315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0133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D0428-1FEF-344C-9D6C-61ADE24F2725}" type="datetime1">
              <a:rPr lang="es-MX" smtClean="0"/>
              <a:t>18/08/2016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NETBASE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2625"/>
            <a:ext cx="4038600" cy="857250"/>
          </a:xfrm>
        </p:spPr>
        <p:txBody>
          <a:bodyPr anchor="b"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4579892" y="735178"/>
            <a:ext cx="0" cy="686086"/>
          </a:xfrm>
          <a:prstGeom prst="line">
            <a:avLst/>
          </a:prstGeom>
          <a:ln w="15875" cap="rnd">
            <a:solidFill>
              <a:srgbClr val="FFFFFF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 userDrawn="1"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rgbClr val="FFFFFF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Marcador de contenido 16"/>
          <p:cNvSpPr>
            <a:spLocks noGrp="1"/>
          </p:cNvSpPr>
          <p:nvPr>
            <p:ph sz="quarter" idx="15"/>
          </p:nvPr>
        </p:nvSpPr>
        <p:spPr>
          <a:xfrm>
            <a:off x="2450724" y="1807380"/>
            <a:ext cx="2160000" cy="254554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9" name="Marcador de contenido 18"/>
          <p:cNvSpPr>
            <a:spLocks noGrp="1"/>
          </p:cNvSpPr>
          <p:nvPr>
            <p:ph sz="quarter" idx="16"/>
          </p:nvPr>
        </p:nvSpPr>
        <p:spPr>
          <a:xfrm>
            <a:off x="6809542" y="1807380"/>
            <a:ext cx="2160000" cy="254555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6" y="357967"/>
            <a:ext cx="1514855" cy="4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271315" y="682973"/>
            <a:ext cx="4194277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1315" y="1772657"/>
            <a:ext cx="4194277" cy="2780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809543" y="46020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kern="1200" smtClean="0">
                <a:solidFill>
                  <a:srgbClr val="506576"/>
                </a:solidFill>
                <a:latin typeface="Avenir Light"/>
                <a:ea typeface="+mn-ea"/>
                <a:cs typeface="+mn-cs"/>
              </a:defRPr>
            </a:lvl1pPr>
          </a:lstStyle>
          <a:p>
            <a:fld id="{3D59D99B-4875-4D49-8D86-3CF9C7489B38}" type="datetime1">
              <a:rPr lang="es-MX" smtClean="0"/>
              <a:t>18/08/2016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/>
              <a:t>NETBASE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Elipse 8"/>
          <p:cNvSpPr>
            <a:spLocks noChangeAspect="1"/>
          </p:cNvSpPr>
          <p:nvPr userDrawn="1"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0" name="Elipse 9"/>
          <p:cNvSpPr>
            <a:spLocks noChangeAspect="1"/>
          </p:cNvSpPr>
          <p:nvPr userDrawn="1"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1" name="Elipse 10"/>
          <p:cNvSpPr>
            <a:spLocks noChangeAspect="1"/>
          </p:cNvSpPr>
          <p:nvPr userDrawn="1"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pic>
        <p:nvPicPr>
          <p:cNvPr id="13" name="Picture 13" descr="sap partner tran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4" y="4772888"/>
            <a:ext cx="56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8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1" r:id="rId5"/>
    <p:sldLayoutId id="2147483652" r:id="rId6"/>
    <p:sldLayoutId id="2147483665" r:id="rId7"/>
    <p:sldLayoutId id="2147483664" r:id="rId8"/>
    <p:sldLayoutId id="2147483666" r:id="rId9"/>
    <p:sldLayoutId id="2147483654" r:id="rId10"/>
    <p:sldLayoutId id="2147483655" r:id="rId11"/>
    <p:sldLayoutId id="2147483667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chemeClr val="accent1"/>
          </a:solidFill>
          <a:latin typeface="Avenir Black"/>
          <a:ea typeface="+mj-ea"/>
          <a:cs typeface="Avenir Black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2"/>
          </a:solidFill>
          <a:latin typeface="Avenir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8894" r="10642"/>
          <a:stretch/>
        </p:blipFill>
        <p:spPr>
          <a:xfrm>
            <a:off x="0" y="0"/>
            <a:ext cx="4564062" cy="51435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48882" y="2060972"/>
            <a:ext cx="4194261" cy="1021556"/>
          </a:xfrm>
        </p:spPr>
        <p:txBody>
          <a:bodyPr>
            <a:normAutofit/>
          </a:bodyPr>
          <a:lstStyle/>
          <a:p>
            <a:r>
              <a:rPr lang="es-ES" dirty="0"/>
              <a:t>Inventario cíclico</a:t>
            </a:r>
          </a:p>
        </p:txBody>
      </p:sp>
      <p:sp>
        <p:nvSpPr>
          <p:cNvPr id="9" name="Marcador de texto 9"/>
          <p:cNvSpPr txBox="1">
            <a:spLocks/>
          </p:cNvSpPr>
          <p:nvPr/>
        </p:nvSpPr>
        <p:spPr>
          <a:xfrm>
            <a:off x="4732601" y="2762700"/>
            <a:ext cx="4038600" cy="37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800" dirty="0"/>
          </a:p>
        </p:txBody>
      </p:sp>
      <p:pic>
        <p:nvPicPr>
          <p:cNvPr id="10" name="Imagen 9" descr="ADVANZER_TEMPLATE PRESinsitucional-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85" y="357967"/>
            <a:ext cx="1514858" cy="442278"/>
          </a:xfrm>
          <a:prstGeom prst="rect">
            <a:avLst/>
          </a:prstGeom>
        </p:spPr>
      </p:pic>
      <p:sp>
        <p:nvSpPr>
          <p:cNvPr id="11" name="Marcador de pie de página 4"/>
          <p:cNvSpPr>
            <a:spLocks noGrp="1"/>
          </p:cNvSpPr>
          <p:nvPr>
            <p:ph type="ftr" sz="quarter" idx="4294967295"/>
          </p:nvPr>
        </p:nvSpPr>
        <p:spPr>
          <a:xfrm>
            <a:off x="1150292" y="526401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NETBASE</a:t>
            </a:r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783990" y="526401"/>
            <a:ext cx="4221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06576"/>
                </a:solidFill>
                <a:latin typeface="Avenir Light"/>
              </a:defRPr>
            </a:lvl1pPr>
          </a:lstStyle>
          <a:p>
            <a:fld id="{4C56A5C3-2649-164B-BEA4-B11CF0CB3D8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755865" y="62144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563290" y="621449"/>
            <a:ext cx="108000" cy="10800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70716" y="621449"/>
            <a:ext cx="108000" cy="108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venir Ligh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99153" y="603809"/>
            <a:ext cx="55945" cy="13593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s-ES" sz="1000" b="0" i="0" dirty="0">
                <a:solidFill>
                  <a:schemeClr val="bg1"/>
                </a:solidFill>
                <a:latin typeface="Avenir Light"/>
                <a:cs typeface="Avenir Light"/>
              </a:rPr>
              <a:t>|</a:t>
            </a:r>
          </a:p>
        </p:txBody>
      </p:sp>
      <p:sp>
        <p:nvSpPr>
          <p:cNvPr id="17" name="Elipse 16"/>
          <p:cNvSpPr/>
          <p:nvPr/>
        </p:nvSpPr>
        <p:spPr>
          <a:xfrm>
            <a:off x="2442091" y="1372333"/>
            <a:ext cx="357967" cy="357967"/>
          </a:xfrm>
          <a:prstGeom prst="ellipse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985128" y="2613517"/>
            <a:ext cx="357967" cy="357967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864426" y="1871823"/>
            <a:ext cx="357967" cy="357967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6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proceso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altLang="en-US" dirty="0"/>
              <a:t>El proceso de inventario cíclico es un método donde el inventario es contado en intervalos regulares dentro de un año fiscal. </a:t>
            </a:r>
          </a:p>
          <a:p>
            <a:pPr algn="just"/>
            <a:r>
              <a:rPr lang="es-ES" altLang="en-US" dirty="0"/>
              <a:t>Los intervalos dependen del indicador de conteo cíclico asignado en el maestro de materiales.</a:t>
            </a:r>
          </a:p>
          <a:p>
            <a:pPr algn="just"/>
            <a:r>
              <a:rPr lang="es-ES" altLang="en-US" dirty="0"/>
              <a:t>El inventario cíclico permite el conteo de artículos que tienen mayor movimiento.</a:t>
            </a:r>
            <a:endParaRPr lang="es-MX" alt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Visión transparente de stock disponible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Tratamiento eficiente de ajustes de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Beneficios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2</a:t>
            </a:fld>
            <a:endParaRPr lang="es-ES"/>
          </a:p>
        </p:txBody>
      </p:sp>
      <p:sp>
        <p:nvSpPr>
          <p:cNvPr id="11" name="Marcador de contenido 7"/>
          <p:cNvSpPr>
            <a:spLocks noGrp="1"/>
          </p:cNvSpPr>
          <p:nvPr>
            <p:ph sz="half" idx="2"/>
          </p:nvPr>
        </p:nvSpPr>
        <p:spPr>
          <a:xfrm>
            <a:off x="4648200" y="3818958"/>
            <a:ext cx="4038600" cy="10679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Almacenista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Jefe de almacén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Costos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4648200" y="2694203"/>
            <a:ext cx="4038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Roles organizacionales</a:t>
            </a:r>
          </a:p>
        </p:txBody>
      </p:sp>
    </p:spTree>
    <p:extLst>
      <p:ext uri="{BB962C8B-B14F-4D97-AF65-F5344CB8AC3E}">
        <p14:creationId xmlns:p14="http://schemas.microsoft.com/office/powerpoint/2010/main" val="408004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Premisas, comentarios, funcionalidad y/o reglas de negocio del cliente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3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 err="1"/>
              <a:t>Agregar</a:t>
            </a:r>
            <a:r>
              <a:rPr lang="en-US" altLang="en-US" dirty="0"/>
              <a:t> </a:t>
            </a:r>
            <a:r>
              <a:rPr lang="en-US" altLang="en-US" dirty="0" err="1"/>
              <a:t>premisas</a:t>
            </a:r>
            <a:r>
              <a:rPr lang="en-US" altLang="en-US" dirty="0"/>
              <a:t>, </a:t>
            </a:r>
            <a:r>
              <a:rPr lang="en-US" altLang="en-US" dirty="0" err="1"/>
              <a:t>comentarios</a:t>
            </a:r>
            <a:r>
              <a:rPr lang="en-US" altLang="en-US" dirty="0"/>
              <a:t>, </a:t>
            </a:r>
            <a:r>
              <a:rPr lang="en-US" altLang="en-US" dirty="0" err="1"/>
              <a:t>funcionalidad</a:t>
            </a:r>
            <a:r>
              <a:rPr lang="en-US" altLang="en-US" dirty="0"/>
              <a:t> y/o </a:t>
            </a:r>
            <a:r>
              <a:rPr lang="en-US" altLang="en-US" dirty="0" err="1"/>
              <a:t>reglas</a:t>
            </a:r>
            <a:r>
              <a:rPr lang="en-US" altLang="en-US" dirty="0"/>
              <a:t> del </a:t>
            </a:r>
            <a:r>
              <a:rPr lang="en-US" altLang="en-US" dirty="0" err="1"/>
              <a:t>negocio</a:t>
            </a:r>
            <a:r>
              <a:rPr lang="en-US" altLang="en-US" dirty="0"/>
              <a:t> </a:t>
            </a:r>
            <a:r>
              <a:rPr lang="en-US" altLang="en-US" dirty="0" err="1"/>
              <a:t>específicas</a:t>
            </a:r>
            <a:r>
              <a:rPr lang="en-US" altLang="en-US" dirty="0"/>
              <a:t> del </a:t>
            </a:r>
            <a:r>
              <a:rPr lang="en-US" altLang="en-US" dirty="0" err="1"/>
              <a:t>cliente</a:t>
            </a:r>
            <a:r>
              <a:rPr lang="en-US" altLang="en-US" dirty="0"/>
              <a:t> </a:t>
            </a:r>
            <a:endParaRPr lang="es-MX" altLang="en-US" dirty="0"/>
          </a:p>
        </p:txBody>
      </p:sp>
    </p:spTree>
    <p:extLst>
      <p:ext uri="{BB962C8B-B14F-4D97-AF65-F5344CB8AC3E}">
        <p14:creationId xmlns:p14="http://schemas.microsoft.com/office/powerpoint/2010/main" val="14478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Agregados funcionales y/o interfaces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4</a:t>
            </a:fld>
            <a:endParaRPr lang="es-ES"/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271314" y="1807380"/>
            <a:ext cx="8552645" cy="254555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2"/>
                </a:solidFill>
                <a:latin typeface="Avenir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altLang="en-US" dirty="0"/>
              <a:t>Agregar los agregados funcionales y/o interfaces que interactúan en este proceso </a:t>
            </a:r>
          </a:p>
        </p:txBody>
      </p:sp>
    </p:spTree>
    <p:extLst>
      <p:ext uri="{BB962C8B-B14F-4D97-AF65-F5344CB8AC3E}">
        <p14:creationId xmlns:p14="http://schemas.microsoft.com/office/powerpoint/2010/main" val="3392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331070" y="3060700"/>
            <a:ext cx="8812929" cy="8203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8371" name="Rectangle 8"/>
          <p:cNvSpPr>
            <a:spLocks noChangeArrowheads="1"/>
          </p:cNvSpPr>
          <p:nvPr/>
        </p:nvSpPr>
        <p:spPr bwMode="auto">
          <a:xfrm rot="10800000">
            <a:off x="1885" y="3055542"/>
            <a:ext cx="329184" cy="822722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>
                <a:solidFill>
                  <a:srgbClr val="000000"/>
                </a:solidFill>
              </a:rPr>
              <a:t>Jefe Almacén</a:t>
            </a:r>
            <a:endParaRPr lang="es-ES" altLang="es-MX" sz="750" b="1">
              <a:solidFill>
                <a:srgbClr val="000000"/>
              </a:solidFill>
            </a:endParaRPr>
          </a:p>
        </p:txBody>
      </p:sp>
      <p:sp>
        <p:nvSpPr>
          <p:cNvPr id="58372" name="Rectangle 7"/>
          <p:cNvSpPr>
            <a:spLocks noChangeArrowheads="1"/>
          </p:cNvSpPr>
          <p:nvPr/>
        </p:nvSpPr>
        <p:spPr bwMode="auto">
          <a:xfrm>
            <a:off x="330200" y="3834733"/>
            <a:ext cx="8813799" cy="7739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8373" name="Rectangle 8"/>
          <p:cNvSpPr>
            <a:spLocks noChangeArrowheads="1"/>
          </p:cNvSpPr>
          <p:nvPr/>
        </p:nvSpPr>
        <p:spPr bwMode="auto">
          <a:xfrm rot="10800000">
            <a:off x="1885" y="3841605"/>
            <a:ext cx="329184" cy="767034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Costos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292100" y="844822"/>
            <a:ext cx="8851900" cy="22074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1125">
              <a:solidFill>
                <a:srgbClr val="000000"/>
              </a:solidFill>
            </a:endParaRP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 rot="10800000">
            <a:off x="1885" y="839662"/>
            <a:ext cx="329184" cy="2213372"/>
          </a:xfrm>
          <a:prstGeom prst="rect">
            <a:avLst/>
          </a:prstGeom>
          <a:gradFill rotWithShape="1">
            <a:gsLst>
              <a:gs pos="0">
                <a:srgbClr val="929292"/>
              </a:gs>
              <a:gs pos="50000">
                <a:srgbClr val="C0C0C0"/>
              </a:gs>
              <a:gs pos="100000">
                <a:srgbClr val="929292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750" b="1" dirty="0">
                <a:solidFill>
                  <a:srgbClr val="000000"/>
                </a:solidFill>
              </a:rPr>
              <a:t>Almacenista</a:t>
            </a:r>
            <a:endParaRPr lang="es-ES" altLang="es-MX" sz="750" b="1" dirty="0">
              <a:solidFill>
                <a:srgbClr val="000000"/>
              </a:solidFill>
            </a:endParaRPr>
          </a:p>
        </p:txBody>
      </p:sp>
      <p:sp>
        <p:nvSpPr>
          <p:cNvPr id="58376" name="AutoShape 44"/>
          <p:cNvSpPr>
            <a:spLocks noChangeArrowheads="1"/>
          </p:cNvSpPr>
          <p:nvPr/>
        </p:nvSpPr>
        <p:spPr bwMode="auto">
          <a:xfrm>
            <a:off x="5150644" y="1825228"/>
            <a:ext cx="964406" cy="52863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Conteo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 Programado</a:t>
            </a:r>
          </a:p>
        </p:txBody>
      </p:sp>
      <p:sp>
        <p:nvSpPr>
          <p:cNvPr id="58377" name="Text Box 77"/>
          <p:cNvSpPr txBox="1">
            <a:spLocks noChangeArrowheads="1"/>
          </p:cNvSpPr>
          <p:nvPr/>
        </p:nvSpPr>
        <p:spPr bwMode="auto">
          <a:xfrm>
            <a:off x="5647631" y="2358629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378" name="Text Box 78"/>
          <p:cNvSpPr txBox="1">
            <a:spLocks noChangeArrowheads="1"/>
          </p:cNvSpPr>
          <p:nvPr/>
        </p:nvSpPr>
        <p:spPr bwMode="auto">
          <a:xfrm>
            <a:off x="5054450" y="1976438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8379" name="AutoShape 56"/>
          <p:cNvSpPr>
            <a:spLocks noChangeArrowheads="1"/>
          </p:cNvSpPr>
          <p:nvPr/>
        </p:nvSpPr>
        <p:spPr bwMode="auto">
          <a:xfrm>
            <a:off x="4733925" y="364331"/>
            <a:ext cx="844154" cy="410766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Inventario Físico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625578" y="338138"/>
            <a:ext cx="2013347" cy="483394"/>
          </a:xfrm>
          <a:prstGeom prst="flowChartAlternateProcess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sz="675" dirty="0">
              <a:solidFill>
                <a:srgbClr val="FFFFFF"/>
              </a:solidFill>
            </a:endParaRPr>
          </a:p>
        </p:txBody>
      </p:sp>
      <p:sp>
        <p:nvSpPr>
          <p:cNvPr id="58381" name="Rectangle 52"/>
          <p:cNvSpPr>
            <a:spLocks noChangeArrowheads="1"/>
          </p:cNvSpPr>
          <p:nvPr/>
        </p:nvSpPr>
        <p:spPr bwMode="auto">
          <a:xfrm>
            <a:off x="3924300" y="979885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MICN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Generar  e Imprime Documentos</a:t>
            </a:r>
          </a:p>
        </p:txBody>
      </p:sp>
      <p:sp>
        <p:nvSpPr>
          <p:cNvPr id="58382" name="AutoShape 45"/>
          <p:cNvSpPr>
            <a:spLocks noChangeArrowheads="1"/>
          </p:cNvSpPr>
          <p:nvPr/>
        </p:nvSpPr>
        <p:spPr bwMode="auto">
          <a:xfrm>
            <a:off x="5222081" y="2561035"/>
            <a:ext cx="820341" cy="415528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Conteo Físico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sp>
        <p:nvSpPr>
          <p:cNvPr id="58383" name="Rectangle 52"/>
          <p:cNvSpPr>
            <a:spLocks noChangeArrowheads="1"/>
          </p:cNvSpPr>
          <p:nvPr/>
        </p:nvSpPr>
        <p:spPr bwMode="auto">
          <a:xfrm>
            <a:off x="5705475" y="364331"/>
            <a:ext cx="844154" cy="410766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r>
              <a:rPr lang="es-ES" altLang="es-MX" sz="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Programa de Inventario Cíclico</a:t>
            </a:r>
            <a:endParaRPr lang="es-MX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384" name="AutoShape 56"/>
          <p:cNvSpPr>
            <a:spLocks noChangeArrowheads="1"/>
          </p:cNvSpPr>
          <p:nvPr/>
        </p:nvSpPr>
        <p:spPr bwMode="auto">
          <a:xfrm>
            <a:off x="3387923" y="4718455"/>
            <a:ext cx="863203" cy="377429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 dirty="0">
                <a:solidFill>
                  <a:srgbClr val="000000"/>
                </a:solidFill>
              </a:rPr>
              <a:t>Plan de requerimiento de necesidades MRP</a:t>
            </a:r>
          </a:p>
        </p:txBody>
      </p:sp>
      <p:sp>
        <p:nvSpPr>
          <p:cNvPr id="58386" name="AutoShape 44"/>
          <p:cNvSpPr>
            <a:spLocks noChangeArrowheads="1"/>
          </p:cNvSpPr>
          <p:nvPr/>
        </p:nvSpPr>
        <p:spPr bwMode="auto">
          <a:xfrm>
            <a:off x="1669256" y="3177779"/>
            <a:ext cx="876300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Aceptar Conteo</a:t>
            </a:r>
          </a:p>
        </p:txBody>
      </p:sp>
      <p:sp>
        <p:nvSpPr>
          <p:cNvPr id="58387" name="Text Box 77"/>
          <p:cNvSpPr txBox="1">
            <a:spLocks noChangeArrowheads="1"/>
          </p:cNvSpPr>
          <p:nvPr/>
        </p:nvSpPr>
        <p:spPr bwMode="auto">
          <a:xfrm>
            <a:off x="2593082" y="3321844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388" name="Text Box 78"/>
          <p:cNvSpPr txBox="1">
            <a:spLocks noChangeArrowheads="1"/>
          </p:cNvSpPr>
          <p:nvPr/>
        </p:nvSpPr>
        <p:spPr bwMode="auto">
          <a:xfrm>
            <a:off x="2142776" y="3689748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8389" name="Rectangle 52"/>
          <p:cNvSpPr>
            <a:spLocks noChangeArrowheads="1"/>
          </p:cNvSpPr>
          <p:nvPr/>
        </p:nvSpPr>
        <p:spPr bwMode="auto">
          <a:xfrm>
            <a:off x="6761560" y="1182291"/>
            <a:ext cx="863203" cy="404813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MIBC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Calculo de ABC</a:t>
            </a:r>
          </a:p>
        </p:txBody>
      </p:sp>
      <p:sp>
        <p:nvSpPr>
          <p:cNvPr id="58390" name="AutoShape 44"/>
          <p:cNvSpPr>
            <a:spLocks noChangeArrowheads="1"/>
          </p:cNvSpPr>
          <p:nvPr/>
        </p:nvSpPr>
        <p:spPr bwMode="auto">
          <a:xfrm>
            <a:off x="6780610" y="1846660"/>
            <a:ext cx="82629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Actualizar 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ABC Manual</a:t>
            </a:r>
          </a:p>
        </p:txBody>
      </p:sp>
      <p:sp>
        <p:nvSpPr>
          <p:cNvPr id="58391" name="Rectangle 52"/>
          <p:cNvSpPr>
            <a:spLocks noChangeArrowheads="1"/>
          </p:cNvSpPr>
          <p:nvPr/>
        </p:nvSpPr>
        <p:spPr bwMode="auto">
          <a:xfrm>
            <a:off x="6761560" y="2580085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MIBC / MM02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Modificar Indicadores ABC</a:t>
            </a:r>
          </a:p>
        </p:txBody>
      </p:sp>
      <p:cxnSp>
        <p:nvCxnSpPr>
          <p:cNvPr id="58392" name="AutoShape 298"/>
          <p:cNvCxnSpPr>
            <a:cxnSpLocks noChangeShapeType="1"/>
            <a:stCxn id="58389" idx="2"/>
            <a:endCxn id="58390" idx="0"/>
          </p:cNvCxnSpPr>
          <p:nvPr/>
        </p:nvCxnSpPr>
        <p:spPr bwMode="auto">
          <a:xfrm rot="5400000">
            <a:off x="7071122" y="1716882"/>
            <a:ext cx="24526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99"/>
          <p:cNvCxnSpPr>
            <a:cxnSpLocks noChangeShapeType="1"/>
            <a:stCxn id="58390" idx="2"/>
            <a:endCxn id="58391" idx="0"/>
          </p:cNvCxnSpPr>
          <p:nvPr/>
        </p:nvCxnSpPr>
        <p:spPr bwMode="auto">
          <a:xfrm rot="5400000">
            <a:off x="7077075" y="2456260"/>
            <a:ext cx="23336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4" name="Text Box 77"/>
          <p:cNvSpPr txBox="1">
            <a:spLocks noChangeArrowheads="1"/>
          </p:cNvSpPr>
          <p:nvPr/>
        </p:nvSpPr>
        <p:spPr bwMode="auto">
          <a:xfrm>
            <a:off x="6607869" y="1976438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58395" name="AutoShape 302"/>
          <p:cNvCxnSpPr>
            <a:cxnSpLocks noChangeShapeType="1"/>
            <a:stCxn id="58390" idx="1"/>
            <a:endCxn id="58376" idx="3"/>
          </p:cNvCxnSpPr>
          <p:nvPr/>
        </p:nvCxnSpPr>
        <p:spPr bwMode="auto">
          <a:xfrm flipH="1">
            <a:off x="6122194" y="2089547"/>
            <a:ext cx="651272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6" name="AutoShape 303"/>
          <p:cNvCxnSpPr>
            <a:cxnSpLocks noChangeShapeType="1"/>
            <a:stCxn id="58391" idx="1"/>
          </p:cNvCxnSpPr>
          <p:nvPr/>
        </p:nvCxnSpPr>
        <p:spPr bwMode="auto">
          <a:xfrm rot="10800000">
            <a:off x="6447235" y="2089547"/>
            <a:ext cx="314325" cy="679847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7" name="Text Box 78"/>
          <p:cNvSpPr txBox="1">
            <a:spLocks noChangeArrowheads="1"/>
          </p:cNvSpPr>
          <p:nvPr/>
        </p:nvSpPr>
        <p:spPr bwMode="auto">
          <a:xfrm>
            <a:off x="7231507" y="2358629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cxnSp>
        <p:nvCxnSpPr>
          <p:cNvPr id="58398" name="AutoShape 307"/>
          <p:cNvCxnSpPr>
            <a:cxnSpLocks noChangeShapeType="1"/>
            <a:stCxn id="6" idx="2"/>
            <a:endCxn id="58432" idx="0"/>
          </p:cNvCxnSpPr>
          <p:nvPr/>
        </p:nvCxnSpPr>
        <p:spPr bwMode="auto">
          <a:xfrm rot="16200000" flipH="1">
            <a:off x="5483424" y="970955"/>
            <a:ext cx="298847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308"/>
          <p:cNvCxnSpPr>
            <a:cxnSpLocks noChangeShapeType="1"/>
            <a:stCxn id="58376" idx="2"/>
            <a:endCxn id="58382" idx="0"/>
          </p:cNvCxnSpPr>
          <p:nvPr/>
        </p:nvCxnSpPr>
        <p:spPr bwMode="auto">
          <a:xfrm rot="5400000">
            <a:off x="5536407" y="2457451"/>
            <a:ext cx="192881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AutoShape 314"/>
          <p:cNvCxnSpPr>
            <a:cxnSpLocks noChangeShapeType="1"/>
            <a:stCxn id="58432" idx="2"/>
            <a:endCxn id="58376" idx="0"/>
          </p:cNvCxnSpPr>
          <p:nvPr/>
        </p:nvCxnSpPr>
        <p:spPr bwMode="auto">
          <a:xfrm rot="5400000">
            <a:off x="5551885" y="1737122"/>
            <a:ext cx="161925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315"/>
          <p:cNvCxnSpPr>
            <a:cxnSpLocks noChangeShapeType="1"/>
            <a:stCxn id="58432" idx="3"/>
            <a:endCxn id="58389" idx="1"/>
          </p:cNvCxnSpPr>
          <p:nvPr/>
        </p:nvCxnSpPr>
        <p:spPr bwMode="auto">
          <a:xfrm>
            <a:off x="6122194" y="1384697"/>
            <a:ext cx="632222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2" name="AutoShape 317"/>
          <p:cNvCxnSpPr>
            <a:cxnSpLocks noChangeShapeType="1"/>
            <a:stCxn id="58376" idx="1"/>
            <a:endCxn id="58381" idx="2"/>
          </p:cNvCxnSpPr>
          <p:nvPr/>
        </p:nvCxnSpPr>
        <p:spPr bwMode="auto">
          <a:xfrm rot="10800000">
            <a:off x="4356498" y="1364456"/>
            <a:ext cx="787003" cy="725091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AutoShape 318"/>
          <p:cNvSpPr>
            <a:spLocks noChangeArrowheads="1"/>
          </p:cNvSpPr>
          <p:nvPr/>
        </p:nvSpPr>
        <p:spPr bwMode="auto">
          <a:xfrm>
            <a:off x="2694385" y="951310"/>
            <a:ext cx="917972" cy="433388"/>
          </a:xfrm>
          <a:prstGeom prst="flowChartDocumen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Documento de Inventario Físico</a:t>
            </a:r>
          </a:p>
        </p:txBody>
      </p:sp>
      <p:cxnSp>
        <p:nvCxnSpPr>
          <p:cNvPr id="58404" name="AutoShape 319"/>
          <p:cNvCxnSpPr>
            <a:cxnSpLocks noChangeShapeType="1"/>
            <a:stCxn id="58381" idx="1"/>
            <a:endCxn id="58403" idx="3"/>
          </p:cNvCxnSpPr>
          <p:nvPr/>
        </p:nvCxnSpPr>
        <p:spPr bwMode="auto">
          <a:xfrm rot="10800000">
            <a:off x="3619501" y="1168004"/>
            <a:ext cx="297656" cy="119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5" name="AutoShape 45"/>
          <p:cNvSpPr>
            <a:spLocks noChangeArrowheads="1"/>
          </p:cNvSpPr>
          <p:nvPr/>
        </p:nvSpPr>
        <p:spPr bwMode="auto">
          <a:xfrm>
            <a:off x="1685925" y="962025"/>
            <a:ext cx="844154" cy="410766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Conteo Físico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cxnSp>
        <p:nvCxnSpPr>
          <p:cNvPr id="58406" name="AutoShape 323"/>
          <p:cNvCxnSpPr>
            <a:cxnSpLocks noChangeShapeType="1"/>
            <a:stCxn id="58403" idx="1"/>
            <a:endCxn id="58405" idx="3"/>
          </p:cNvCxnSpPr>
          <p:nvPr/>
        </p:nvCxnSpPr>
        <p:spPr bwMode="auto">
          <a:xfrm rot="10800000">
            <a:off x="2451498" y="1168004"/>
            <a:ext cx="235744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7" name="Rectangle 52"/>
          <p:cNvSpPr>
            <a:spLocks noChangeArrowheads="1"/>
          </p:cNvSpPr>
          <p:nvPr/>
        </p:nvSpPr>
        <p:spPr bwMode="auto">
          <a:xfrm>
            <a:off x="1676400" y="1553766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MI04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Captura Conteo </a:t>
            </a:r>
          </a:p>
        </p:txBody>
      </p:sp>
      <p:sp>
        <p:nvSpPr>
          <p:cNvPr id="58408" name="Rectangle 52"/>
          <p:cNvSpPr>
            <a:spLocks noChangeArrowheads="1"/>
          </p:cNvSpPr>
          <p:nvPr/>
        </p:nvSpPr>
        <p:spPr bwMode="auto">
          <a:xfrm>
            <a:off x="1676400" y="2494360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MI20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Análisis de la Diferencias</a:t>
            </a:r>
          </a:p>
        </p:txBody>
      </p:sp>
      <p:cxnSp>
        <p:nvCxnSpPr>
          <p:cNvPr id="58409" name="AutoShape 326"/>
          <p:cNvCxnSpPr>
            <a:cxnSpLocks noChangeShapeType="1"/>
            <a:stCxn id="58405" idx="2"/>
            <a:endCxn id="58407" idx="0"/>
          </p:cNvCxnSpPr>
          <p:nvPr/>
        </p:nvCxnSpPr>
        <p:spPr bwMode="auto">
          <a:xfrm rot="5400000">
            <a:off x="2018109" y="1463279"/>
            <a:ext cx="179785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327"/>
          <p:cNvCxnSpPr>
            <a:cxnSpLocks noChangeShapeType="1"/>
            <a:stCxn id="58407" idx="2"/>
            <a:endCxn id="58408" idx="0"/>
          </p:cNvCxnSpPr>
          <p:nvPr/>
        </p:nvCxnSpPr>
        <p:spPr bwMode="auto">
          <a:xfrm rot="5400000">
            <a:off x="1825824" y="2212777"/>
            <a:ext cx="564356" cy="119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Rectangle 52"/>
          <p:cNvSpPr>
            <a:spLocks noChangeArrowheads="1"/>
          </p:cNvSpPr>
          <p:nvPr/>
        </p:nvSpPr>
        <p:spPr bwMode="auto">
          <a:xfrm>
            <a:off x="2789635" y="1931194"/>
            <a:ext cx="863203" cy="377429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MI05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Modificar Captura</a:t>
            </a:r>
          </a:p>
        </p:txBody>
      </p:sp>
      <p:sp>
        <p:nvSpPr>
          <p:cNvPr id="58412" name="AutoShape 45"/>
          <p:cNvSpPr>
            <a:spLocks noChangeArrowheads="1"/>
          </p:cNvSpPr>
          <p:nvPr/>
        </p:nvSpPr>
        <p:spPr bwMode="auto">
          <a:xfrm>
            <a:off x="2799160" y="2477692"/>
            <a:ext cx="844153" cy="410765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Conteo Físico</a:t>
            </a:r>
            <a:endParaRPr lang="es-ES" altLang="es-MX" sz="600" b="1">
              <a:solidFill>
                <a:srgbClr val="000000"/>
              </a:solidFill>
            </a:endParaRPr>
          </a:p>
        </p:txBody>
      </p:sp>
      <p:sp>
        <p:nvSpPr>
          <p:cNvPr id="58413" name="Oval 331"/>
          <p:cNvSpPr>
            <a:spLocks noChangeArrowheads="1"/>
          </p:cNvSpPr>
          <p:nvPr/>
        </p:nvSpPr>
        <p:spPr bwMode="auto">
          <a:xfrm>
            <a:off x="2001441" y="2066926"/>
            <a:ext cx="108347" cy="1071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 b="1">
              <a:solidFill>
                <a:srgbClr val="000000"/>
              </a:solidFill>
            </a:endParaRPr>
          </a:p>
        </p:txBody>
      </p:sp>
      <p:cxnSp>
        <p:nvCxnSpPr>
          <p:cNvPr id="58414" name="AutoShape 332"/>
          <p:cNvCxnSpPr>
            <a:cxnSpLocks noChangeShapeType="1"/>
            <a:stCxn id="58411" idx="1"/>
            <a:endCxn id="58413" idx="6"/>
          </p:cNvCxnSpPr>
          <p:nvPr/>
        </p:nvCxnSpPr>
        <p:spPr bwMode="auto">
          <a:xfrm rot="10800000" flipV="1">
            <a:off x="2109788" y="2119313"/>
            <a:ext cx="679847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5" name="AutoShape 333"/>
          <p:cNvCxnSpPr>
            <a:cxnSpLocks noChangeShapeType="1"/>
            <a:stCxn id="58412" idx="0"/>
            <a:endCxn id="58411" idx="2"/>
          </p:cNvCxnSpPr>
          <p:nvPr/>
        </p:nvCxnSpPr>
        <p:spPr bwMode="auto">
          <a:xfrm rot="5400000" flipH="1" flipV="1">
            <a:off x="3136702" y="2393752"/>
            <a:ext cx="169069" cy="119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6" name="AutoShape 334"/>
          <p:cNvCxnSpPr>
            <a:cxnSpLocks noChangeShapeType="1"/>
            <a:stCxn id="58408" idx="2"/>
            <a:endCxn id="58386" idx="0"/>
          </p:cNvCxnSpPr>
          <p:nvPr/>
        </p:nvCxnSpPr>
        <p:spPr bwMode="auto">
          <a:xfrm rot="5400000">
            <a:off x="1955006" y="3024188"/>
            <a:ext cx="305991" cy="119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7" name="AutoShape 335"/>
          <p:cNvCxnSpPr>
            <a:cxnSpLocks noChangeShapeType="1"/>
            <a:stCxn id="58386" idx="3"/>
            <a:endCxn id="58412" idx="2"/>
          </p:cNvCxnSpPr>
          <p:nvPr/>
        </p:nvCxnSpPr>
        <p:spPr bwMode="auto">
          <a:xfrm flipV="1">
            <a:off x="2545556" y="2888457"/>
            <a:ext cx="676275" cy="532210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8" name="AutoShape 44"/>
          <p:cNvSpPr>
            <a:spLocks noChangeArrowheads="1"/>
          </p:cNvSpPr>
          <p:nvPr/>
        </p:nvSpPr>
        <p:spPr bwMode="auto">
          <a:xfrm>
            <a:off x="4105275" y="3176588"/>
            <a:ext cx="845344" cy="485775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s-MX" altLang="es-MX" sz="600" b="1">
                <a:solidFill>
                  <a:srgbClr val="000000"/>
                </a:solidFill>
              </a:rPr>
              <a:t>Aceptar Conteo</a:t>
            </a:r>
          </a:p>
        </p:txBody>
      </p:sp>
      <p:cxnSp>
        <p:nvCxnSpPr>
          <p:cNvPr id="58419" name="AutoShape 337"/>
          <p:cNvCxnSpPr>
            <a:cxnSpLocks noChangeShapeType="1"/>
            <a:stCxn id="58418" idx="0"/>
            <a:endCxn id="58382" idx="1"/>
          </p:cNvCxnSpPr>
          <p:nvPr/>
        </p:nvCxnSpPr>
        <p:spPr bwMode="auto">
          <a:xfrm rot="5400000" flipH="1" flipV="1">
            <a:off x="4712494" y="2584847"/>
            <a:ext cx="407194" cy="776288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20" name="Rectangle 52"/>
          <p:cNvSpPr>
            <a:spLocks noChangeArrowheads="1"/>
          </p:cNvSpPr>
          <p:nvPr/>
        </p:nvSpPr>
        <p:spPr bwMode="auto">
          <a:xfrm>
            <a:off x="1675210" y="3985023"/>
            <a:ext cx="863203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MI20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Contabilizar Inventario Cíclico</a:t>
            </a:r>
          </a:p>
        </p:txBody>
      </p:sp>
      <p:sp>
        <p:nvSpPr>
          <p:cNvPr id="58421" name="Rectangle 52"/>
          <p:cNvSpPr>
            <a:spLocks noChangeArrowheads="1"/>
          </p:cNvSpPr>
          <p:nvPr/>
        </p:nvSpPr>
        <p:spPr bwMode="auto">
          <a:xfrm>
            <a:off x="4095750" y="3985023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MMBE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Análisis de la Diferencias</a:t>
            </a:r>
          </a:p>
        </p:txBody>
      </p:sp>
      <p:cxnSp>
        <p:nvCxnSpPr>
          <p:cNvPr id="58422" name="AutoShape 340"/>
          <p:cNvCxnSpPr>
            <a:cxnSpLocks noChangeShapeType="1"/>
            <a:stCxn id="58386" idx="2"/>
            <a:endCxn id="58420" idx="0"/>
          </p:cNvCxnSpPr>
          <p:nvPr/>
        </p:nvCxnSpPr>
        <p:spPr bwMode="auto">
          <a:xfrm>
            <a:off x="2107406" y="3670698"/>
            <a:ext cx="0" cy="307181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3" name="AutoShape 343"/>
          <p:cNvCxnSpPr>
            <a:cxnSpLocks noChangeShapeType="1"/>
            <a:stCxn id="58418" idx="1"/>
            <a:endCxn id="58384" idx="0"/>
          </p:cNvCxnSpPr>
          <p:nvPr/>
        </p:nvCxnSpPr>
        <p:spPr bwMode="auto">
          <a:xfrm rot="10800000" flipV="1">
            <a:off x="3819525" y="3419475"/>
            <a:ext cx="285750" cy="1298979"/>
          </a:xfrm>
          <a:prstGeom prst="bentConnector2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AutoShape 344"/>
          <p:cNvCxnSpPr>
            <a:cxnSpLocks noChangeShapeType="1"/>
            <a:stCxn id="58421" idx="0"/>
            <a:endCxn id="58418" idx="2"/>
          </p:cNvCxnSpPr>
          <p:nvPr/>
        </p:nvCxnSpPr>
        <p:spPr bwMode="auto">
          <a:xfrm flipV="1">
            <a:off x="4527947" y="3669507"/>
            <a:ext cx="0" cy="308372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25" name="Rectangle 52"/>
          <p:cNvSpPr>
            <a:spLocks noChangeArrowheads="1"/>
          </p:cNvSpPr>
          <p:nvPr/>
        </p:nvSpPr>
        <p:spPr bwMode="auto">
          <a:xfrm>
            <a:off x="5200650" y="3985023"/>
            <a:ext cx="863204" cy="377428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MI10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Captura y Contabilización </a:t>
            </a:r>
          </a:p>
        </p:txBody>
      </p:sp>
      <p:cxnSp>
        <p:nvCxnSpPr>
          <p:cNvPr id="58426" name="AutoShape 346"/>
          <p:cNvCxnSpPr>
            <a:cxnSpLocks noChangeShapeType="1"/>
            <a:stCxn id="58382" idx="2"/>
            <a:endCxn id="58425" idx="0"/>
          </p:cNvCxnSpPr>
          <p:nvPr/>
        </p:nvCxnSpPr>
        <p:spPr bwMode="auto">
          <a:xfrm>
            <a:off x="5632847" y="2983707"/>
            <a:ext cx="0" cy="994172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27" name="AutoShape 347"/>
          <p:cNvCxnSpPr>
            <a:cxnSpLocks noChangeShapeType="1"/>
            <a:stCxn id="58425" idx="1"/>
            <a:endCxn id="58421" idx="3"/>
          </p:cNvCxnSpPr>
          <p:nvPr/>
        </p:nvCxnSpPr>
        <p:spPr bwMode="auto">
          <a:xfrm flipH="1">
            <a:off x="4966097" y="4174331"/>
            <a:ext cx="227409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28" name="Text Box 77"/>
          <p:cNvSpPr txBox="1">
            <a:spLocks noChangeArrowheads="1"/>
          </p:cNvSpPr>
          <p:nvPr/>
        </p:nvSpPr>
        <p:spPr bwMode="auto">
          <a:xfrm>
            <a:off x="4552851" y="3095625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429" name="Text Box 78"/>
          <p:cNvSpPr txBox="1">
            <a:spLocks noChangeArrowheads="1"/>
          </p:cNvSpPr>
          <p:nvPr/>
        </p:nvSpPr>
        <p:spPr bwMode="auto">
          <a:xfrm>
            <a:off x="4051347" y="3318273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8430" name="Oval 313"/>
          <p:cNvSpPr>
            <a:spLocks noChangeArrowheads="1"/>
          </p:cNvSpPr>
          <p:nvPr/>
        </p:nvSpPr>
        <p:spPr bwMode="auto">
          <a:xfrm>
            <a:off x="5522119" y="935832"/>
            <a:ext cx="108347" cy="1071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 b="1">
              <a:solidFill>
                <a:srgbClr val="000000"/>
              </a:solidFill>
            </a:endParaRPr>
          </a:p>
        </p:txBody>
      </p:sp>
      <p:sp>
        <p:nvSpPr>
          <p:cNvPr id="58431" name="Oval 313"/>
          <p:cNvSpPr>
            <a:spLocks noChangeArrowheads="1"/>
          </p:cNvSpPr>
          <p:nvPr/>
        </p:nvSpPr>
        <p:spPr bwMode="auto">
          <a:xfrm>
            <a:off x="7799785" y="2034779"/>
            <a:ext cx="108347" cy="1071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75" b="1">
              <a:solidFill>
                <a:srgbClr val="000000"/>
              </a:solidFill>
            </a:endParaRPr>
          </a:p>
        </p:txBody>
      </p:sp>
      <p:sp>
        <p:nvSpPr>
          <p:cNvPr id="58432" name="AutoShape 44"/>
          <p:cNvSpPr>
            <a:spLocks noChangeArrowheads="1"/>
          </p:cNvSpPr>
          <p:nvPr/>
        </p:nvSpPr>
        <p:spPr bwMode="auto">
          <a:xfrm>
            <a:off x="5150644" y="1120378"/>
            <a:ext cx="964406" cy="528638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Requiere Cálculo</a:t>
            </a:r>
          </a:p>
          <a:p>
            <a:pPr algn="ctr" eaLnBrk="1" hangingPunct="1"/>
            <a:r>
              <a:rPr lang="es-MX" altLang="es-MX" sz="600" b="1">
                <a:solidFill>
                  <a:srgbClr val="000000"/>
                </a:solidFill>
              </a:rPr>
              <a:t> ABC Materiales</a:t>
            </a:r>
          </a:p>
        </p:txBody>
      </p:sp>
      <p:sp>
        <p:nvSpPr>
          <p:cNvPr id="58433" name="Text Box 78"/>
          <p:cNvSpPr txBox="1">
            <a:spLocks noChangeArrowheads="1"/>
          </p:cNvSpPr>
          <p:nvPr/>
        </p:nvSpPr>
        <p:spPr bwMode="auto">
          <a:xfrm>
            <a:off x="6135538" y="1283494"/>
            <a:ext cx="7213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Si</a:t>
            </a:r>
          </a:p>
        </p:txBody>
      </p:sp>
      <p:sp>
        <p:nvSpPr>
          <p:cNvPr id="58434" name="Text Box 77"/>
          <p:cNvSpPr txBox="1">
            <a:spLocks noChangeArrowheads="1"/>
          </p:cNvSpPr>
          <p:nvPr/>
        </p:nvSpPr>
        <p:spPr bwMode="auto">
          <a:xfrm>
            <a:off x="5647631" y="1646635"/>
            <a:ext cx="10259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600" b="1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8435" name="AutoShape 218"/>
          <p:cNvSpPr>
            <a:spLocks noChangeArrowheads="1"/>
          </p:cNvSpPr>
          <p:nvPr/>
        </p:nvSpPr>
        <p:spPr bwMode="auto">
          <a:xfrm>
            <a:off x="2736057" y="3956447"/>
            <a:ext cx="917972" cy="43338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Ajuste de Inventario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sp>
        <p:nvSpPr>
          <p:cNvPr id="58436" name="AutoShape 218"/>
          <p:cNvSpPr>
            <a:spLocks noChangeArrowheads="1"/>
          </p:cNvSpPr>
          <p:nvPr/>
        </p:nvSpPr>
        <p:spPr bwMode="auto">
          <a:xfrm>
            <a:off x="6246019" y="3957637"/>
            <a:ext cx="917972" cy="433388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3500" tIns="13500" rIns="13500" bIns="135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MX" sz="600" b="1">
                <a:solidFill>
                  <a:srgbClr val="000000"/>
                </a:solidFill>
              </a:rPr>
              <a:t>Ajuste de Inventario</a:t>
            </a:r>
            <a:endParaRPr lang="es-MX" altLang="es-MX" sz="600" b="1">
              <a:solidFill>
                <a:srgbClr val="000000"/>
              </a:solidFill>
            </a:endParaRPr>
          </a:p>
        </p:txBody>
      </p:sp>
      <p:cxnSp>
        <p:nvCxnSpPr>
          <p:cNvPr id="58437" name="AutoShape 340"/>
          <p:cNvCxnSpPr>
            <a:cxnSpLocks noChangeShapeType="1"/>
            <a:stCxn id="58420" idx="2"/>
            <a:endCxn id="58384" idx="1"/>
          </p:cNvCxnSpPr>
          <p:nvPr/>
        </p:nvCxnSpPr>
        <p:spPr bwMode="auto">
          <a:xfrm rot="16200000" flipH="1">
            <a:off x="2475008" y="3994254"/>
            <a:ext cx="544719" cy="1281111"/>
          </a:xfrm>
          <a:prstGeom prst="bentConnector2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8" name="AutoShape 334"/>
          <p:cNvCxnSpPr>
            <a:cxnSpLocks noChangeShapeType="1"/>
            <a:stCxn id="58420" idx="3"/>
            <a:endCxn id="58435" idx="1"/>
          </p:cNvCxnSpPr>
          <p:nvPr/>
        </p:nvCxnSpPr>
        <p:spPr bwMode="auto">
          <a:xfrm flipV="1">
            <a:off x="2545557" y="4173142"/>
            <a:ext cx="183356" cy="1190"/>
          </a:xfrm>
          <a:prstGeom prst="bentConnector3">
            <a:avLst>
              <a:gd name="adj1" fmla="val 49352"/>
            </a:avLst>
          </a:prstGeom>
          <a:noFill/>
          <a:ln w="12700">
            <a:solidFill>
              <a:srgbClr val="0000CC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39" name="AutoShape 334"/>
          <p:cNvCxnSpPr>
            <a:cxnSpLocks noChangeShapeType="1"/>
            <a:stCxn id="58425" idx="3"/>
            <a:endCxn id="58436" idx="1"/>
          </p:cNvCxnSpPr>
          <p:nvPr/>
        </p:nvCxnSpPr>
        <p:spPr bwMode="auto">
          <a:xfrm>
            <a:off x="6070998" y="4174331"/>
            <a:ext cx="167878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err="1"/>
              <a:t>Inventario</a:t>
            </a:r>
            <a:r>
              <a:rPr/>
              <a:t> </a:t>
            </a:r>
            <a:r>
              <a:rPr err="1"/>
              <a:t>Cíclico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898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Aceptación del plano de negocio</a:t>
            </a:r>
            <a:endParaRPr lang="en-U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Inventario Cíclico</a:t>
            </a:r>
            <a:endParaRPr lang="en-US" dirty="0"/>
          </a:p>
        </p:txBody>
      </p:sp>
      <p:sp>
        <p:nvSpPr>
          <p:cNvPr id="19" name="Rectángulo 18"/>
          <p:cNvSpPr/>
          <p:nvPr/>
        </p:nvSpPr>
        <p:spPr>
          <a:xfrm>
            <a:off x="1712867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Key </a:t>
            </a:r>
            <a:r>
              <a:rPr lang="es-MX" sz="2000" dirty="0" err="1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38699" y="1745797"/>
            <a:ext cx="2752725" cy="1003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chemeClr val="tx1"/>
                </a:solidFill>
              </a:rPr>
              <a:t>Firma del Consultor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712867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4838699" y="2819052"/>
            <a:ext cx="2752725" cy="1003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/>
          <p:cNvSpPr/>
          <p:nvPr/>
        </p:nvSpPr>
        <p:spPr>
          <a:xfrm>
            <a:off x="1712867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838699" y="3863279"/>
            <a:ext cx="2752725" cy="645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&lt;Nombre del usuario clave&gt;</a:t>
            </a:r>
            <a:endParaRPr lang="en-US" dirty="0"/>
          </a:p>
        </p:txBody>
      </p:sp>
      <p:sp>
        <p:nvSpPr>
          <p:cNvPr id="2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3990" y="526401"/>
            <a:ext cx="422122" cy="273844"/>
          </a:xfrm>
        </p:spPr>
        <p:txBody>
          <a:bodyPr/>
          <a:lstStyle/>
          <a:p>
            <a:fld id="{4C56A5C3-2649-164B-BEA4-B11CF0CB3D8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3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Simbología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3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707344"/>
              </p:ext>
            </p:extLst>
          </p:nvPr>
        </p:nvGraphicFramePr>
        <p:xfrm>
          <a:off x="314475" y="1631670"/>
          <a:ext cx="8628668" cy="323851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67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997"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Símbolo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noProof="0" dirty="0"/>
                        <a:t>Definición</a:t>
                      </a:r>
                      <a:endParaRPr lang="es-MX" sz="1050" b="1" noProof="0" dirty="0"/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Proceso</a:t>
                      </a:r>
                      <a:r>
                        <a:rPr lang="es-MX" sz="1100" baseline="0" noProof="0" dirty="0"/>
                        <a:t> vinculado. Existe un diagrama a detalle de este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Conector . Conecta</a:t>
                      </a:r>
                      <a:r>
                        <a:rPr lang="es-MX" sz="1100" baseline="0" noProof="0" dirty="0"/>
                        <a:t> pasos específicos del proceso.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</a:t>
                      </a:r>
                      <a:r>
                        <a:rPr lang="es-MX" sz="1100" noProof="0" dirty="0"/>
                        <a:t>manual. Cubre un paso</a:t>
                      </a:r>
                      <a:r>
                        <a:rPr lang="es-MX" sz="1100" baseline="0" noProof="0" dirty="0"/>
                        <a:t> del proceso</a:t>
                      </a:r>
                      <a:r>
                        <a:rPr lang="es-MX" sz="1100" noProof="0" dirty="0"/>
                        <a:t> realizado manualmente por el usuario</a:t>
                      </a:r>
                      <a:r>
                        <a:rPr lang="es-MX" sz="1100" baseline="0" noProof="0" dirty="0"/>
                        <a:t> fuera del sistema.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Evento o</a:t>
                      </a:r>
                      <a:r>
                        <a:rPr lang="es-MX" sz="1100" baseline="0" noProof="0" dirty="0"/>
                        <a:t> a</a:t>
                      </a:r>
                      <a:r>
                        <a:rPr lang="es-MX" sz="1100" noProof="0" dirty="0"/>
                        <a:t>ctividad  externa al proceso. </a:t>
                      </a:r>
                      <a:endParaRPr lang="es-MX" sz="1100" noProof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</a:t>
                      </a:r>
                      <a:r>
                        <a:rPr lang="es-MX" sz="1100" baseline="0" noProof="0" dirty="0"/>
                        <a:t> en SAP. Cubre un paso del proceso realizado en el sistema SAP, especifica una transacción a utilizar.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Decisión</a:t>
                      </a:r>
                      <a:r>
                        <a:rPr lang="es-MX" sz="1100" baseline="0" noProof="0" dirty="0"/>
                        <a:t>. Identifica una decisión a ser tomada por el usuario en el proceso lo cual deriva en diferentes actividades a realizar.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Impresión</a:t>
                      </a:r>
                      <a:r>
                        <a:rPr lang="es-MX" sz="1100" baseline="0" noProof="0" dirty="0"/>
                        <a:t>. Identifica un documento impreso (ej. Reporte, forma)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Engloba</a:t>
                      </a:r>
                      <a:r>
                        <a:rPr lang="es-MX" sz="1100" baseline="0" noProof="0" dirty="0"/>
                        <a:t> actividades / transacciones relacionadas 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Actividad agregado</a:t>
                      </a:r>
                      <a:r>
                        <a:rPr lang="es-MX" sz="1100" baseline="0" noProof="0" dirty="0"/>
                        <a:t> funcional/interface. Cubre un paso del proceso realizado en el sistema SAP con un agregado funcional o a través de una interface </a:t>
                      </a:r>
                      <a:r>
                        <a:rPr lang="es-MX" sz="1100" baseline="0" noProof="0" dirty="0" err="1"/>
                        <a:t>desarrolada</a:t>
                      </a:r>
                      <a:r>
                        <a:rPr lang="es-MX" sz="1100" baseline="0" noProof="0" dirty="0"/>
                        <a:t>. </a:t>
                      </a:r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es-MX" sz="1100" noProof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MX" sz="1100" noProof="0" dirty="0"/>
                        <a:t>Flujo</a:t>
                      </a:r>
                      <a:r>
                        <a:rPr lang="es-MX" sz="1100" baseline="0" noProof="0" dirty="0"/>
                        <a:t> a seguir. Identifica la secuencia normal de pasos a seguir en el proceso</a:t>
                      </a:r>
                      <a:endParaRPr lang="es-MX" sz="1100" noProof="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" name="AutoShape 56"/>
          <p:cNvSpPr>
            <a:spLocks noChangeArrowheads="1"/>
          </p:cNvSpPr>
          <p:nvPr/>
        </p:nvSpPr>
        <p:spPr bwMode="auto">
          <a:xfrm>
            <a:off x="773735" y="1955665"/>
            <a:ext cx="635827" cy="407963"/>
          </a:xfrm>
          <a:prstGeom prst="flowChartPredefinedProcess">
            <a:avLst/>
          </a:prstGeom>
          <a:gradFill rotWithShape="1">
            <a:gsLst>
              <a:gs pos="0">
                <a:srgbClr val="9A74C1"/>
              </a:gs>
              <a:gs pos="50000">
                <a:srgbClr val="CC99FF"/>
              </a:gs>
              <a:gs pos="100000">
                <a:srgbClr val="9A74C1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73296" y="2497286"/>
            <a:ext cx="636705" cy="407963"/>
          </a:xfrm>
          <a:prstGeom prst="flowChartManualOperation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/>
          <a:p>
            <a:pPr algn="ctr">
              <a:lnSpc>
                <a:spcPct val="80000"/>
              </a:lnSpc>
            </a:pPr>
            <a:endParaRPr lang="es-ES" altLang="es-MX" sz="60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" name="Rectangle 52"/>
          <p:cNvSpPr>
            <a:spLocks noChangeArrowheads="1"/>
          </p:cNvSpPr>
          <p:nvPr/>
        </p:nvSpPr>
        <p:spPr bwMode="auto">
          <a:xfrm>
            <a:off x="763480" y="3117209"/>
            <a:ext cx="635827" cy="407964"/>
          </a:xfrm>
          <a:prstGeom prst="rect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39" name="AutoShape 306"/>
          <p:cNvSpPr>
            <a:spLocks noChangeArrowheads="1"/>
          </p:cNvSpPr>
          <p:nvPr/>
        </p:nvSpPr>
        <p:spPr bwMode="auto">
          <a:xfrm>
            <a:off x="773296" y="3714248"/>
            <a:ext cx="636705" cy="407963"/>
          </a:xfrm>
          <a:prstGeom prst="flowChartDocument">
            <a:avLst/>
          </a:prstGeom>
          <a:gradFill rotWithShape="1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MX" altLang="es-MX" sz="600" b="1">
              <a:solidFill>
                <a:srgbClr val="2B2D2E"/>
              </a:solidFill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773735" y="4258588"/>
            <a:ext cx="635827" cy="407963"/>
          </a:xfrm>
          <a:prstGeom prst="rect">
            <a:avLst/>
          </a:prstGeom>
          <a:gradFill rotWithShape="1">
            <a:gsLst>
              <a:gs pos="0">
                <a:srgbClr val="FF6161"/>
              </a:gs>
              <a:gs pos="50000">
                <a:srgbClr val="FFAFAF"/>
              </a:gs>
              <a:gs pos="100000">
                <a:srgbClr val="FF6161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/>
          <a:p>
            <a:pPr algn="ctr"/>
            <a:endParaRPr lang="es-MX" sz="600" b="1" dirty="0">
              <a:solidFill>
                <a:srgbClr val="2B2D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Connector 30"/>
          <p:cNvSpPr>
            <a:spLocks noChangeArrowheads="1"/>
          </p:cNvSpPr>
          <p:nvPr/>
        </p:nvSpPr>
        <p:spPr bwMode="auto">
          <a:xfrm>
            <a:off x="5602495" y="2090151"/>
            <a:ext cx="137160" cy="138991"/>
          </a:xfrm>
          <a:prstGeom prst="flowChartConnector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s-MX" altLang="es-MX" sz="8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5353600" y="2497286"/>
            <a:ext cx="634951" cy="407963"/>
          </a:xfrm>
          <a:prstGeom prst="flowChartTerminator">
            <a:avLst/>
          </a:prstGeom>
          <a:gradFill rotWithShape="1">
            <a:gsLst>
              <a:gs pos="0">
                <a:srgbClr val="65A886"/>
              </a:gs>
              <a:gs pos="50000">
                <a:srgbClr val="99FFCC"/>
              </a:gs>
              <a:gs pos="100000">
                <a:srgbClr val="65A886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18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s-MX" altLang="es-MX" sz="6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3" name="AutoShape 53"/>
          <p:cNvSpPr>
            <a:spLocks noChangeArrowheads="1"/>
          </p:cNvSpPr>
          <p:nvPr/>
        </p:nvSpPr>
        <p:spPr bwMode="auto">
          <a:xfrm>
            <a:off x="5334306" y="3087610"/>
            <a:ext cx="673539" cy="467163"/>
          </a:xfrm>
          <a:prstGeom prst="diamond">
            <a:avLst/>
          </a:prstGeom>
          <a:gradFill rotWithShape="1">
            <a:gsLst>
              <a:gs pos="0">
                <a:srgbClr val="869BA8"/>
              </a:gs>
              <a:gs pos="50000">
                <a:srgbClr val="CCECFF"/>
              </a:gs>
              <a:gs pos="100000">
                <a:srgbClr val="869BA8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MX" sz="600" b="1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" name="Rectangle 13"/>
          <p:cNvSpPr/>
          <p:nvPr/>
        </p:nvSpPr>
        <p:spPr>
          <a:xfrm>
            <a:off x="5303611" y="3691906"/>
            <a:ext cx="734928" cy="452646"/>
          </a:xfrm>
          <a:prstGeom prst="rect">
            <a:avLst/>
          </a:prstGeom>
          <a:noFill/>
          <a:ln w="19050" cmpd="sng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/>
          </a:p>
        </p:txBody>
      </p:sp>
      <p:cxnSp>
        <p:nvCxnSpPr>
          <p:cNvPr id="45" name="Straight Arrow Connector 25"/>
          <p:cNvCxnSpPr>
            <a:cxnSpLocks noChangeShapeType="1"/>
          </p:cNvCxnSpPr>
          <p:nvPr/>
        </p:nvCxnSpPr>
        <p:spPr bwMode="auto">
          <a:xfrm>
            <a:off x="5368508" y="4462569"/>
            <a:ext cx="605133" cy="0"/>
          </a:xfrm>
          <a:prstGeom prst="straightConnector1">
            <a:avLst/>
          </a:prstGeom>
          <a:noFill/>
          <a:ln w="1270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80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</a:t>
            </a:r>
            <a:r>
              <a:rPr lang="es-MX" dirty="0" err="1"/>
              <a:t>layout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5C3-2649-164B-BEA4-B11CF0CB3D88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/>
          <p:cNvGrpSpPr/>
          <p:nvPr/>
        </p:nvGrpSpPr>
        <p:grpSpPr>
          <a:xfrm>
            <a:off x="1328923" y="1517859"/>
            <a:ext cx="6556611" cy="3213136"/>
            <a:chOff x="323850" y="1320800"/>
            <a:chExt cx="8424863" cy="514336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1773238"/>
              <a:ext cx="5267325" cy="395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4"/>
            <p:cNvSpPr txBox="1"/>
            <p:nvPr/>
          </p:nvSpPr>
          <p:spPr>
            <a:xfrm>
              <a:off x="323850" y="1320800"/>
              <a:ext cx="2376488" cy="395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>
                <a:defRPr/>
              </a:pPr>
              <a:r>
                <a:rPr lang="es-MX" sz="900" b="1" dirty="0"/>
                <a:t>Título del diagrama</a:t>
              </a: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323850" y="1844675"/>
              <a:ext cx="2376488" cy="1034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Entradas del proceso</a:t>
              </a:r>
              <a:r>
                <a:rPr lang="es-MX" sz="900" dirty="0">
                  <a:solidFill>
                    <a:schemeClr val="tx1"/>
                  </a:solidFill>
                </a:rPr>
                <a:t>: Identifica procesos, eventos y/o actividades externas que influyen en el curso de eventos del escenario.</a:t>
              </a:r>
            </a:p>
          </p:txBody>
        </p:sp>
        <p:sp>
          <p:nvSpPr>
            <p:cNvPr id="19" name="TextBox 7"/>
            <p:cNvSpPr txBox="1"/>
            <p:nvPr/>
          </p:nvSpPr>
          <p:spPr>
            <a:xfrm>
              <a:off x="323850" y="298659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Roles responsables</a:t>
              </a:r>
              <a:r>
                <a:rPr lang="es-MX" sz="900" dirty="0"/>
                <a:t>: Identifica un rol de usuario, unidad organizacional o grupo que es responsable de la ejecución de los pasos englobados en el renglón.</a:t>
              </a:r>
            </a:p>
          </p:txBody>
        </p:sp>
        <p:cxnSp>
          <p:nvCxnSpPr>
            <p:cNvPr id="20" name="Straight Connector 8"/>
            <p:cNvCxnSpPr>
              <a:stCxn id="16" idx="1"/>
              <a:endCxn id="16" idx="3"/>
            </p:cNvCxnSpPr>
            <p:nvPr/>
          </p:nvCxnSpPr>
          <p:spPr>
            <a:xfrm>
              <a:off x="3481388" y="3749675"/>
              <a:ext cx="52673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323850" y="5651260"/>
              <a:ext cx="2376488" cy="812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>
                  <a:solidFill>
                    <a:schemeClr val="tx1"/>
                  </a:solidFill>
                </a:rPr>
                <a:t>Salida del proceso</a:t>
              </a:r>
              <a:r>
                <a:rPr lang="es-MX" sz="900" dirty="0">
                  <a:solidFill>
                    <a:schemeClr val="tx1"/>
                  </a:solidFill>
                </a:rPr>
                <a:t>. Identifica el fin del procesos o la salida a otros procesos, eventos y/o actividades.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323850" y="4305422"/>
              <a:ext cx="2376488" cy="12563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s-MX" sz="900" b="1" dirty="0"/>
                <a:t>Flujo del proceso</a:t>
              </a:r>
              <a:r>
                <a:rPr lang="es-MX" sz="900" dirty="0"/>
                <a:t>. En este espacio se encuentran los pasos fuera y dentro del sistema, decisiones, otros procesos a ser ejecutados por los roles responsables</a:t>
              </a:r>
            </a:p>
          </p:txBody>
        </p:sp>
        <p:cxnSp>
          <p:nvCxnSpPr>
            <p:cNvPr id="23" name="Straight Arrow Connector 12"/>
            <p:cNvCxnSpPr>
              <a:stCxn id="17" idx="3"/>
            </p:cNvCxnSpPr>
            <p:nvPr/>
          </p:nvCxnSpPr>
          <p:spPr>
            <a:xfrm>
              <a:off x="2700338" y="1518471"/>
              <a:ext cx="647700" cy="2547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/>
            <p:cNvCxnSpPr>
              <a:stCxn id="18" idx="3"/>
            </p:cNvCxnSpPr>
            <p:nvPr/>
          </p:nvCxnSpPr>
          <p:spPr>
            <a:xfrm flipV="1">
              <a:off x="2700338" y="2214569"/>
              <a:ext cx="647701" cy="14740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6"/>
            <p:cNvCxnSpPr>
              <a:stCxn id="19" idx="3"/>
            </p:cNvCxnSpPr>
            <p:nvPr/>
          </p:nvCxnSpPr>
          <p:spPr>
            <a:xfrm flipV="1">
              <a:off x="2700338" y="2986602"/>
              <a:ext cx="647701" cy="6281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8"/>
            <p:cNvCxnSpPr>
              <a:stCxn id="19" idx="3"/>
            </p:cNvCxnSpPr>
            <p:nvPr/>
          </p:nvCxnSpPr>
          <p:spPr>
            <a:xfrm>
              <a:off x="2700338" y="3614742"/>
              <a:ext cx="647701" cy="32435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/>
            <p:cNvCxnSpPr>
              <a:stCxn id="22" idx="3"/>
            </p:cNvCxnSpPr>
            <p:nvPr/>
          </p:nvCxnSpPr>
          <p:spPr>
            <a:xfrm flipV="1">
              <a:off x="2700338" y="4037136"/>
              <a:ext cx="3095625" cy="8964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3"/>
            <p:cNvCxnSpPr>
              <a:stCxn id="21" idx="3"/>
            </p:cNvCxnSpPr>
            <p:nvPr/>
          </p:nvCxnSpPr>
          <p:spPr>
            <a:xfrm flipV="1">
              <a:off x="2700338" y="5614256"/>
              <a:ext cx="768421" cy="44345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/>
          <p:cNvSpPr/>
          <p:nvPr/>
        </p:nvSpPr>
        <p:spPr>
          <a:xfrm>
            <a:off x="3776434" y="1810168"/>
            <a:ext cx="4099272" cy="246942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8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29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dvanzer">
      <a:dk1>
        <a:srgbClr val="000000"/>
      </a:dk1>
      <a:lt1>
        <a:sysClr val="window" lastClr="FFFFFF"/>
      </a:lt1>
      <a:dk2>
        <a:srgbClr val="506576"/>
      </a:dk2>
      <a:lt2>
        <a:srgbClr val="EEECE1"/>
      </a:lt2>
      <a:accent1>
        <a:srgbClr val="B4CD2C"/>
      </a:accent1>
      <a:accent2>
        <a:srgbClr val="506576"/>
      </a:accent2>
      <a:accent3>
        <a:srgbClr val="B4CD2C"/>
      </a:accent3>
      <a:accent4>
        <a:srgbClr val="506576"/>
      </a:accent4>
      <a:accent5>
        <a:srgbClr val="B4CD2C"/>
      </a:accent5>
      <a:accent6>
        <a:srgbClr val="506576"/>
      </a:accent6>
      <a:hlink>
        <a:srgbClr val="B4CD2C"/>
      </a:hlink>
      <a:folHlink>
        <a:srgbClr val="50657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501</Words>
  <Application>Microsoft Office PowerPoint</Application>
  <PresentationFormat>On-screen Show (16:9)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PGothic</vt:lpstr>
      <vt:lpstr>Arial</vt:lpstr>
      <vt:lpstr>Avenir Black</vt:lpstr>
      <vt:lpstr>Avenir Light</vt:lpstr>
      <vt:lpstr>Avenir Medium</vt:lpstr>
      <vt:lpstr>Calibri</vt:lpstr>
      <vt:lpstr>Tema de Office</vt:lpstr>
      <vt:lpstr>Inventario cíclico</vt:lpstr>
      <vt:lpstr>Descripción del proceso</vt:lpstr>
      <vt:lpstr>Premisas, comentarios, funcionalidad y/o reglas de negocio del cliente</vt:lpstr>
      <vt:lpstr>Agregados funcionales y/o interfaces</vt:lpstr>
      <vt:lpstr>Inventario Cíclico</vt:lpstr>
      <vt:lpstr>Aceptación del plano de negocio</vt:lpstr>
      <vt:lpstr>Simbología</vt:lpstr>
      <vt:lpstr>Descripción del 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Estefania</dc:creator>
  <cp:lastModifiedBy>Melissa Valdés</cp:lastModifiedBy>
  <cp:revision>58</cp:revision>
  <dcterms:created xsi:type="dcterms:W3CDTF">2015-01-15T15:32:50Z</dcterms:created>
  <dcterms:modified xsi:type="dcterms:W3CDTF">2016-08-18T17:45:29Z</dcterms:modified>
</cp:coreProperties>
</file>