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3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6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573867"/>
            <a:ext cx="5763684" cy="16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26944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573867"/>
            <a:ext cx="5763684" cy="16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7579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7" y="40218"/>
            <a:ext cx="5238751" cy="152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703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8"/>
          <p:cNvSpPr txBox="1">
            <a:spLocks noChangeArrowheads="1"/>
          </p:cNvSpPr>
          <p:nvPr userDrawn="1"/>
        </p:nvSpPr>
        <p:spPr bwMode="auto">
          <a:xfrm>
            <a:off x="1464733" y="804334"/>
            <a:ext cx="76200" cy="1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defRPr/>
            </a:pPr>
            <a:r>
              <a:rPr lang="es-ES" altLang="en-US" sz="1333">
                <a:solidFill>
                  <a:srgbClr val="506576"/>
                </a:solidFill>
                <a:latin typeface="Avenir Light"/>
                <a:ea typeface="Avenir Light"/>
                <a:cs typeface="Avenir Light"/>
              </a:rPr>
              <a:t>|</a:t>
            </a:r>
          </a:p>
        </p:txBody>
      </p:sp>
      <p:pic>
        <p:nvPicPr>
          <p:cNvPr id="5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10"/>
          <p:cNvCxnSpPr/>
          <p:nvPr userDrawn="1"/>
        </p:nvCxnSpPr>
        <p:spPr>
          <a:xfrm>
            <a:off x="6106584" y="980017"/>
            <a:ext cx="0" cy="914400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614304"/>
            <a:ext cx="10363200" cy="1470025"/>
          </a:xfrm>
        </p:spPr>
        <p:txBody>
          <a:bodyPr>
            <a:normAutofit/>
          </a:bodyPr>
          <a:lstStyle>
            <a:lvl1pPr algn="ctr">
              <a:defRPr sz="4267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947254"/>
            <a:ext cx="8534400" cy="159327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5065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8A2DA-470B-4A6C-ABC1-18B2A9B5C11A}" type="datetime1">
              <a:rPr lang="es-MX"/>
              <a:pPr>
                <a:defRPr/>
              </a:pPr>
              <a:t>08/09/2016</a:t>
            </a:fld>
            <a:endParaRPr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7A07F-362F-4DC7-9BAC-3AABAABB319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493449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6"/>
          <p:cNvSpPr txBox="1">
            <a:spLocks noChangeArrowheads="1"/>
          </p:cNvSpPr>
          <p:nvPr userDrawn="1"/>
        </p:nvSpPr>
        <p:spPr bwMode="auto">
          <a:xfrm>
            <a:off x="1464733" y="804334"/>
            <a:ext cx="76200" cy="1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defRPr/>
            </a:pPr>
            <a:r>
              <a:rPr lang="es-ES" altLang="en-US" sz="1333">
                <a:solidFill>
                  <a:srgbClr val="506576"/>
                </a:solidFill>
                <a:latin typeface="Avenir Light"/>
                <a:ea typeface="Avenir Light"/>
                <a:cs typeface="Avenir Light"/>
              </a:rPr>
              <a:t>|</a:t>
            </a:r>
          </a:p>
        </p:txBody>
      </p:sp>
      <p:pic>
        <p:nvPicPr>
          <p:cNvPr id="7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429685"/>
            <a:ext cx="22203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6102351" y="0"/>
            <a:ext cx="6085416" cy="6858000"/>
          </a:xfrm>
        </p:spPr>
        <p:txBody>
          <a:bodyPr rtlCol="0">
            <a:normAutofit/>
          </a:bodyPr>
          <a:lstStyle/>
          <a:p>
            <a:pPr lvl="0"/>
            <a:r>
              <a:rPr lang="es-ES_tradnl" noProof="0"/>
              <a:t>Arrastre la imagen al marcador de posición o haga clic en el icono para agregar</a:t>
            </a:r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563" y="1391987"/>
            <a:ext cx="5592348" cy="1362075"/>
          </a:xfrm>
        </p:spPr>
        <p:txBody>
          <a:bodyPr anchor="t">
            <a:normAutofit/>
          </a:bodyPr>
          <a:lstStyle>
            <a:lvl1pPr algn="l">
              <a:defRPr sz="3333" b="0" cap="all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563" y="2777831"/>
            <a:ext cx="5592348" cy="3043968"/>
          </a:xfrm>
        </p:spPr>
        <p:txBody>
          <a:bodyPr>
            <a:normAutofit/>
          </a:bodyPr>
          <a:lstStyle>
            <a:lvl1pPr marL="0" indent="0">
              <a:buNone/>
              <a:defRPr sz="3733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/>
          </p:nvPr>
        </p:nvSpPr>
        <p:spPr>
          <a:xfrm>
            <a:off x="6102351" y="2829266"/>
            <a:ext cx="6085416" cy="1562100"/>
          </a:xfrm>
        </p:spPr>
        <p:txBody>
          <a:bodyPr>
            <a:noAutofit/>
          </a:bodyPr>
          <a:lstStyle>
            <a:lvl1pPr>
              <a:defRPr sz="8000" b="0" i="0" spc="-20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26A1D-DF34-4153-9730-4FC7C85EB903}" type="datetime1">
              <a:rPr lang="es-MX"/>
              <a:pPr>
                <a:defRPr/>
              </a:pPr>
              <a:t>08/09/2016</a:t>
            </a:fld>
            <a:endParaRPr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89E10-3511-482F-8260-2939C5CF48F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2174261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4"/>
          <p:cNvSpPr txBox="1">
            <a:spLocks noChangeArrowheads="1"/>
          </p:cNvSpPr>
          <p:nvPr userDrawn="1"/>
        </p:nvSpPr>
        <p:spPr bwMode="auto">
          <a:xfrm>
            <a:off x="1464733" y="804334"/>
            <a:ext cx="76200" cy="1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defRPr/>
            </a:pPr>
            <a:r>
              <a:rPr lang="es-ES" altLang="en-US" sz="1333">
                <a:solidFill>
                  <a:srgbClr val="506576"/>
                </a:solidFill>
                <a:latin typeface="Avenir Light"/>
                <a:ea typeface="Avenir Light"/>
                <a:cs typeface="Avenir Light"/>
              </a:rPr>
              <a:t>|</a:t>
            </a:r>
          </a:p>
        </p:txBody>
      </p:sp>
      <p:pic>
        <p:nvPicPr>
          <p:cNvPr id="8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5384800" cy="33940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2409841"/>
            <a:ext cx="5384800" cy="14239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6197600" y="3833285"/>
            <a:ext cx="5384800" cy="1970631"/>
          </a:xfrm>
        </p:spPr>
        <p:txBody>
          <a:bodyPr>
            <a:noAutofit/>
          </a:bodyPr>
          <a:lstStyle>
            <a:lvl1pPr>
              <a:defRPr sz="2667">
                <a:solidFill>
                  <a:schemeClr val="accent1"/>
                </a:solidFill>
              </a:defRPr>
            </a:lvl1pPr>
            <a:lvl2pPr>
              <a:defRPr sz="2667">
                <a:solidFill>
                  <a:schemeClr val="accent1"/>
                </a:solidFill>
              </a:defRPr>
            </a:lvl2pPr>
            <a:lvl3pPr>
              <a:defRPr sz="2667">
                <a:solidFill>
                  <a:schemeClr val="accent1"/>
                </a:solidFill>
              </a:defRPr>
            </a:lvl3pPr>
            <a:lvl4pPr>
              <a:defRPr sz="2667">
                <a:solidFill>
                  <a:schemeClr val="accent1"/>
                </a:solidFill>
              </a:defRPr>
            </a:lvl4pPr>
            <a:lvl5pPr>
              <a:defRPr sz="2667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Marcador de fecha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B52AF-2961-4A35-AB14-CC30CF738A10}" type="datetime1">
              <a:rPr lang="es-MX"/>
              <a:pPr>
                <a:defRPr/>
              </a:pPr>
              <a:t>08/09/2016</a:t>
            </a:fld>
            <a:endParaRPr/>
          </a:p>
        </p:txBody>
      </p:sp>
      <p:sp>
        <p:nvSpPr>
          <p:cNvPr id="11" name="Marcador de pie de pá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12" name="Marcador de número de diapositiva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7152-54BE-4C63-BFD2-B372E718819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42449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3"/>
          <p:cNvCxnSpPr/>
          <p:nvPr userDrawn="1"/>
        </p:nvCxnSpPr>
        <p:spPr>
          <a:xfrm>
            <a:off x="6106584" y="980017"/>
            <a:ext cx="0" cy="914400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14"/>
          <p:cNvSpPr txBox="1">
            <a:spLocks noChangeArrowheads="1"/>
          </p:cNvSpPr>
          <p:nvPr userDrawn="1"/>
        </p:nvSpPr>
        <p:spPr bwMode="auto">
          <a:xfrm>
            <a:off x="1464733" y="804334"/>
            <a:ext cx="76200" cy="1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defRPr/>
            </a:pPr>
            <a:r>
              <a:rPr lang="es-ES" altLang="en-US" sz="1333">
                <a:solidFill>
                  <a:srgbClr val="506576"/>
                </a:solidFill>
                <a:latin typeface="Avenir Light"/>
                <a:ea typeface="Avenir Light"/>
                <a:cs typeface="Avenir Light"/>
              </a:rPr>
              <a:t>|</a:t>
            </a:r>
          </a:p>
        </p:txBody>
      </p:sp>
      <p:pic>
        <p:nvPicPr>
          <p:cNvPr id="10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2880000" cy="33940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3511" y="2409840"/>
            <a:ext cx="2880000" cy="33940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3267632" y="2409841"/>
            <a:ext cx="2880000" cy="339406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9079389" y="2409840"/>
            <a:ext cx="2880000" cy="339407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fecha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A5BB-9A07-4F11-8A69-1E0FDC043AE9}" type="datetime1">
              <a:rPr lang="es-MX"/>
              <a:pPr>
                <a:defRPr/>
              </a:pPr>
              <a:t>08/09/2016</a:t>
            </a:fld>
            <a:endParaRPr/>
          </a:p>
        </p:txBody>
      </p:sp>
      <p:sp>
        <p:nvSpPr>
          <p:cNvPr id="12" name="Marcador de pie de página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14" name="Marcador de número de diapositiva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B6102-5A3E-4A8C-A0B5-709FFCE9E4F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6394554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13"/>
          <p:cNvCxnSpPr/>
          <p:nvPr userDrawn="1"/>
        </p:nvCxnSpPr>
        <p:spPr>
          <a:xfrm>
            <a:off x="6106584" y="980017"/>
            <a:ext cx="0" cy="914400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10"/>
          <p:cNvSpPr txBox="1">
            <a:spLocks noChangeArrowheads="1"/>
          </p:cNvSpPr>
          <p:nvPr userDrawn="1"/>
        </p:nvSpPr>
        <p:spPr bwMode="auto">
          <a:xfrm>
            <a:off x="1464733" y="804334"/>
            <a:ext cx="76200" cy="1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defRPr/>
            </a:pPr>
            <a:r>
              <a:rPr lang="es-ES" altLang="en-US" sz="1333">
                <a:solidFill>
                  <a:srgbClr val="FFFFFF"/>
                </a:solidFill>
                <a:latin typeface="Avenir Light"/>
                <a:ea typeface="Avenir Light"/>
                <a:cs typeface="Avenir Light"/>
              </a:rPr>
              <a:t>|</a:t>
            </a:r>
          </a:p>
        </p:txBody>
      </p:sp>
      <p:pic>
        <p:nvPicPr>
          <p:cNvPr id="9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53848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2409841"/>
            <a:ext cx="5384800" cy="142394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6197600" y="3833285"/>
            <a:ext cx="5384800" cy="1970631"/>
          </a:xfrm>
        </p:spPr>
        <p:txBody>
          <a:bodyPr>
            <a:noAutofit/>
          </a:bodyPr>
          <a:lstStyle>
            <a:lvl1pPr>
              <a:defRPr sz="2667">
                <a:solidFill>
                  <a:schemeClr val="accent1"/>
                </a:solidFill>
              </a:defRPr>
            </a:lvl1pPr>
            <a:lvl2pPr>
              <a:defRPr sz="2667">
                <a:solidFill>
                  <a:schemeClr val="accent1"/>
                </a:solidFill>
              </a:defRPr>
            </a:lvl2pPr>
            <a:lvl3pPr>
              <a:defRPr sz="2667">
                <a:solidFill>
                  <a:schemeClr val="accent1"/>
                </a:solidFill>
              </a:defRPr>
            </a:lvl3pPr>
            <a:lvl4pPr>
              <a:defRPr sz="2667">
                <a:solidFill>
                  <a:schemeClr val="accent1"/>
                </a:solidFill>
              </a:defRPr>
            </a:lvl4pPr>
            <a:lvl5pPr>
              <a:defRPr sz="2667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fecha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BBF8C5-F2F7-42DE-B0E0-291B9B95E8DB}" type="datetime1">
              <a:rPr lang="es-MX"/>
              <a:pPr>
                <a:defRPr/>
              </a:pPr>
              <a:t>08/09/2016</a:t>
            </a:fld>
            <a:endParaRPr/>
          </a:p>
        </p:txBody>
      </p:sp>
      <p:sp>
        <p:nvSpPr>
          <p:cNvPr id="12" name="Marcador de pie de pá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NETBASE</a:t>
            </a:r>
          </a:p>
        </p:txBody>
      </p:sp>
      <p:sp>
        <p:nvSpPr>
          <p:cNvPr id="14" name="Marcador de número de diapositiva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A6925D6-B48A-47D7-8732-61AE26BD6C7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06848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3"/>
          <p:cNvCxnSpPr/>
          <p:nvPr userDrawn="1"/>
        </p:nvCxnSpPr>
        <p:spPr>
          <a:xfrm>
            <a:off x="6106584" y="980017"/>
            <a:ext cx="0" cy="914400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14"/>
          <p:cNvSpPr txBox="1">
            <a:spLocks noChangeArrowheads="1"/>
          </p:cNvSpPr>
          <p:nvPr userDrawn="1"/>
        </p:nvSpPr>
        <p:spPr bwMode="auto">
          <a:xfrm>
            <a:off x="1464733" y="804334"/>
            <a:ext cx="76200" cy="1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defRPr/>
            </a:pPr>
            <a:r>
              <a:rPr lang="es-ES" altLang="en-US" sz="1333">
                <a:solidFill>
                  <a:srgbClr val="FFFFFF"/>
                </a:solidFill>
                <a:latin typeface="Avenir Light"/>
                <a:ea typeface="Avenir Light"/>
                <a:cs typeface="Avenir Light"/>
              </a:rPr>
              <a:t>|</a:t>
            </a:r>
          </a:p>
        </p:txBody>
      </p:sp>
      <p:pic>
        <p:nvPicPr>
          <p:cNvPr id="10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1753" y="2409840"/>
            <a:ext cx="28800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3511" y="2409840"/>
            <a:ext cx="28800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/>
          </p:nvPr>
        </p:nvSpPr>
        <p:spPr>
          <a:xfrm>
            <a:off x="6197600" y="910167"/>
            <a:ext cx="5384800" cy="1143000"/>
          </a:xfrm>
        </p:spPr>
        <p:txBody>
          <a:bodyPr anchor="b">
            <a:norm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3267632" y="2409841"/>
            <a:ext cx="2880000" cy="339406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9079389" y="2409840"/>
            <a:ext cx="2880000" cy="3394075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fecha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E613B9-B4C2-4539-94CB-A9A3AFE19B64}" type="datetime1">
              <a:rPr lang="es-MX"/>
              <a:pPr>
                <a:defRPr/>
              </a:pPr>
              <a:t>08/09/2016</a:t>
            </a:fld>
            <a:endParaRPr/>
          </a:p>
        </p:txBody>
      </p:sp>
      <p:sp>
        <p:nvSpPr>
          <p:cNvPr id="12" name="Marcador de pie de página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Advanzer</a:t>
            </a:r>
          </a:p>
        </p:txBody>
      </p:sp>
      <p:sp>
        <p:nvSpPr>
          <p:cNvPr id="14" name="Marcador de número de diapositiva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46137AC-F3E4-4C00-9F03-A774E1C9A3D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2935245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7"/>
          <p:cNvSpPr txBox="1">
            <a:spLocks noChangeArrowheads="1"/>
          </p:cNvSpPr>
          <p:nvPr userDrawn="1"/>
        </p:nvSpPr>
        <p:spPr bwMode="auto">
          <a:xfrm>
            <a:off x="1464733" y="804334"/>
            <a:ext cx="76200" cy="1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defRPr/>
            </a:pPr>
            <a:r>
              <a:rPr lang="es-ES" altLang="en-US" sz="1333">
                <a:solidFill>
                  <a:srgbClr val="506576"/>
                </a:solidFill>
                <a:latin typeface="Avenir Light"/>
                <a:ea typeface="Avenir Light"/>
                <a:cs typeface="Avenir Light"/>
              </a:rPr>
              <a:t>|</a:t>
            </a:r>
          </a:p>
        </p:txBody>
      </p:sp>
      <p:pic>
        <p:nvPicPr>
          <p:cNvPr id="4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754" y="910631"/>
            <a:ext cx="115624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5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709B7-61E3-4FB9-84EA-0341D36CBD75}" type="datetime1">
              <a:rPr lang="es-MX"/>
              <a:pPr>
                <a:defRPr/>
              </a:pPr>
              <a:t>08/09/2016</a:t>
            </a:fld>
            <a:endParaRPr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Advanzer</a:t>
            </a:r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7FA80-1D42-4809-82BE-4E218ED3718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8707321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/>
          <p:cNvSpPr txBox="1">
            <a:spLocks noChangeArrowheads="1"/>
          </p:cNvSpPr>
          <p:nvPr userDrawn="1"/>
        </p:nvSpPr>
        <p:spPr bwMode="auto">
          <a:xfrm>
            <a:off x="1464733" y="804334"/>
            <a:ext cx="76200" cy="1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defRPr/>
            </a:pPr>
            <a:r>
              <a:rPr lang="es-ES" altLang="en-US" sz="1333">
                <a:solidFill>
                  <a:srgbClr val="506576"/>
                </a:solidFill>
                <a:latin typeface="Avenir Light"/>
                <a:ea typeface="Avenir Light"/>
                <a:cs typeface="Avenir Light"/>
              </a:rPr>
              <a:t>|</a:t>
            </a:r>
          </a:p>
        </p:txBody>
      </p:sp>
      <p:pic>
        <p:nvPicPr>
          <p:cNvPr id="3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85" y="476251"/>
            <a:ext cx="2019300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66EAF-4A44-446F-96CF-DE424E971D2F}" type="datetime1">
              <a:rPr lang="es-MX"/>
              <a:pPr>
                <a:defRPr/>
              </a:pPr>
              <a:t>08/09/2016</a:t>
            </a:fld>
            <a:endParaRPr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Advanzer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08666-CC5B-4D8F-A467-DD431D8892C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521500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1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DF28E-4E70-40E2-8EB2-BE35DEBE3E6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DFE7-F525-403A-943B-E085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361952" y="910167"/>
            <a:ext cx="55922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/>
              <a:t>CLIC PARA EDITAR TÍTULO</a:t>
            </a:r>
            <a:endParaRPr lang="es-ES" altLang="en-U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361952" y="2364317"/>
            <a:ext cx="5592233" cy="370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/>
              <a:t>Haga clic para modificar el estilo de texto del patrón</a:t>
            </a:r>
          </a:p>
          <a:p>
            <a:pPr lvl="1"/>
            <a:r>
              <a:rPr lang="es-ES_tradnl" altLang="en-US"/>
              <a:t>Segundo nivel</a:t>
            </a:r>
          </a:p>
          <a:p>
            <a:pPr lvl="2"/>
            <a:r>
              <a:rPr lang="es-ES_tradnl" altLang="en-US"/>
              <a:t>Tercer nivel</a:t>
            </a:r>
          </a:p>
          <a:p>
            <a:pPr lvl="3"/>
            <a:r>
              <a:rPr lang="es-ES_tradnl" altLang="en-US"/>
              <a:t>Cuarto nivel</a:t>
            </a:r>
          </a:p>
          <a:p>
            <a:pPr lvl="4"/>
            <a:r>
              <a:rPr lang="es-ES_tradnl" altLang="en-US"/>
              <a:t>Quinto nivel</a:t>
            </a:r>
            <a:endParaRPr lang="es-ES" alt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078384" y="6136217"/>
            <a:ext cx="2844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s-ES" sz="1333" kern="120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pPr>
              <a:defRPr/>
            </a:pPr>
            <a:fld id="{4ED1E1BC-F2AE-4213-A658-44B937F6371D}" type="datetime1">
              <a:rPr lang="es-MX"/>
              <a:pPr>
                <a:defRPr/>
              </a:pPr>
              <a:t>08/09/2016</a:t>
            </a:fld>
            <a:endParaRPr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534584" y="702733"/>
            <a:ext cx="38608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33">
                <a:solidFill>
                  <a:srgbClr val="506576"/>
                </a:solidFill>
                <a:latin typeface="Avenir Light"/>
                <a:cs typeface="+mn-cs"/>
              </a:defRPr>
            </a:lvl1pPr>
          </a:lstStyle>
          <a:p>
            <a:pPr>
              <a:defRPr/>
            </a:pPr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5634" y="702733"/>
            <a:ext cx="563033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506576"/>
                </a:solidFill>
                <a:latin typeface="Avenir Light"/>
              </a:defRPr>
            </a:lvl1pPr>
          </a:lstStyle>
          <a:p>
            <a:pPr>
              <a:defRPr/>
            </a:pPr>
            <a:fld id="{2C36F897-A271-42B8-9194-6D6879DF489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1007534" y="827618"/>
            <a:ext cx="143933" cy="143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751418" y="827618"/>
            <a:ext cx="143933" cy="143933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495300" y="827618"/>
            <a:ext cx="143933" cy="143933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877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dt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3333" kern="1200">
          <a:solidFill>
            <a:schemeClr val="accent1"/>
          </a:solidFill>
          <a:latin typeface="Avenir Black"/>
          <a:ea typeface="Avenir Black"/>
          <a:cs typeface="Avenir Black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3333">
          <a:solidFill>
            <a:schemeClr val="accent1"/>
          </a:solidFill>
          <a:latin typeface="Avenir Black"/>
          <a:ea typeface="Avenir Black"/>
          <a:cs typeface="Avenir Black"/>
        </a:defRPr>
      </a:lvl9pPr>
    </p:titleStyle>
    <p:bodyStyle>
      <a:lvl1pPr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609585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121917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828754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243833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867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 txBox="1">
            <a:spLocks/>
          </p:cNvSpPr>
          <p:nvPr/>
        </p:nvSpPr>
        <p:spPr bwMode="gray">
          <a:xfrm>
            <a:off x="1562101" y="101600"/>
            <a:ext cx="8964084" cy="4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714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28594" defTabSz="1219170">
              <a:lnSpc>
                <a:spcPct val="90000"/>
              </a:lnSpc>
              <a:defRPr/>
            </a:pPr>
            <a:endParaRPr lang="es-MX" sz="3000" b="1" kern="0">
              <a:solidFill>
                <a:srgbClr val="F79646"/>
              </a:solidFill>
            </a:endParaRPr>
          </a:p>
        </p:txBody>
      </p:sp>
      <p:sp>
        <p:nvSpPr>
          <p:cNvPr id="25603" name="41 Título"/>
          <p:cNvSpPr>
            <a:spLocks noGrp="1"/>
          </p:cNvSpPr>
          <p:nvPr>
            <p:ph type="title" idx="4294967295"/>
          </p:nvPr>
        </p:nvSpPr>
        <p:spPr>
          <a:xfrm>
            <a:off x="1566334" y="505885"/>
            <a:ext cx="7294033" cy="560916"/>
          </a:xfrm>
        </p:spPr>
        <p:txBody>
          <a:bodyPr/>
          <a:lstStyle/>
          <a:p>
            <a:r>
              <a:rPr lang="es-MX" altLang="en-US" sz="2800"/>
              <a:t>Alcance JIT</a:t>
            </a:r>
            <a:endParaRPr lang="es-MX" altLang="en-US" sz="16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298700" y="1183217"/>
            <a:ext cx="3185584" cy="609600"/>
          </a:xfrm>
          <a:prstGeom prst="rect">
            <a:avLst/>
          </a:prstGeom>
          <a:solidFill>
            <a:srgbClr val="419F5D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Administración de </a:t>
            </a:r>
          </a:p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demanda comercial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5516034" y="1183217"/>
            <a:ext cx="3187700" cy="609600"/>
          </a:xfrm>
          <a:prstGeom prst="rect">
            <a:avLst/>
          </a:prstGeom>
          <a:solidFill>
            <a:srgbClr val="419F5D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Planeación de operaciones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8735485" y="1183217"/>
            <a:ext cx="3185583" cy="609600"/>
          </a:xfrm>
          <a:prstGeom prst="rect">
            <a:avLst/>
          </a:prstGeom>
          <a:solidFill>
            <a:srgbClr val="419F5D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Administración de la </a:t>
            </a:r>
          </a:p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cadena de abastecimiento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gray">
          <a:xfrm>
            <a:off x="215901" y="1183217"/>
            <a:ext cx="1943100" cy="609600"/>
          </a:xfrm>
          <a:prstGeom prst="rect">
            <a:avLst/>
          </a:prstGeom>
          <a:solidFill>
            <a:srgbClr val="4C7F83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18004" tIns="18004" rIns="18004" bIns="18004" anchor="ctr" anchorCtr="1"/>
          <a:lstStyle/>
          <a:p>
            <a:pPr algn="r" defTabSz="1219170">
              <a:lnSpc>
                <a:spcPct val="80000"/>
              </a:lnSpc>
              <a:defRPr/>
            </a:pPr>
            <a:r>
              <a:rPr lang="es-ES" sz="1333" b="1" kern="0" dirty="0">
                <a:solidFill>
                  <a:srgbClr val="FFFFFF"/>
                </a:solidFill>
                <a:latin typeface="Calibri"/>
              </a:rPr>
              <a:t>Ciclo de planeación comercial y operaciones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gray">
          <a:xfrm>
            <a:off x="2298700" y="1943100"/>
            <a:ext cx="3185584" cy="609600"/>
          </a:xfrm>
          <a:prstGeom prst="rect">
            <a:avLst/>
          </a:prstGeom>
          <a:solidFill>
            <a:srgbClr val="44AD3B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Recibo y devolución de materiales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gray">
          <a:xfrm>
            <a:off x="5516034" y="1943100"/>
            <a:ext cx="3187700" cy="609600"/>
          </a:xfrm>
          <a:prstGeom prst="rect">
            <a:avLst/>
          </a:prstGeom>
          <a:solidFill>
            <a:srgbClr val="44AD3B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Control de piso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8735485" y="1943100"/>
            <a:ext cx="3185583" cy="609600"/>
          </a:xfrm>
          <a:prstGeom prst="rect">
            <a:avLst/>
          </a:prstGeom>
          <a:solidFill>
            <a:srgbClr val="44AD3B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Distribución y embarques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215901" y="1943100"/>
            <a:ext cx="1943100" cy="609600"/>
          </a:xfrm>
          <a:prstGeom prst="rect">
            <a:avLst/>
          </a:prstGeom>
          <a:solidFill>
            <a:srgbClr val="4C7F83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18004" tIns="18004" rIns="18004" bIns="18004" anchor="ctr" anchorCtr="1"/>
          <a:lstStyle/>
          <a:p>
            <a:pPr algn="r" defTabSz="1219170">
              <a:lnSpc>
                <a:spcPct val="80000"/>
              </a:lnSpc>
              <a:defRPr/>
            </a:pPr>
            <a:r>
              <a:rPr lang="es-ES" sz="1333" b="1" kern="0" dirty="0">
                <a:solidFill>
                  <a:srgbClr val="FFFFFF"/>
                </a:solidFill>
                <a:latin typeface="Calibri"/>
              </a:rPr>
              <a:t>Ciclo de planeación comercial y operaciones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gray">
          <a:xfrm>
            <a:off x="2298700" y="2700867"/>
            <a:ext cx="3185584" cy="609600"/>
          </a:xfrm>
          <a:prstGeom prst="rect">
            <a:avLst/>
          </a:prstGeom>
          <a:solidFill>
            <a:srgbClr val="FF8C19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Diseño modelo de materiales y operaciones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gray">
          <a:xfrm>
            <a:off x="5516034" y="2700867"/>
            <a:ext cx="3187700" cy="609600"/>
          </a:xfrm>
          <a:prstGeom prst="rect">
            <a:avLst/>
          </a:prstGeom>
          <a:solidFill>
            <a:srgbClr val="FF8C19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Formulación e ingeniería de proceso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gray">
          <a:xfrm>
            <a:off x="8735485" y="2700867"/>
            <a:ext cx="3185583" cy="609600"/>
          </a:xfrm>
          <a:prstGeom prst="rect">
            <a:avLst/>
          </a:prstGeom>
          <a:solidFill>
            <a:srgbClr val="FF8C19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Procesos de apoyo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gray">
          <a:xfrm>
            <a:off x="215901" y="2700867"/>
            <a:ext cx="1943100" cy="609600"/>
          </a:xfrm>
          <a:prstGeom prst="rect">
            <a:avLst/>
          </a:prstGeom>
          <a:solidFill>
            <a:srgbClr val="4C7F83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18004" tIns="18004" rIns="18004" bIns="18004" anchor="ctr" anchorCtr="1"/>
          <a:lstStyle/>
          <a:p>
            <a:pPr algn="r" defTabSz="1219170">
              <a:lnSpc>
                <a:spcPct val="80000"/>
              </a:lnSpc>
              <a:defRPr/>
            </a:pPr>
            <a:r>
              <a:rPr lang="es-ES" sz="1333" b="1" kern="0" dirty="0">
                <a:solidFill>
                  <a:srgbClr val="FFFFFF"/>
                </a:solidFill>
                <a:latin typeface="Calibri"/>
              </a:rPr>
              <a:t>Flujo  materiales, ingeniería de producto y procesos de apoyo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2298701" y="3460751"/>
            <a:ext cx="2366433" cy="609600"/>
          </a:xfrm>
          <a:prstGeom prst="rect">
            <a:avLst/>
          </a:prstGeom>
          <a:solidFill>
            <a:srgbClr val="DEA90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Cuentas por cobrar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4718052" y="3460751"/>
            <a:ext cx="2366433" cy="609600"/>
          </a:xfrm>
          <a:prstGeom prst="rect">
            <a:avLst/>
          </a:prstGeom>
          <a:solidFill>
            <a:srgbClr val="DEA90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Finanzas y</a:t>
            </a:r>
          </a:p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 contabilidad general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gray">
          <a:xfrm>
            <a:off x="7135285" y="3460751"/>
            <a:ext cx="2366433" cy="609600"/>
          </a:xfrm>
          <a:prstGeom prst="rect">
            <a:avLst/>
          </a:prstGeom>
          <a:solidFill>
            <a:srgbClr val="DEA90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Contabilidad de costos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>
            <a:off x="9554634" y="3460751"/>
            <a:ext cx="2366433" cy="609600"/>
          </a:xfrm>
          <a:prstGeom prst="rect">
            <a:avLst/>
          </a:prstGeom>
          <a:solidFill>
            <a:srgbClr val="DEA90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Cuentas por pagar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gray">
          <a:xfrm>
            <a:off x="215901" y="3460751"/>
            <a:ext cx="1943100" cy="609600"/>
          </a:xfrm>
          <a:prstGeom prst="rect">
            <a:avLst/>
          </a:prstGeom>
          <a:solidFill>
            <a:srgbClr val="4C7F83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18004" tIns="18004" rIns="18004" bIns="18004" anchor="ctr" anchorCtr="1"/>
          <a:lstStyle/>
          <a:p>
            <a:pPr marL="0" lvl="1" algn="r" defTabSz="1219170">
              <a:defRPr/>
            </a:pPr>
            <a:r>
              <a:rPr lang="es-ES" sz="1333" b="1" kern="0" dirty="0">
                <a:solidFill>
                  <a:srgbClr val="FFFFFF"/>
                </a:solidFill>
                <a:latin typeface="Calibri"/>
              </a:rPr>
              <a:t>Administración y Finanzas</a:t>
            </a: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gray">
          <a:xfrm>
            <a:off x="215901" y="4220633"/>
            <a:ext cx="1943100" cy="609600"/>
          </a:xfrm>
          <a:prstGeom prst="rect">
            <a:avLst/>
          </a:prstGeom>
          <a:solidFill>
            <a:srgbClr val="4C7F83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18004" tIns="18004" rIns="18004" bIns="18004" anchor="ctr" anchorCtr="1"/>
          <a:lstStyle/>
          <a:p>
            <a:pPr marL="0" lvl="1" algn="r" defTabSz="1219170">
              <a:defRPr/>
            </a:pPr>
            <a:r>
              <a:rPr lang="es-ES" sz="1333" b="1" kern="0" dirty="0">
                <a:solidFill>
                  <a:srgbClr val="FFFFFF"/>
                </a:solidFill>
                <a:latin typeface="Calibri"/>
              </a:rPr>
              <a:t>Datos Maestros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gray">
          <a:xfrm>
            <a:off x="2298700" y="4220633"/>
            <a:ext cx="1187451" cy="609600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Estructura de empresa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>
            <a:off x="3503085" y="4220633"/>
            <a:ext cx="1189567" cy="609600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Administración </a:t>
            </a:r>
          </a:p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de materiales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gray">
          <a:xfrm>
            <a:off x="4709585" y="4220633"/>
            <a:ext cx="1187449" cy="609600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Planeación de producción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gray">
          <a:xfrm>
            <a:off x="5913967" y="4220633"/>
            <a:ext cx="1187451" cy="609600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Producción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gray">
          <a:xfrm>
            <a:off x="7118352" y="4220633"/>
            <a:ext cx="1187449" cy="609600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Calidad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gray">
          <a:xfrm>
            <a:off x="8322734" y="4220633"/>
            <a:ext cx="1189567" cy="609600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Compras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gray">
          <a:xfrm>
            <a:off x="9529233" y="4220633"/>
            <a:ext cx="1187451" cy="609600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Ventas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gray">
          <a:xfrm>
            <a:off x="10733618" y="4220633"/>
            <a:ext cx="1187449" cy="609600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Finanzas y contabilidad</a:t>
            </a:r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gray">
          <a:xfrm>
            <a:off x="7135285" y="5740400"/>
            <a:ext cx="2366433" cy="609600"/>
          </a:xfrm>
          <a:prstGeom prst="rect">
            <a:avLst/>
          </a:prstGeom>
          <a:solidFill>
            <a:srgbClr val="8639A5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Abastecimientos y materiales</a:t>
            </a: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gray">
          <a:xfrm>
            <a:off x="4718052" y="5740400"/>
            <a:ext cx="2366433" cy="609600"/>
          </a:xfrm>
          <a:prstGeom prst="rect">
            <a:avLst/>
          </a:prstGeom>
          <a:solidFill>
            <a:srgbClr val="8639A5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Manufactura y calidad</a:t>
            </a: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gray">
          <a:xfrm>
            <a:off x="2298701" y="5740400"/>
            <a:ext cx="2366433" cy="609600"/>
          </a:xfrm>
          <a:prstGeom prst="rect">
            <a:avLst/>
          </a:prstGeom>
          <a:solidFill>
            <a:srgbClr val="8639A5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Finanzas</a:t>
            </a:r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gray">
          <a:xfrm>
            <a:off x="9554634" y="5740400"/>
            <a:ext cx="2366433" cy="609600"/>
          </a:xfrm>
          <a:prstGeom prst="rect">
            <a:avLst/>
          </a:prstGeom>
          <a:solidFill>
            <a:srgbClr val="8639A5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Ventas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gray">
          <a:xfrm>
            <a:off x="215901" y="5740400"/>
            <a:ext cx="1943100" cy="609600"/>
          </a:xfrm>
          <a:prstGeom prst="rect">
            <a:avLst/>
          </a:prstGeom>
          <a:solidFill>
            <a:srgbClr val="4C7F83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18004" tIns="18004" rIns="18004" bIns="18004" anchor="ctr" anchorCtr="1"/>
          <a:lstStyle/>
          <a:p>
            <a:pPr algn="r" defTabSz="1219170">
              <a:lnSpc>
                <a:spcPct val="80000"/>
              </a:lnSpc>
              <a:defRPr/>
            </a:pPr>
            <a:r>
              <a:rPr lang="es-ES" sz="1333" b="1" kern="0" dirty="0">
                <a:solidFill>
                  <a:srgbClr val="FFFFFF"/>
                </a:solidFill>
                <a:latin typeface="Calibri"/>
              </a:rPr>
              <a:t>    Agregados funcionales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gray">
          <a:xfrm>
            <a:off x="2298701" y="4980517"/>
            <a:ext cx="1885951" cy="609600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Finanzas, costos y contabilidad general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gray">
          <a:xfrm>
            <a:off x="4233334" y="4980517"/>
            <a:ext cx="1885951" cy="609600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Administración de materiales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gray">
          <a:xfrm>
            <a:off x="6167967" y="4980517"/>
            <a:ext cx="1885951" cy="609600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Manufactura y calidad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gray">
          <a:xfrm>
            <a:off x="8100484" y="4980517"/>
            <a:ext cx="1885949" cy="609600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Compras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gray">
          <a:xfrm>
            <a:off x="10035118" y="4980517"/>
            <a:ext cx="1885949" cy="609600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400" b="1" kern="0" dirty="0">
                <a:solidFill>
                  <a:srgbClr val="FFFFFF"/>
                </a:solidFill>
                <a:latin typeface="Calibri"/>
              </a:rPr>
              <a:t>Ventas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gray">
          <a:xfrm>
            <a:off x="215901" y="4980517"/>
            <a:ext cx="1943100" cy="609600"/>
          </a:xfrm>
          <a:prstGeom prst="rect">
            <a:avLst/>
          </a:prstGeom>
          <a:solidFill>
            <a:srgbClr val="4C7F83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18004" tIns="18004" rIns="18004" bIns="18004" anchor="ctr" anchorCtr="1"/>
          <a:lstStyle/>
          <a:p>
            <a:pPr algn="r" defTabSz="1219170">
              <a:lnSpc>
                <a:spcPct val="80000"/>
              </a:lnSpc>
              <a:defRPr/>
            </a:pPr>
            <a:r>
              <a:rPr lang="es-ES" sz="1333" b="1" kern="0" dirty="0">
                <a:solidFill>
                  <a:srgbClr val="FFFFFF"/>
                </a:solidFill>
                <a:latin typeface="Calibri"/>
              </a:rPr>
              <a:t>            Reportes estándar</a:t>
            </a:r>
          </a:p>
        </p:txBody>
      </p:sp>
    </p:spTree>
    <p:extLst>
      <p:ext uri="{BB962C8B-B14F-4D97-AF65-F5344CB8AC3E}">
        <p14:creationId xmlns:p14="http://schemas.microsoft.com/office/powerpoint/2010/main" val="189526646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gray">
          <a:xfrm>
            <a:off x="1562101" y="101600"/>
            <a:ext cx="8964084" cy="4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714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28594" defTabSz="1219170">
              <a:lnSpc>
                <a:spcPct val="90000"/>
              </a:lnSpc>
              <a:defRPr/>
            </a:pPr>
            <a:endParaRPr lang="es-MX" sz="3000" kern="0">
              <a:solidFill>
                <a:srgbClr val="F79646"/>
              </a:solidFill>
            </a:endParaRPr>
          </a:p>
        </p:txBody>
      </p:sp>
      <p:sp>
        <p:nvSpPr>
          <p:cNvPr id="26627" name="9 Título"/>
          <p:cNvSpPr>
            <a:spLocks noGrp="1"/>
          </p:cNvSpPr>
          <p:nvPr>
            <p:ph type="title" idx="4294967295"/>
          </p:nvPr>
        </p:nvSpPr>
        <p:spPr>
          <a:xfrm>
            <a:off x="1562100" y="300567"/>
            <a:ext cx="9592733" cy="848784"/>
          </a:xfrm>
        </p:spPr>
        <p:txBody>
          <a:bodyPr/>
          <a:lstStyle/>
          <a:p>
            <a:pPr eaLnBrk="1" hangingPunct="1"/>
            <a:r>
              <a:rPr lang="es-MX" altLang="en-US" sz="3200">
                <a:latin typeface="Arial" panose="020B0604020202020204" pitchFamily="34" charset="0"/>
                <a:cs typeface="Arial" panose="020B0604020202020204" pitchFamily="34" charset="0"/>
              </a:rPr>
              <a:t>Ciclo de planeación comercial y operaciones</a:t>
            </a:r>
            <a:endParaRPr lang="es-E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628" name="Grupo 5"/>
          <p:cNvGrpSpPr>
            <a:grpSpLocks/>
          </p:cNvGrpSpPr>
          <p:nvPr/>
        </p:nvGrpSpPr>
        <p:grpSpPr bwMode="auto">
          <a:xfrm>
            <a:off x="935567" y="1147234"/>
            <a:ext cx="10320867" cy="5079999"/>
            <a:chOff x="278011" y="857001"/>
            <a:chExt cx="7739936" cy="3809631"/>
          </a:xfrm>
        </p:grpSpPr>
        <p:grpSp>
          <p:nvGrpSpPr>
            <p:cNvPr id="26629" name="Grupo 3"/>
            <p:cNvGrpSpPr>
              <a:grpSpLocks/>
            </p:cNvGrpSpPr>
            <p:nvPr/>
          </p:nvGrpSpPr>
          <p:grpSpPr bwMode="auto">
            <a:xfrm>
              <a:off x="2870160" y="857001"/>
              <a:ext cx="2560401" cy="3809631"/>
              <a:chOff x="2870160" y="853200"/>
              <a:chExt cx="2560401" cy="3809631"/>
            </a:xfrm>
          </p:grpSpPr>
          <p:sp>
            <p:nvSpPr>
              <p:cNvPr id="12" name="11 Rectángulo"/>
              <p:cNvSpPr/>
              <p:nvPr/>
            </p:nvSpPr>
            <p:spPr bwMode="auto">
              <a:xfrm>
                <a:off x="2906669" y="1300832"/>
                <a:ext cx="2487384" cy="3361999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1219170">
                  <a:defRPr/>
                </a:pPr>
                <a:endParaRPr lang="es-ES" sz="1600" kern="0">
                  <a:solidFill>
                    <a:srgbClr val="008CD2">
                      <a:lumMod val="50000"/>
                    </a:srgbClr>
                  </a:solidFill>
                </a:endParaRPr>
              </a:p>
            </p:txBody>
          </p:sp>
          <p:sp>
            <p:nvSpPr>
              <p:cNvPr id="21510" name="Rectangle 4"/>
              <p:cNvSpPr>
                <a:spLocks noChangeArrowheads="1"/>
              </p:cNvSpPr>
              <p:nvPr/>
            </p:nvSpPr>
            <p:spPr bwMode="gray">
              <a:xfrm>
                <a:off x="2962226" y="1419883"/>
                <a:ext cx="2376268" cy="6924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45720" tIns="0" rIns="12700" bIns="0">
                <a:spAutoFit/>
              </a:bodyPr>
              <a:lstStyle/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Plan Maestro de Producción (MPS)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Plan de Capacidad (CRP)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Programa de producción</a:t>
                </a: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gray">
              <a:xfrm>
                <a:off x="2870160" y="853200"/>
                <a:ext cx="2560401" cy="388900"/>
              </a:xfrm>
              <a:prstGeom prst="roundRect">
                <a:avLst/>
              </a:prstGeom>
              <a:solidFill>
                <a:srgbClr val="419F5D"/>
              </a:solidFill>
              <a:ln w="38103">
                <a:noFill/>
                <a:prstDash val="solid"/>
              </a:ln>
              <a:effectLst>
                <a:outerShdw dist="19997" dir="5400000" algn="tl">
                  <a:srgbClr val="000000">
                    <a:alpha val="38000"/>
                  </a:srgbClr>
                </a:outerShdw>
              </a:effectLst>
            </p:spPr>
            <p:txBody>
              <a:bodyPr lIns="7196" tIns="7196" rIns="7196" bIns="7196" anchor="ctr" anchorCtr="1"/>
              <a:lstStyle/>
              <a:p>
                <a:pPr algn="ctr" defTabSz="1219170">
                  <a:defRPr/>
                </a:pPr>
                <a:r>
                  <a:rPr lang="es-MX" sz="1200" b="1" kern="0" dirty="0">
                    <a:solidFill>
                      <a:srgbClr val="FFFFFF"/>
                    </a:solidFill>
                    <a:latin typeface="Calibri"/>
                  </a:rPr>
                  <a:t>Planeación de la operación</a:t>
                </a:r>
              </a:p>
            </p:txBody>
          </p:sp>
        </p:grpSp>
        <p:grpSp>
          <p:nvGrpSpPr>
            <p:cNvPr id="26630" name="Grupo 1"/>
            <p:cNvGrpSpPr>
              <a:grpSpLocks/>
            </p:cNvGrpSpPr>
            <p:nvPr/>
          </p:nvGrpSpPr>
          <p:grpSpPr bwMode="auto">
            <a:xfrm>
              <a:off x="5457546" y="857001"/>
              <a:ext cx="2560401" cy="3809631"/>
              <a:chOff x="5457546" y="857001"/>
              <a:chExt cx="2560401" cy="3809631"/>
            </a:xfrm>
          </p:grpSpPr>
          <p:sp>
            <p:nvSpPr>
              <p:cNvPr id="13" name="12 Rectángulo"/>
              <p:cNvSpPr/>
              <p:nvPr/>
            </p:nvSpPr>
            <p:spPr bwMode="auto">
              <a:xfrm>
                <a:off x="5494055" y="1309395"/>
                <a:ext cx="2487384" cy="3357237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1219170">
                  <a:defRPr/>
                </a:pPr>
                <a:endParaRPr lang="es-ES" kern="0">
                  <a:solidFill>
                    <a:srgbClr val="008CD2">
                      <a:lumMod val="50000"/>
                    </a:srgbClr>
                  </a:solidFill>
                </a:endParaRPr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gray">
              <a:xfrm>
                <a:off x="5457546" y="857001"/>
                <a:ext cx="2560401" cy="388900"/>
              </a:xfrm>
              <a:prstGeom prst="roundRect">
                <a:avLst/>
              </a:prstGeom>
              <a:solidFill>
                <a:srgbClr val="419F5D"/>
              </a:solidFill>
              <a:ln w="38103">
                <a:noFill/>
                <a:prstDash val="solid"/>
              </a:ln>
              <a:effectLst>
                <a:outerShdw dist="19997" dir="5400000" algn="tl">
                  <a:srgbClr val="000000">
                    <a:alpha val="38000"/>
                  </a:srgbClr>
                </a:outerShdw>
              </a:effectLst>
            </p:spPr>
            <p:txBody>
              <a:bodyPr lIns="7196" tIns="7196" rIns="7196" bIns="7196" anchor="ctr" anchorCtr="1"/>
              <a:lstStyle/>
              <a:p>
                <a:pPr algn="ctr" defTabSz="1219170">
                  <a:defRPr/>
                </a:pPr>
                <a:r>
                  <a:rPr lang="es-MX" sz="1200" b="1" kern="0" dirty="0">
                    <a:solidFill>
                      <a:srgbClr val="FFFFFF"/>
                    </a:solidFill>
                    <a:latin typeface="Calibri"/>
                  </a:rPr>
                  <a:t>Administración de la cadena </a:t>
                </a:r>
              </a:p>
              <a:p>
                <a:pPr algn="ctr" defTabSz="1219170">
                  <a:defRPr/>
                </a:pPr>
                <a:r>
                  <a:rPr lang="es-MX" sz="1200" b="1" kern="0" dirty="0">
                    <a:solidFill>
                      <a:srgbClr val="FFFFFF"/>
                    </a:solidFill>
                    <a:latin typeface="Calibri"/>
                  </a:rPr>
                  <a:t>de suministro</a:t>
                </a:r>
              </a:p>
            </p:txBody>
          </p:sp>
          <p:sp>
            <p:nvSpPr>
              <p:cNvPr id="21515" name="Rectangle 4"/>
              <p:cNvSpPr>
                <a:spLocks noChangeArrowheads="1"/>
              </p:cNvSpPr>
              <p:nvPr/>
            </p:nvSpPr>
            <p:spPr bwMode="gray">
              <a:xfrm>
                <a:off x="5547387" y="1419225"/>
                <a:ext cx="2380800" cy="2908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45720" tIns="0" rIns="12700" bIns="0">
                <a:spAutoFit/>
              </a:bodyPr>
              <a:lstStyle/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Plan de Requerimientos de Materiales (MRP)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Contratos con proveedores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 err="1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Releases</a:t>
                </a: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 a proveedores – FCST 830 / JIT 862 (manual)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Requisiciones de pedido de componentes y/o materias primas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Ordenes de compra discretas componentes y/o materias primas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Requisiciones de pedido de compra refacciones 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Ordenes de compra de refacciones 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Requisiciones de compra servicios e indirectos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Ordenes de compra servicios e indirectos</a:t>
                </a:r>
              </a:p>
            </p:txBody>
          </p:sp>
        </p:grpSp>
        <p:grpSp>
          <p:nvGrpSpPr>
            <p:cNvPr id="26631" name="Grupo 4"/>
            <p:cNvGrpSpPr>
              <a:grpSpLocks/>
            </p:cNvGrpSpPr>
            <p:nvPr/>
          </p:nvGrpSpPr>
          <p:grpSpPr bwMode="auto">
            <a:xfrm>
              <a:off x="278011" y="857001"/>
              <a:ext cx="2560402" cy="3809631"/>
              <a:chOff x="278011" y="853200"/>
              <a:chExt cx="2560402" cy="3809631"/>
            </a:xfrm>
          </p:grpSpPr>
          <p:sp>
            <p:nvSpPr>
              <p:cNvPr id="11" name="10 Rectángulo"/>
              <p:cNvSpPr/>
              <p:nvPr/>
            </p:nvSpPr>
            <p:spPr bwMode="auto">
              <a:xfrm>
                <a:off x="312933" y="1300832"/>
                <a:ext cx="2490558" cy="3361999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1219170">
                  <a:defRPr/>
                </a:pPr>
                <a:endParaRPr lang="es-ES" sz="1600" kern="0" dirty="0">
                  <a:solidFill>
                    <a:srgbClr val="008CD2">
                      <a:lumMod val="50000"/>
                    </a:srgbClr>
                  </a:solidFill>
                </a:endParaRPr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gray">
              <a:xfrm>
                <a:off x="278011" y="853200"/>
                <a:ext cx="2560402" cy="388900"/>
              </a:xfrm>
              <a:prstGeom prst="roundRect">
                <a:avLst/>
              </a:prstGeom>
              <a:solidFill>
                <a:srgbClr val="419F5D"/>
              </a:solidFill>
              <a:ln w="38103">
                <a:noFill/>
                <a:prstDash val="solid"/>
              </a:ln>
              <a:effectLst>
                <a:outerShdw dist="19997" dir="5400000" algn="tl">
                  <a:srgbClr val="000000">
                    <a:alpha val="38000"/>
                  </a:srgbClr>
                </a:outerShdw>
              </a:effectLst>
            </p:spPr>
            <p:txBody>
              <a:bodyPr lIns="7196" tIns="7196" rIns="7196" bIns="7196" anchor="ctr" anchorCtr="1"/>
              <a:lstStyle/>
              <a:p>
                <a:pPr algn="ctr" defTabSz="1219170">
                  <a:defRPr/>
                </a:pPr>
                <a:r>
                  <a:rPr lang="es-MX" sz="1200" b="1" kern="0" dirty="0">
                    <a:solidFill>
                      <a:srgbClr val="FFFFFF"/>
                    </a:solidFill>
                    <a:latin typeface="Calibri"/>
                  </a:rPr>
                  <a:t>Administración de </a:t>
                </a:r>
              </a:p>
              <a:p>
                <a:pPr algn="ctr" defTabSz="1219170">
                  <a:defRPr/>
                </a:pPr>
                <a:r>
                  <a:rPr lang="es-MX" sz="1200" b="1" kern="0" dirty="0">
                    <a:solidFill>
                      <a:srgbClr val="FFFFFF"/>
                    </a:solidFill>
                    <a:latin typeface="Calibri"/>
                  </a:rPr>
                  <a:t>demanda comercial</a:t>
                </a:r>
              </a:p>
            </p:txBody>
          </p:sp>
          <p:sp>
            <p:nvSpPr>
              <p:cNvPr id="28" name="Rectangle 4"/>
              <p:cNvSpPr>
                <a:spLocks noChangeArrowheads="1"/>
              </p:cNvSpPr>
              <p:nvPr/>
            </p:nvSpPr>
            <p:spPr bwMode="gray">
              <a:xfrm>
                <a:off x="369450" y="1419224"/>
                <a:ext cx="2377440" cy="1938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45720" tIns="0" rIns="12700" bIns="0">
                <a:spAutoFit/>
              </a:bodyPr>
              <a:lstStyle/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Contratos y orden venta clientes 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Recibo </a:t>
                </a:r>
                <a:r>
                  <a:rPr lang="es-ES" sz="1200" kern="0" dirty="0" err="1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release</a:t>
                </a: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 y plan embarque clientes – FCST 830 / JIT 862 (manual/EDI)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Pedidos discretos de clientes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Pronóstico comercial mediano plazo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Sales </a:t>
                </a:r>
                <a:r>
                  <a:rPr lang="es-ES" sz="1200" kern="0" dirty="0" err="1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Operation</a:t>
                </a: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 </a:t>
                </a:r>
                <a:r>
                  <a:rPr lang="es-ES" sz="1200" kern="0" dirty="0" err="1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Planning</a:t>
                </a: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 (SOP)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Rough </a:t>
                </a:r>
                <a:r>
                  <a:rPr lang="es-ES" sz="1200" kern="0" dirty="0" err="1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Cut</a:t>
                </a: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 </a:t>
                </a:r>
                <a:r>
                  <a:rPr lang="es-ES" sz="1200" kern="0" dirty="0" err="1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Capacity</a:t>
                </a: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 </a:t>
                </a:r>
                <a:r>
                  <a:rPr lang="es-ES" sz="1200" kern="0" dirty="0" err="1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Planning</a:t>
                </a: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 (RCCP)</a:t>
                </a: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endParaRPr lang="es-ES" sz="1200" kern="0" dirty="0">
                  <a:solidFill>
                    <a:srgbClr val="008CD2">
                      <a:lumMod val="50000"/>
                    </a:srgbClr>
                  </a:solidFill>
                  <a:highlight>
                    <a:srgbClr val="FFFF00"/>
                  </a:highlight>
                  <a:ea typeface="ＭＳ Ｐゴシック" charset="-128"/>
                </a:endParaRPr>
              </a:p>
              <a:p>
                <a:pPr marL="228594" indent="-228594" defTabSz="1219170">
                  <a:buClr>
                    <a:schemeClr val="accent3">
                      <a:lumMod val="75000"/>
                    </a:schemeClr>
                  </a:buClr>
                  <a:buSzPct val="150000"/>
                  <a:buFont typeface="Wingdings" panose="05000000000000000000" pitchFamily="2" charset="2"/>
                  <a:buChar char="ü"/>
                  <a:defRPr/>
                </a:pPr>
                <a:r>
                  <a:rPr lang="es-ES" sz="1200" kern="0" dirty="0">
                    <a:solidFill>
                      <a:srgbClr val="008CD2">
                        <a:lumMod val="50000"/>
                      </a:srgbClr>
                    </a:solidFill>
                    <a:ea typeface="ＭＳ Ｐゴシック" charset="-128"/>
                  </a:rPr>
                  <a:t>Gestión de créditos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372580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gray">
          <a:xfrm>
            <a:off x="1562101" y="101600"/>
            <a:ext cx="8964084" cy="4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714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28594" defTabSz="1219170">
              <a:lnSpc>
                <a:spcPct val="90000"/>
              </a:lnSpc>
              <a:defRPr/>
            </a:pPr>
            <a:endParaRPr lang="es-MX" sz="3000" kern="0">
              <a:solidFill>
                <a:srgbClr val="F79646"/>
              </a:solidFill>
            </a:endParaRPr>
          </a:p>
        </p:txBody>
      </p:sp>
      <p:sp>
        <p:nvSpPr>
          <p:cNvPr id="44036" name="9 Título"/>
          <p:cNvSpPr>
            <a:spLocks noGrp="1"/>
          </p:cNvSpPr>
          <p:nvPr>
            <p:ph type="title" idx="4294967295"/>
          </p:nvPr>
        </p:nvSpPr>
        <p:spPr>
          <a:xfrm>
            <a:off x="1562100" y="300567"/>
            <a:ext cx="9592733" cy="84878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sz="3200" dirty="0">
                <a:latin typeface="Arial" charset="0"/>
                <a:cs typeface="Arial" charset="0"/>
              </a:rPr>
              <a:t>Ciclo de ejecución de manufactura</a:t>
            </a:r>
            <a:br>
              <a:rPr lang="es-MX" sz="3200" dirty="0">
                <a:latin typeface="Arial" charset="0"/>
                <a:cs typeface="Arial" charset="0"/>
              </a:rPr>
            </a:br>
            <a:r>
              <a:rPr lang="es-MX" sz="3200" dirty="0">
                <a:latin typeface="Arial" charset="0"/>
                <a:cs typeface="Arial" charset="0"/>
              </a:rPr>
              <a:t> y materiales</a:t>
            </a:r>
            <a:endParaRPr lang="es-ES" sz="3200" dirty="0">
              <a:latin typeface="Arial" charset="0"/>
              <a:cs typeface="Arial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4440767" y="1744134"/>
            <a:ext cx="3314700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gray">
          <a:xfrm>
            <a:off x="4513331" y="1901591"/>
            <a:ext cx="3169920" cy="4247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Transferencias de componentes y/o materias primas al piso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Manufactura repetitiva</a:t>
            </a:r>
          </a:p>
          <a:p>
            <a:pPr defTabSz="1219170">
              <a:buClr>
                <a:schemeClr val="accent3">
                  <a:lumMod val="75000"/>
                </a:schemeClr>
              </a:buClr>
              <a:buSzPct val="150000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Manufactura discreta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Notificación de producción (cantidad, tiempos, paros, desperdicios)</a:t>
            </a:r>
          </a:p>
          <a:p>
            <a:pPr defTabSz="1219170">
              <a:buClr>
                <a:schemeClr val="accent3">
                  <a:lumMod val="75000"/>
                </a:schemeClr>
              </a:buClr>
              <a:buSzPct val="150000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Control de desperdicios de almacén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Inspección de calidad de productos terminado con estatus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Inspección de calidad de productos terminados con planes de inspección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Costeo estándar de producto por orden</a:t>
            </a:r>
          </a:p>
          <a:p>
            <a:pPr defTabSz="1219170">
              <a:buClr>
                <a:schemeClr val="accent3">
                  <a:lumMod val="75000"/>
                </a:schemeClr>
              </a:buClr>
              <a:buSzPct val="150000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Cierre de ordenes de trabajo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Ordenes de re-trabajo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4392084" y="1147233"/>
            <a:ext cx="3412067" cy="516467"/>
          </a:xfrm>
          <a:prstGeom prst="rect">
            <a:avLst/>
          </a:prstGeom>
          <a:solidFill>
            <a:srgbClr val="44AD3B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Control de piso</a:t>
            </a:r>
          </a:p>
        </p:txBody>
      </p:sp>
      <p:sp>
        <p:nvSpPr>
          <p:cNvPr id="13" name="12 Rectángulo"/>
          <p:cNvSpPr/>
          <p:nvPr/>
        </p:nvSpPr>
        <p:spPr bwMode="auto">
          <a:xfrm>
            <a:off x="7890934" y="1750485"/>
            <a:ext cx="3316817" cy="448098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kern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gray">
          <a:xfrm>
            <a:off x="7842251" y="1147233"/>
            <a:ext cx="3414183" cy="516467"/>
          </a:xfrm>
          <a:prstGeom prst="rect">
            <a:avLst/>
          </a:prstGeom>
          <a:solidFill>
            <a:srgbClr val="44AD3B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Distribución y embarque</a:t>
            </a:r>
          </a:p>
        </p:txBody>
      </p:sp>
      <p:sp>
        <p:nvSpPr>
          <p:cNvPr id="21515" name="Rectangle 4"/>
          <p:cNvSpPr>
            <a:spLocks noChangeArrowheads="1"/>
          </p:cNvSpPr>
          <p:nvPr/>
        </p:nvSpPr>
        <p:spPr bwMode="gray">
          <a:xfrm>
            <a:off x="7961877" y="1896523"/>
            <a:ext cx="3174400" cy="2954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Entrada/recibo de producto terminado en almacén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Proceso de </a:t>
            </a:r>
            <a:r>
              <a:rPr lang="es-ES" sz="1200" kern="0" dirty="0" err="1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picking</a:t>
            </a: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 y embarque de producto terminado 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Proceso de facturación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Devolución de producto terminado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Inspección de devoluciones producto terminado con estatus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Notas de crédito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Envío de ASN 856 a clientes (Manual/EDI)</a:t>
            </a:r>
          </a:p>
        </p:txBody>
      </p:sp>
      <p:sp>
        <p:nvSpPr>
          <p:cNvPr id="11" name="10 Rectángulo"/>
          <p:cNvSpPr/>
          <p:nvPr/>
        </p:nvSpPr>
        <p:spPr bwMode="auto">
          <a:xfrm>
            <a:off x="982133" y="1744134"/>
            <a:ext cx="3321051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gray">
          <a:xfrm>
            <a:off x="935567" y="1147233"/>
            <a:ext cx="3414184" cy="516467"/>
          </a:xfrm>
          <a:prstGeom prst="rect">
            <a:avLst/>
          </a:prstGeom>
          <a:solidFill>
            <a:srgbClr val="44AD3B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Recibo y devolución </a:t>
            </a:r>
          </a:p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de materiales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1057963" y="1901591"/>
            <a:ext cx="3169920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Recibo de componentes y/o materias primas  ASN 856 – (manual)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Inspección de calidad en recibo con estatus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Inspección de calidad en recibo con planes de inspección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Devolución de componentes y/o materias primas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942652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gray">
          <a:xfrm>
            <a:off x="1562101" y="101600"/>
            <a:ext cx="8964084" cy="4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714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28594" defTabSz="1219170">
              <a:lnSpc>
                <a:spcPct val="90000"/>
              </a:lnSpc>
              <a:defRPr/>
            </a:pPr>
            <a:endParaRPr lang="es-MX" sz="3000" kern="0">
              <a:solidFill>
                <a:srgbClr val="F79646"/>
              </a:solidFill>
            </a:endParaRPr>
          </a:p>
        </p:txBody>
      </p:sp>
      <p:sp>
        <p:nvSpPr>
          <p:cNvPr id="44036" name="9 Título"/>
          <p:cNvSpPr>
            <a:spLocks noGrp="1"/>
          </p:cNvSpPr>
          <p:nvPr>
            <p:ph type="title" idx="4294967295"/>
          </p:nvPr>
        </p:nvSpPr>
        <p:spPr>
          <a:xfrm>
            <a:off x="1562100" y="300567"/>
            <a:ext cx="9592733" cy="84878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sz="3200" dirty="0">
                <a:latin typeface="Arial" charset="0"/>
                <a:cs typeface="Arial" charset="0"/>
              </a:rPr>
              <a:t>Flujo materiales, ingeniería de producto y procesos de apoyo</a:t>
            </a:r>
            <a:endParaRPr lang="es-ES" sz="3200" dirty="0">
              <a:latin typeface="Arial" charset="0"/>
              <a:cs typeface="Arial" charset="0"/>
            </a:endParaRPr>
          </a:p>
        </p:txBody>
      </p:sp>
      <p:sp>
        <p:nvSpPr>
          <p:cNvPr id="12" name="11 Rectángulo"/>
          <p:cNvSpPr/>
          <p:nvPr/>
        </p:nvSpPr>
        <p:spPr bwMode="auto">
          <a:xfrm>
            <a:off x="4440767" y="1744134"/>
            <a:ext cx="3314700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gray">
          <a:xfrm>
            <a:off x="4513331" y="1901591"/>
            <a:ext cx="3169920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Administración de ingeniería de producto (lista de materiales (</a:t>
            </a:r>
            <a:r>
              <a:rPr lang="es-ES" sz="1200" kern="0" dirty="0" err="1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BOMs</a:t>
            </a: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))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Administración de ingeniería de proceso (operaciones y rutas)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Administración de planes de inspección de calidad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4392084" y="1147233"/>
            <a:ext cx="3412067" cy="516467"/>
          </a:xfrm>
          <a:prstGeom prst="rect">
            <a:avLst/>
          </a:prstGeom>
          <a:solidFill>
            <a:srgbClr val="FF8C19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Ingeniería de producto, proceso y calidad</a:t>
            </a:r>
          </a:p>
        </p:txBody>
      </p:sp>
      <p:sp>
        <p:nvSpPr>
          <p:cNvPr id="13" name="12 Rectángulo"/>
          <p:cNvSpPr/>
          <p:nvPr/>
        </p:nvSpPr>
        <p:spPr bwMode="auto">
          <a:xfrm>
            <a:off x="7890934" y="1750485"/>
            <a:ext cx="3316817" cy="448098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kern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gray">
          <a:xfrm>
            <a:off x="7842251" y="1147233"/>
            <a:ext cx="3414183" cy="516467"/>
          </a:xfrm>
          <a:prstGeom prst="rect">
            <a:avLst/>
          </a:prstGeom>
          <a:solidFill>
            <a:srgbClr val="FF8C19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Procesos de apoyo, </a:t>
            </a:r>
          </a:p>
        </p:txBody>
      </p:sp>
      <p:sp>
        <p:nvSpPr>
          <p:cNvPr id="21515" name="Rectangle 4"/>
          <p:cNvSpPr>
            <a:spLocks noChangeArrowheads="1"/>
          </p:cNvSpPr>
          <p:nvPr/>
        </p:nvSpPr>
        <p:spPr bwMode="gray">
          <a:xfrm>
            <a:off x="7961877" y="1896524"/>
            <a:ext cx="3174400" cy="186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Inventario físico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Inventario cíclico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Recibo de refacciones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Recibo de indirectos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Recibo de servicios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Consumo de servicios, indirectos y refacciones</a:t>
            </a:r>
          </a:p>
        </p:txBody>
      </p:sp>
      <p:sp>
        <p:nvSpPr>
          <p:cNvPr id="11" name="10 Rectángulo"/>
          <p:cNvSpPr/>
          <p:nvPr/>
        </p:nvSpPr>
        <p:spPr bwMode="auto">
          <a:xfrm>
            <a:off x="982133" y="1744134"/>
            <a:ext cx="3321051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gray">
          <a:xfrm>
            <a:off x="935567" y="1147233"/>
            <a:ext cx="3414184" cy="516467"/>
          </a:xfrm>
          <a:prstGeom prst="rect">
            <a:avLst/>
          </a:prstGeom>
          <a:solidFill>
            <a:srgbClr val="FF8C19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Diseño de flojo de materiales y operaciones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1058333" y="1900767"/>
            <a:ext cx="3168651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Diseño de estructura organizacional 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Diseño flujo de materiales y operaciones</a:t>
            </a:r>
          </a:p>
        </p:txBody>
      </p:sp>
    </p:spTree>
    <p:extLst>
      <p:ext uri="{BB962C8B-B14F-4D97-AF65-F5344CB8AC3E}">
        <p14:creationId xmlns:p14="http://schemas.microsoft.com/office/powerpoint/2010/main" val="371320710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gray">
          <a:xfrm>
            <a:off x="1562101" y="101600"/>
            <a:ext cx="8964084" cy="4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714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228594" defTabSz="1219170">
              <a:lnSpc>
                <a:spcPct val="90000"/>
              </a:lnSpc>
              <a:defRPr/>
            </a:pPr>
            <a:endParaRPr lang="es-MX" sz="3000" kern="0">
              <a:solidFill>
                <a:srgbClr val="F79646"/>
              </a:solidFill>
            </a:endParaRPr>
          </a:p>
        </p:txBody>
      </p:sp>
      <p:sp>
        <p:nvSpPr>
          <p:cNvPr id="29699" name="9 Título"/>
          <p:cNvSpPr>
            <a:spLocks noGrp="1"/>
          </p:cNvSpPr>
          <p:nvPr>
            <p:ph type="title" idx="4294967295"/>
          </p:nvPr>
        </p:nvSpPr>
        <p:spPr>
          <a:xfrm>
            <a:off x="1562100" y="300567"/>
            <a:ext cx="9592733" cy="848784"/>
          </a:xfrm>
        </p:spPr>
        <p:txBody>
          <a:bodyPr/>
          <a:lstStyle/>
          <a:p>
            <a:r>
              <a:rPr lang="es-MX" altLang="en-US" sz="3200">
                <a:latin typeface="Arial" panose="020B0604020202020204" pitchFamily="34" charset="0"/>
                <a:cs typeface="Arial" panose="020B0604020202020204" pitchFamily="34" charset="0"/>
              </a:rPr>
              <a:t>Administración y Finanzas</a:t>
            </a:r>
          </a:p>
        </p:txBody>
      </p:sp>
      <p:sp>
        <p:nvSpPr>
          <p:cNvPr id="12" name="11 Rectángulo"/>
          <p:cNvSpPr/>
          <p:nvPr/>
        </p:nvSpPr>
        <p:spPr bwMode="auto">
          <a:xfrm>
            <a:off x="3257551" y="1737784"/>
            <a:ext cx="2768600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gray">
          <a:xfrm>
            <a:off x="3316818" y="1894418"/>
            <a:ext cx="2647949" cy="3139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Administración de pólizas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Tesorería básica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Flujo de efectivo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Contabilidad de bancos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Cierre mensual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Cierre anual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Impuestos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Informes de contabilidad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 Estados financieros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3215218" y="1143000"/>
            <a:ext cx="2851149" cy="518584"/>
          </a:xfrm>
          <a:prstGeom prst="rect">
            <a:avLst/>
          </a:prstGeom>
          <a:solidFill>
            <a:srgbClr val="DEA90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Finanzas y contabilidad general</a:t>
            </a:r>
          </a:p>
        </p:txBody>
      </p:sp>
      <p:sp>
        <p:nvSpPr>
          <p:cNvPr id="13" name="12 Rectángulo"/>
          <p:cNvSpPr/>
          <p:nvPr/>
        </p:nvSpPr>
        <p:spPr bwMode="auto">
          <a:xfrm>
            <a:off x="6165851" y="1754718"/>
            <a:ext cx="2768600" cy="448098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kern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gray">
          <a:xfrm>
            <a:off x="6125634" y="1149351"/>
            <a:ext cx="2851151" cy="518583"/>
          </a:xfrm>
          <a:prstGeom prst="rect">
            <a:avLst/>
          </a:prstGeom>
          <a:solidFill>
            <a:srgbClr val="DEA90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Contabilidad de costos</a:t>
            </a:r>
          </a:p>
        </p:txBody>
      </p:sp>
      <p:sp>
        <p:nvSpPr>
          <p:cNvPr id="21515" name="Rectangle 4"/>
          <p:cNvSpPr>
            <a:spLocks noChangeArrowheads="1"/>
          </p:cNvSpPr>
          <p:nvPr/>
        </p:nvSpPr>
        <p:spPr bwMode="gray">
          <a:xfrm>
            <a:off x="6225117" y="1900767"/>
            <a:ext cx="2650067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Planificación de centros de costos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Costeo  estándar de producto</a:t>
            </a:r>
          </a:p>
        </p:txBody>
      </p:sp>
      <p:sp>
        <p:nvSpPr>
          <p:cNvPr id="11" name="10 Rectángulo"/>
          <p:cNvSpPr/>
          <p:nvPr/>
        </p:nvSpPr>
        <p:spPr bwMode="auto">
          <a:xfrm>
            <a:off x="345018" y="1744134"/>
            <a:ext cx="2772833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gray">
          <a:xfrm>
            <a:off x="306918" y="1149351"/>
            <a:ext cx="2851149" cy="518583"/>
          </a:xfrm>
          <a:prstGeom prst="rect">
            <a:avLst/>
          </a:prstGeom>
          <a:solidFill>
            <a:srgbClr val="DEA90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Cuentas por cobrar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408518" y="1900767"/>
            <a:ext cx="2647949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Cobranza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Administración de saldos de clientes</a:t>
            </a:r>
          </a:p>
        </p:txBody>
      </p:sp>
      <p:sp>
        <p:nvSpPr>
          <p:cNvPr id="18" name="12 Rectángulo"/>
          <p:cNvSpPr/>
          <p:nvPr/>
        </p:nvSpPr>
        <p:spPr bwMode="auto">
          <a:xfrm>
            <a:off x="9076267" y="1754718"/>
            <a:ext cx="2768600" cy="448098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kern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gray">
          <a:xfrm>
            <a:off x="9033934" y="1149351"/>
            <a:ext cx="2851151" cy="518583"/>
          </a:xfrm>
          <a:prstGeom prst="rect">
            <a:avLst/>
          </a:prstGeom>
          <a:solidFill>
            <a:srgbClr val="DEA90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Cuentas por pagar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9135533" y="1900767"/>
            <a:ext cx="2650067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Recibo de facturas (c/orden de compra)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Recibo de facturas (s/orden de compra)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Pago  a proveedores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Administración de saldos de proveedores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Pago a proveedores. (otras monedas)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Anticipos a proveedores</a:t>
            </a:r>
          </a:p>
        </p:txBody>
      </p:sp>
    </p:spTree>
    <p:extLst>
      <p:ext uri="{BB962C8B-B14F-4D97-AF65-F5344CB8AC3E}">
        <p14:creationId xmlns:p14="http://schemas.microsoft.com/office/powerpoint/2010/main" val="308379093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 bwMode="auto">
          <a:xfrm>
            <a:off x="357717" y="1716617"/>
            <a:ext cx="1329267" cy="44852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319618" y="1130300"/>
            <a:ext cx="1403349" cy="516467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Estructura de empresa</a:t>
            </a:r>
          </a:p>
        </p:txBody>
      </p:sp>
      <p:sp>
        <p:nvSpPr>
          <p:cNvPr id="31762" name="Rectangle 8"/>
          <p:cNvSpPr>
            <a:spLocks noChangeArrowheads="1"/>
          </p:cNvSpPr>
          <p:nvPr/>
        </p:nvSpPr>
        <p:spPr bwMode="gray">
          <a:xfrm>
            <a:off x="389467" y="1856318"/>
            <a:ext cx="1265767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Sociedades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Plantas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Almacenes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Sociedad CO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Área de control de crédito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Calendario empresa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</p:txBody>
      </p:sp>
      <p:sp>
        <p:nvSpPr>
          <p:cNvPr id="47" name="16 Rectángulo"/>
          <p:cNvSpPr/>
          <p:nvPr/>
        </p:nvSpPr>
        <p:spPr bwMode="auto">
          <a:xfrm>
            <a:off x="2899834" y="3566584"/>
            <a:ext cx="140335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</p:txBody>
      </p:sp>
      <p:sp>
        <p:nvSpPr>
          <p:cNvPr id="37" name="16 Rectángulo"/>
          <p:cNvSpPr/>
          <p:nvPr/>
        </p:nvSpPr>
        <p:spPr bwMode="auto">
          <a:xfrm>
            <a:off x="1807633" y="1716617"/>
            <a:ext cx="1329267" cy="44852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gray">
          <a:xfrm>
            <a:off x="1771652" y="1130300"/>
            <a:ext cx="1401233" cy="516467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 err="1">
                <a:solidFill>
                  <a:srgbClr val="FFFFFF"/>
                </a:solidFill>
                <a:latin typeface="Calibri"/>
              </a:rPr>
              <a:t>Admin</a:t>
            </a: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. de materiales</a:t>
            </a: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39385" y="1856318"/>
            <a:ext cx="1265767" cy="2400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Materiales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Unidades de medida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Grupos de materiales (familia)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Clasificación de materiales (características y clases)</a:t>
            </a:r>
          </a:p>
        </p:txBody>
      </p:sp>
      <p:sp>
        <p:nvSpPr>
          <p:cNvPr id="51" name="16 Rectángulo"/>
          <p:cNvSpPr/>
          <p:nvPr/>
        </p:nvSpPr>
        <p:spPr bwMode="auto">
          <a:xfrm>
            <a:off x="3257551" y="1716617"/>
            <a:ext cx="1329267" cy="44852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gray">
          <a:xfrm>
            <a:off x="3221568" y="1130300"/>
            <a:ext cx="1401233" cy="516467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Planeación de  producción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gray">
          <a:xfrm>
            <a:off x="3274484" y="1856318"/>
            <a:ext cx="1295400" cy="2400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Planeadores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Parámetros  planeación materiales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Grupo de productos (familias) SOP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Recursos críticos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</p:txBody>
      </p:sp>
      <p:sp>
        <p:nvSpPr>
          <p:cNvPr id="55" name="16 Rectángulo"/>
          <p:cNvSpPr/>
          <p:nvPr/>
        </p:nvSpPr>
        <p:spPr bwMode="auto">
          <a:xfrm>
            <a:off x="4709584" y="1716617"/>
            <a:ext cx="1329267" cy="44852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gray">
          <a:xfrm>
            <a:off x="4671484" y="1130300"/>
            <a:ext cx="1403349" cy="516467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Producción</a:t>
            </a: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gray">
          <a:xfrm>
            <a:off x="4686300" y="1856318"/>
            <a:ext cx="1373717" cy="3139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Puestos de trabajo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Fórmulas de capacidad</a:t>
            </a:r>
          </a:p>
          <a:p>
            <a:pPr defTabSz="1219170">
              <a:buClr>
                <a:schemeClr val="accent3">
                  <a:lumMod val="75000"/>
                </a:schemeClr>
              </a:buClr>
              <a:buSzPct val="150000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Rutas 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Versiones  fabricación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 err="1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BOMs</a:t>
            </a: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 (listas materiales)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Colector de costos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</p:txBody>
      </p:sp>
      <p:sp>
        <p:nvSpPr>
          <p:cNvPr id="59" name="16 Rectángulo"/>
          <p:cNvSpPr/>
          <p:nvPr/>
        </p:nvSpPr>
        <p:spPr bwMode="auto">
          <a:xfrm>
            <a:off x="6159500" y="1716617"/>
            <a:ext cx="1329267" cy="44852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gray">
          <a:xfrm>
            <a:off x="6123518" y="1130300"/>
            <a:ext cx="1401233" cy="516467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Calidad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gray">
          <a:xfrm>
            <a:off x="6191287" y="1856314"/>
            <a:ext cx="1265437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Características de inspección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Especificación de materiales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Planes de inspección</a:t>
            </a:r>
          </a:p>
        </p:txBody>
      </p:sp>
      <p:sp>
        <p:nvSpPr>
          <p:cNvPr id="63" name="16 Rectángulo"/>
          <p:cNvSpPr/>
          <p:nvPr/>
        </p:nvSpPr>
        <p:spPr bwMode="auto">
          <a:xfrm>
            <a:off x="7609417" y="1716617"/>
            <a:ext cx="1329267" cy="44852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gray">
          <a:xfrm>
            <a:off x="7573434" y="1130300"/>
            <a:ext cx="1401233" cy="516467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Compras</a:t>
            </a: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gray">
          <a:xfrm>
            <a:off x="7641167" y="1856318"/>
            <a:ext cx="1265767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Proveedores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Relación material-proveedor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Términos de pago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Lista de precios y descuentos</a:t>
            </a:r>
          </a:p>
        </p:txBody>
      </p:sp>
      <p:sp>
        <p:nvSpPr>
          <p:cNvPr id="67" name="16 Rectángulo"/>
          <p:cNvSpPr/>
          <p:nvPr/>
        </p:nvSpPr>
        <p:spPr bwMode="auto">
          <a:xfrm>
            <a:off x="9061451" y="1716617"/>
            <a:ext cx="1329267" cy="44852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gray">
          <a:xfrm>
            <a:off x="9023351" y="1130300"/>
            <a:ext cx="1403349" cy="516467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Ventas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gray">
          <a:xfrm>
            <a:off x="9093201" y="1856318"/>
            <a:ext cx="1265767" cy="2400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Clientes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Términos de pago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Créditos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Lista de precios y descuentos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Historial de consumo de ventas</a:t>
            </a:r>
          </a:p>
        </p:txBody>
      </p:sp>
      <p:sp>
        <p:nvSpPr>
          <p:cNvPr id="71" name="16 Rectángulo"/>
          <p:cNvSpPr/>
          <p:nvPr/>
        </p:nvSpPr>
        <p:spPr bwMode="auto">
          <a:xfrm>
            <a:off x="10511367" y="1716617"/>
            <a:ext cx="1329267" cy="44852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gray">
          <a:xfrm>
            <a:off x="10475385" y="1130300"/>
            <a:ext cx="1401233" cy="516467"/>
          </a:xfrm>
          <a:prstGeom prst="rect">
            <a:avLst/>
          </a:prstGeom>
          <a:solidFill>
            <a:srgbClr val="00206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Finanzas y contabilidad</a:t>
            </a: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gray">
          <a:xfrm>
            <a:off x="10543118" y="1856318"/>
            <a:ext cx="1265767" cy="3877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Catálogo de cuentas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Centros de costos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Centros de beneficio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Bancos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Elementos de costos primarios y secundarios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Clases de actividad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Precios por actividad</a:t>
            </a:r>
          </a:p>
        </p:txBody>
      </p:sp>
      <p:sp>
        <p:nvSpPr>
          <p:cNvPr id="30747" name="9 Título"/>
          <p:cNvSpPr txBox="1">
            <a:spLocks/>
          </p:cNvSpPr>
          <p:nvPr/>
        </p:nvSpPr>
        <p:spPr bwMode="auto">
          <a:xfrm>
            <a:off x="1562100" y="300567"/>
            <a:ext cx="9592733" cy="84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219170"/>
            <a:r>
              <a:rPr lang="es-MX" altLang="en-US" sz="3200" kern="0">
                <a:solidFill>
                  <a:schemeClr val="accent1"/>
                </a:solidFill>
              </a:rPr>
              <a:t>Datos maestros</a:t>
            </a:r>
          </a:p>
        </p:txBody>
      </p:sp>
    </p:spTree>
    <p:extLst>
      <p:ext uri="{BB962C8B-B14F-4D97-AF65-F5344CB8AC3E}">
        <p14:creationId xmlns:p14="http://schemas.microsoft.com/office/powerpoint/2010/main" val="412738691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9 Título"/>
          <p:cNvSpPr>
            <a:spLocks noGrp="1"/>
          </p:cNvSpPr>
          <p:nvPr>
            <p:ph type="title" idx="4294967295"/>
          </p:nvPr>
        </p:nvSpPr>
        <p:spPr>
          <a:xfrm>
            <a:off x="1562100" y="300567"/>
            <a:ext cx="9592733" cy="848784"/>
          </a:xfrm>
        </p:spPr>
        <p:txBody>
          <a:bodyPr/>
          <a:lstStyle/>
          <a:p>
            <a:r>
              <a:rPr lang="es-MX" altLang="en-US" sz="3200">
                <a:latin typeface="Arial" panose="020B0604020202020204" pitchFamily="34" charset="0"/>
                <a:cs typeface="Arial" panose="020B0604020202020204" pitchFamily="34" charset="0"/>
              </a:rPr>
              <a:t>Reportes estándar</a:t>
            </a:r>
          </a:p>
        </p:txBody>
      </p:sp>
      <p:sp>
        <p:nvSpPr>
          <p:cNvPr id="12" name="11 Rectángulo"/>
          <p:cNvSpPr/>
          <p:nvPr/>
        </p:nvSpPr>
        <p:spPr bwMode="auto">
          <a:xfrm>
            <a:off x="2645833" y="1718734"/>
            <a:ext cx="2194984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gray">
          <a:xfrm>
            <a:off x="2694141" y="1876625"/>
            <a:ext cx="2099167" cy="4062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Transacciones (entradas, consumos, transferencias, salidas...)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Evaluación de inventarios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Lista de requerimientos de stock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Análisis ABC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Análisis de cobertura de inventarios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Rotación de inventarios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Faltantes de materiales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Documento de material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Resumen de stocks 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2614084" y="1128184"/>
            <a:ext cx="2260600" cy="516467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Administración de materiales</a:t>
            </a:r>
          </a:p>
        </p:txBody>
      </p:sp>
      <p:sp>
        <p:nvSpPr>
          <p:cNvPr id="13" name="12 Rectángulo"/>
          <p:cNvSpPr/>
          <p:nvPr/>
        </p:nvSpPr>
        <p:spPr bwMode="auto">
          <a:xfrm>
            <a:off x="4953000" y="1735667"/>
            <a:ext cx="2194984" cy="4480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gray">
          <a:xfrm>
            <a:off x="4921251" y="1128184"/>
            <a:ext cx="2260600" cy="516467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Manufactura y calidad</a:t>
            </a:r>
          </a:p>
        </p:txBody>
      </p:sp>
      <p:sp>
        <p:nvSpPr>
          <p:cNvPr id="21515" name="Rectangle 4"/>
          <p:cNvSpPr>
            <a:spLocks noChangeArrowheads="1"/>
          </p:cNvSpPr>
          <p:nvPr/>
        </p:nvSpPr>
        <p:spPr bwMode="gray">
          <a:xfrm>
            <a:off x="4999567" y="1883834"/>
            <a:ext cx="2101851" cy="3693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Producciones y desperdicios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Consumos de producción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Costeo de producto por orden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Mensajes de acción del MPS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Control de paros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Evaluación de capacidad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Programa de producción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Evaluación de resultados de calidad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Información de ordenes de producción</a:t>
            </a:r>
          </a:p>
        </p:txBody>
      </p:sp>
      <p:sp>
        <p:nvSpPr>
          <p:cNvPr id="11" name="10 Rectángulo"/>
          <p:cNvSpPr/>
          <p:nvPr/>
        </p:nvSpPr>
        <p:spPr bwMode="auto">
          <a:xfrm>
            <a:off x="336551" y="1725084"/>
            <a:ext cx="2199216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gray">
          <a:xfrm>
            <a:off x="306917" y="1128184"/>
            <a:ext cx="2260600" cy="516467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Finanzas, costos y contabilidad general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387351" y="1883834"/>
            <a:ext cx="2099733" cy="3139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Costeo estándar de productos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Flujo de efectivo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Asientos contables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Estados financieros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Análisis por centro de costos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Registro de cheques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Impuestos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Documento contable de material</a:t>
            </a:r>
          </a:p>
        </p:txBody>
      </p:sp>
      <p:sp>
        <p:nvSpPr>
          <p:cNvPr id="18" name="12 Rectángulo"/>
          <p:cNvSpPr/>
          <p:nvPr/>
        </p:nvSpPr>
        <p:spPr bwMode="auto">
          <a:xfrm>
            <a:off x="7260167" y="1735667"/>
            <a:ext cx="2194984" cy="4480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gray">
          <a:xfrm>
            <a:off x="7226300" y="1128184"/>
            <a:ext cx="2260600" cy="516467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Compras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7306733" y="1883834"/>
            <a:ext cx="2101851" cy="3835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Análisis ABC de proveedores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Compras por proveedor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Compras por material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Compras por número de pedido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Recibos/devoluciones por proveedor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Mensajes de acción de MRP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Comparativo </a:t>
            </a:r>
            <a:r>
              <a:rPr lang="es-ES" sz="1133" kern="0" dirty="0" err="1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releases</a:t>
            </a: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Análisis de cobertura de inventarios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Orden de compra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33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33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Evaluación de proveedores</a:t>
            </a:r>
          </a:p>
        </p:txBody>
      </p:sp>
      <p:sp>
        <p:nvSpPr>
          <p:cNvPr id="21" name="12 Rectángulo"/>
          <p:cNvSpPr/>
          <p:nvPr/>
        </p:nvSpPr>
        <p:spPr bwMode="auto">
          <a:xfrm>
            <a:off x="9567333" y="1735667"/>
            <a:ext cx="2194984" cy="4480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gray">
          <a:xfrm>
            <a:off x="9533467" y="1128184"/>
            <a:ext cx="2260600" cy="516467"/>
          </a:xfrm>
          <a:prstGeom prst="rect">
            <a:avLst/>
          </a:prstGeom>
          <a:solidFill>
            <a:srgbClr val="0070C0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0" tIns="0" rIns="0" bIns="12701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Ventas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gray">
          <a:xfrm>
            <a:off x="9613405" y="1882985"/>
            <a:ext cx="2102136" cy="3693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Análisis de ventas por cliente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Análisis de ventas por producto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Ordenes de venta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Facturas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Documentos de ventas bloqueados o incompletos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highlight>
                <a:srgbClr val="FFFF00"/>
              </a:highlight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Crédito del cliente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Devoluciones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 err="1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Backorders</a:t>
            </a: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Disponibilidad de inventario (ATP)</a:t>
            </a:r>
          </a:p>
        </p:txBody>
      </p:sp>
    </p:spTree>
    <p:extLst>
      <p:ext uri="{BB962C8B-B14F-4D97-AF65-F5344CB8AC3E}">
        <p14:creationId xmlns:p14="http://schemas.microsoft.com/office/powerpoint/2010/main" val="27427788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9 Título"/>
          <p:cNvSpPr>
            <a:spLocks noGrp="1"/>
          </p:cNvSpPr>
          <p:nvPr>
            <p:ph type="title" idx="4294967295"/>
          </p:nvPr>
        </p:nvSpPr>
        <p:spPr>
          <a:xfrm>
            <a:off x="1562100" y="300567"/>
            <a:ext cx="9592733" cy="848784"/>
          </a:xfrm>
        </p:spPr>
        <p:txBody>
          <a:bodyPr/>
          <a:lstStyle/>
          <a:p>
            <a:r>
              <a:rPr lang="es-MX" altLang="en-US" sz="3200">
                <a:latin typeface="Arial" panose="020B0604020202020204" pitchFamily="34" charset="0"/>
                <a:cs typeface="Arial" panose="020B0604020202020204" pitchFamily="34" charset="0"/>
              </a:rPr>
              <a:t>Agregados funcionales</a:t>
            </a:r>
          </a:p>
        </p:txBody>
      </p:sp>
      <p:sp>
        <p:nvSpPr>
          <p:cNvPr id="12" name="11 Rectángulo"/>
          <p:cNvSpPr/>
          <p:nvPr/>
        </p:nvSpPr>
        <p:spPr bwMode="auto">
          <a:xfrm>
            <a:off x="3257551" y="1718734"/>
            <a:ext cx="2768600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gray">
          <a:xfrm>
            <a:off x="3316818" y="1877485"/>
            <a:ext cx="264794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Cargas iniciales (materiales, hojas de ruta ..)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Reporte de notificación de producción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Lectura etiquetas CB producto terminado (3 etiqueta)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Impresión etiquetas CB producto terminado (3 formatos)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3215218" y="1128184"/>
            <a:ext cx="2851149" cy="516467"/>
          </a:xfrm>
          <a:prstGeom prst="rect">
            <a:avLst/>
          </a:prstGeom>
          <a:solidFill>
            <a:srgbClr val="8639A5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Manufactura y calidad</a:t>
            </a:r>
          </a:p>
        </p:txBody>
      </p:sp>
      <p:sp>
        <p:nvSpPr>
          <p:cNvPr id="13" name="12 Rectángulo"/>
          <p:cNvSpPr/>
          <p:nvPr/>
        </p:nvSpPr>
        <p:spPr bwMode="auto">
          <a:xfrm>
            <a:off x="6165851" y="1718734"/>
            <a:ext cx="2768600" cy="44831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gray">
          <a:xfrm>
            <a:off x="6125634" y="1128184"/>
            <a:ext cx="2851151" cy="516467"/>
          </a:xfrm>
          <a:prstGeom prst="rect">
            <a:avLst/>
          </a:prstGeom>
          <a:solidFill>
            <a:srgbClr val="8639A5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Abastecimiento y materiales</a:t>
            </a:r>
          </a:p>
        </p:txBody>
      </p:sp>
      <p:sp>
        <p:nvSpPr>
          <p:cNvPr id="21515" name="Rectangle 4"/>
          <p:cNvSpPr>
            <a:spLocks noChangeArrowheads="1"/>
          </p:cNvSpPr>
          <p:nvPr/>
        </p:nvSpPr>
        <p:spPr bwMode="gray">
          <a:xfrm>
            <a:off x="6225117" y="1883834"/>
            <a:ext cx="2650067" cy="169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Formato orden de compra impresa</a:t>
            </a:r>
          </a:p>
        </p:txBody>
      </p:sp>
      <p:sp>
        <p:nvSpPr>
          <p:cNvPr id="11" name="10 Rectángulo"/>
          <p:cNvSpPr/>
          <p:nvPr/>
        </p:nvSpPr>
        <p:spPr bwMode="auto">
          <a:xfrm>
            <a:off x="345018" y="1718734"/>
            <a:ext cx="2772833" cy="44873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sz="1600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gray">
          <a:xfrm>
            <a:off x="306918" y="1128184"/>
            <a:ext cx="2851149" cy="516467"/>
          </a:xfrm>
          <a:prstGeom prst="rect">
            <a:avLst/>
          </a:prstGeom>
          <a:solidFill>
            <a:srgbClr val="8639A5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ES" sz="1200" b="1" kern="0" dirty="0">
                <a:solidFill>
                  <a:srgbClr val="FFFFFF"/>
                </a:solidFill>
                <a:latin typeface="Calibri"/>
              </a:rPr>
              <a:t>Finanzas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408518" y="1877485"/>
            <a:ext cx="264794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Cargas iniciales (cuentas, CC, ..)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Formato de cheque (1 banco)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Formato de archivo de pagos (1 banco)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Estado de cuenta electrónico (1 banco)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2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2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Impresión estados financieros</a:t>
            </a:r>
          </a:p>
        </p:txBody>
      </p:sp>
      <p:sp>
        <p:nvSpPr>
          <p:cNvPr id="18" name="12 Rectángulo"/>
          <p:cNvSpPr/>
          <p:nvPr/>
        </p:nvSpPr>
        <p:spPr bwMode="auto">
          <a:xfrm>
            <a:off x="9076267" y="1718734"/>
            <a:ext cx="2768600" cy="44831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es-ES" kern="0" dirty="0">
              <a:solidFill>
                <a:srgbClr val="008CD2">
                  <a:lumMod val="50000"/>
                </a:srgbClr>
              </a:solidFill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gray">
          <a:xfrm>
            <a:off x="9033934" y="1128184"/>
            <a:ext cx="2851151" cy="516467"/>
          </a:xfrm>
          <a:prstGeom prst="rect">
            <a:avLst/>
          </a:prstGeom>
          <a:solidFill>
            <a:srgbClr val="8639A5"/>
          </a:solidFill>
          <a:ln w="38103">
            <a:noFill/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lIns="7196" tIns="7196" rIns="7196" bIns="7196" anchor="ctr" anchorCtr="1"/>
          <a:lstStyle/>
          <a:p>
            <a:pPr algn="ctr" defTabSz="1219170">
              <a:defRPr/>
            </a:pPr>
            <a:r>
              <a:rPr lang="es-MX" sz="1200" b="1" kern="0" dirty="0">
                <a:solidFill>
                  <a:srgbClr val="FFFFFF"/>
                </a:solidFill>
                <a:latin typeface="Calibri"/>
              </a:rPr>
              <a:t>Ventas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9135533" y="1877485"/>
            <a:ext cx="2650067" cy="15234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12700" bIns="0">
            <a:spAutoFit/>
          </a:bodyPr>
          <a:lstStyle/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Formato de factura clientes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Interfaces recibo EDI 830 / 862 - plan  de entregas (1 cliente)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Interface envío EDI 856 ASN (1 cliente)</a:t>
            </a: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endParaRPr lang="es-ES" sz="1100" kern="0" dirty="0">
              <a:solidFill>
                <a:srgbClr val="008CD2">
                  <a:lumMod val="50000"/>
                </a:srgbClr>
              </a:solidFill>
              <a:ea typeface="ＭＳ Ｐゴシック" charset="-128"/>
            </a:endParaRPr>
          </a:p>
          <a:p>
            <a:pPr marL="228594" indent="-228594" defTabSz="1219170">
              <a:buClr>
                <a:schemeClr val="accent3">
                  <a:lumMod val="75000"/>
                </a:schemeClr>
              </a:buClr>
              <a:buSzPct val="150000"/>
              <a:buFont typeface="Wingdings" panose="05000000000000000000" pitchFamily="2" charset="2"/>
              <a:buChar char="ü"/>
              <a:defRPr/>
            </a:pPr>
            <a:r>
              <a:rPr lang="es-ES" sz="1100" kern="0" dirty="0">
                <a:solidFill>
                  <a:srgbClr val="008CD2">
                    <a:lumMod val="50000"/>
                  </a:srgbClr>
                </a:solidFill>
                <a:ea typeface="ＭＳ Ｐゴシック" charset="-128"/>
              </a:rPr>
              <a:t>Interfaces de facturación electrónica (campos mandatorios SAT)</a:t>
            </a:r>
          </a:p>
        </p:txBody>
      </p:sp>
    </p:spTree>
    <p:extLst>
      <p:ext uri="{BB962C8B-B14F-4D97-AF65-F5344CB8AC3E}">
        <p14:creationId xmlns:p14="http://schemas.microsoft.com/office/powerpoint/2010/main" val="95295152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vanzer 2015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Widescreen</PresentationFormat>
  <Paragraphs>388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MS PGothic</vt:lpstr>
      <vt:lpstr>MS PGothic</vt:lpstr>
      <vt:lpstr>Arial</vt:lpstr>
      <vt:lpstr>Avenir Black</vt:lpstr>
      <vt:lpstr>Avenir Light</vt:lpstr>
      <vt:lpstr>Avenir Medium</vt:lpstr>
      <vt:lpstr>Calibri</vt:lpstr>
      <vt:lpstr>Calibri Light</vt:lpstr>
      <vt:lpstr>Wingdings</vt:lpstr>
      <vt:lpstr>Office Theme</vt:lpstr>
      <vt:lpstr>Advanzer 2015</vt:lpstr>
      <vt:lpstr>Alcance JIT</vt:lpstr>
      <vt:lpstr>Ciclo de planeación comercial y operaciones</vt:lpstr>
      <vt:lpstr>Ciclo de ejecución de manufactura  y materiales</vt:lpstr>
      <vt:lpstr>Flujo materiales, ingeniería de producto y procesos de apoyo</vt:lpstr>
      <vt:lpstr>Administración y Finanzas</vt:lpstr>
      <vt:lpstr>PowerPoint Presentation</vt:lpstr>
      <vt:lpstr>Reportes estándar</vt:lpstr>
      <vt:lpstr>Agregados funcionales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Alcance JIT</dc:title>
  <dc:creator>Melissa Valdés</dc:creator>
  <cp:lastModifiedBy>Melissa Valdés</cp:lastModifiedBy>
  <cp:revision>1</cp:revision>
  <dcterms:created xsi:type="dcterms:W3CDTF">2016-09-08T22:20:33Z</dcterms:created>
  <dcterms:modified xsi:type="dcterms:W3CDTF">2016-09-08T22:20:46Z</dcterms:modified>
</cp:coreProperties>
</file>