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8" r:id="rId2"/>
  </p:sldMasterIdLst>
  <p:notesMasterIdLst>
    <p:notesMasterId r:id="rId12"/>
  </p:notesMasterIdLst>
  <p:handoutMasterIdLst>
    <p:handoutMasterId r:id="rId13"/>
  </p:handoutMasterIdLst>
  <p:sldIdLst>
    <p:sldId id="271" r:id="rId3"/>
    <p:sldId id="261" r:id="rId4"/>
    <p:sldId id="277" r:id="rId5"/>
    <p:sldId id="281" r:id="rId6"/>
    <p:sldId id="280" r:id="rId7"/>
    <p:sldId id="279" r:id="rId8"/>
    <p:sldId id="274" r:id="rId9"/>
    <p:sldId id="276" r:id="rId10"/>
    <p:sldId id="256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75" d="100"/>
          <a:sy n="75" d="100"/>
        </p:scale>
        <p:origin x="1236" y="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16/08/2016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16/08/2016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1" tIns="45236" rIns="90471" bIns="45236" anchor="b"/>
          <a:lstStyle>
            <a:lvl1pPr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F10111D-A017-4099-921E-819F9C8CE21B}" type="slidenum">
              <a:rPr lang="es-MX" altLang="es-MX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s-MX" altLang="es-MX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16/08/2016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16/08/2016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ChangeArrowheads="1"/>
          </p:cNvSpPr>
          <p:nvPr userDrawn="1"/>
        </p:nvSpPr>
        <p:spPr bwMode="auto">
          <a:xfrm>
            <a:off x="6349" y="839391"/>
            <a:ext cx="9145588" cy="37611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4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135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6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88" y="4763"/>
            <a:ext cx="9144000" cy="5160169"/>
            <a:chOff x="1587" y="6347"/>
            <a:chExt cx="9144000" cy="6879503"/>
          </a:xfrm>
        </p:grpSpPr>
        <p:grpSp>
          <p:nvGrpSpPr>
            <p:cNvPr id="3" name="Group 15"/>
            <p:cNvGrpSpPr>
              <a:grpSpLocks/>
            </p:cNvGrpSpPr>
            <p:nvPr userDrawn="1"/>
          </p:nvGrpSpPr>
          <p:grpSpPr bwMode="auto">
            <a:xfrm>
              <a:off x="1587" y="6165201"/>
              <a:ext cx="9144000" cy="720649"/>
              <a:chOff x="1587" y="6165201"/>
              <a:chExt cx="9144000" cy="720649"/>
            </a:xfrm>
          </p:grpSpPr>
          <p:sp>
            <p:nvSpPr>
              <p:cNvPr id="9" name="Rectangle 13"/>
              <p:cNvSpPr>
                <a:spLocks noChangeArrowheads="1"/>
              </p:cNvSpPr>
              <p:nvPr userDrawn="1"/>
            </p:nvSpPr>
            <p:spPr bwMode="auto">
              <a:xfrm>
                <a:off x="1587" y="6165201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s-MX" altLang="es-MX" sz="1125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6165201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MX" altLang="es-MX" sz="750" b="1">
                    <a:solidFill>
                      <a:srgbClr val="000000"/>
                    </a:solidFill>
                  </a:rPr>
                  <a:t>Salida</a:t>
                </a:r>
                <a:endParaRPr lang="es-ES" altLang="es-MX" sz="75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1587" y="406355"/>
              <a:ext cx="9144000" cy="720649"/>
              <a:chOff x="1587" y="406355"/>
              <a:chExt cx="9144000" cy="720649"/>
            </a:xfrm>
          </p:grpSpPr>
          <p:sp>
            <p:nvSpPr>
              <p:cNvPr id="7" name="Rectangle 10"/>
              <p:cNvSpPr>
                <a:spLocks noChangeArrowheads="1"/>
              </p:cNvSpPr>
              <p:nvPr userDrawn="1"/>
            </p:nvSpPr>
            <p:spPr bwMode="auto">
              <a:xfrm>
                <a:off x="1587" y="406355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s-MX" altLang="es-MX" sz="1125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11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406355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MX" altLang="es-MX" sz="750" b="1">
                    <a:solidFill>
                      <a:srgbClr val="000000"/>
                    </a:solidFill>
                  </a:rPr>
                  <a:t>Entrada</a:t>
                </a:r>
                <a:endParaRPr lang="es-ES" altLang="es-MX" sz="75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" name="Rectangle 19"/>
            <p:cNvSpPr>
              <a:spLocks noChangeArrowheads="1"/>
            </p:cNvSpPr>
            <p:nvPr userDrawn="1"/>
          </p:nvSpPr>
          <p:spPr bwMode="auto">
            <a:xfrm>
              <a:off x="3174" y="6347"/>
              <a:ext cx="9140825" cy="395247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125">
                <a:solidFill>
                  <a:srgbClr val="000000"/>
                </a:solidFill>
              </a:endParaRPr>
            </a:p>
          </p:txBody>
        </p:sp>
        <p:pic>
          <p:nvPicPr>
            <p:cNvPr id="6" name="Picture 18" descr="scai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188" y="23813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22" descr="pharmala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0"/>
            <a:ext cx="404812" cy="30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3202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5"/>
          <p:cNvSpPr>
            <a:spLocks noGrp="1"/>
          </p:cNvSpPr>
          <p:nvPr>
            <p:ph type="title"/>
          </p:nvPr>
        </p:nvSpPr>
        <p:spPr>
          <a:xfrm>
            <a:off x="4601260" y="2625757"/>
            <a:ext cx="4319046" cy="12095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2100" b="1" spc="-113" baseline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95170" y="3867894"/>
            <a:ext cx="4325137" cy="4462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80000"/>
              </a:lnSpc>
              <a:buNone/>
              <a:defRPr sz="135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125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10318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16/08/2016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96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MX" dirty="0"/>
              <a:t>Consumo Indirectos y Refacciones</a:t>
            </a:r>
            <a:endParaRPr lang="es-ES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altLang="es-MX" dirty="0"/>
              <a:t>El escenario de consumo de indirectos y refacciones es disparado por una necesidad, por ejemplo, de mantenimiento.</a:t>
            </a:r>
          </a:p>
          <a:p>
            <a:pPr algn="just"/>
            <a:r>
              <a:rPr lang="es-MX" altLang="es-MX" dirty="0"/>
              <a:t>En caso de no existir inventario, deberán de ejecutarse los procesos de requisiciones, pedidos de compra y recepción para refacciones e indirectos.</a:t>
            </a:r>
          </a:p>
          <a:p>
            <a:pPr algn="just"/>
            <a:r>
              <a:rPr lang="es-MX" altLang="es-MX" dirty="0"/>
              <a:t>El material es tomado del almacén y su consumo es cargado al centro de costos asignado permitiendo llevar un mejor control presupuestal.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Apoya en el análisis los gastos de mantenimiento para las máquinas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tener control del inventario para evitar paros de las líneas de producción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Almacenista</a:t>
            </a:r>
            <a:endParaRPr lang="es-ES" dirty="0"/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414546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52"/>
          <p:cNvSpPr>
            <a:spLocks noChangeArrowheads="1"/>
          </p:cNvSpPr>
          <p:nvPr/>
        </p:nvSpPr>
        <p:spPr bwMode="auto">
          <a:xfrm>
            <a:off x="4200017" y="1354931"/>
            <a:ext cx="863203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MMBE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Consulta</a:t>
            </a:r>
            <a:r>
              <a:rPr lang="es-ES" altLang="es-MX" sz="600" b="1">
                <a:solidFill>
                  <a:srgbClr val="000000"/>
                </a:solidFill>
              </a:rPr>
              <a:t> de Inventario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70662" name="Rectangle 52"/>
          <p:cNvSpPr>
            <a:spLocks noChangeArrowheads="1"/>
          </p:cNvSpPr>
          <p:nvPr/>
        </p:nvSpPr>
        <p:spPr bwMode="auto">
          <a:xfrm>
            <a:off x="4200017" y="3665935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MIGO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Consumo de Productos por Centro de Costos</a:t>
            </a:r>
          </a:p>
        </p:txBody>
      </p:sp>
      <p:sp>
        <p:nvSpPr>
          <p:cNvPr id="70663" name="AutoShape 44"/>
          <p:cNvSpPr>
            <a:spLocks noChangeArrowheads="1"/>
          </p:cNvSpPr>
          <p:nvPr/>
        </p:nvSpPr>
        <p:spPr bwMode="auto">
          <a:xfrm>
            <a:off x="4253595" y="2087166"/>
            <a:ext cx="756047" cy="377428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" altLang="es-MX" sz="600" b="1" dirty="0">
                <a:solidFill>
                  <a:srgbClr val="000000"/>
                </a:solidFill>
              </a:rPr>
              <a:t>Inventario</a:t>
            </a:r>
          </a:p>
        </p:txBody>
      </p:sp>
      <p:cxnSp>
        <p:nvCxnSpPr>
          <p:cNvPr id="70664" name="AutoShape 268"/>
          <p:cNvCxnSpPr>
            <a:cxnSpLocks noChangeShapeType="1"/>
            <a:stCxn id="37" idx="2"/>
            <a:endCxn id="70660" idx="0"/>
          </p:cNvCxnSpPr>
          <p:nvPr/>
        </p:nvCxnSpPr>
        <p:spPr bwMode="auto">
          <a:xfrm flipH="1">
            <a:off x="4631619" y="771524"/>
            <a:ext cx="1758" cy="583407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5" name="AutoShape 269"/>
          <p:cNvCxnSpPr>
            <a:cxnSpLocks noChangeShapeType="1"/>
            <a:stCxn id="70660" idx="2"/>
            <a:endCxn id="70663" idx="0"/>
          </p:cNvCxnSpPr>
          <p:nvPr/>
        </p:nvCxnSpPr>
        <p:spPr bwMode="auto">
          <a:xfrm>
            <a:off x="4631619" y="1732360"/>
            <a:ext cx="0" cy="35480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7" name="AutoShape 271"/>
          <p:cNvCxnSpPr>
            <a:cxnSpLocks noChangeShapeType="1"/>
            <a:stCxn id="70663" idx="3"/>
            <a:endCxn id="70679" idx="0"/>
          </p:cNvCxnSpPr>
          <p:nvPr/>
        </p:nvCxnSpPr>
        <p:spPr bwMode="auto">
          <a:xfrm>
            <a:off x="5009642" y="2275880"/>
            <a:ext cx="972146" cy="616148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8" name="Text Box 78"/>
          <p:cNvSpPr txBox="1">
            <a:spLocks noChangeArrowheads="1"/>
          </p:cNvSpPr>
          <p:nvPr/>
        </p:nvSpPr>
        <p:spPr bwMode="auto">
          <a:xfrm>
            <a:off x="4017502" y="2141935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 dirty="0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70669" name="Text Box 77"/>
          <p:cNvSpPr txBox="1">
            <a:spLocks noChangeArrowheads="1"/>
          </p:cNvSpPr>
          <p:nvPr/>
        </p:nvSpPr>
        <p:spPr bwMode="auto">
          <a:xfrm>
            <a:off x="5105983" y="2141935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0673" name="AutoShape 45"/>
          <p:cNvSpPr>
            <a:spLocks noChangeArrowheads="1"/>
          </p:cNvSpPr>
          <p:nvPr/>
        </p:nvSpPr>
        <p:spPr bwMode="auto">
          <a:xfrm>
            <a:off x="4179776" y="2892028"/>
            <a:ext cx="903685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Surtir Material</a:t>
            </a:r>
          </a:p>
        </p:txBody>
      </p:sp>
      <p:sp>
        <p:nvSpPr>
          <p:cNvPr id="70675" name="Rectangle 50"/>
          <p:cNvSpPr>
            <a:spLocks noChangeArrowheads="1"/>
          </p:cNvSpPr>
          <p:nvPr/>
        </p:nvSpPr>
        <p:spPr bwMode="auto">
          <a:xfrm>
            <a:off x="2797706" y="2087166"/>
            <a:ext cx="86439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MB21 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Solicitud Consumo de Materiales por Centro de Costos – </a:t>
            </a:r>
            <a:r>
              <a:rPr lang="es-MX" altLang="es-MX" sz="600" b="1" dirty="0">
                <a:solidFill>
                  <a:schemeClr val="accent3">
                    <a:lumMod val="75000"/>
                  </a:schemeClr>
                </a:solidFill>
              </a:rPr>
              <a:t>MOV 201</a:t>
            </a:r>
            <a:endParaRPr lang="es-MX" altLang="es-MX" sz="600" b="1" i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677" name="Rectangle 50"/>
          <p:cNvSpPr>
            <a:spLocks noChangeArrowheads="1"/>
          </p:cNvSpPr>
          <p:nvPr/>
        </p:nvSpPr>
        <p:spPr bwMode="auto">
          <a:xfrm>
            <a:off x="1666215" y="2087166"/>
            <a:ext cx="864394" cy="384571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MB25</a:t>
            </a:r>
          </a:p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Lista de Reservas</a:t>
            </a:r>
            <a:endParaRPr lang="es-MX" altLang="es-MX" sz="600" b="1" i="1" u="sng" dirty="0">
              <a:solidFill>
                <a:srgbClr val="000000"/>
              </a:solidFill>
            </a:endParaRPr>
          </a:p>
        </p:txBody>
      </p:sp>
      <p:sp>
        <p:nvSpPr>
          <p:cNvPr id="70679" name="AutoShape 45"/>
          <p:cNvSpPr>
            <a:spLocks noChangeArrowheads="1"/>
          </p:cNvSpPr>
          <p:nvPr/>
        </p:nvSpPr>
        <p:spPr bwMode="auto">
          <a:xfrm>
            <a:off x="5529945" y="2892028"/>
            <a:ext cx="903685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Aviso a Compras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sp>
        <p:nvSpPr>
          <p:cNvPr id="70681" name="AutoShape 43"/>
          <p:cNvSpPr>
            <a:spLocks noChangeArrowheads="1"/>
          </p:cNvSpPr>
          <p:nvPr/>
        </p:nvSpPr>
        <p:spPr bwMode="auto">
          <a:xfrm>
            <a:off x="4194064" y="4684872"/>
            <a:ext cx="863203" cy="377429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Control</a:t>
            </a:r>
          </a:p>
          <a:p>
            <a:pPr algn="ctr" eaLnBrk="1" hangingPunct="1"/>
            <a:r>
              <a:rPr lang="es-ES" altLang="es-MX" sz="600" b="1" dirty="0">
                <a:solidFill>
                  <a:srgbClr val="000000"/>
                </a:solidFill>
              </a:rPr>
              <a:t>de Gastos por Centro de Costos</a:t>
            </a:r>
            <a:endParaRPr lang="es-ES_tradnl" altLang="es-MX" sz="600" b="1" dirty="0">
              <a:solidFill>
                <a:srgbClr val="000000"/>
              </a:solidFill>
            </a:endParaRPr>
          </a:p>
        </p:txBody>
      </p:sp>
      <p:sp>
        <p:nvSpPr>
          <p:cNvPr id="70683" name="Oval 38"/>
          <p:cNvSpPr>
            <a:spLocks noChangeArrowheads="1"/>
          </p:cNvSpPr>
          <p:nvPr/>
        </p:nvSpPr>
        <p:spPr bwMode="auto">
          <a:xfrm>
            <a:off x="5984764" y="3745706"/>
            <a:ext cx="215504" cy="21669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0685" name="AutoShape 125"/>
          <p:cNvSpPr>
            <a:spLocks noChangeArrowheads="1"/>
          </p:cNvSpPr>
          <p:nvPr/>
        </p:nvSpPr>
        <p:spPr bwMode="auto">
          <a:xfrm>
            <a:off x="2804833" y="2892028"/>
            <a:ext cx="863203" cy="377429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Impresión de </a:t>
            </a:r>
          </a:p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 err="1"/>
              <a:t>Consumo</a:t>
            </a:r>
            <a:r>
              <a:rPr dirty="0"/>
              <a:t> de </a:t>
            </a:r>
            <a:r>
              <a:rPr dirty="0" err="1"/>
              <a:t>Indirectos</a:t>
            </a:r>
            <a:r>
              <a:rPr dirty="0"/>
              <a:t> y </a:t>
            </a:r>
            <a:r>
              <a:rPr dirty="0" err="1"/>
              <a:t>Refacciones</a:t>
            </a:r>
            <a:endParaRPr dirty="0"/>
          </a:p>
        </p:txBody>
      </p:sp>
      <p:sp>
        <p:nvSpPr>
          <p:cNvPr id="5" name="CuadroTexto 4"/>
          <p:cNvSpPr txBox="1"/>
          <p:nvPr/>
        </p:nvSpPr>
        <p:spPr>
          <a:xfrm rot="16200000">
            <a:off x="-1677043" y="2648380"/>
            <a:ext cx="37234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50" b="1" dirty="0">
                <a:latin typeface="Arial" panose="020B0604020202020204" pitchFamily="34" charset="0"/>
                <a:cs typeface="Arial" panose="020B0604020202020204" pitchFamily="34" charset="0"/>
              </a:rPr>
              <a:t>Almacenista</a:t>
            </a:r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4203534" y="340556"/>
            <a:ext cx="859686" cy="43096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dirty="0">
                <a:solidFill>
                  <a:srgbClr val="000000"/>
                </a:solidFill>
                <a:ea typeface="MS PGothic" panose="020B0600070205080204" pitchFamily="34" charset="-128"/>
              </a:rPr>
              <a:t>Necesidad de consumo de indirectos y refacciones</a:t>
            </a:r>
          </a:p>
        </p:txBody>
      </p:sp>
      <p:cxnSp>
        <p:nvCxnSpPr>
          <p:cNvPr id="11" name="Straight Arrow Connector 10"/>
          <p:cNvCxnSpPr>
            <a:stCxn id="70663" idx="1"/>
            <a:endCxn id="70675" idx="3"/>
          </p:cNvCxnSpPr>
          <p:nvPr/>
        </p:nvCxnSpPr>
        <p:spPr>
          <a:xfrm flipH="1">
            <a:off x="3662100" y="2275880"/>
            <a:ext cx="59149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70675" idx="1"/>
            <a:endCxn id="70677" idx="3"/>
          </p:cNvCxnSpPr>
          <p:nvPr/>
        </p:nvCxnSpPr>
        <p:spPr>
          <a:xfrm flipH="1">
            <a:off x="2530609" y="2275880"/>
            <a:ext cx="267097" cy="3572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nector: Elbow 14"/>
          <p:cNvCxnSpPr>
            <a:stCxn id="70677" idx="2"/>
            <a:endCxn id="70685" idx="1"/>
          </p:cNvCxnSpPr>
          <p:nvPr/>
        </p:nvCxnSpPr>
        <p:spPr>
          <a:xfrm rot="16200000" flipH="1">
            <a:off x="2147119" y="2423029"/>
            <a:ext cx="609006" cy="706421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stCxn id="70685" idx="3"/>
            <a:endCxn id="70673" idx="1"/>
          </p:cNvCxnSpPr>
          <p:nvPr/>
        </p:nvCxnSpPr>
        <p:spPr>
          <a:xfrm>
            <a:off x="3668036" y="3080743"/>
            <a:ext cx="602109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stCxn id="70673" idx="2"/>
            <a:endCxn id="70662" idx="0"/>
          </p:cNvCxnSpPr>
          <p:nvPr/>
        </p:nvCxnSpPr>
        <p:spPr>
          <a:xfrm>
            <a:off x="4631619" y="3269457"/>
            <a:ext cx="0" cy="396478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stCxn id="70662" idx="2"/>
            <a:endCxn id="70681" idx="0"/>
          </p:cNvCxnSpPr>
          <p:nvPr/>
        </p:nvCxnSpPr>
        <p:spPr>
          <a:xfrm flipH="1">
            <a:off x="4625666" y="4043363"/>
            <a:ext cx="5953" cy="641509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AutoShape 56"/>
          <p:cNvSpPr>
            <a:spLocks noChangeArrowheads="1"/>
          </p:cNvSpPr>
          <p:nvPr/>
        </p:nvSpPr>
        <p:spPr bwMode="auto">
          <a:xfrm>
            <a:off x="5529945" y="4699847"/>
            <a:ext cx="879927" cy="34747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2B2D2E"/>
                </a:solidFill>
              </a:rPr>
              <a:t>Requisiciones de indirectos y refacciones</a:t>
            </a:r>
          </a:p>
        </p:txBody>
      </p:sp>
      <p:cxnSp>
        <p:nvCxnSpPr>
          <p:cNvPr id="25" name="Straight Arrow Connector 24"/>
          <p:cNvCxnSpPr>
            <a:stCxn id="70679" idx="2"/>
            <a:endCxn id="51" idx="0"/>
          </p:cNvCxnSpPr>
          <p:nvPr/>
        </p:nvCxnSpPr>
        <p:spPr>
          <a:xfrm flipH="1">
            <a:off x="5969909" y="3269457"/>
            <a:ext cx="11879" cy="1430390"/>
          </a:xfrm>
          <a:prstGeom prst="straightConnector1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340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 anchor="ctr" anchorCtr="0"/>
          <a:lstStyle/>
          <a:p>
            <a:r>
              <a:rPr lang="es-ES" dirty="0"/>
              <a:t>Consumos Indirectos y Refacciones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1">
  <a:themeElements>
    <a:clrScheme name="Softtek PoC">
      <a:dk1>
        <a:srgbClr val="575A5D"/>
      </a:dk1>
      <a:lt1>
        <a:srgbClr val="FFFFFF"/>
      </a:lt1>
      <a:dk2>
        <a:srgbClr val="008CD2"/>
      </a:dk2>
      <a:lt2>
        <a:srgbClr val="FFFFFF"/>
      </a:lt2>
      <a:accent1>
        <a:srgbClr val="F79646"/>
      </a:accent1>
      <a:accent2>
        <a:srgbClr val="008CD2"/>
      </a:accent2>
      <a:accent3>
        <a:srgbClr val="9BBB59"/>
      </a:accent3>
      <a:accent4>
        <a:srgbClr val="C0504D"/>
      </a:accent4>
      <a:accent5>
        <a:srgbClr val="7F7F7F"/>
      </a:accent5>
      <a:accent6>
        <a:srgbClr val="25B196"/>
      </a:accent6>
      <a:hlink>
        <a:srgbClr val="7F7F7F"/>
      </a:hlink>
      <a:folHlink>
        <a:srgbClr val="000000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498</Words>
  <Application>Microsoft Office PowerPoint</Application>
  <PresentationFormat>On-screen Show (16:9)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Theme1</vt:lpstr>
      <vt:lpstr>Consumo Indirectos y Refacciones</vt:lpstr>
      <vt:lpstr>Descripción del proceso</vt:lpstr>
      <vt:lpstr>Premisas, comentarios, funcionalidad y/o reglas de negocio del cliente</vt:lpstr>
      <vt:lpstr>Agregados funcionales y/o interfaces</vt:lpstr>
      <vt:lpstr>Consumo de Indirectos y Refacciones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60</cp:revision>
  <dcterms:created xsi:type="dcterms:W3CDTF">2015-01-15T15:32:50Z</dcterms:created>
  <dcterms:modified xsi:type="dcterms:W3CDTF">2016-08-16T18:21:58Z</dcterms:modified>
</cp:coreProperties>
</file>