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1" r:id="rId2"/>
    <p:sldId id="261" r:id="rId3"/>
    <p:sldId id="277" r:id="rId4"/>
    <p:sldId id="278" r:id="rId5"/>
    <p:sldId id="280" r:id="rId6"/>
    <p:sldId id="279" r:id="rId7"/>
    <p:sldId id="274" r:id="rId8"/>
    <p:sldId id="276" r:id="rId9"/>
    <p:sldId id="256" r:id="rId1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7E2"/>
    <a:srgbClr val="009999"/>
    <a:srgbClr val="FFAFAF"/>
    <a:srgbClr val="FFA3A3"/>
    <a:srgbClr val="FF616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09" autoAdjust="0"/>
  </p:normalViewPr>
  <p:slideViewPr>
    <p:cSldViewPr snapToGrid="0" snapToObjects="1">
      <p:cViewPr varScale="1">
        <p:scale>
          <a:sx n="80" d="100"/>
          <a:sy n="80" d="100"/>
        </p:scale>
        <p:origin x="103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063E4-3DB4-BF4B-BD48-DE21C41834B6}" type="datetimeFigureOut">
              <a:rPr lang="es-ES" smtClean="0">
                <a:latin typeface="Avenir Light"/>
              </a:rPr>
              <a:t>31/08/2016</a:t>
            </a:fld>
            <a:endParaRPr lang="es-ES" dirty="0">
              <a:latin typeface="Avenir Light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2354-2C49-2D4B-809F-DB3A0034B032}" type="slidenum">
              <a:rPr lang="es-ES" smtClean="0">
                <a:latin typeface="Avenir Light"/>
              </a:rPr>
              <a:t>‹#›</a:t>
            </a:fld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82620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venir Light"/>
              </a:defRPr>
            </a:lvl1pPr>
          </a:lstStyle>
          <a:p>
            <a:fld id="{6625E39E-9FE5-2049-8D65-152D64DD95ED}" type="datetimeFigureOut">
              <a:rPr lang="es-ES" smtClean="0"/>
              <a:pPr/>
              <a:t>31/08/2016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venir Light"/>
              </a:defRPr>
            </a:lvl1pPr>
          </a:lstStyle>
          <a:p>
            <a:fld id="{52768C51-0C00-D843-82B7-A1574AB659E4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221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16" bIns="45716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7168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3F94E5D6-F666-4FBD-8CA7-CC67977AB763}" type="slidenum">
              <a:rPr lang="es-MX" altLang="en-US" sz="1200">
                <a:latin typeface="Calibri" panose="020F0502020204030204" pitchFamily="34" charset="0"/>
              </a:rPr>
              <a:pPr algn="r" eaLnBrk="1" hangingPunct="1"/>
              <a:t>5</a:t>
            </a:fld>
            <a:endParaRPr lang="es-MX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73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71315" y="682973"/>
            <a:ext cx="8671828" cy="857250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CFBA-090B-EE43-9115-EA231FA96DDF}" type="datetime1">
              <a:rPr lang="es-MX" smtClean="0"/>
              <a:t>31/08/2016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9" name="Imagen 8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0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F68-6FF7-7D48-9B04-CFA18BDD18C7}" type="datetime1">
              <a:rPr lang="es-MX" smtClean="0"/>
              <a:t>31/08/2016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5" name="CuadroTexto 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6" name="Imagen 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9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 userDrawn="1"/>
        </p:nvGrpSpPr>
        <p:grpSpPr bwMode="auto">
          <a:xfrm>
            <a:off x="0" y="-2382"/>
            <a:ext cx="9145588" cy="5167313"/>
            <a:chOff x="0" y="-3175"/>
            <a:chExt cx="9145588" cy="6889750"/>
          </a:xfrm>
        </p:grpSpPr>
        <p:pic>
          <p:nvPicPr>
            <p:cNvPr id="3" name="Picture 26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625" y="6318250"/>
              <a:ext cx="1214438" cy="468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16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504825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0000"/>
                </a:solidFill>
              </a:endParaRPr>
            </a:p>
          </p:txBody>
        </p:sp>
        <p:pic>
          <p:nvPicPr>
            <p:cNvPr id="5" name="Picture 1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50" y="6446838"/>
              <a:ext cx="395288" cy="293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15"/>
            <p:cNvSpPr>
              <a:spLocks noChangeShapeType="1"/>
            </p:cNvSpPr>
            <p:nvPr userDrawn="1"/>
          </p:nvSpPr>
          <p:spPr bwMode="auto">
            <a:xfrm>
              <a:off x="0" y="476250"/>
              <a:ext cx="9144000" cy="0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pic>
          <p:nvPicPr>
            <p:cNvPr id="7" name="Picture 18" descr="scai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0150" y="6426200"/>
              <a:ext cx="3238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24"/>
            <p:cNvSpPr>
              <a:spLocks noChangeArrowheads="1"/>
            </p:cNvSpPr>
            <p:nvPr userDrawn="1"/>
          </p:nvSpPr>
          <p:spPr bwMode="auto">
            <a:xfrm>
              <a:off x="0" y="-3175"/>
              <a:ext cx="107950" cy="44926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 userDrawn="1"/>
          </p:nvSpPr>
          <p:spPr bwMode="auto">
            <a:xfrm>
              <a:off x="9036050" y="-3175"/>
              <a:ext cx="107950" cy="44926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0000"/>
                </a:solidFill>
              </a:endParaRPr>
            </a:p>
          </p:txBody>
        </p:sp>
        <p:pic>
          <p:nvPicPr>
            <p:cNvPr id="10" name="Picture 22" descr="SCAi copyright vers Prof 15%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8032750" y="520700"/>
              <a:ext cx="1014413" cy="1014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Group 15"/>
            <p:cNvGrpSpPr>
              <a:grpSpLocks/>
            </p:cNvGrpSpPr>
            <p:nvPr userDrawn="1"/>
          </p:nvGrpSpPr>
          <p:grpSpPr bwMode="auto">
            <a:xfrm>
              <a:off x="1588" y="6165850"/>
              <a:ext cx="9144000" cy="720725"/>
              <a:chOff x="1587" y="6165201"/>
              <a:chExt cx="9144000" cy="720649"/>
            </a:xfrm>
          </p:grpSpPr>
          <p:sp>
            <p:nvSpPr>
              <p:cNvPr id="16" name="Rectangle 13"/>
              <p:cNvSpPr>
                <a:spLocks noChangeArrowheads="1"/>
              </p:cNvSpPr>
              <p:nvPr userDrawn="1"/>
            </p:nvSpPr>
            <p:spPr bwMode="auto">
              <a:xfrm>
                <a:off x="1587" y="6165201"/>
                <a:ext cx="9144000" cy="72064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s-MX" altLang="en-US" sz="1125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 userDrawn="1"/>
            </p:nvSpPr>
            <p:spPr bwMode="auto">
              <a:xfrm rot="10800000">
                <a:off x="12699" y="6165201"/>
                <a:ext cx="323850" cy="720649"/>
              </a:xfrm>
              <a:prstGeom prst="rect">
                <a:avLst/>
              </a:prstGeom>
              <a:gradFill rotWithShape="1">
                <a:gsLst>
                  <a:gs pos="0">
                    <a:srgbClr val="A8A843"/>
                  </a:gs>
                  <a:gs pos="50000">
                    <a:srgbClr val="FFFF66"/>
                  </a:gs>
                  <a:gs pos="100000">
                    <a:srgbClr val="A8A843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MX" altLang="en-US" sz="750" b="1">
                    <a:solidFill>
                      <a:srgbClr val="000000"/>
                    </a:solidFill>
                  </a:rPr>
                  <a:t>Salida</a:t>
                </a:r>
                <a:endParaRPr lang="es-ES" altLang="en-US" sz="75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" name="Group 14"/>
            <p:cNvGrpSpPr>
              <a:grpSpLocks/>
            </p:cNvGrpSpPr>
            <p:nvPr userDrawn="1"/>
          </p:nvGrpSpPr>
          <p:grpSpPr bwMode="auto">
            <a:xfrm>
              <a:off x="1588" y="406400"/>
              <a:ext cx="9144000" cy="720725"/>
              <a:chOff x="1587" y="406355"/>
              <a:chExt cx="9144000" cy="720649"/>
            </a:xfrm>
          </p:grpSpPr>
          <p:sp>
            <p:nvSpPr>
              <p:cNvPr id="14" name="Rectangle 10"/>
              <p:cNvSpPr>
                <a:spLocks noChangeArrowheads="1"/>
              </p:cNvSpPr>
              <p:nvPr userDrawn="1"/>
            </p:nvSpPr>
            <p:spPr bwMode="auto">
              <a:xfrm>
                <a:off x="1587" y="406355"/>
                <a:ext cx="9144000" cy="72064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s-MX" altLang="en-US" sz="1125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 userDrawn="1"/>
            </p:nvSpPr>
            <p:spPr bwMode="auto">
              <a:xfrm rot="10800000">
                <a:off x="12699" y="406355"/>
                <a:ext cx="323850" cy="720649"/>
              </a:xfrm>
              <a:prstGeom prst="rect">
                <a:avLst/>
              </a:prstGeom>
              <a:gradFill rotWithShape="1">
                <a:gsLst>
                  <a:gs pos="0">
                    <a:srgbClr val="A8A843"/>
                  </a:gs>
                  <a:gs pos="50000">
                    <a:srgbClr val="FFFF66"/>
                  </a:gs>
                  <a:gs pos="100000">
                    <a:srgbClr val="A8A843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MX" altLang="en-US" sz="750" b="1">
                    <a:solidFill>
                      <a:srgbClr val="000000"/>
                    </a:solidFill>
                  </a:rPr>
                  <a:t>Entrada</a:t>
                </a:r>
                <a:endParaRPr lang="es-ES" altLang="en-US" sz="75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" name="Rectangle 19"/>
            <p:cNvSpPr>
              <a:spLocks noChangeArrowheads="1"/>
            </p:cNvSpPr>
            <p:nvPr userDrawn="1"/>
          </p:nvSpPr>
          <p:spPr bwMode="auto">
            <a:xfrm>
              <a:off x="3175" y="6350"/>
              <a:ext cx="9140825" cy="395288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929292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n-US" sz="1125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48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3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40" y="29442"/>
            <a:ext cx="3929149" cy="11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0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1960727"/>
            <a:ext cx="7772400" cy="1102519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60440"/>
            <a:ext cx="6400800" cy="119495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065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EE77-CA54-9148-AE9A-5E3546CAFFFD}" type="datetime1">
              <a:rPr lang="es-MX" smtClean="0"/>
              <a:t>31/08/2016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91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576763" y="0"/>
            <a:ext cx="4564062" cy="4634932"/>
          </a:xfrm>
        </p:spPr>
        <p:txBody>
          <a:bodyPr/>
          <a:lstStyle/>
          <a:p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422" y="1043990"/>
            <a:ext cx="4194261" cy="1021556"/>
          </a:xfrm>
        </p:spPr>
        <p:txBody>
          <a:bodyPr anchor="t">
            <a:normAutofit/>
          </a:bodyPr>
          <a:lstStyle>
            <a:lvl1pPr algn="l">
              <a:defRPr sz="2500" b="0" cap="all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3422" y="2083373"/>
            <a:ext cx="4194261" cy="2282976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2492-FCAF-BF4E-A460-7B7AFE05E90D}" type="datetime1">
              <a:rPr lang="es-MX" smtClean="0"/>
              <a:t>31/08/2016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543" y="321895"/>
            <a:ext cx="1666341" cy="486506"/>
          </a:xfrm>
          <a:prstGeom prst="rect">
            <a:avLst/>
          </a:prstGeom>
        </p:spPr>
      </p:pic>
      <p:sp>
        <p:nvSpPr>
          <p:cNvPr id="1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6763" y="2121949"/>
            <a:ext cx="4564062" cy="1171575"/>
          </a:xfrm>
        </p:spPr>
        <p:txBody>
          <a:bodyPr>
            <a:noAutofit/>
          </a:bodyPr>
          <a:lstStyle>
            <a:lvl1pPr>
              <a:defRPr sz="6000" b="0" i="0" spc="-150">
                <a:solidFill>
                  <a:schemeClr val="bg1"/>
                </a:solidFill>
                <a:latin typeface="Avenir Medium"/>
                <a:cs typeface="Avenir Medium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_tradnl" dirty="0"/>
              <a:t>CLIC PARA MODIFICAR</a:t>
            </a:r>
            <a:endParaRPr lang="es-ES" dirty="0"/>
          </a:p>
        </p:txBody>
      </p:sp>
      <p:pic>
        <p:nvPicPr>
          <p:cNvPr id="12" name="Picture 13" descr="sap partner tran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453188"/>
            <a:ext cx="563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05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56D-4DD3-F949-9C9C-F20671DA2483}" type="datetime1">
              <a:rPr lang="es-MX" smtClean="0"/>
              <a:t>31/08/2016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E497-8A71-184B-978A-07352F699698}" type="datetime1">
              <a:rPr lang="es-MX" smtClean="0"/>
              <a:t>31/08/2016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197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1B75C-34B0-2B4E-BB7D-A80CAECA6374}" type="datetime1">
              <a:rPr lang="es-MX" smtClean="0"/>
              <a:t>31/08/2016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9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ED0428-1FEF-344C-9D6C-61ADE24F2725}" type="datetime1">
              <a:rPr lang="es-MX" smtClean="0"/>
              <a:t>31/08/2016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6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271315" y="682973"/>
            <a:ext cx="4194277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71315" y="1772657"/>
            <a:ext cx="4194277" cy="2780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743542" y="463493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000" kern="1200" smtClean="0">
                <a:solidFill>
                  <a:srgbClr val="506576"/>
                </a:solidFill>
                <a:latin typeface="Avenir Light"/>
                <a:ea typeface="+mn-ea"/>
                <a:cs typeface="+mn-cs"/>
              </a:defRPr>
            </a:lvl1pPr>
          </a:lstStyle>
          <a:p>
            <a:fld id="{3D59D99B-4875-4D49-8D86-3CF9C7489B38}" type="datetime1">
              <a:rPr lang="es-MX" smtClean="0"/>
              <a:t>31/08/2016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9" name="Elipse 8"/>
          <p:cNvSpPr>
            <a:spLocks noChangeAspect="1"/>
          </p:cNvSpPr>
          <p:nvPr userDrawn="1"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0" name="Elipse 9"/>
          <p:cNvSpPr>
            <a:spLocks noChangeAspect="1"/>
          </p:cNvSpPr>
          <p:nvPr userDrawn="1"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1" name="Elipse 10"/>
          <p:cNvSpPr>
            <a:spLocks noChangeAspect="1"/>
          </p:cNvSpPr>
          <p:nvPr userDrawn="1"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pic>
        <p:nvPicPr>
          <p:cNvPr id="12" name="Picture 13" descr="sap partner trans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4" y="4772888"/>
            <a:ext cx="563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85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1" r:id="rId5"/>
    <p:sldLayoutId id="2147483652" r:id="rId6"/>
    <p:sldLayoutId id="2147483665" r:id="rId7"/>
    <p:sldLayoutId id="2147483664" r:id="rId8"/>
    <p:sldLayoutId id="2147483666" r:id="rId9"/>
    <p:sldLayoutId id="2147483654" r:id="rId10"/>
    <p:sldLayoutId id="2147483655" r:id="rId11"/>
    <p:sldLayoutId id="2147483667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500" kern="1200">
          <a:solidFill>
            <a:schemeClr val="accent1"/>
          </a:solidFill>
          <a:latin typeface="Avenir Black"/>
          <a:ea typeface="+mj-ea"/>
          <a:cs typeface="Avenir Black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2" t="8894" r="10642"/>
          <a:stretch/>
        </p:blipFill>
        <p:spPr>
          <a:xfrm>
            <a:off x="0" y="0"/>
            <a:ext cx="4564062" cy="5143500"/>
          </a:xfr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748882" y="2060972"/>
            <a:ext cx="4194261" cy="1021556"/>
          </a:xfrm>
        </p:spPr>
        <p:txBody>
          <a:bodyPr>
            <a:normAutofit fontScale="90000"/>
          </a:bodyPr>
          <a:lstStyle/>
          <a:p>
            <a:r>
              <a:rPr lang="es-ES" dirty="0"/>
              <a:t>RECIBO DE MATERIALES EN CEDIS (Inter-plantas)</a:t>
            </a:r>
          </a:p>
        </p:txBody>
      </p:sp>
      <p:sp>
        <p:nvSpPr>
          <p:cNvPr id="9" name="Marcador de texto 9"/>
          <p:cNvSpPr txBox="1">
            <a:spLocks/>
          </p:cNvSpPr>
          <p:nvPr/>
        </p:nvSpPr>
        <p:spPr>
          <a:xfrm>
            <a:off x="4732601" y="2762700"/>
            <a:ext cx="4038600" cy="372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800" dirty="0"/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1" name="Marcador de pie de página 4"/>
          <p:cNvSpPr>
            <a:spLocks noGrp="1"/>
          </p:cNvSpPr>
          <p:nvPr>
            <p:ph type="ftr" sz="quarter" idx="4294967295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r>
              <a:rPr lang="es-ES" dirty="0">
                <a:solidFill>
                  <a:srgbClr val="FFFFFF"/>
                </a:solidFill>
              </a:rPr>
              <a:t>NETBASE</a:t>
            </a:r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4294967295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>
                <a:solidFill>
                  <a:schemeClr val="bg1"/>
                </a:solidFill>
              </a:rPr>
              <a:pPr/>
              <a:t>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chemeClr val="bg1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Elipse 16"/>
          <p:cNvSpPr/>
          <p:nvPr/>
        </p:nvSpPr>
        <p:spPr>
          <a:xfrm>
            <a:off x="2442091" y="1372333"/>
            <a:ext cx="357967" cy="357967"/>
          </a:xfrm>
          <a:prstGeom prst="ellipse">
            <a:avLst/>
          </a:prstGeom>
          <a:solidFill>
            <a:schemeClr val="accent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2985128" y="2613517"/>
            <a:ext cx="357967" cy="357967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864426" y="1871823"/>
            <a:ext cx="357967" cy="357967"/>
          </a:xfrm>
          <a:prstGeom prst="ellipse">
            <a:avLst/>
          </a:prstGeom>
          <a:solidFill>
            <a:schemeClr val="accent2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642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proceso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s-ES" altLang="en-US" dirty="0"/>
              <a:t>Este proceso permite la recepción de materiales a CEDIS. </a:t>
            </a:r>
          </a:p>
          <a:p>
            <a:pPr algn="just"/>
            <a:r>
              <a:rPr lang="es-ES" altLang="en-US" dirty="0"/>
              <a:t>La recepción y contabilización hacen referencia a un pedido de traslado. </a:t>
            </a:r>
          </a:p>
          <a:p>
            <a:pPr algn="just"/>
            <a:r>
              <a:rPr lang="es-ES" altLang="en-US" dirty="0"/>
              <a:t>Se captura la cantidad recibida y posteriormente se procede a su contabilización</a:t>
            </a:r>
          </a:p>
          <a:p>
            <a:pPr algn="just"/>
            <a:r>
              <a:rPr lang="es-ES" altLang="en-US" dirty="0"/>
              <a:t>Se actualizan los stocks</a:t>
            </a:r>
          </a:p>
          <a:p>
            <a:pPr algn="just"/>
            <a:r>
              <a:rPr lang="es-ES" altLang="en-US" dirty="0"/>
              <a:t>Si es necesario, el proceso de inspección de calidad puede ser integrado al momento de la recepción del material.</a:t>
            </a:r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Integración del proceso de pedido de traslados entre planteas y centros de distribución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Creación de documentos de material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Contabilización automática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Mejora al servicio </a:t>
            </a:r>
            <a:r>
              <a:rPr lang="es-ES"/>
              <a:t>al cliente</a:t>
            </a:r>
            <a:endParaRPr lang="es-ES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Beneficios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2</a:t>
            </a:fld>
            <a:endParaRPr lang="es-ES"/>
          </a:p>
        </p:txBody>
      </p:sp>
      <p:sp>
        <p:nvSpPr>
          <p:cNvPr id="11" name="Marcador de contenido 7"/>
          <p:cNvSpPr>
            <a:spLocks noGrp="1"/>
          </p:cNvSpPr>
          <p:nvPr>
            <p:ph sz="half" idx="2"/>
          </p:nvPr>
        </p:nvSpPr>
        <p:spPr>
          <a:xfrm>
            <a:off x="4648200" y="3818958"/>
            <a:ext cx="4038600" cy="106795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Inspector de calidad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Almacenista</a:t>
            </a:r>
            <a:endParaRPr lang="es-ES" dirty="0"/>
          </a:p>
        </p:txBody>
      </p:sp>
      <p:sp>
        <p:nvSpPr>
          <p:cNvPr id="12" name="Marcador de texto 9"/>
          <p:cNvSpPr txBox="1">
            <a:spLocks/>
          </p:cNvSpPr>
          <p:nvPr/>
        </p:nvSpPr>
        <p:spPr>
          <a:xfrm>
            <a:off x="4648200" y="2694203"/>
            <a:ext cx="4038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Roles organizacionales</a:t>
            </a:r>
          </a:p>
        </p:txBody>
      </p:sp>
    </p:spTree>
    <p:extLst>
      <p:ext uri="{BB962C8B-B14F-4D97-AF65-F5344CB8AC3E}">
        <p14:creationId xmlns:p14="http://schemas.microsoft.com/office/powerpoint/2010/main" val="408004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Premisas, comentarios, funcionalidad y/o reglas de negocio del cliente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3</a:t>
            </a:fld>
            <a:endParaRPr lang="es-ES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dirty="0" err="1"/>
              <a:t>Agregar</a:t>
            </a:r>
            <a:r>
              <a:rPr lang="en-US" altLang="en-US" dirty="0"/>
              <a:t> </a:t>
            </a:r>
            <a:r>
              <a:rPr lang="en-US" altLang="en-US" dirty="0" err="1"/>
              <a:t>premisas</a:t>
            </a:r>
            <a:r>
              <a:rPr lang="en-US" altLang="en-US" dirty="0"/>
              <a:t>, </a:t>
            </a:r>
            <a:r>
              <a:rPr lang="en-US" altLang="en-US" dirty="0" err="1"/>
              <a:t>comentarios</a:t>
            </a:r>
            <a:r>
              <a:rPr lang="en-US" altLang="en-US" dirty="0"/>
              <a:t>, </a:t>
            </a:r>
            <a:r>
              <a:rPr lang="en-US" altLang="en-US" dirty="0" err="1"/>
              <a:t>funcionalidad</a:t>
            </a:r>
            <a:r>
              <a:rPr lang="en-US" altLang="en-US" dirty="0"/>
              <a:t> y/o </a:t>
            </a:r>
            <a:r>
              <a:rPr lang="en-US" altLang="en-US" dirty="0" err="1"/>
              <a:t>reglas</a:t>
            </a:r>
            <a:r>
              <a:rPr lang="en-US" altLang="en-US" dirty="0"/>
              <a:t> del </a:t>
            </a:r>
            <a:r>
              <a:rPr lang="en-US" altLang="en-US" dirty="0" err="1"/>
              <a:t>negocio</a:t>
            </a:r>
            <a:r>
              <a:rPr lang="en-US" altLang="en-US" dirty="0"/>
              <a:t> </a:t>
            </a:r>
            <a:r>
              <a:rPr lang="en-US" altLang="en-US" dirty="0" err="1"/>
              <a:t>específicas</a:t>
            </a:r>
            <a:r>
              <a:rPr lang="en-US" altLang="en-US" dirty="0"/>
              <a:t> del </a:t>
            </a:r>
            <a:r>
              <a:rPr lang="en-US" altLang="en-US" dirty="0" err="1"/>
              <a:t>cliente</a:t>
            </a:r>
            <a:r>
              <a:rPr lang="en-US" altLang="en-US" dirty="0"/>
              <a:t> </a:t>
            </a:r>
            <a:endParaRPr lang="es-MX" altLang="en-US" dirty="0"/>
          </a:p>
        </p:txBody>
      </p:sp>
    </p:spTree>
    <p:extLst>
      <p:ext uri="{BB962C8B-B14F-4D97-AF65-F5344CB8AC3E}">
        <p14:creationId xmlns:p14="http://schemas.microsoft.com/office/powerpoint/2010/main" val="144785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Agregados funcionales y/o interfaces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4</a:t>
            </a:fld>
            <a:endParaRPr lang="es-ES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altLang="en-US" dirty="0"/>
              <a:t>Agregar los agregados funcionales y/o interfaces que interactúan en este proceso </a:t>
            </a:r>
          </a:p>
        </p:txBody>
      </p:sp>
    </p:spTree>
    <p:extLst>
      <p:ext uri="{BB962C8B-B14F-4D97-AF65-F5344CB8AC3E}">
        <p14:creationId xmlns:p14="http://schemas.microsoft.com/office/powerpoint/2010/main" val="339231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74"/>
          <p:cNvGrpSpPr>
            <a:grpSpLocks/>
          </p:cNvGrpSpPr>
          <p:nvPr/>
        </p:nvGrpSpPr>
        <p:grpSpPr bwMode="auto">
          <a:xfrm>
            <a:off x="5358" y="840750"/>
            <a:ext cx="9143999" cy="1198398"/>
            <a:chOff x="-590" y="1118926"/>
            <a:chExt cx="9140825" cy="1420267"/>
          </a:xfrm>
        </p:grpSpPr>
        <p:sp>
          <p:nvSpPr>
            <p:cNvPr id="66610" name="Rectangle 7"/>
            <p:cNvSpPr>
              <a:spLocks noChangeArrowheads="1"/>
            </p:cNvSpPr>
            <p:nvPr/>
          </p:nvSpPr>
          <p:spPr bwMode="auto">
            <a:xfrm>
              <a:off x="-590" y="1118926"/>
              <a:ext cx="9140825" cy="14202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n-US" sz="1125">
                <a:latin typeface="Calibri" panose="020F0502020204030204" pitchFamily="34" charset="0"/>
              </a:endParaRPr>
            </a:p>
          </p:txBody>
        </p:sp>
        <p:sp>
          <p:nvSpPr>
            <p:cNvPr id="66611" name="Rectangle 8"/>
            <p:cNvSpPr>
              <a:spLocks noChangeArrowheads="1"/>
            </p:cNvSpPr>
            <p:nvPr/>
          </p:nvSpPr>
          <p:spPr bwMode="auto">
            <a:xfrm rot="10800000">
              <a:off x="6261" y="1118926"/>
              <a:ext cx="327893" cy="1420267"/>
            </a:xfrm>
            <a:prstGeom prst="rect">
              <a:avLst/>
            </a:prstGeom>
            <a:gradFill rotWithShape="1">
              <a:gsLst>
                <a:gs pos="0">
                  <a:srgbClr val="929292"/>
                </a:gs>
                <a:gs pos="50000">
                  <a:srgbClr val="C0C0C0"/>
                </a:gs>
                <a:gs pos="100000">
                  <a:srgbClr val="929292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lIns="27000" rIns="270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 sz="750" b="1" dirty="0">
                  <a:latin typeface="Calibri" panose="020F0502020204030204" pitchFamily="34" charset="0"/>
                </a:rPr>
                <a:t>Inspector de Calidad</a:t>
              </a:r>
            </a:p>
          </p:txBody>
        </p:sp>
      </p:grp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-59384" y="20241"/>
            <a:ext cx="6019800" cy="29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 dirty="0">
                <a:latin typeface="Calibri" panose="020F0502020204030204" pitchFamily="34" charset="0"/>
              </a:rPr>
              <a:t> </a:t>
            </a:r>
            <a:r>
              <a:rPr lang="es-MX" altLang="en-US" sz="1125" b="1" dirty="0">
                <a:latin typeface="Calibri" panose="020F0502020204030204" pitchFamily="34" charset="0"/>
              </a:rPr>
              <a:t>Recibo de Materiales en CEDIS (INTER-PLANTAS)</a:t>
            </a:r>
            <a:endParaRPr lang="es-ES" altLang="en-US" sz="1125" b="1" dirty="0">
              <a:latin typeface="Calibri" panose="020F0502020204030204" pitchFamily="34" charset="0"/>
            </a:endParaRPr>
          </a:p>
        </p:txBody>
      </p:sp>
      <p:grpSp>
        <p:nvGrpSpPr>
          <p:cNvPr id="66564" name="Group 75"/>
          <p:cNvGrpSpPr>
            <a:grpSpLocks/>
          </p:cNvGrpSpPr>
          <p:nvPr/>
        </p:nvGrpSpPr>
        <p:grpSpPr bwMode="auto">
          <a:xfrm>
            <a:off x="-5433" y="2035969"/>
            <a:ext cx="9138003" cy="2621756"/>
            <a:chOff x="-5073" y="2540843"/>
            <a:chExt cx="9140825" cy="3669168"/>
          </a:xfrm>
        </p:grpSpPr>
        <p:sp>
          <p:nvSpPr>
            <p:cNvPr id="66608" name="Rectangle 7"/>
            <p:cNvSpPr>
              <a:spLocks noChangeArrowheads="1"/>
            </p:cNvSpPr>
            <p:nvPr/>
          </p:nvSpPr>
          <p:spPr bwMode="auto">
            <a:xfrm>
              <a:off x="-5073" y="2540843"/>
              <a:ext cx="9140825" cy="366916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n-US" sz="1125">
                <a:latin typeface="Calibri" panose="020F0502020204030204" pitchFamily="34" charset="0"/>
              </a:endParaRPr>
            </a:p>
          </p:txBody>
        </p:sp>
        <p:sp>
          <p:nvSpPr>
            <p:cNvPr id="66609" name="Rectangle 8"/>
            <p:cNvSpPr>
              <a:spLocks noChangeArrowheads="1"/>
            </p:cNvSpPr>
            <p:nvPr/>
          </p:nvSpPr>
          <p:spPr bwMode="auto">
            <a:xfrm rot="10800000">
              <a:off x="6040" y="2541227"/>
              <a:ext cx="323850" cy="3668400"/>
            </a:xfrm>
            <a:prstGeom prst="rect">
              <a:avLst/>
            </a:prstGeom>
            <a:gradFill rotWithShape="1">
              <a:gsLst>
                <a:gs pos="0">
                  <a:srgbClr val="929292"/>
                </a:gs>
                <a:gs pos="50000">
                  <a:srgbClr val="C0C0C0"/>
                </a:gs>
                <a:gs pos="100000">
                  <a:srgbClr val="929292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MX" altLang="en-US" sz="750" b="1">
                  <a:latin typeface="Calibri" panose="020F0502020204030204" pitchFamily="34" charset="0"/>
                </a:rPr>
                <a:t>Almacenista</a:t>
              </a:r>
              <a:endParaRPr lang="es-ES" altLang="en-US" sz="750" b="1">
                <a:latin typeface="Calibri" panose="020F0502020204030204" pitchFamily="34" charset="0"/>
              </a:endParaRPr>
            </a:p>
          </p:txBody>
        </p:sp>
      </p:grpSp>
      <p:sp>
        <p:nvSpPr>
          <p:cNvPr id="66566" name="AutoShape 44"/>
          <p:cNvSpPr>
            <a:spLocks noChangeArrowheads="1"/>
          </p:cNvSpPr>
          <p:nvPr/>
        </p:nvSpPr>
        <p:spPr bwMode="auto">
          <a:xfrm>
            <a:off x="3571875" y="1339454"/>
            <a:ext cx="864394" cy="485775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 sz="600" b="1">
                <a:latin typeface="Calibri" panose="020F0502020204030204" pitchFamily="34" charset="0"/>
              </a:rPr>
              <a:t>Producto</a:t>
            </a:r>
          </a:p>
          <a:p>
            <a:pPr algn="ctr" eaLnBrk="1" hangingPunct="1"/>
            <a:r>
              <a:rPr lang="es-ES" altLang="en-US" sz="600" b="1">
                <a:latin typeface="Calibri" panose="020F0502020204030204" pitchFamily="34" charset="0"/>
              </a:rPr>
              <a:t>OK</a:t>
            </a:r>
            <a:endParaRPr lang="es-MX" altLang="en-US" sz="600" b="1">
              <a:latin typeface="Calibri" panose="020F0502020204030204" pitchFamily="34" charset="0"/>
            </a:endParaRPr>
          </a:p>
        </p:txBody>
      </p:sp>
      <p:sp>
        <p:nvSpPr>
          <p:cNvPr id="66567" name="Text Box 77"/>
          <p:cNvSpPr txBox="1">
            <a:spLocks noChangeArrowheads="1"/>
          </p:cNvSpPr>
          <p:nvPr/>
        </p:nvSpPr>
        <p:spPr bwMode="auto">
          <a:xfrm>
            <a:off x="3446860" y="1466850"/>
            <a:ext cx="9297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n-US" sz="600" b="1">
                <a:latin typeface="Calibri" panose="020F0502020204030204" pitchFamily="34" charset="0"/>
              </a:rPr>
              <a:t>No</a:t>
            </a:r>
          </a:p>
        </p:txBody>
      </p:sp>
      <p:sp>
        <p:nvSpPr>
          <p:cNvPr id="66568" name="Text Box 78"/>
          <p:cNvSpPr txBox="1">
            <a:spLocks noChangeArrowheads="1"/>
          </p:cNvSpPr>
          <p:nvPr/>
        </p:nvSpPr>
        <p:spPr bwMode="auto">
          <a:xfrm>
            <a:off x="4045744" y="1821657"/>
            <a:ext cx="5610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n-US" sz="600" b="1">
                <a:latin typeface="Calibri" panose="020F0502020204030204" pitchFamily="34" charset="0"/>
              </a:rPr>
              <a:t>Si</a:t>
            </a:r>
          </a:p>
        </p:txBody>
      </p:sp>
      <p:sp>
        <p:nvSpPr>
          <p:cNvPr id="66569" name="AutoShape 44"/>
          <p:cNvSpPr>
            <a:spLocks noChangeArrowheads="1"/>
          </p:cNvSpPr>
          <p:nvPr/>
        </p:nvSpPr>
        <p:spPr bwMode="auto">
          <a:xfrm>
            <a:off x="3573066" y="2678906"/>
            <a:ext cx="864394" cy="485775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ES" altLang="en-US" sz="600" b="1">
                <a:latin typeface="Calibri" panose="020F0502020204030204" pitchFamily="34" charset="0"/>
              </a:rPr>
              <a:t>Recibo Completo</a:t>
            </a:r>
            <a:endParaRPr lang="es-MX" altLang="en-US" sz="600" b="1">
              <a:latin typeface="Calibri" panose="020F0502020204030204" pitchFamily="34" charset="0"/>
            </a:endParaRPr>
          </a:p>
        </p:txBody>
      </p:sp>
      <p:sp>
        <p:nvSpPr>
          <p:cNvPr id="66570" name="AutoShape 45"/>
          <p:cNvSpPr>
            <a:spLocks noChangeArrowheads="1"/>
          </p:cNvSpPr>
          <p:nvPr/>
        </p:nvSpPr>
        <p:spPr bwMode="auto">
          <a:xfrm>
            <a:off x="3574256" y="3588544"/>
            <a:ext cx="863204" cy="377429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 sz="600" b="1">
                <a:latin typeface="Calibri" panose="020F0502020204030204" pitchFamily="34" charset="0"/>
              </a:rPr>
              <a:t>Aviso a Compras</a:t>
            </a:r>
          </a:p>
          <a:p>
            <a:pPr algn="ctr" eaLnBrk="1" hangingPunct="1"/>
            <a:r>
              <a:rPr lang="es-ES" altLang="en-US" sz="600" b="1">
                <a:latin typeface="Calibri" panose="020F0502020204030204" pitchFamily="34" charset="0"/>
              </a:rPr>
              <a:t>(Recibo Parcial)</a:t>
            </a:r>
          </a:p>
        </p:txBody>
      </p:sp>
      <p:sp>
        <p:nvSpPr>
          <p:cNvPr id="66571" name="AutoShape 45"/>
          <p:cNvSpPr>
            <a:spLocks noChangeArrowheads="1"/>
          </p:cNvSpPr>
          <p:nvPr/>
        </p:nvSpPr>
        <p:spPr bwMode="auto">
          <a:xfrm>
            <a:off x="1440657" y="3588544"/>
            <a:ext cx="916781" cy="377429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 sz="600" b="1">
                <a:latin typeface="Calibri" panose="020F0502020204030204" pitchFamily="34" charset="0"/>
              </a:rPr>
              <a:t>Devolución de Productos a Proveedores / Planta</a:t>
            </a:r>
          </a:p>
        </p:txBody>
      </p:sp>
      <p:cxnSp>
        <p:nvCxnSpPr>
          <p:cNvPr id="66572" name="AutoShape 220"/>
          <p:cNvCxnSpPr>
            <a:cxnSpLocks noChangeShapeType="1"/>
            <a:stCxn id="66566" idx="1"/>
            <a:endCxn id="66571" idx="0"/>
          </p:cNvCxnSpPr>
          <p:nvPr/>
        </p:nvCxnSpPr>
        <p:spPr bwMode="auto">
          <a:xfrm rot="10800000" flipV="1">
            <a:off x="1899049" y="1582342"/>
            <a:ext cx="1672827" cy="2006202"/>
          </a:xfrm>
          <a:prstGeom prst="bentConnector2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3" name="AutoShape 224"/>
          <p:cNvCxnSpPr>
            <a:cxnSpLocks noChangeShapeType="1"/>
            <a:endCxn id="66597" idx="0"/>
          </p:cNvCxnSpPr>
          <p:nvPr/>
        </p:nvCxnSpPr>
        <p:spPr bwMode="auto">
          <a:xfrm rot="16200000" flipH="1">
            <a:off x="5482828" y="857251"/>
            <a:ext cx="1497806" cy="1390650"/>
          </a:xfrm>
          <a:prstGeom prst="bentConnector3">
            <a:avLst>
              <a:gd name="adj1" fmla="val 22051"/>
            </a:avLst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4" name="AutoShape 227"/>
          <p:cNvCxnSpPr>
            <a:cxnSpLocks noChangeShapeType="1"/>
            <a:stCxn id="66569" idx="2"/>
            <a:endCxn id="66570" idx="0"/>
          </p:cNvCxnSpPr>
          <p:nvPr/>
        </p:nvCxnSpPr>
        <p:spPr bwMode="auto">
          <a:xfrm rot="16200000" flipH="1">
            <a:off x="3793331" y="3376613"/>
            <a:ext cx="423863" cy="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75" name="AutoShape 45"/>
          <p:cNvSpPr>
            <a:spLocks noChangeArrowheads="1"/>
          </p:cNvSpPr>
          <p:nvPr/>
        </p:nvSpPr>
        <p:spPr bwMode="auto">
          <a:xfrm>
            <a:off x="4732735" y="3588544"/>
            <a:ext cx="863203" cy="377429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 sz="600" b="1" dirty="0">
                <a:latin typeface="Calibri" panose="020F0502020204030204" pitchFamily="34" charset="0"/>
              </a:rPr>
              <a:t>Acomodo Físico</a:t>
            </a:r>
          </a:p>
        </p:txBody>
      </p:sp>
      <p:cxnSp>
        <p:nvCxnSpPr>
          <p:cNvPr id="66576" name="AutoShape 235"/>
          <p:cNvCxnSpPr>
            <a:cxnSpLocks noChangeShapeType="1"/>
            <a:stCxn id="66566" idx="2"/>
            <a:endCxn id="66569" idx="0"/>
          </p:cNvCxnSpPr>
          <p:nvPr/>
        </p:nvCxnSpPr>
        <p:spPr bwMode="auto">
          <a:xfrm rot="16200000" flipH="1">
            <a:off x="3577829" y="2251473"/>
            <a:ext cx="853678" cy="119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Flowchart: Alternate Process 5"/>
          <p:cNvSpPr/>
          <p:nvPr/>
        </p:nvSpPr>
        <p:spPr>
          <a:xfrm>
            <a:off x="5575979" y="4685110"/>
            <a:ext cx="3011761" cy="444103"/>
          </a:xfrm>
          <a:prstGeom prst="flowChartAlternateProcess">
            <a:avLst/>
          </a:prstGeom>
          <a:noFill/>
          <a:ln w="19050"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 sz="1350"/>
          </a:p>
        </p:txBody>
      </p:sp>
      <p:cxnSp>
        <p:nvCxnSpPr>
          <p:cNvPr id="66580" name="AutoShape 247"/>
          <p:cNvCxnSpPr>
            <a:cxnSpLocks noChangeShapeType="1"/>
            <a:stCxn id="66570" idx="3"/>
            <a:endCxn id="66575" idx="1"/>
          </p:cNvCxnSpPr>
          <p:nvPr/>
        </p:nvCxnSpPr>
        <p:spPr bwMode="auto">
          <a:xfrm>
            <a:off x="4350544" y="3777854"/>
            <a:ext cx="469106" cy="119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82" name="Text Box 77"/>
          <p:cNvSpPr txBox="1">
            <a:spLocks noChangeArrowheads="1"/>
          </p:cNvSpPr>
          <p:nvPr/>
        </p:nvSpPr>
        <p:spPr bwMode="auto">
          <a:xfrm>
            <a:off x="4044553" y="3161110"/>
            <a:ext cx="9297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n-US" sz="600" b="1">
                <a:latin typeface="Calibri" panose="020F0502020204030204" pitchFamily="34" charset="0"/>
              </a:rPr>
              <a:t>No</a:t>
            </a:r>
          </a:p>
        </p:txBody>
      </p:sp>
      <p:sp>
        <p:nvSpPr>
          <p:cNvPr id="66584" name="AutoShape 56"/>
          <p:cNvSpPr>
            <a:spLocks noChangeArrowheads="1"/>
          </p:cNvSpPr>
          <p:nvPr/>
        </p:nvSpPr>
        <p:spPr bwMode="auto">
          <a:xfrm>
            <a:off x="6682070" y="4718448"/>
            <a:ext cx="863203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n-US" sz="600" b="1" dirty="0">
                <a:latin typeface="Calibri" panose="020F0502020204030204" pitchFamily="34" charset="0"/>
              </a:rPr>
              <a:t>Embarque y facturación cliente</a:t>
            </a:r>
          </a:p>
        </p:txBody>
      </p:sp>
      <p:cxnSp>
        <p:nvCxnSpPr>
          <p:cNvPr id="66585" name="Elbow Connector 55"/>
          <p:cNvCxnSpPr>
            <a:cxnSpLocks noChangeShapeType="1"/>
            <a:stCxn id="66596" idx="1"/>
          </p:cNvCxnSpPr>
          <p:nvPr/>
        </p:nvCxnSpPr>
        <p:spPr bwMode="auto">
          <a:xfrm rot="10800000" flipV="1">
            <a:off x="4437460" y="1582341"/>
            <a:ext cx="279797" cy="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89" name="AutoShape 56"/>
          <p:cNvSpPr>
            <a:spLocks noChangeArrowheads="1"/>
          </p:cNvSpPr>
          <p:nvPr/>
        </p:nvSpPr>
        <p:spPr bwMode="auto">
          <a:xfrm>
            <a:off x="1464469" y="4718448"/>
            <a:ext cx="863204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n-US" sz="600" b="1" dirty="0">
                <a:latin typeface="Calibri" panose="020F0502020204030204" pitchFamily="34" charset="0"/>
              </a:rPr>
              <a:t>Devolución de materiales a plantas y/o CEDIS</a:t>
            </a:r>
          </a:p>
        </p:txBody>
      </p:sp>
      <p:cxnSp>
        <p:nvCxnSpPr>
          <p:cNvPr id="66592" name="Elbow Connector 68"/>
          <p:cNvCxnSpPr>
            <a:cxnSpLocks noChangeShapeType="1"/>
            <a:stCxn id="66571" idx="2"/>
            <a:endCxn id="66589" idx="0"/>
          </p:cNvCxnSpPr>
          <p:nvPr/>
        </p:nvCxnSpPr>
        <p:spPr bwMode="auto">
          <a:xfrm rot="5400000">
            <a:off x="1521620" y="4341019"/>
            <a:ext cx="752475" cy="238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6593" name="Group 67"/>
          <p:cNvGrpSpPr>
            <a:grpSpLocks/>
          </p:cNvGrpSpPr>
          <p:nvPr/>
        </p:nvGrpSpPr>
        <p:grpSpPr bwMode="auto">
          <a:xfrm>
            <a:off x="4004072" y="359569"/>
            <a:ext cx="2865835" cy="444104"/>
            <a:chOff x="1619229" y="457199"/>
            <a:chExt cx="3821136" cy="592137"/>
          </a:xfrm>
        </p:grpSpPr>
        <p:sp>
          <p:nvSpPr>
            <p:cNvPr id="66602" name="AutoShape 56"/>
            <p:cNvSpPr>
              <a:spLocks noChangeArrowheads="1"/>
            </p:cNvSpPr>
            <p:nvPr/>
          </p:nvSpPr>
          <p:spPr bwMode="auto">
            <a:xfrm>
              <a:off x="4147575" y="496662"/>
              <a:ext cx="1150929" cy="503238"/>
            </a:xfrm>
            <a:prstGeom prst="flowChartPredefinedProcess">
              <a:avLst/>
            </a:prstGeom>
            <a:gradFill rotWithShape="1">
              <a:gsLst>
                <a:gs pos="0">
                  <a:srgbClr val="9A74C1"/>
                </a:gs>
                <a:gs pos="50000">
                  <a:srgbClr val="CC99FF"/>
                </a:gs>
                <a:gs pos="100000">
                  <a:srgbClr val="9A74C1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500" tIns="13500" rIns="13500" bIns="135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 sz="600" b="1">
                  <a:latin typeface="Calibri" panose="020F0502020204030204" pitchFamily="34" charset="0"/>
                </a:rPr>
                <a:t>Orden Compra Discreta</a:t>
              </a:r>
              <a:endParaRPr lang="es-MX" altLang="en-US" sz="600" b="1">
                <a:latin typeface="Calibri" panose="020F0502020204030204" pitchFamily="34" charset="0"/>
              </a:endParaRPr>
            </a:p>
          </p:txBody>
        </p:sp>
        <p:sp>
          <p:nvSpPr>
            <p:cNvPr id="58" name="Flowchart: Alternate Process 57"/>
            <p:cNvSpPr/>
            <p:nvPr/>
          </p:nvSpPr>
          <p:spPr bwMode="auto">
            <a:xfrm>
              <a:off x="1619229" y="457199"/>
              <a:ext cx="3821136" cy="592137"/>
            </a:xfrm>
            <a:prstGeom prst="flowChartAlternateProcess">
              <a:avLst/>
            </a:prstGeom>
            <a:noFill/>
            <a:ln w="19050">
              <a:solidFill>
                <a:srgbClr val="0000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MX" sz="1350"/>
            </a:p>
          </p:txBody>
        </p:sp>
        <p:sp>
          <p:nvSpPr>
            <p:cNvPr id="66606" name="AutoShape 56"/>
            <p:cNvSpPr>
              <a:spLocks noChangeArrowheads="1"/>
            </p:cNvSpPr>
            <p:nvPr/>
          </p:nvSpPr>
          <p:spPr bwMode="auto">
            <a:xfrm>
              <a:off x="1723068" y="496663"/>
              <a:ext cx="1150930" cy="503238"/>
            </a:xfrm>
            <a:prstGeom prst="flowChartPredefinedProcess">
              <a:avLst/>
            </a:prstGeom>
            <a:gradFill rotWithShape="1">
              <a:gsLst>
                <a:gs pos="0">
                  <a:srgbClr val="9A74C1"/>
                </a:gs>
                <a:gs pos="50000">
                  <a:srgbClr val="CC99FF"/>
                </a:gs>
                <a:gs pos="100000">
                  <a:srgbClr val="9A74C1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500" tIns="13500" rIns="13500" bIns="135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 sz="600" b="1">
                  <a:latin typeface="Calibri" panose="020F0502020204030204" pitchFamily="34" charset="0"/>
                </a:rPr>
                <a:t>Plan Requerimientos Distribución DRP</a:t>
              </a:r>
              <a:endParaRPr lang="es-MX" altLang="en-US" sz="600" b="1">
                <a:latin typeface="Calibri" panose="020F0502020204030204" pitchFamily="34" charset="0"/>
              </a:endParaRPr>
            </a:p>
          </p:txBody>
        </p:sp>
        <p:sp>
          <p:nvSpPr>
            <p:cNvPr id="66607" name="AutoShape 56"/>
            <p:cNvSpPr>
              <a:spLocks noChangeArrowheads="1"/>
            </p:cNvSpPr>
            <p:nvPr/>
          </p:nvSpPr>
          <p:spPr bwMode="auto">
            <a:xfrm>
              <a:off x="2949580" y="496662"/>
              <a:ext cx="1150929" cy="503238"/>
            </a:xfrm>
            <a:prstGeom prst="flowChartPredefinedProcess">
              <a:avLst/>
            </a:prstGeom>
            <a:gradFill rotWithShape="1">
              <a:gsLst>
                <a:gs pos="0">
                  <a:srgbClr val="9A74C1"/>
                </a:gs>
                <a:gs pos="50000">
                  <a:srgbClr val="CC99FF"/>
                </a:gs>
                <a:gs pos="100000">
                  <a:srgbClr val="9A74C1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500" tIns="13500" rIns="13500" bIns="135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MX" altLang="en-US" sz="600" b="1">
                  <a:latin typeface="Calibri" panose="020F0502020204030204" pitchFamily="34" charset="0"/>
                </a:rPr>
                <a:t>Transferencia Inter Plantas y/o CEDIS</a:t>
              </a:r>
            </a:p>
          </p:txBody>
        </p:sp>
      </p:grpSp>
      <p:sp>
        <p:nvSpPr>
          <p:cNvPr id="66596" name="AutoShape 45"/>
          <p:cNvSpPr>
            <a:spLocks noChangeArrowheads="1"/>
          </p:cNvSpPr>
          <p:nvPr/>
        </p:nvSpPr>
        <p:spPr bwMode="auto">
          <a:xfrm>
            <a:off x="4630341" y="1393031"/>
            <a:ext cx="863203" cy="377429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 sz="600" b="1">
                <a:latin typeface="Calibri" panose="020F0502020204030204" pitchFamily="34" charset="0"/>
              </a:rPr>
              <a:t>Inspección de Materiales</a:t>
            </a:r>
          </a:p>
        </p:txBody>
      </p:sp>
      <p:sp>
        <p:nvSpPr>
          <p:cNvPr id="66597" name="Rectangle 52"/>
          <p:cNvSpPr>
            <a:spLocks noChangeArrowheads="1"/>
          </p:cNvSpPr>
          <p:nvPr/>
        </p:nvSpPr>
        <p:spPr bwMode="auto">
          <a:xfrm>
            <a:off x="6494860" y="2301479"/>
            <a:ext cx="863203" cy="377428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 sz="600" b="1" dirty="0">
                <a:latin typeface="Calibri" panose="020F0502020204030204" pitchFamily="34" charset="0"/>
              </a:rPr>
              <a:t>MIGO</a:t>
            </a:r>
          </a:p>
          <a:p>
            <a:pPr algn="ctr" eaLnBrk="1" hangingPunct="1"/>
            <a:r>
              <a:rPr lang="es-MX" altLang="en-US" sz="600" b="1" dirty="0">
                <a:latin typeface="Calibri" panose="020F0502020204030204" pitchFamily="34" charset="0"/>
              </a:rPr>
              <a:t>Recibo de materiales</a:t>
            </a:r>
          </a:p>
        </p:txBody>
      </p:sp>
      <p:cxnSp>
        <p:nvCxnSpPr>
          <p:cNvPr id="66598" name="AutoShape 235"/>
          <p:cNvCxnSpPr>
            <a:cxnSpLocks noChangeShapeType="1"/>
            <a:stCxn id="66597" idx="1"/>
            <a:endCxn id="66596" idx="2"/>
          </p:cNvCxnSpPr>
          <p:nvPr/>
        </p:nvCxnSpPr>
        <p:spPr bwMode="auto">
          <a:xfrm rot="10800000">
            <a:off x="5062538" y="1770460"/>
            <a:ext cx="1432322" cy="720328"/>
          </a:xfrm>
          <a:prstGeom prst="bentConnector2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99" name="AutoShape 224"/>
          <p:cNvCxnSpPr>
            <a:cxnSpLocks noChangeShapeType="1"/>
            <a:stCxn id="66569" idx="3"/>
            <a:endCxn id="66575" idx="0"/>
          </p:cNvCxnSpPr>
          <p:nvPr/>
        </p:nvCxnSpPr>
        <p:spPr bwMode="auto">
          <a:xfrm>
            <a:off x="4437460" y="2921794"/>
            <a:ext cx="727472" cy="666750"/>
          </a:xfrm>
          <a:prstGeom prst="bentConnector2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600" name="AutoShape 235"/>
          <p:cNvCxnSpPr>
            <a:cxnSpLocks noChangeShapeType="1"/>
            <a:stCxn id="66575" idx="3"/>
          </p:cNvCxnSpPr>
          <p:nvPr/>
        </p:nvCxnSpPr>
        <p:spPr bwMode="auto">
          <a:xfrm>
            <a:off x="5510213" y="3777854"/>
            <a:ext cx="1075135" cy="940594"/>
          </a:xfrm>
          <a:prstGeom prst="bentConnector2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601" name="Text Box 78"/>
          <p:cNvSpPr txBox="1">
            <a:spLocks noChangeArrowheads="1"/>
          </p:cNvSpPr>
          <p:nvPr/>
        </p:nvSpPr>
        <p:spPr bwMode="auto">
          <a:xfrm>
            <a:off x="4444603" y="2786063"/>
            <a:ext cx="5610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n-US" sz="600" b="1">
                <a:latin typeface="Calibri" panose="020F0502020204030204" pitchFamily="34" charset="0"/>
              </a:rPr>
              <a:t>Si</a:t>
            </a:r>
          </a:p>
        </p:txBody>
      </p:sp>
      <p:sp>
        <p:nvSpPr>
          <p:cNvPr id="53" name="AutoShape 43"/>
          <p:cNvSpPr>
            <a:spLocks noChangeArrowheads="1"/>
          </p:cNvSpPr>
          <p:nvPr/>
        </p:nvSpPr>
        <p:spPr bwMode="auto">
          <a:xfrm>
            <a:off x="5629307" y="4722837"/>
            <a:ext cx="977114" cy="407963"/>
          </a:xfrm>
          <a:prstGeom prst="flowChartTerminator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MX" altLang="es-MX" sz="600" dirty="0">
                <a:solidFill>
                  <a:srgbClr val="000000"/>
                </a:solidFill>
                <a:ea typeface="MS PGothic" panose="020B0600070205080204" pitchFamily="34" charset="-128"/>
              </a:rPr>
              <a:t>Almacenaje de material</a:t>
            </a:r>
          </a:p>
        </p:txBody>
      </p:sp>
      <p:sp>
        <p:nvSpPr>
          <p:cNvPr id="39" name="AutoShape 56"/>
          <p:cNvSpPr>
            <a:spLocks noChangeArrowheads="1"/>
          </p:cNvSpPr>
          <p:nvPr/>
        </p:nvSpPr>
        <p:spPr bwMode="auto">
          <a:xfrm>
            <a:off x="7605080" y="4716543"/>
            <a:ext cx="863203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n-US" sz="600" b="1" dirty="0">
                <a:latin typeface="Calibri" panose="020F0502020204030204" pitchFamily="34" charset="0"/>
              </a:rPr>
              <a:t>Ventas a </a:t>
            </a:r>
            <a:r>
              <a:rPr lang="es-MX" altLang="en-US" sz="600" b="1" dirty="0" err="1">
                <a:latin typeface="Calibri" panose="020F0502020204030204" pitchFamily="34" charset="0"/>
              </a:rPr>
              <a:t>consingación</a:t>
            </a:r>
            <a:endParaRPr lang="es-MX" altLang="en-US" sz="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Aceptación del plano de negocio</a:t>
            </a:r>
            <a:endParaRPr lang="en-U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Recibo de Materiales en CEDIS </a:t>
            </a:r>
            <a:r>
              <a:rPr lang="es-ES"/>
              <a:t>(Inter-plantas)</a:t>
            </a:r>
            <a:endParaRPr lang="en-US" dirty="0"/>
          </a:p>
        </p:txBody>
      </p:sp>
      <p:sp>
        <p:nvSpPr>
          <p:cNvPr id="19" name="Rectángulo 18"/>
          <p:cNvSpPr/>
          <p:nvPr/>
        </p:nvSpPr>
        <p:spPr>
          <a:xfrm>
            <a:off x="1712867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Key </a:t>
            </a:r>
            <a:r>
              <a:rPr lang="es-MX" sz="2000" dirty="0" err="1">
                <a:solidFill>
                  <a:schemeClr val="tx1"/>
                </a:solidFill>
              </a:rPr>
              <a:t>User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838699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Consultor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712867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ángulo 21"/>
          <p:cNvSpPr/>
          <p:nvPr/>
        </p:nvSpPr>
        <p:spPr>
          <a:xfrm>
            <a:off x="4838699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ángulo 22"/>
          <p:cNvSpPr/>
          <p:nvPr/>
        </p:nvSpPr>
        <p:spPr>
          <a:xfrm>
            <a:off x="1712867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4" name="Rectángulo 23"/>
          <p:cNvSpPr/>
          <p:nvPr/>
        </p:nvSpPr>
        <p:spPr>
          <a:xfrm>
            <a:off x="4838699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5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83990" y="526401"/>
            <a:ext cx="422122" cy="273844"/>
          </a:xfrm>
        </p:spPr>
        <p:txBody>
          <a:bodyPr/>
          <a:lstStyle/>
          <a:p>
            <a:fld id="{4C56A5C3-2649-164B-BEA4-B11CF0CB3D8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231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Simbología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7</a:t>
            </a:fld>
            <a:endParaRPr lang="es-ES"/>
          </a:p>
        </p:txBody>
      </p:sp>
      <p:graphicFrame>
        <p:nvGraphicFramePr>
          <p:cNvPr id="3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707344"/>
              </p:ext>
            </p:extLst>
          </p:nvPr>
        </p:nvGraphicFramePr>
        <p:xfrm>
          <a:off x="314475" y="1631670"/>
          <a:ext cx="8628668" cy="3238512"/>
        </p:xfrm>
        <a:graphic>
          <a:graphicData uri="http://schemas.openxmlformats.org/drawingml/2006/table">
            <a:tbl>
              <a:tblPr firstRow="1" bandRow="1" bandCol="1">
                <a:tableStyleId>{17292A2E-F333-43FB-9621-5CBBE7FDCDCB}</a:tableStyleId>
              </a:tblPr>
              <a:tblGrid>
                <a:gridCol w="1671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997"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Proceso</a:t>
                      </a:r>
                      <a:r>
                        <a:rPr lang="es-MX" sz="1100" baseline="0" noProof="0" dirty="0"/>
                        <a:t> vinculado. Existe un diagrama a detalle de este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Conector . Conecta</a:t>
                      </a:r>
                      <a:r>
                        <a:rPr lang="es-MX" sz="1100" baseline="0" noProof="0" dirty="0"/>
                        <a:t> pasos específicos del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</a:t>
                      </a:r>
                      <a:r>
                        <a:rPr lang="es-MX" sz="1100" noProof="0" dirty="0"/>
                        <a:t>manual. Cubre un paso</a:t>
                      </a:r>
                      <a:r>
                        <a:rPr lang="es-MX" sz="1100" baseline="0" noProof="0" dirty="0"/>
                        <a:t> del proceso</a:t>
                      </a:r>
                      <a:r>
                        <a:rPr lang="es-MX" sz="1100" noProof="0" dirty="0"/>
                        <a:t> realizado manualmente por el usuario</a:t>
                      </a:r>
                      <a:r>
                        <a:rPr lang="es-MX" sz="1100" baseline="0" noProof="0" dirty="0"/>
                        <a:t> fuera del sistema.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Evento o</a:t>
                      </a:r>
                      <a:r>
                        <a:rPr lang="es-MX" sz="1100" baseline="0" noProof="0" dirty="0"/>
                        <a:t> a</a:t>
                      </a:r>
                      <a:r>
                        <a:rPr lang="es-MX" sz="1100" noProof="0" dirty="0"/>
                        <a:t>ctividad  externa al proceso. </a:t>
                      </a:r>
                      <a:endParaRPr lang="es-MX" sz="1100" noProof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en SAP. Cubre un paso del proceso realizado en el sistema SAP, especifica una transacción a utilizar.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Decisión</a:t>
                      </a:r>
                      <a:r>
                        <a:rPr lang="es-MX" sz="1100" baseline="0" noProof="0" dirty="0"/>
                        <a:t>. Identifica una decisión a ser tomada por el usuario en el proceso lo cual deriva en diferentes actividades a realizar.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Impresión</a:t>
                      </a:r>
                      <a:r>
                        <a:rPr lang="es-MX" sz="1100" baseline="0" noProof="0" dirty="0"/>
                        <a:t>. Identifica un documento impreso (ej. Reporte, forma)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Engloba</a:t>
                      </a:r>
                      <a:r>
                        <a:rPr lang="es-MX" sz="1100" baseline="0" noProof="0" dirty="0"/>
                        <a:t> actividades / transacciones relacionadas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 agregado</a:t>
                      </a:r>
                      <a:r>
                        <a:rPr lang="es-MX" sz="1100" baseline="0" noProof="0" dirty="0"/>
                        <a:t> funcional/interface. Cubre un paso del proceso realizado en el sistema SAP con un agregado funcional o a través de una interface </a:t>
                      </a:r>
                      <a:r>
                        <a:rPr lang="es-MX" sz="1100" baseline="0" noProof="0" dirty="0" err="1"/>
                        <a:t>desarrolada</a:t>
                      </a:r>
                      <a:r>
                        <a:rPr lang="es-MX" sz="1100" baseline="0" noProof="0" dirty="0"/>
                        <a:t>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Flujo</a:t>
                      </a:r>
                      <a:r>
                        <a:rPr lang="es-MX" sz="1100" baseline="0" noProof="0" dirty="0"/>
                        <a:t> a seguir. Identifica la secuencia normal de pasos a seguir en el proceso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" name="AutoShape 56"/>
          <p:cNvSpPr>
            <a:spLocks noChangeArrowheads="1"/>
          </p:cNvSpPr>
          <p:nvPr/>
        </p:nvSpPr>
        <p:spPr bwMode="auto">
          <a:xfrm>
            <a:off x="773735" y="1955665"/>
            <a:ext cx="635827" cy="407963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7" name="AutoShape 45"/>
          <p:cNvSpPr>
            <a:spLocks noChangeArrowheads="1"/>
          </p:cNvSpPr>
          <p:nvPr/>
        </p:nvSpPr>
        <p:spPr bwMode="auto">
          <a:xfrm>
            <a:off x="773296" y="2497286"/>
            <a:ext cx="636705" cy="407963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pPr algn="ctr">
              <a:lnSpc>
                <a:spcPct val="80000"/>
              </a:lnSpc>
            </a:pPr>
            <a:endParaRPr lang="es-ES" altLang="es-MX" sz="60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8" name="Rectangle 52"/>
          <p:cNvSpPr>
            <a:spLocks noChangeArrowheads="1"/>
          </p:cNvSpPr>
          <p:nvPr/>
        </p:nvSpPr>
        <p:spPr bwMode="auto">
          <a:xfrm>
            <a:off x="763480" y="3117209"/>
            <a:ext cx="635827" cy="407964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9" name="AutoShape 306"/>
          <p:cNvSpPr>
            <a:spLocks noChangeArrowheads="1"/>
          </p:cNvSpPr>
          <p:nvPr/>
        </p:nvSpPr>
        <p:spPr bwMode="auto">
          <a:xfrm>
            <a:off x="773296" y="3714248"/>
            <a:ext cx="636705" cy="407963"/>
          </a:xfrm>
          <a:prstGeom prst="flowChartDocument">
            <a:avLst/>
          </a:prstGeom>
          <a:gradFill rotWithShape="1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40" name="Rectangle 52"/>
          <p:cNvSpPr>
            <a:spLocks noChangeArrowheads="1"/>
          </p:cNvSpPr>
          <p:nvPr/>
        </p:nvSpPr>
        <p:spPr bwMode="auto">
          <a:xfrm>
            <a:off x="773735" y="4258588"/>
            <a:ext cx="635827" cy="407963"/>
          </a:xfrm>
          <a:prstGeom prst="rect">
            <a:avLst/>
          </a:prstGeom>
          <a:gradFill rotWithShape="1">
            <a:gsLst>
              <a:gs pos="0">
                <a:srgbClr val="FF6161"/>
              </a:gs>
              <a:gs pos="50000">
                <a:srgbClr val="FFAFAF"/>
              </a:gs>
              <a:gs pos="100000">
                <a:srgbClr val="FF6161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/>
          <a:p>
            <a:pPr algn="ctr"/>
            <a:endParaRPr lang="es-MX" sz="600" b="1" dirty="0">
              <a:solidFill>
                <a:srgbClr val="2B2D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lowchart: Connector 30"/>
          <p:cNvSpPr>
            <a:spLocks noChangeArrowheads="1"/>
          </p:cNvSpPr>
          <p:nvPr/>
        </p:nvSpPr>
        <p:spPr bwMode="auto">
          <a:xfrm>
            <a:off x="5602495" y="2090151"/>
            <a:ext cx="137160" cy="138991"/>
          </a:xfrm>
          <a:prstGeom prst="flowChartConnector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s-MX" altLang="es-MX" sz="8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2" name="AutoShape 43"/>
          <p:cNvSpPr>
            <a:spLocks noChangeArrowheads="1"/>
          </p:cNvSpPr>
          <p:nvPr/>
        </p:nvSpPr>
        <p:spPr bwMode="auto">
          <a:xfrm>
            <a:off x="5353600" y="2497286"/>
            <a:ext cx="634951" cy="407963"/>
          </a:xfrm>
          <a:prstGeom prst="flowChartTerminator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es-MX" altLang="es-MX" sz="6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3" name="AutoShape 53"/>
          <p:cNvSpPr>
            <a:spLocks noChangeArrowheads="1"/>
          </p:cNvSpPr>
          <p:nvPr/>
        </p:nvSpPr>
        <p:spPr bwMode="auto">
          <a:xfrm>
            <a:off x="5334306" y="3087610"/>
            <a:ext cx="673539" cy="467163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MX" sz="6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4" name="Rectangle 13"/>
          <p:cNvSpPr/>
          <p:nvPr/>
        </p:nvSpPr>
        <p:spPr>
          <a:xfrm>
            <a:off x="5303611" y="3691906"/>
            <a:ext cx="734928" cy="452646"/>
          </a:xfrm>
          <a:prstGeom prst="rect">
            <a:avLst/>
          </a:prstGeom>
          <a:noFill/>
          <a:ln w="19050" cmpd="sng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 dirty="0"/>
          </a:p>
        </p:txBody>
      </p:sp>
      <p:cxnSp>
        <p:nvCxnSpPr>
          <p:cNvPr id="45" name="Straight Arrow Connector 25"/>
          <p:cNvCxnSpPr>
            <a:cxnSpLocks noChangeShapeType="1"/>
          </p:cNvCxnSpPr>
          <p:nvPr/>
        </p:nvCxnSpPr>
        <p:spPr bwMode="auto">
          <a:xfrm>
            <a:off x="5368508" y="4462569"/>
            <a:ext cx="605133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3803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</a:t>
            </a:r>
            <a:r>
              <a:rPr lang="es-MX" dirty="0" err="1"/>
              <a:t>layout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8</a:t>
            </a:fld>
            <a:endParaRPr lang="es-ES"/>
          </a:p>
        </p:txBody>
      </p:sp>
      <p:grpSp>
        <p:nvGrpSpPr>
          <p:cNvPr id="2" name="Grupo 1"/>
          <p:cNvGrpSpPr/>
          <p:nvPr/>
        </p:nvGrpSpPr>
        <p:grpSpPr>
          <a:xfrm>
            <a:off x="1328923" y="1517859"/>
            <a:ext cx="6556611" cy="3213136"/>
            <a:chOff x="323850" y="1320800"/>
            <a:chExt cx="8424863" cy="5143360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1773238"/>
              <a:ext cx="5267325" cy="395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4"/>
            <p:cNvSpPr txBox="1"/>
            <p:nvPr/>
          </p:nvSpPr>
          <p:spPr>
            <a:xfrm>
              <a:off x="323850" y="1320800"/>
              <a:ext cx="2376488" cy="3953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>
                <a:defRPr/>
              </a:pPr>
              <a:r>
                <a:rPr lang="es-MX" sz="900" b="1" dirty="0"/>
                <a:t>Título del diagrama</a:t>
              </a:r>
            </a:p>
          </p:txBody>
        </p:sp>
        <p:sp>
          <p:nvSpPr>
            <p:cNvPr id="18" name="TextBox 6"/>
            <p:cNvSpPr txBox="1"/>
            <p:nvPr/>
          </p:nvSpPr>
          <p:spPr>
            <a:xfrm>
              <a:off x="323850" y="1844675"/>
              <a:ext cx="2376488" cy="10346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Entradas del proceso</a:t>
              </a:r>
              <a:r>
                <a:rPr lang="es-MX" sz="900" dirty="0">
                  <a:solidFill>
                    <a:schemeClr val="tx1"/>
                  </a:solidFill>
                </a:rPr>
                <a:t>: Identifica procesos, eventos y/o actividades externas que influyen en el curso de eventos del escenario.</a:t>
              </a:r>
            </a:p>
          </p:txBody>
        </p:sp>
        <p:sp>
          <p:nvSpPr>
            <p:cNvPr id="19" name="TextBox 7"/>
            <p:cNvSpPr txBox="1"/>
            <p:nvPr/>
          </p:nvSpPr>
          <p:spPr>
            <a:xfrm>
              <a:off x="323850" y="298659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Roles responsables</a:t>
              </a:r>
              <a:r>
                <a:rPr lang="es-MX" sz="900" dirty="0"/>
                <a:t>: Identifica un rol de usuario, unidad organizacional o grupo que es responsable de la ejecución de los pasos englobados en el renglón.</a:t>
              </a:r>
            </a:p>
          </p:txBody>
        </p:sp>
        <p:cxnSp>
          <p:nvCxnSpPr>
            <p:cNvPr id="20" name="Straight Connector 8"/>
            <p:cNvCxnSpPr>
              <a:stCxn id="16" idx="1"/>
              <a:endCxn id="16" idx="3"/>
            </p:cNvCxnSpPr>
            <p:nvPr/>
          </p:nvCxnSpPr>
          <p:spPr>
            <a:xfrm>
              <a:off x="3481388" y="3749675"/>
              <a:ext cx="52673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10"/>
            <p:cNvSpPr txBox="1"/>
            <p:nvPr/>
          </p:nvSpPr>
          <p:spPr>
            <a:xfrm>
              <a:off x="323850" y="5651260"/>
              <a:ext cx="2376488" cy="8129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Salida del proceso</a:t>
              </a:r>
              <a:r>
                <a:rPr lang="es-MX" sz="900" dirty="0">
                  <a:solidFill>
                    <a:schemeClr val="tx1"/>
                  </a:solidFill>
                </a:rPr>
                <a:t>. Identifica el fin del procesos o la salida a otros procesos, eventos y/o actividades.</a:t>
              </a:r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323850" y="430542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Flujo del proceso</a:t>
              </a:r>
              <a:r>
                <a:rPr lang="es-MX" sz="900" dirty="0"/>
                <a:t>. En este espacio se encuentran los pasos fuera y dentro del sistema, decisiones, otros procesos a ser ejecutados por los roles responsables</a:t>
              </a:r>
            </a:p>
          </p:txBody>
        </p:sp>
        <p:cxnSp>
          <p:nvCxnSpPr>
            <p:cNvPr id="23" name="Straight Arrow Connector 12"/>
            <p:cNvCxnSpPr>
              <a:stCxn id="17" idx="3"/>
            </p:cNvCxnSpPr>
            <p:nvPr/>
          </p:nvCxnSpPr>
          <p:spPr>
            <a:xfrm>
              <a:off x="2700338" y="1518471"/>
              <a:ext cx="647700" cy="2547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14"/>
            <p:cNvCxnSpPr>
              <a:stCxn id="18" idx="3"/>
            </p:cNvCxnSpPr>
            <p:nvPr/>
          </p:nvCxnSpPr>
          <p:spPr>
            <a:xfrm flipV="1">
              <a:off x="2700338" y="2214569"/>
              <a:ext cx="647701" cy="14740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6"/>
            <p:cNvCxnSpPr>
              <a:stCxn id="19" idx="3"/>
            </p:cNvCxnSpPr>
            <p:nvPr/>
          </p:nvCxnSpPr>
          <p:spPr>
            <a:xfrm flipV="1">
              <a:off x="2700338" y="2986602"/>
              <a:ext cx="647701" cy="6281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8"/>
            <p:cNvCxnSpPr>
              <a:stCxn id="19" idx="3"/>
            </p:cNvCxnSpPr>
            <p:nvPr/>
          </p:nvCxnSpPr>
          <p:spPr>
            <a:xfrm>
              <a:off x="2700338" y="3614742"/>
              <a:ext cx="647701" cy="32435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1"/>
            <p:cNvCxnSpPr>
              <a:stCxn id="22" idx="3"/>
            </p:cNvCxnSpPr>
            <p:nvPr/>
          </p:nvCxnSpPr>
          <p:spPr>
            <a:xfrm flipV="1">
              <a:off x="2700338" y="4037136"/>
              <a:ext cx="3095625" cy="8964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3"/>
            <p:cNvCxnSpPr>
              <a:stCxn id="21" idx="3"/>
            </p:cNvCxnSpPr>
            <p:nvPr/>
          </p:nvCxnSpPr>
          <p:spPr>
            <a:xfrm flipV="1">
              <a:off x="2700338" y="5614256"/>
              <a:ext cx="768421" cy="4434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ángulo 2"/>
          <p:cNvSpPr/>
          <p:nvPr/>
        </p:nvSpPr>
        <p:spPr>
          <a:xfrm>
            <a:off x="3776434" y="1810168"/>
            <a:ext cx="4099272" cy="2469422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8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296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dvanzer">
      <a:dk1>
        <a:srgbClr val="000000"/>
      </a:dk1>
      <a:lt1>
        <a:sysClr val="window" lastClr="FFFFFF"/>
      </a:lt1>
      <a:dk2>
        <a:srgbClr val="506576"/>
      </a:dk2>
      <a:lt2>
        <a:srgbClr val="EEECE1"/>
      </a:lt2>
      <a:accent1>
        <a:srgbClr val="B4CD2C"/>
      </a:accent1>
      <a:accent2>
        <a:srgbClr val="506576"/>
      </a:accent2>
      <a:accent3>
        <a:srgbClr val="B4CD2C"/>
      </a:accent3>
      <a:accent4>
        <a:srgbClr val="506576"/>
      </a:accent4>
      <a:accent5>
        <a:srgbClr val="B4CD2C"/>
      </a:accent5>
      <a:accent6>
        <a:srgbClr val="506576"/>
      </a:accent6>
      <a:hlink>
        <a:srgbClr val="B4CD2C"/>
      </a:hlink>
      <a:folHlink>
        <a:srgbClr val="50657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510</Words>
  <Application>Microsoft Office PowerPoint</Application>
  <PresentationFormat>On-screen Show (16:9)</PresentationFormat>
  <Paragraphs>85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MS PGothic</vt:lpstr>
      <vt:lpstr>Arial</vt:lpstr>
      <vt:lpstr>Avenir Black</vt:lpstr>
      <vt:lpstr>Avenir Light</vt:lpstr>
      <vt:lpstr>Avenir Medium</vt:lpstr>
      <vt:lpstr>Calibri</vt:lpstr>
      <vt:lpstr>Tema de Office</vt:lpstr>
      <vt:lpstr>RECIBO DE MATERIALES EN CEDIS (Inter-plantas)</vt:lpstr>
      <vt:lpstr>Descripción del proceso</vt:lpstr>
      <vt:lpstr>Premisas, comentarios, funcionalidad y/o reglas de negocio del cliente</vt:lpstr>
      <vt:lpstr>Agregados funcionales y/o interfaces</vt:lpstr>
      <vt:lpstr>PowerPoint Presentation</vt:lpstr>
      <vt:lpstr>Aceptación del plano de negocio</vt:lpstr>
      <vt:lpstr>Simbología</vt:lpstr>
      <vt:lpstr>Descripción del layout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Estefania</dc:creator>
  <cp:lastModifiedBy>Melissa Valdés</cp:lastModifiedBy>
  <cp:revision>63</cp:revision>
  <dcterms:created xsi:type="dcterms:W3CDTF">2015-01-15T15:32:50Z</dcterms:created>
  <dcterms:modified xsi:type="dcterms:W3CDTF">2016-08-31T18:10:38Z</dcterms:modified>
</cp:coreProperties>
</file>