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Ubuntu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Ubuntu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Ubuntu-italic.fntdata"/><Relationship Id="rId30" Type="http://schemas.openxmlformats.org/officeDocument/2006/relationships/font" Target="fonts/Ubuntu-bold.fntdata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font" Target="fonts/Ubuntu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https://docs.google.com/presentation/d/1PtqvlcFyF1dR6kOeW8MSuajRlR2T_ZompLsVvvF_e-c/edit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App: </a:t>
            </a:r>
            <a:r>
              <a:rPr lang="it">
                <a:solidFill>
                  <a:schemeClr val="dk1"/>
                </a:solidFill>
              </a:rPr>
              <a:t>ElectroDroid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Sviluppata da Massimo Banzi a Ivrea per aiutare i propri studenti di Design nello sviluppo di progetti interattivi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Sviluppata da Massimo Banzi a Ivrea per aiutare i propri studenti di Design nello sviluppo di progetti interattivi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10.gif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6.jp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Relationship Id="rId4" Type="http://schemas.openxmlformats.org/officeDocument/2006/relationships/image" Target="../media/image17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6.jpg"/><Relationship Id="rId5" Type="http://schemas.openxmlformats.org/officeDocument/2006/relationships/image" Target="../media/image28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b="4779" l="2535" r="3559" t="4352"/>
          <a:stretch/>
        </p:blipFill>
        <p:spPr>
          <a:xfrm>
            <a:off x="1035850" y="0"/>
            <a:ext cx="70723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27890" l="11166" r="7327" t="22536"/>
          <a:stretch/>
        </p:blipFill>
        <p:spPr>
          <a:xfrm>
            <a:off x="845338" y="1583525"/>
            <a:ext cx="7453325" cy="261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0" y="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0" y="506280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-68275" y="330700"/>
            <a:ext cx="31401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 cap="flat" cmpd="sng" w="9525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LA BREADBOARD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4775" y="80700"/>
            <a:ext cx="1369224" cy="13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1635" r="3846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0" y="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0" y="506280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-68275" y="330700"/>
            <a:ext cx="33069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 cap="flat" cmpd="sng" w="9525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BLINKING LED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4775" y="80700"/>
            <a:ext cx="1369224" cy="13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0" y="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0" y="506280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-68275" y="330700"/>
            <a:ext cx="48783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 cap="flat" cmpd="sng" w="9525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IL RESISTORE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775" y="80700"/>
            <a:ext cx="1369224" cy="136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669900" y="1167850"/>
            <a:ext cx="78042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1800">
                <a:latin typeface="Roboto"/>
                <a:ea typeface="Roboto"/>
                <a:cs typeface="Roboto"/>
                <a:sym typeface="Roboto"/>
              </a:rPr>
              <a:t>Il resistore è un particolare componente elettrico, il cui scopo è quello di fornire un opposizione al passaggio di cariche riducendo così la quantità di corrente presente in un circuito.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88900" y="3777250"/>
            <a:ext cx="13662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1800">
                <a:latin typeface="Roboto"/>
                <a:ea typeface="Roboto"/>
                <a:cs typeface="Roboto"/>
                <a:sym typeface="Roboto"/>
              </a:rPr>
              <a:t>REOFORI</a:t>
            </a:r>
          </a:p>
        </p:txBody>
      </p:sp>
      <p:cxnSp>
        <p:nvCxnSpPr>
          <p:cNvPr id="168" name="Shape 168"/>
          <p:cNvCxnSpPr/>
          <p:nvPr/>
        </p:nvCxnSpPr>
        <p:spPr>
          <a:xfrm rot="10800000">
            <a:off x="3576300" y="3067450"/>
            <a:ext cx="616200" cy="709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250" y="2150775"/>
            <a:ext cx="2905510" cy="95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Shape 170"/>
          <p:cNvCxnSpPr/>
          <p:nvPr/>
        </p:nvCxnSpPr>
        <p:spPr>
          <a:xfrm flipH="1" rot="10800000">
            <a:off x="4921300" y="3067438"/>
            <a:ext cx="616200" cy="709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0" y="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0" y="506280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-68275" y="330700"/>
            <a:ext cx="48783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 cap="flat" cmpd="sng" w="9525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IL </a:t>
            </a: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RESISTORE - CODICE COLORI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775" y="80700"/>
            <a:ext cx="1369224" cy="136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7701" y="2226354"/>
            <a:ext cx="1453475" cy="244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8362" y="2226350"/>
            <a:ext cx="1375713" cy="24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4200" y="2583546"/>
            <a:ext cx="569117" cy="5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669900" y="1167850"/>
            <a:ext cx="78042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it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Il codice colori, è un particolare codice adottato per convenzione, che serve per calcolare il valore di un resistore senza l’utilizzo di uno strumento per la misurazione diretta.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0" y="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0" y="506280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-68275" y="330700"/>
            <a:ext cx="24495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 cap="flat" cmpd="sng" w="9525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IL LED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775" y="80700"/>
            <a:ext cx="1369224" cy="136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669900" y="1167850"/>
            <a:ext cx="78042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1800">
                <a:latin typeface="Roboto"/>
                <a:ea typeface="Roboto"/>
                <a:cs typeface="Roboto"/>
                <a:sym typeface="Roboto"/>
              </a:rPr>
              <a:t>Il </a:t>
            </a:r>
            <a:r>
              <a:rPr b="1" lang="it" sz="1800">
                <a:latin typeface="Roboto"/>
                <a:ea typeface="Roboto"/>
                <a:cs typeface="Roboto"/>
                <a:sym typeface="Roboto"/>
              </a:rPr>
              <a:t>LED</a:t>
            </a:r>
            <a:r>
              <a:rPr lang="it" sz="180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lang="it" sz="1800">
                <a:latin typeface="Roboto"/>
                <a:ea typeface="Roboto"/>
                <a:cs typeface="Roboto"/>
                <a:sym typeface="Roboto"/>
              </a:rPr>
              <a:t>Light Emitting Diode</a:t>
            </a:r>
            <a:r>
              <a:rPr lang="it" sz="1800">
                <a:latin typeface="Roboto"/>
                <a:ea typeface="Roboto"/>
                <a:cs typeface="Roboto"/>
                <a:sym typeface="Roboto"/>
              </a:rPr>
              <a:t>) è un particolare tipo di diodo che sfrutta la capacità di alcuni materiali semiconduttori di produrre fotoni attraverso un fenomeno di emissione spontanea. 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825" y="2229725"/>
            <a:ext cx="1056875" cy="23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5505150" y="3379550"/>
            <a:ext cx="12858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1800">
                <a:latin typeface="Roboto"/>
                <a:ea typeface="Roboto"/>
                <a:cs typeface="Roboto"/>
                <a:sym typeface="Roboto"/>
              </a:rPr>
              <a:t>ANODO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it" sz="1800">
                <a:latin typeface="Consolas"/>
                <a:ea typeface="Consolas"/>
                <a:cs typeface="Consolas"/>
                <a:sym typeface="Consolas"/>
              </a:rPr>
              <a:t>(+)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071775" y="3379550"/>
            <a:ext cx="12858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1800">
                <a:latin typeface="Roboto"/>
                <a:ea typeface="Roboto"/>
                <a:cs typeface="Roboto"/>
                <a:sym typeface="Roboto"/>
              </a:rPr>
              <a:t>CATODO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it" sz="1800">
                <a:latin typeface="Consolas"/>
                <a:ea typeface="Consolas"/>
                <a:cs typeface="Consolas"/>
                <a:sym typeface="Consolas"/>
              </a:rPr>
              <a:t>(-)</a:t>
            </a:r>
          </a:p>
        </p:txBody>
      </p:sp>
      <p:cxnSp>
        <p:nvCxnSpPr>
          <p:cNvPr id="195" name="Shape 195"/>
          <p:cNvCxnSpPr/>
          <p:nvPr/>
        </p:nvCxnSpPr>
        <p:spPr>
          <a:xfrm>
            <a:off x="3187900" y="3936500"/>
            <a:ext cx="1031400" cy="227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6" name="Shape 196"/>
          <p:cNvCxnSpPr/>
          <p:nvPr/>
        </p:nvCxnSpPr>
        <p:spPr>
          <a:xfrm flipH="1">
            <a:off x="4746700" y="3936500"/>
            <a:ext cx="1031400" cy="227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2225" r="2663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0" y="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0" y="506280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-68275" y="330700"/>
            <a:ext cx="33069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 cap="flat" cmpd="sng" w="9525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BLINK CON BUTTON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4775" y="80700"/>
            <a:ext cx="1369224" cy="13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0" y="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0" y="506280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-68275" y="330700"/>
            <a:ext cx="24495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 cap="flat" cmpd="sng" w="9525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PULL-DOWN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775" y="80700"/>
            <a:ext cx="1369224" cy="1369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669900" y="1167850"/>
            <a:ext cx="78042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1800">
                <a:latin typeface="Roboto"/>
                <a:ea typeface="Roboto"/>
                <a:cs typeface="Roboto"/>
                <a:sym typeface="Roboto"/>
              </a:rPr>
              <a:t>La resistenza di </a:t>
            </a:r>
            <a:r>
              <a:rPr b="1" lang="it" sz="1800">
                <a:latin typeface="Roboto"/>
                <a:ea typeface="Roboto"/>
                <a:cs typeface="Roboto"/>
                <a:sym typeface="Roboto"/>
              </a:rPr>
              <a:t>pull-down </a:t>
            </a:r>
            <a:r>
              <a:rPr lang="it" sz="1800">
                <a:latin typeface="Roboto"/>
                <a:ea typeface="Roboto"/>
                <a:cs typeface="Roboto"/>
                <a:sym typeface="Roboto"/>
              </a:rPr>
              <a:t>collegata al pulsante, ha lo scopo di tenere il livello del pin in input, ad uno stato logico ben preciso (cioè ground) quando il contatto è aperto (pulsante non premuto).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1800">
                <a:latin typeface="Roboto"/>
                <a:ea typeface="Roboto"/>
                <a:cs typeface="Roboto"/>
                <a:sym typeface="Roboto"/>
              </a:rPr>
              <a:t>La mancanza di tale resistenza sul pin lo renderebbe “flottante”, cioè percepirebbe vari segnali anche quando il circuito risultasse aperto.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8500" y="3110000"/>
            <a:ext cx="2624426" cy="1759075"/>
          </a:xfrm>
          <a:prstGeom prst="rect">
            <a:avLst/>
          </a:prstGeom>
          <a:noFill/>
          <a:ln cap="flat" cmpd="sng" w="19050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16" name="Shape 216"/>
          <p:cNvSpPr/>
          <p:nvPr/>
        </p:nvSpPr>
        <p:spPr>
          <a:xfrm>
            <a:off x="5250650" y="3786200"/>
            <a:ext cx="369000" cy="67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0" l="2225" r="2663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0" y="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0" y="506280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-68275" y="330700"/>
            <a:ext cx="33069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 cap="flat" cmpd="sng" w="9525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CONTATORE DEC/BIN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4775" y="80700"/>
            <a:ext cx="1369224" cy="13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2280" r="2698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0" y="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0" y="506280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-68275" y="330700"/>
            <a:ext cx="39141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 cap="flat" cmpd="sng" w="9525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LETTURA POTENZIOMETRO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4775" y="80700"/>
            <a:ext cx="1369224" cy="13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2525" r="2525" t="0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0" y="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0" y="506280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-68275" y="330700"/>
            <a:ext cx="46641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 cap="flat" cmpd="sng" w="9525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LOAD BAR CON POTENZIOMETRO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4775" y="80700"/>
            <a:ext cx="1369224" cy="13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611" y="425100"/>
            <a:ext cx="4656800" cy="26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1968300" y="3044550"/>
            <a:ext cx="52074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INTRODUZIONE ALL’USO DI ARDUINO</a:t>
            </a:r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506280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 b="14373" l="11480" r="13920" t="17311"/>
          <a:stretch/>
        </p:blipFill>
        <p:spPr>
          <a:xfrm>
            <a:off x="7633000" y="80700"/>
            <a:ext cx="1510999" cy="13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500" y="361250"/>
            <a:ext cx="2310900" cy="82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3299850" y="3800175"/>
            <a:ext cx="25443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WORKSHOP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0" y="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0" y="506280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775" y="80700"/>
            <a:ext cx="1369224" cy="136922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690575" y="1141263"/>
            <a:ext cx="78042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1800">
                <a:latin typeface="Roboto"/>
                <a:ea typeface="Roboto"/>
                <a:cs typeface="Roboto"/>
                <a:sym typeface="Roboto"/>
              </a:rPr>
              <a:t>La fotoresistenza è un trasduttore, che traduce una grandezza luminosa in una grandezza resistiva.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1800">
                <a:latin typeface="Roboto"/>
                <a:ea typeface="Roboto"/>
                <a:cs typeface="Roboto"/>
                <a:sym typeface="Roboto"/>
              </a:rPr>
              <a:t>Più è bassa la luminosità e più alta risulta la sua resistenza. Viceversa, più è alta la luminosità più è bassa la sua resistenza.</a:t>
            </a:r>
          </a:p>
        </p:txBody>
      </p:sp>
      <p:pic>
        <p:nvPicPr>
          <p:cNvPr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3363" y="3169550"/>
            <a:ext cx="10572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-68275" y="330700"/>
            <a:ext cx="33069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 cap="flat" cmpd="sng" w="9525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LA FOTORESISTENZA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0" l="2444" r="2453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/>
          <p:nvPr/>
        </p:nvSpPr>
        <p:spPr>
          <a:xfrm>
            <a:off x="0" y="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0" y="506280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68275" y="330700"/>
            <a:ext cx="39141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 cap="flat" cmpd="sng" w="9525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FOTORESISTORE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4775" y="80700"/>
            <a:ext cx="1369224" cy="13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0" y="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0" y="506280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775" y="80700"/>
            <a:ext cx="1369224" cy="136922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/>
          <p:nvPr/>
        </p:nvSpPr>
        <p:spPr>
          <a:xfrm>
            <a:off x="-68275" y="330700"/>
            <a:ext cx="33069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 cap="flat" cmpd="sng" w="9525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IL SERVOMOTORE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669888" y="1167850"/>
            <a:ext cx="78042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it" sz="1800">
                <a:latin typeface="Roboto"/>
                <a:ea typeface="Roboto"/>
                <a:cs typeface="Roboto"/>
                <a:sym typeface="Roboto"/>
              </a:rPr>
              <a:t>Il servo, oppure servomotore, è un particolare tipo di motore la cui rotazione viene controllata e gestita tramite un piccolo circuito di controllo. Quest’ultimo è capace di rilevare l’angolo di rotazione del perno tramite un potenziometro collegato meccanicamente.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4600" y="2573575"/>
            <a:ext cx="2764107" cy="18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0" l="2397" r="2833" t="0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0" y="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0" y="506280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-68275" y="330700"/>
            <a:ext cx="39141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 cap="flat" cmpd="sng" w="9525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CONTROLLO SERVOMOTORE</a:t>
            </a:r>
          </a:p>
        </p:txBody>
      </p:sp>
      <p:pic>
        <p:nvPicPr>
          <p:cNvPr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4775" y="80700"/>
            <a:ext cx="1369224" cy="13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Shape 286"/>
          <p:cNvPicPr preferRelativeResize="0"/>
          <p:nvPr/>
        </p:nvPicPr>
        <p:blipFill rotWithShape="1">
          <a:blip r:embed="rId3">
            <a:alphaModFix/>
          </a:blip>
          <a:srcRect b="7518" l="6339" r="6339" t="0"/>
          <a:stretch/>
        </p:blipFill>
        <p:spPr>
          <a:xfrm>
            <a:off x="0" y="80700"/>
            <a:ext cx="9144000" cy="498209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/>
          <p:nvPr/>
        </p:nvSpPr>
        <p:spPr>
          <a:xfrm>
            <a:off x="1968300" y="3044550"/>
            <a:ext cx="52074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GRAZIE PER L’ATTENZIONE</a:t>
            </a:r>
          </a:p>
        </p:txBody>
      </p:sp>
      <p:sp>
        <p:nvSpPr>
          <p:cNvPr id="288" name="Shape 288"/>
          <p:cNvSpPr/>
          <p:nvPr/>
        </p:nvSpPr>
        <p:spPr>
          <a:xfrm>
            <a:off x="0" y="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0" y="506280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4">
            <a:alphaModFix/>
          </a:blip>
          <a:srcRect b="14373" l="11480" r="13920" t="17311"/>
          <a:stretch/>
        </p:blipFill>
        <p:spPr>
          <a:xfrm>
            <a:off x="7633000" y="80700"/>
            <a:ext cx="1510999" cy="13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690600" y="3800175"/>
            <a:ext cx="77628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https://github.com/antonioalfonso/EMW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3600" y="425088"/>
            <a:ext cx="4656800" cy="261945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/>
          <p:nvPr/>
        </p:nvSpPr>
        <p:spPr>
          <a:xfrm>
            <a:off x="190500" y="361288"/>
            <a:ext cx="2310900" cy="82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4" name="Shape 2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500" y="361250"/>
            <a:ext cx="2310900" cy="8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0" y="506280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-68275" y="330700"/>
            <a:ext cx="48783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 cap="flat" cmpd="sng" w="9525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IL PROGRAMMA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775" y="80700"/>
            <a:ext cx="1369224" cy="136922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/>
          <p:nvPr/>
        </p:nvSpPr>
        <p:spPr>
          <a:xfrm>
            <a:off x="1539638" y="1272800"/>
            <a:ext cx="2816700" cy="507000"/>
          </a:xfrm>
          <a:prstGeom prst="bracePair">
            <a:avLst/>
          </a:prstGeom>
          <a:noFill/>
          <a:ln cap="flat" cmpd="sng" w="38100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it" sz="2000">
                <a:solidFill>
                  <a:srgbClr val="00989E"/>
                </a:solidFill>
                <a:latin typeface="Ubuntu"/>
                <a:ea typeface="Ubuntu"/>
                <a:cs typeface="Ubuntu"/>
                <a:sym typeface="Ubuntu"/>
              </a:rPr>
              <a:t>BLINK</a:t>
            </a:r>
          </a:p>
        </p:txBody>
      </p:sp>
      <p:sp>
        <p:nvSpPr>
          <p:cNvPr id="75" name="Shape 75"/>
          <p:cNvSpPr/>
          <p:nvPr/>
        </p:nvSpPr>
        <p:spPr>
          <a:xfrm>
            <a:off x="1539638" y="1984775"/>
            <a:ext cx="2816700" cy="507000"/>
          </a:xfrm>
          <a:prstGeom prst="bracePair">
            <a:avLst/>
          </a:prstGeom>
          <a:noFill/>
          <a:ln cap="flat" cmpd="sng" w="38100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it" sz="1800">
                <a:solidFill>
                  <a:srgbClr val="00989E"/>
                </a:solidFill>
                <a:latin typeface="Ubuntu"/>
                <a:ea typeface="Ubuntu"/>
                <a:cs typeface="Ubuntu"/>
                <a:sym typeface="Ubuntu"/>
              </a:rPr>
              <a:t>BLINK CON PULSANTE</a:t>
            </a:r>
          </a:p>
        </p:txBody>
      </p:sp>
      <p:sp>
        <p:nvSpPr>
          <p:cNvPr id="76" name="Shape 76"/>
          <p:cNvSpPr/>
          <p:nvPr/>
        </p:nvSpPr>
        <p:spPr>
          <a:xfrm>
            <a:off x="1539638" y="2696750"/>
            <a:ext cx="2816700" cy="507000"/>
          </a:xfrm>
          <a:prstGeom prst="bracePair">
            <a:avLst/>
          </a:prstGeom>
          <a:noFill/>
          <a:ln cap="flat" cmpd="sng" w="38100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it" sz="1700">
                <a:solidFill>
                  <a:srgbClr val="00989E"/>
                </a:solidFill>
                <a:latin typeface="Ubuntu"/>
                <a:ea typeface="Ubuntu"/>
                <a:cs typeface="Ubuntu"/>
                <a:sym typeface="Ubuntu"/>
              </a:rPr>
              <a:t>CONTATORE DECIMALE</a:t>
            </a:r>
          </a:p>
        </p:txBody>
      </p:sp>
      <p:sp>
        <p:nvSpPr>
          <p:cNvPr id="77" name="Shape 77"/>
          <p:cNvSpPr/>
          <p:nvPr/>
        </p:nvSpPr>
        <p:spPr>
          <a:xfrm>
            <a:off x="1539638" y="3435225"/>
            <a:ext cx="2816700" cy="507000"/>
          </a:xfrm>
          <a:prstGeom prst="bracePair">
            <a:avLst/>
          </a:prstGeom>
          <a:noFill/>
          <a:ln cap="flat" cmpd="sng" w="38100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it" sz="1800">
                <a:solidFill>
                  <a:srgbClr val="00989E"/>
                </a:solidFill>
                <a:latin typeface="Ubuntu"/>
                <a:ea typeface="Ubuntu"/>
                <a:cs typeface="Ubuntu"/>
                <a:sym typeface="Ubuntu"/>
              </a:rPr>
              <a:t>CONTATORE BINARIO</a:t>
            </a:r>
          </a:p>
        </p:txBody>
      </p:sp>
      <p:sp>
        <p:nvSpPr>
          <p:cNvPr id="78" name="Shape 78"/>
          <p:cNvSpPr/>
          <p:nvPr/>
        </p:nvSpPr>
        <p:spPr>
          <a:xfrm>
            <a:off x="1539638" y="4120700"/>
            <a:ext cx="2816700" cy="507000"/>
          </a:xfrm>
          <a:prstGeom prst="bracePair">
            <a:avLst/>
          </a:prstGeom>
          <a:noFill/>
          <a:ln cap="flat" cmpd="sng" w="38100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it">
                <a:solidFill>
                  <a:srgbClr val="00989E"/>
                </a:solidFill>
                <a:latin typeface="Ubuntu"/>
                <a:ea typeface="Ubuntu"/>
                <a:cs typeface="Ubuntu"/>
                <a:sym typeface="Ubuntu"/>
              </a:rPr>
              <a:t>LETTURA POTENZIOMETRO</a:t>
            </a:r>
          </a:p>
        </p:txBody>
      </p:sp>
      <p:sp>
        <p:nvSpPr>
          <p:cNvPr id="79" name="Shape 79"/>
          <p:cNvSpPr/>
          <p:nvPr/>
        </p:nvSpPr>
        <p:spPr>
          <a:xfrm>
            <a:off x="4787663" y="1272800"/>
            <a:ext cx="2816700" cy="507000"/>
          </a:xfrm>
          <a:prstGeom prst="bracePair">
            <a:avLst/>
          </a:prstGeom>
          <a:noFill/>
          <a:ln cap="flat" cmpd="sng" w="38100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it" sz="2000">
                <a:solidFill>
                  <a:srgbClr val="00989E"/>
                </a:solidFill>
                <a:latin typeface="Ubuntu"/>
                <a:ea typeface="Ubuntu"/>
                <a:cs typeface="Ubuntu"/>
                <a:sym typeface="Ubuntu"/>
              </a:rPr>
              <a:t>LEVEL BAR</a:t>
            </a:r>
          </a:p>
        </p:txBody>
      </p:sp>
      <p:sp>
        <p:nvSpPr>
          <p:cNvPr id="80" name="Shape 80"/>
          <p:cNvSpPr/>
          <p:nvPr/>
        </p:nvSpPr>
        <p:spPr>
          <a:xfrm>
            <a:off x="4787663" y="1984775"/>
            <a:ext cx="2816700" cy="507000"/>
          </a:xfrm>
          <a:prstGeom prst="bracePair">
            <a:avLst/>
          </a:prstGeom>
          <a:noFill/>
          <a:ln cap="flat" cmpd="sng" w="38100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it" sz="1600">
                <a:solidFill>
                  <a:srgbClr val="00989E"/>
                </a:solidFill>
                <a:latin typeface="Ubuntu"/>
                <a:ea typeface="Ubuntu"/>
                <a:cs typeface="Ubuntu"/>
                <a:sym typeface="Ubuntu"/>
              </a:rPr>
              <a:t>FOTORESISTENZA + LED</a:t>
            </a:r>
          </a:p>
        </p:txBody>
      </p:sp>
      <p:sp>
        <p:nvSpPr>
          <p:cNvPr id="81" name="Shape 81"/>
          <p:cNvSpPr/>
          <p:nvPr/>
        </p:nvSpPr>
        <p:spPr>
          <a:xfrm>
            <a:off x="4787663" y="2696750"/>
            <a:ext cx="2816700" cy="507000"/>
          </a:xfrm>
          <a:prstGeom prst="bracePair">
            <a:avLst/>
          </a:prstGeom>
          <a:noFill/>
          <a:ln cap="flat" cmpd="sng" w="38100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it" sz="2000">
                <a:solidFill>
                  <a:srgbClr val="00989E"/>
                </a:solidFill>
                <a:latin typeface="Ubuntu"/>
                <a:ea typeface="Ubuntu"/>
                <a:cs typeface="Ubuntu"/>
                <a:sym typeface="Ubuntu"/>
              </a:rPr>
              <a:t>SERVOMOTORE</a:t>
            </a:r>
          </a:p>
        </p:txBody>
      </p:sp>
      <p:sp>
        <p:nvSpPr>
          <p:cNvPr id="82" name="Shape 82"/>
          <p:cNvSpPr/>
          <p:nvPr/>
        </p:nvSpPr>
        <p:spPr>
          <a:xfrm>
            <a:off x="4787663" y="3435225"/>
            <a:ext cx="2816700" cy="507000"/>
          </a:xfrm>
          <a:prstGeom prst="bracePair">
            <a:avLst/>
          </a:prstGeom>
          <a:noFill/>
          <a:ln cap="flat" cmpd="sng" w="38100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it" sz="2000">
                <a:solidFill>
                  <a:srgbClr val="00989E"/>
                </a:solidFill>
                <a:latin typeface="Ubuntu"/>
                <a:ea typeface="Ubuntu"/>
                <a:cs typeface="Ubuntu"/>
                <a:sym typeface="Ubuntu"/>
              </a:rPr>
              <a:t>BONUS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669900" y="3693575"/>
            <a:ext cx="2816700" cy="507000"/>
          </a:xfrm>
          <a:prstGeom prst="bracePair">
            <a:avLst/>
          </a:prstGeom>
          <a:noFill/>
          <a:ln cap="flat" cmpd="sng" w="38100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it" sz="2000">
                <a:solidFill>
                  <a:srgbClr val="00989E"/>
                </a:solidFill>
                <a:latin typeface="Ubuntu"/>
                <a:ea typeface="Ubuntu"/>
                <a:cs typeface="Ubuntu"/>
                <a:sym typeface="Ubuntu"/>
              </a:rPr>
              <a:t>HARDWARE</a:t>
            </a:r>
          </a:p>
        </p:txBody>
      </p:sp>
      <p:sp>
        <p:nvSpPr>
          <p:cNvPr id="88" name="Shape 88"/>
          <p:cNvSpPr/>
          <p:nvPr/>
        </p:nvSpPr>
        <p:spPr>
          <a:xfrm>
            <a:off x="0" y="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0" y="506280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669900" y="1834500"/>
            <a:ext cx="78042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Arduino</a:t>
            </a:r>
            <a:r>
              <a:rPr lang="it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è una piattaforma Open Source sviluppata per semplificare lo sviluppo di progetti interattivi, multimediali e multidisciplinari</a:t>
            </a:r>
          </a:p>
        </p:txBody>
      </p:sp>
      <p:sp>
        <p:nvSpPr>
          <p:cNvPr id="91" name="Shape 91"/>
          <p:cNvSpPr/>
          <p:nvPr/>
        </p:nvSpPr>
        <p:spPr>
          <a:xfrm>
            <a:off x="-68275" y="330700"/>
            <a:ext cx="48783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 cap="flat" cmpd="sng" w="9525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COS’È ARDUINO?</a:t>
            </a:r>
          </a:p>
        </p:txBody>
      </p:sp>
      <p:sp>
        <p:nvSpPr>
          <p:cNvPr id="92" name="Shape 92"/>
          <p:cNvSpPr/>
          <p:nvPr/>
        </p:nvSpPr>
        <p:spPr>
          <a:xfrm>
            <a:off x="5590250" y="3693575"/>
            <a:ext cx="2816700" cy="507000"/>
          </a:xfrm>
          <a:prstGeom prst="bracePair">
            <a:avLst/>
          </a:prstGeom>
          <a:noFill/>
          <a:ln cap="flat" cmpd="sng" w="38100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it" sz="2000">
                <a:solidFill>
                  <a:srgbClr val="00989E"/>
                </a:solidFill>
                <a:latin typeface="Ubuntu"/>
                <a:ea typeface="Ubuntu"/>
                <a:cs typeface="Ubuntu"/>
                <a:sym typeface="Ubuntu"/>
              </a:rPr>
              <a:t>SOFTWARE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775" y="80700"/>
            <a:ext cx="1369224" cy="13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0" y="506280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-68275" y="330700"/>
            <a:ext cx="48783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 cap="flat" cmpd="sng" w="9525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L’HARDWARE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775" y="80700"/>
            <a:ext cx="1369224" cy="136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3562" y="1209500"/>
            <a:ext cx="4641975" cy="34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0" y="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0" y="506280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-68275" y="330700"/>
            <a:ext cx="48783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 cap="flat" cmpd="sng" w="9525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IL SOFTWARE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25" y="998550"/>
            <a:ext cx="3097946" cy="3903400"/>
          </a:xfrm>
          <a:prstGeom prst="rect">
            <a:avLst/>
          </a:prstGeom>
          <a:noFill/>
          <a:ln cap="flat" cmpd="sng" w="38100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11" name="Shape 111"/>
          <p:cNvSpPr txBox="1"/>
          <p:nvPr/>
        </p:nvSpPr>
        <p:spPr>
          <a:xfrm>
            <a:off x="3560600" y="1486038"/>
            <a:ext cx="5785800" cy="21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b="1" lang="it"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IDE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it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INTEGRATED DEVELOPMENT ENVIRONMENT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it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(AMBIENTE DI SVILUPPO INTEGRATO)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4775" y="80700"/>
            <a:ext cx="1369224" cy="13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0" y="506280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-68275" y="330700"/>
            <a:ext cx="48783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 cap="flat" cmpd="sng" w="9525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IDE DI ARDUINO - PULSANTI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781" y="1057288"/>
            <a:ext cx="6794426" cy="37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4775" y="80700"/>
            <a:ext cx="1369224" cy="13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0" y="506280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68275" y="330700"/>
            <a:ext cx="48783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 cap="flat" cmpd="sng" w="9525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IDE DI ARDUINO - CODICE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775" y="80700"/>
            <a:ext cx="1369224" cy="136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2444" y="1579173"/>
            <a:ext cx="5439118" cy="27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0" y="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0" y="5062800"/>
            <a:ext cx="9144000" cy="80700"/>
          </a:xfrm>
          <a:prstGeom prst="rect">
            <a:avLst/>
          </a:prstGeom>
          <a:solidFill>
            <a:srgbClr val="00989E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-68275" y="330700"/>
            <a:ext cx="4878300" cy="507000"/>
          </a:xfrm>
          <a:prstGeom prst="roundRect">
            <a:avLst>
              <a:gd fmla="val 8766" name="adj"/>
            </a:avLst>
          </a:prstGeom>
          <a:solidFill>
            <a:srgbClr val="00989E"/>
          </a:solidFill>
          <a:ln cap="flat" cmpd="sng" w="9525">
            <a:solidFill>
              <a:srgbClr val="0098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it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HELLO WORLD - BLINK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775" y="80700"/>
            <a:ext cx="1369224" cy="136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850" y="1595038"/>
            <a:ext cx="5210308" cy="2710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