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38d52b7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38d52b7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38d52b7e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38d52b7e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38d52b7e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38d52b7e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af6686b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af6686b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8d52b7ed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38d52b7ed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38d52b7ed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38d52b7ed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63d3bb3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63d3bb3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Appointment No-show Predictions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Antonio Alonso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8600" y="1743600"/>
            <a:ext cx="8883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PatientId</a:t>
            </a:r>
            <a:r>
              <a:rPr lang="en">
                <a:highlight>
                  <a:srgbClr val="FFFFFF"/>
                </a:highlight>
              </a:rPr>
              <a:t>: Unique ID for each patient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AppointmentID</a:t>
            </a:r>
            <a:r>
              <a:rPr lang="en">
                <a:highlight>
                  <a:srgbClr val="FFFFFF"/>
                </a:highlight>
              </a:rPr>
              <a:t>: Unique ID for each appointment (used as the index)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Gender</a:t>
            </a:r>
            <a:r>
              <a:rPr lang="en">
                <a:highlight>
                  <a:srgbClr val="FFFFFF"/>
                </a:highlight>
              </a:rPr>
              <a:t>: Gender of the patient (M or F)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ScheduledDay</a:t>
            </a:r>
            <a:r>
              <a:rPr lang="en">
                <a:highlight>
                  <a:srgbClr val="FFFFFF"/>
                </a:highlight>
              </a:rPr>
              <a:t>: Day when the appointment was originally scheduled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AppointmentDay</a:t>
            </a:r>
            <a:r>
              <a:rPr lang="en">
                <a:highlight>
                  <a:srgbClr val="FFFFFF"/>
                </a:highlight>
              </a:rPr>
              <a:t>: Day for which the appointment was scheduled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Age</a:t>
            </a:r>
            <a:r>
              <a:rPr lang="en">
                <a:highlight>
                  <a:srgbClr val="FFFFFF"/>
                </a:highlight>
              </a:rPr>
              <a:t>: Age of the patient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Neighbourhood</a:t>
            </a:r>
            <a:r>
              <a:rPr lang="en">
                <a:highlight>
                  <a:srgbClr val="FFFFFF"/>
                </a:highlight>
              </a:rPr>
              <a:t>: Patient’s Neighbourhood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Scholarship</a:t>
            </a:r>
            <a:r>
              <a:rPr lang="en">
                <a:highlight>
                  <a:srgbClr val="FFFFFF"/>
                </a:highlight>
              </a:rPr>
              <a:t>: Whether or not the patient has a government scholarship/grant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Hipertension</a:t>
            </a:r>
            <a:r>
              <a:rPr lang="en">
                <a:highlight>
                  <a:srgbClr val="FFFFFF"/>
                </a:highlight>
              </a:rPr>
              <a:t>: Whether or not the patient suffers from hypertension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Diabetes</a:t>
            </a:r>
            <a:r>
              <a:rPr lang="en">
                <a:highlight>
                  <a:srgbClr val="FFFFFF"/>
                </a:highlight>
              </a:rPr>
              <a:t>: Whether or not the patient suffers from diabetes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Alcoholism</a:t>
            </a:r>
            <a:r>
              <a:rPr lang="en">
                <a:highlight>
                  <a:srgbClr val="FFFFFF"/>
                </a:highlight>
              </a:rPr>
              <a:t>: Whether or not the patient suffers from alcoholism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Handcap</a:t>
            </a:r>
            <a:r>
              <a:rPr lang="en">
                <a:highlight>
                  <a:srgbClr val="FFFFFF"/>
                </a:highlight>
              </a:rPr>
              <a:t>: Whether or not the patient is handicapped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SMS_received</a:t>
            </a:r>
            <a:r>
              <a:rPr lang="en">
                <a:highlight>
                  <a:srgbClr val="FFFFFF"/>
                </a:highlight>
              </a:rPr>
              <a:t>: Whether or not the patient was reminded by SMS prior to the appointment</a:t>
            </a:r>
            <a:br>
              <a:rPr lang="en">
                <a:highlight>
                  <a:srgbClr val="FFFFFF"/>
                </a:highlight>
              </a:rPr>
            </a:b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highlight>
                  <a:srgbClr val="FFFFFF"/>
                </a:highlight>
              </a:rPr>
              <a:t>No-show</a:t>
            </a:r>
            <a:r>
              <a:rPr lang="en">
                <a:highlight>
                  <a:srgbClr val="FFFFFF"/>
                </a:highlight>
              </a:rPr>
              <a:t>: Whether or not the patient missed the appointment. This will be the target variable to be predicted.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75050" y="1682350"/>
            <a:ext cx="54651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Luckily, for this dataset there were no missing values. Cleaning the data consisted of finding outliers and </a:t>
            </a:r>
            <a:r>
              <a:rPr lang="en" sz="1400"/>
              <a:t>nonsensical</a:t>
            </a:r>
            <a:r>
              <a:rPr lang="en" sz="1400"/>
              <a:t> values</a:t>
            </a:r>
            <a:r>
              <a:rPr lang="en" sz="1400">
                <a:highlight>
                  <a:srgbClr val="FFFFFF"/>
                </a:highlight>
              </a:rPr>
              <a:t>.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For the ‘Age’ column, there was a patient with age -1, this row was dropped as it did not make sense. The highest value in this column was 115, which seems like a possible limit for age, therefore this value remained.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For the rest of the cleaning, I converted the ScheduledDay and the AppointmentDay into datetime objects from strings, and changed No-show and Gender to numerical values. Furthermore, some of the columns were renamed to more conventional names.</a:t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588" y="1771675"/>
            <a:ext cx="3171699" cy="20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948" y="4326575"/>
            <a:ext cx="3630775" cy="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575125" y="1489475"/>
            <a:ext cx="45042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When exploring the data, I was trying to find any relationship between our target variable (No-show) and any of the features. The most surprising finding was that those that did miss the appointment were reminded by SMS at a larger rate than those that did attend the appointment. This makes me believe that those that are likely to miss the appointment were more likely to be reminded an SMS.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Another surprising finding was that those who missed an appointment were more likely to have a scholarship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850" y="378675"/>
            <a:ext cx="3503918" cy="23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2848622"/>
            <a:ext cx="3449875" cy="22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575125" y="1489475"/>
            <a:ext cx="45042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fun part! In order to be able to use the ScheduledDay and AppointmentDay columns, I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needed to convert them into a usable data type (not datetime), so I decided to use the day of the week (Mon-Sat) as the feature. Other aspects like month or week of the year were not used because the data did not span years or even the entire year.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Furthermore, the difference between the scheduled day and the appointment day was added as a feature because I figured that if more time had passed since the scheduling, maybe people were more likely to miss the appointment.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775" y="1132925"/>
            <a:ext cx="3740949" cy="8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313" y="2007062"/>
            <a:ext cx="3759875" cy="251172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4999513" y="4537450"/>
            <a:ext cx="4243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unexpectedly, it seems like with a large delay, there is a smaller chance to miss the appointment.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960900" y="1446600"/>
            <a:ext cx="70305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Set up the data</a:t>
            </a:r>
            <a:br>
              <a:rPr lang="en" sz="2400"/>
            </a:br>
            <a:r>
              <a:rPr lang="en" sz="1600"/>
              <a:t>- Columns with discrete values were turned into numerical data columns</a:t>
            </a:r>
            <a:br>
              <a:rPr lang="en" sz="1600"/>
            </a:br>
            <a:r>
              <a:rPr lang="en" sz="1600"/>
              <a:t>	- One Hot Encoding method was utilized</a:t>
            </a:r>
            <a:br>
              <a:rPr lang="en" sz="1600"/>
            </a:br>
            <a:r>
              <a:rPr lang="en" sz="1600"/>
              <a:t>	- Dropped Neighbourhood column because it was taking too much                                             </a:t>
            </a:r>
            <a:r>
              <a:rPr lang="en" sz="1600">
                <a:solidFill>
                  <a:schemeClr val="lt1"/>
                </a:solidFill>
              </a:rPr>
              <a:t>.</a:t>
            </a:r>
            <a:r>
              <a:rPr lang="en" sz="1600"/>
              <a:t>           time to train models, less feature columns speeds it up</a:t>
            </a:r>
            <a:br>
              <a:rPr lang="en" sz="1600"/>
            </a:br>
            <a:r>
              <a:rPr lang="en" sz="1600"/>
              <a:t>- Split the data into a training and a testing data set (80:20 split)</a:t>
            </a:r>
            <a:br>
              <a:rPr lang="en" sz="1600"/>
            </a:br>
            <a:r>
              <a:rPr lang="en" sz="1600"/>
              <a:t>	- The target vector was the NoShow column</a:t>
            </a:r>
            <a:br>
              <a:rPr lang="en" sz="1600"/>
            </a:br>
            <a:r>
              <a:rPr lang="en" sz="1600"/>
              <a:t>- Fit and transform data for the KNN model (not random forest)</a:t>
            </a:r>
            <a:br>
              <a:rPr lang="en" sz="1600"/>
            </a:br>
            <a:r>
              <a:rPr lang="en" sz="1600"/>
              <a:t>	- Used PCA transformed data because it was giving better results.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Models</a:t>
            </a:r>
            <a:endParaRPr sz="2720"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757300" y="1597875"/>
            <a:ext cx="77937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Three different types of models were used, K-Nearest-Neighbors for classification, XGBClassifier, and Random Forest for classification. In all cases for the models, the number of neighbors/estimators was optimized by testing many different values in a range and finding what value gives the highest accuracy. Two of the models, XGB and random forests, had overall similar accuracies, but the KNN model had a higher accuracy, capping out at 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around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 80%.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Recommendations</a:t>
            </a:r>
            <a:endParaRPr sz="2720"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757300" y="1597875"/>
            <a:ext cx="77937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Based on the importances of some features, here are some recommendations on how to minimize appointment no shows: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8219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Nunito"/>
              <a:buChar char="●"/>
            </a:pPr>
            <a:r>
              <a:rPr lang="en" sz="1525">
                <a:solidFill>
                  <a:srgbClr val="24292F"/>
                </a:solidFill>
                <a:highlight>
                  <a:srgbClr val="FFFFFF"/>
                </a:highlight>
              </a:rPr>
              <a:t>Since a small delay between ScheduledDay and AppointmentDay seems to increase the </a:t>
            </a:r>
            <a:r>
              <a:rPr lang="en" sz="1525">
                <a:solidFill>
                  <a:srgbClr val="24292F"/>
                </a:solidFill>
                <a:highlight>
                  <a:srgbClr val="FFFFFF"/>
                </a:highlight>
              </a:rPr>
              <a:t>probability</a:t>
            </a:r>
            <a:r>
              <a:rPr lang="en" sz="1525">
                <a:solidFill>
                  <a:srgbClr val="24292F"/>
                </a:solidFill>
                <a:highlight>
                  <a:srgbClr val="FFFFFF"/>
                </a:highlight>
              </a:rPr>
              <a:t> of missing the appointment, it might be a good idea to remind these patients by SMS</a:t>
            </a:r>
            <a:r>
              <a:rPr lang="en" sz="1525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 sz="1525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8219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Arial"/>
              <a:buAutoNum type="alphaLcPeriod"/>
            </a:pPr>
            <a:r>
              <a:rPr lang="en" sz="1525">
                <a:solidFill>
                  <a:srgbClr val="24292F"/>
                </a:solidFill>
                <a:highlight>
                  <a:srgbClr val="FFFFFF"/>
                </a:highlight>
              </a:rPr>
              <a:t>It is important to notice that just because those who missed the appointment were more likely to receive an SMS, doesn’t mean that the SMS is the reason for it.</a:t>
            </a:r>
            <a:endParaRPr sz="1525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8219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Arial"/>
              <a:buChar char="●"/>
            </a:pPr>
            <a:r>
              <a:rPr lang="en" sz="1525">
                <a:solidFill>
                  <a:srgbClr val="24292F"/>
                </a:solidFill>
                <a:highlight>
                  <a:srgbClr val="FFFFFF"/>
                </a:highlight>
              </a:rPr>
              <a:t>Patients to missed their appointments had, on average, a lower age, so it might be fruitful to remind younger patients more often.</a:t>
            </a:r>
            <a:endParaRPr sz="1525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