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e38d52b7e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e38d52b7e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e38d52b7ed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e38d52b7ed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e38d52b7ed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e38d52b7ed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e38d52b7ed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e38d52b7ed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e38d52b7ed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e38d52b7ed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e63d3bb33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e63d3bb33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Item Sales Predictions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Dictionary</a:t>
            </a:r>
            <a:endParaRPr/>
          </a:p>
        </p:txBody>
      </p:sp>
      <p:sp>
        <p:nvSpPr>
          <p:cNvPr id="284" name="Google Shape;284;p14"/>
          <p:cNvSpPr txBox="1"/>
          <p:nvPr>
            <p:ph idx="1" type="body"/>
          </p:nvPr>
        </p:nvSpPr>
        <p:spPr>
          <a:xfrm>
            <a:off x="128600" y="1743600"/>
            <a:ext cx="8883300" cy="3078300"/>
          </a:xfrm>
          <a:prstGeom prst="rect">
            <a:avLst/>
          </a:prstGeom>
        </p:spPr>
        <p:txBody>
          <a:bodyPr anchorCtr="0" anchor="t" bIns="91425" lIns="91425" spcFirstLastPara="1" rIns="91425" wrap="square" tIns="91425">
            <a:noAutofit/>
          </a:bodyPr>
          <a:lstStyle/>
          <a:p>
            <a:pPr indent="-311150" lvl="0" marL="457200" rtl="0" algn="l">
              <a:lnSpc>
                <a:spcPct val="95000"/>
              </a:lnSpc>
              <a:spcBef>
                <a:spcPts val="0"/>
              </a:spcBef>
              <a:spcAft>
                <a:spcPts val="0"/>
              </a:spcAft>
              <a:buSzPts val="1300"/>
              <a:buChar char="-"/>
            </a:pPr>
            <a:r>
              <a:rPr b="1" lang="en">
                <a:highlight>
                  <a:srgbClr val="FFFFFF"/>
                </a:highlight>
              </a:rPr>
              <a:t>Item_Identifier</a:t>
            </a:r>
            <a:r>
              <a:rPr lang="en">
                <a:highlight>
                  <a:srgbClr val="FFFFFF"/>
                </a:highlight>
              </a:rPr>
              <a:t>: Unique product ID</a:t>
            </a:r>
            <a:endParaRPr>
              <a:highlight>
                <a:srgbClr val="FFFFFF"/>
              </a:highlight>
            </a:endParaRPr>
          </a:p>
          <a:p>
            <a:pPr indent="-311150" lvl="0" marL="457200" rtl="0" algn="l">
              <a:lnSpc>
                <a:spcPct val="95000"/>
              </a:lnSpc>
              <a:spcBef>
                <a:spcPts val="0"/>
              </a:spcBef>
              <a:spcAft>
                <a:spcPts val="0"/>
              </a:spcAft>
              <a:buSzPts val="1300"/>
              <a:buChar char="-"/>
            </a:pPr>
            <a:r>
              <a:rPr b="1" lang="en">
                <a:highlight>
                  <a:srgbClr val="FFFFFF"/>
                </a:highlight>
              </a:rPr>
              <a:t>Item_Weight</a:t>
            </a:r>
            <a:r>
              <a:rPr lang="en">
                <a:highlight>
                  <a:srgbClr val="FFFFFF"/>
                </a:highlight>
              </a:rPr>
              <a:t>: Weight of product</a:t>
            </a:r>
            <a:endParaRPr>
              <a:highlight>
                <a:srgbClr val="FFFFFF"/>
              </a:highlight>
            </a:endParaRPr>
          </a:p>
          <a:p>
            <a:pPr indent="-311150" lvl="0" marL="457200" rtl="0" algn="l">
              <a:lnSpc>
                <a:spcPct val="95000"/>
              </a:lnSpc>
              <a:spcBef>
                <a:spcPts val="0"/>
              </a:spcBef>
              <a:spcAft>
                <a:spcPts val="0"/>
              </a:spcAft>
              <a:buSzPts val="1300"/>
              <a:buChar char="-"/>
            </a:pPr>
            <a:r>
              <a:rPr b="1" lang="en">
                <a:highlight>
                  <a:srgbClr val="FFFFFF"/>
                </a:highlight>
              </a:rPr>
              <a:t>Item_Fat_Content</a:t>
            </a:r>
            <a:r>
              <a:rPr lang="en">
                <a:highlight>
                  <a:srgbClr val="FFFFFF"/>
                </a:highlight>
              </a:rPr>
              <a:t>: Whether the product is low or regular in fat content</a:t>
            </a:r>
            <a:endParaRPr>
              <a:highlight>
                <a:srgbClr val="FFFFFF"/>
              </a:highlight>
            </a:endParaRPr>
          </a:p>
          <a:p>
            <a:pPr indent="-311150" lvl="0" marL="457200" rtl="0" algn="l">
              <a:lnSpc>
                <a:spcPct val="95000"/>
              </a:lnSpc>
              <a:spcBef>
                <a:spcPts val="0"/>
              </a:spcBef>
              <a:spcAft>
                <a:spcPts val="0"/>
              </a:spcAft>
              <a:buSzPts val="1300"/>
              <a:buChar char="-"/>
            </a:pPr>
            <a:r>
              <a:rPr b="1" lang="en">
                <a:highlight>
                  <a:srgbClr val="FFFFFF"/>
                </a:highlight>
              </a:rPr>
              <a:t>Item_Visibility</a:t>
            </a:r>
            <a:r>
              <a:rPr lang="en">
                <a:highlight>
                  <a:srgbClr val="FFFFFF"/>
                </a:highlight>
              </a:rPr>
              <a:t>: The percentage of total display area of all products in a store allocated to the particular product</a:t>
            </a:r>
            <a:endParaRPr>
              <a:highlight>
                <a:srgbClr val="FFFFFF"/>
              </a:highlight>
            </a:endParaRPr>
          </a:p>
          <a:p>
            <a:pPr indent="-311150" lvl="0" marL="457200" rtl="0" algn="l">
              <a:lnSpc>
                <a:spcPct val="95000"/>
              </a:lnSpc>
              <a:spcBef>
                <a:spcPts val="0"/>
              </a:spcBef>
              <a:spcAft>
                <a:spcPts val="0"/>
              </a:spcAft>
              <a:buSzPts val="1300"/>
              <a:buChar char="-"/>
            </a:pPr>
            <a:r>
              <a:rPr b="1" lang="en">
                <a:highlight>
                  <a:srgbClr val="FFFFFF"/>
                </a:highlight>
              </a:rPr>
              <a:t>Item_Type</a:t>
            </a:r>
            <a:r>
              <a:rPr lang="en">
                <a:highlight>
                  <a:srgbClr val="FFFFFF"/>
                </a:highlight>
              </a:rPr>
              <a:t>: The category to which the product belongs</a:t>
            </a:r>
            <a:endParaRPr>
              <a:highlight>
                <a:srgbClr val="FFFFFF"/>
              </a:highlight>
            </a:endParaRPr>
          </a:p>
          <a:p>
            <a:pPr indent="-311150" lvl="0" marL="457200" rtl="0" algn="l">
              <a:lnSpc>
                <a:spcPct val="95000"/>
              </a:lnSpc>
              <a:spcBef>
                <a:spcPts val="0"/>
              </a:spcBef>
              <a:spcAft>
                <a:spcPts val="0"/>
              </a:spcAft>
              <a:buSzPts val="1300"/>
              <a:buChar char="-"/>
            </a:pPr>
            <a:r>
              <a:rPr b="1" lang="en">
                <a:highlight>
                  <a:srgbClr val="FFFFFF"/>
                </a:highlight>
              </a:rPr>
              <a:t>Item_MRP</a:t>
            </a:r>
            <a:r>
              <a:rPr lang="en">
                <a:highlight>
                  <a:srgbClr val="FFFFFF"/>
                </a:highlight>
              </a:rPr>
              <a:t>: Maximum Retail Price (list price) of the product</a:t>
            </a:r>
            <a:endParaRPr>
              <a:highlight>
                <a:srgbClr val="FFFFFF"/>
              </a:highlight>
            </a:endParaRPr>
          </a:p>
          <a:p>
            <a:pPr indent="-311150" lvl="0" marL="457200" rtl="0" algn="l">
              <a:spcBef>
                <a:spcPts val="0"/>
              </a:spcBef>
              <a:spcAft>
                <a:spcPts val="0"/>
              </a:spcAft>
              <a:buSzPts val="1300"/>
              <a:buChar char="-"/>
            </a:pPr>
            <a:r>
              <a:rPr b="1" lang="en">
                <a:highlight>
                  <a:srgbClr val="FFFFFF"/>
                </a:highlight>
              </a:rPr>
              <a:t>Outlet_Identifier</a:t>
            </a:r>
            <a:r>
              <a:rPr lang="en">
                <a:highlight>
                  <a:srgbClr val="FFFFFF"/>
                </a:highlight>
              </a:rPr>
              <a:t>: Unique store ID</a:t>
            </a:r>
            <a:endParaRPr>
              <a:highlight>
                <a:srgbClr val="FFFFFF"/>
              </a:highlight>
            </a:endParaRPr>
          </a:p>
          <a:p>
            <a:pPr indent="-311150" lvl="0" marL="457200" rtl="0" algn="l">
              <a:spcBef>
                <a:spcPts val="0"/>
              </a:spcBef>
              <a:spcAft>
                <a:spcPts val="0"/>
              </a:spcAft>
              <a:buSzPts val="1300"/>
              <a:buChar char="-"/>
            </a:pPr>
            <a:r>
              <a:rPr b="1" lang="en">
                <a:highlight>
                  <a:srgbClr val="FFFFFF"/>
                </a:highlight>
              </a:rPr>
              <a:t>Outlet_Establishment_Year</a:t>
            </a:r>
            <a:r>
              <a:rPr lang="en">
                <a:highlight>
                  <a:srgbClr val="FFFFFF"/>
                </a:highlight>
              </a:rPr>
              <a:t>: The year in which the store was established</a:t>
            </a:r>
            <a:endParaRPr>
              <a:highlight>
                <a:srgbClr val="FFFFFF"/>
              </a:highlight>
            </a:endParaRPr>
          </a:p>
          <a:p>
            <a:pPr indent="-311150" lvl="0" marL="457200" rtl="0" algn="l">
              <a:spcBef>
                <a:spcPts val="0"/>
              </a:spcBef>
              <a:spcAft>
                <a:spcPts val="0"/>
              </a:spcAft>
              <a:buSzPts val="1300"/>
              <a:buChar char="-"/>
            </a:pPr>
            <a:r>
              <a:rPr b="1" lang="en">
                <a:highlight>
                  <a:srgbClr val="FFFFFF"/>
                </a:highlight>
              </a:rPr>
              <a:t>Outlet_Size</a:t>
            </a:r>
            <a:r>
              <a:rPr lang="en">
                <a:highlight>
                  <a:srgbClr val="FFFFFF"/>
                </a:highlight>
              </a:rPr>
              <a:t>: The size of the store in terms of ground area covered</a:t>
            </a:r>
            <a:endParaRPr>
              <a:highlight>
                <a:srgbClr val="FFFFFF"/>
              </a:highlight>
            </a:endParaRPr>
          </a:p>
          <a:p>
            <a:pPr indent="-311150" lvl="0" marL="457200" rtl="0" algn="l">
              <a:spcBef>
                <a:spcPts val="0"/>
              </a:spcBef>
              <a:spcAft>
                <a:spcPts val="0"/>
              </a:spcAft>
              <a:buSzPts val="1300"/>
              <a:buChar char="-"/>
            </a:pPr>
            <a:r>
              <a:rPr b="1" lang="en">
                <a:highlight>
                  <a:srgbClr val="FFFFFF"/>
                </a:highlight>
              </a:rPr>
              <a:t>Outlet_Location_Type</a:t>
            </a:r>
            <a:r>
              <a:rPr lang="en">
                <a:highlight>
                  <a:srgbClr val="FFFFFF"/>
                </a:highlight>
              </a:rPr>
              <a:t>: The type of area in which the store is located</a:t>
            </a:r>
            <a:endParaRPr>
              <a:highlight>
                <a:srgbClr val="FFFFFF"/>
              </a:highlight>
            </a:endParaRPr>
          </a:p>
          <a:p>
            <a:pPr indent="-311150" lvl="0" marL="457200" rtl="0" algn="l">
              <a:spcBef>
                <a:spcPts val="0"/>
              </a:spcBef>
              <a:spcAft>
                <a:spcPts val="0"/>
              </a:spcAft>
              <a:buSzPts val="1300"/>
              <a:buChar char="-"/>
            </a:pPr>
            <a:r>
              <a:rPr b="1" lang="en">
                <a:highlight>
                  <a:srgbClr val="FFFFFF"/>
                </a:highlight>
              </a:rPr>
              <a:t>Outlet_Type</a:t>
            </a:r>
            <a:r>
              <a:rPr lang="en">
                <a:highlight>
                  <a:srgbClr val="FFFFFF"/>
                </a:highlight>
              </a:rPr>
              <a:t>: Whether the outlet is a grocery store or some sort of supermarket</a:t>
            </a:r>
            <a:br>
              <a:rPr lang="en">
                <a:highlight>
                  <a:srgbClr val="FFFFFF"/>
                </a:highlight>
              </a:rPr>
            </a:br>
            <a:endParaRPr>
              <a:highlight>
                <a:srgbClr val="FFFFFF"/>
              </a:highlight>
            </a:endParaRPr>
          </a:p>
          <a:p>
            <a:pPr indent="-311150" lvl="0" marL="457200" rtl="0" algn="l">
              <a:spcBef>
                <a:spcPts val="0"/>
              </a:spcBef>
              <a:spcAft>
                <a:spcPts val="0"/>
              </a:spcAft>
              <a:buSzPts val="1300"/>
              <a:buChar char="-"/>
            </a:pPr>
            <a:r>
              <a:rPr b="1" lang="en">
                <a:highlight>
                  <a:srgbClr val="FFFFFF"/>
                </a:highlight>
              </a:rPr>
              <a:t>Item_Outlet_Sales</a:t>
            </a:r>
            <a:r>
              <a:rPr lang="en">
                <a:highlight>
                  <a:srgbClr val="FFFFFF"/>
                </a:highlight>
              </a:rPr>
              <a:t>: Sales of the product in the particular store. This will be the target variable to be predicted.</a:t>
            </a:r>
            <a:endParaRPr>
              <a:highlight>
                <a:srgbClr val="FFFFFF"/>
              </a:highlight>
            </a:endParaRPr>
          </a:p>
          <a:p>
            <a:pPr indent="0" lvl="0" marL="0" rtl="0" algn="l">
              <a:lnSpc>
                <a:spcPct val="95000"/>
              </a:lnSpc>
              <a:spcBef>
                <a:spcPts val="1200"/>
              </a:spcBef>
              <a:spcAft>
                <a:spcPts val="120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Cleaning the Data</a:t>
            </a:r>
            <a:endParaRPr/>
          </a:p>
        </p:txBody>
      </p:sp>
      <p:sp>
        <p:nvSpPr>
          <p:cNvPr id="290" name="Google Shape;290;p15"/>
          <p:cNvSpPr txBox="1"/>
          <p:nvPr>
            <p:ph idx="1" type="body"/>
          </p:nvPr>
        </p:nvSpPr>
        <p:spPr>
          <a:xfrm>
            <a:off x="375050" y="1682350"/>
            <a:ext cx="5465100" cy="311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As expected</a:t>
            </a:r>
            <a:r>
              <a:rPr lang="en" sz="1400"/>
              <a:t>, </a:t>
            </a:r>
            <a:r>
              <a:rPr lang="en" sz="1400">
                <a:highlight>
                  <a:srgbClr val="FFFFFF"/>
                </a:highlight>
              </a:rPr>
              <a:t>Two columns, Item_Weight and Outlet_Size had missing values. Both had a large number of missing values, so the rows were not dropped; what instead was done was that values were imputed by using an interpolation method for both columns.</a:t>
            </a:r>
            <a:endParaRPr sz="1400">
              <a:highlight>
                <a:srgbClr val="FFFFFF"/>
              </a:highlight>
            </a:endParaRPr>
          </a:p>
          <a:p>
            <a:pPr indent="0" lvl="0" marL="0" rtl="0" algn="l">
              <a:spcBef>
                <a:spcPts val="1200"/>
              </a:spcBef>
              <a:spcAft>
                <a:spcPts val="1200"/>
              </a:spcAft>
              <a:buNone/>
            </a:pPr>
            <a:r>
              <a:rPr lang="en" sz="1400">
                <a:highlight>
                  <a:srgbClr val="FFFFFF"/>
                </a:highlight>
              </a:rPr>
              <a:t>For the Outlet_Size column, the data was sorted in order of Item_Outlet_Sales before backfilling missing values because there was a clear relationship between average item_Outlet_Sales and the Outlet_Type. </a:t>
            </a:r>
            <a:endParaRPr sz="1400"/>
          </a:p>
        </p:txBody>
      </p:sp>
      <p:pic>
        <p:nvPicPr>
          <p:cNvPr id="291" name="Google Shape;291;p15"/>
          <p:cNvPicPr preferRelativeResize="0"/>
          <p:nvPr/>
        </p:nvPicPr>
        <p:blipFill>
          <a:blip r:embed="rId3">
            <a:alphaModFix/>
          </a:blip>
          <a:stretch>
            <a:fillRect/>
          </a:stretch>
        </p:blipFill>
        <p:spPr>
          <a:xfrm>
            <a:off x="5840150" y="1682350"/>
            <a:ext cx="3241475" cy="2666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Exploring the Data</a:t>
            </a:r>
            <a:endParaRPr/>
          </a:p>
        </p:txBody>
      </p:sp>
      <p:sp>
        <p:nvSpPr>
          <p:cNvPr id="297" name="Google Shape;297;p16"/>
          <p:cNvSpPr txBox="1"/>
          <p:nvPr>
            <p:ph idx="1" type="body"/>
          </p:nvPr>
        </p:nvSpPr>
        <p:spPr>
          <a:xfrm>
            <a:off x="575125" y="1489475"/>
            <a:ext cx="4504200" cy="3546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rgbClr val="24292F"/>
                </a:solidFill>
                <a:highlight>
                  <a:srgbClr val="FFFFFF"/>
                </a:highlight>
              </a:rPr>
              <a:t>When exploring the data, I was attempting to find where the strongest relationships were. To do this, one method that was used was the separation of the data into two subsections, one with a high Item_Outlet_Sales and another with a low Item_Outlet_Sales, these filters were then used to try to find different distributions within other features when looking at rows with low sales versus high sales. </a:t>
            </a:r>
            <a:endParaRPr sz="1500"/>
          </a:p>
        </p:txBody>
      </p:sp>
      <p:pic>
        <p:nvPicPr>
          <p:cNvPr id="298" name="Google Shape;298;p16"/>
          <p:cNvPicPr preferRelativeResize="0"/>
          <p:nvPr/>
        </p:nvPicPr>
        <p:blipFill>
          <a:blip r:embed="rId3">
            <a:alphaModFix/>
          </a:blip>
          <a:stretch>
            <a:fillRect/>
          </a:stretch>
        </p:blipFill>
        <p:spPr>
          <a:xfrm>
            <a:off x="5432850" y="642625"/>
            <a:ext cx="3186075" cy="2219650"/>
          </a:xfrm>
          <a:prstGeom prst="rect">
            <a:avLst/>
          </a:prstGeom>
          <a:noFill/>
          <a:ln>
            <a:noFill/>
          </a:ln>
        </p:spPr>
      </p:pic>
      <p:pic>
        <p:nvPicPr>
          <p:cNvPr id="299" name="Google Shape;299;p16"/>
          <p:cNvPicPr preferRelativeResize="0"/>
          <p:nvPr/>
        </p:nvPicPr>
        <p:blipFill>
          <a:blip r:embed="rId4">
            <a:alphaModFix/>
          </a:blip>
          <a:stretch>
            <a:fillRect/>
          </a:stretch>
        </p:blipFill>
        <p:spPr>
          <a:xfrm>
            <a:off x="5325700" y="2938475"/>
            <a:ext cx="3250350" cy="212910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Machine Learning</a:t>
            </a:r>
            <a:endParaRPr/>
          </a:p>
        </p:txBody>
      </p:sp>
      <p:sp>
        <p:nvSpPr>
          <p:cNvPr id="305" name="Google Shape;305;p17"/>
          <p:cNvSpPr txBox="1"/>
          <p:nvPr>
            <p:ph idx="1" type="body"/>
          </p:nvPr>
        </p:nvSpPr>
        <p:spPr>
          <a:xfrm>
            <a:off x="960900" y="1446600"/>
            <a:ext cx="7030500" cy="342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Set up the data</a:t>
            </a:r>
            <a:br>
              <a:rPr lang="en" sz="2400"/>
            </a:br>
            <a:r>
              <a:rPr lang="en" sz="1600"/>
              <a:t>- Columns with discrete values were turned into numerical data columns</a:t>
            </a:r>
            <a:br>
              <a:rPr lang="en" sz="1600"/>
            </a:br>
            <a:r>
              <a:rPr lang="en" sz="1600"/>
              <a:t>	- One Hot Encoding method was utilized</a:t>
            </a:r>
            <a:br>
              <a:rPr lang="en" sz="1600"/>
            </a:br>
            <a:r>
              <a:rPr lang="en" sz="1600"/>
              <a:t>- Split the data into a training and a testing data set (75:25 split)</a:t>
            </a:r>
            <a:br>
              <a:rPr lang="en" sz="1600"/>
            </a:br>
            <a:r>
              <a:rPr lang="en" sz="1600"/>
              <a:t>	- The target vector was the Item_Outlet_Sales column</a:t>
            </a:r>
            <a:br>
              <a:rPr lang="en" sz="1600"/>
            </a:br>
            <a:r>
              <a:rPr lang="en" sz="1600"/>
              <a:t>- Fit and transform data for the KNN model (not random forest)</a:t>
            </a:r>
            <a:br>
              <a:rPr lang="en" sz="1600"/>
            </a:br>
            <a:endParaRPr sz="1600"/>
          </a:p>
          <a:p>
            <a:pPr indent="0" lvl="0" marL="0" rtl="0" algn="l">
              <a:spcBef>
                <a:spcPts val="1200"/>
              </a:spcBef>
              <a:spcAft>
                <a:spcPts val="1200"/>
              </a:spcAft>
              <a:buNone/>
            </a:pPr>
            <a:r>
              <a:rPr lang="en" sz="1600"/>
              <a:t>After all these steps were successfully conducted, an instance of the models could be created and fit on the training data.</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20"/>
              <a:t>Models</a:t>
            </a:r>
            <a:endParaRPr sz="2720"/>
          </a:p>
        </p:txBody>
      </p:sp>
      <p:sp>
        <p:nvSpPr>
          <p:cNvPr id="311" name="Google Shape;311;p18"/>
          <p:cNvSpPr txBox="1"/>
          <p:nvPr>
            <p:ph idx="1" type="body"/>
          </p:nvPr>
        </p:nvSpPr>
        <p:spPr>
          <a:xfrm>
            <a:off x="757300" y="1597875"/>
            <a:ext cx="7793700" cy="321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rgbClr val="24292F"/>
                </a:solidFill>
                <a:highlight>
                  <a:srgbClr val="FFFFFF"/>
                </a:highlight>
              </a:rPr>
              <a:t>Two different types of models were used, K-Nearest-Neighbors for regression and Random Forest for regression. In both cases for the models, the number of neighbors/estimators was optimized by testing many different values in a range and finding what value gives the lowest Root Mean Squared Error (RMSE). The two models, KNN and random forests, had overall similar RMSEs but the random forest beat out KNN by a difference in RMSE of around 40.</a:t>
            </a:r>
            <a:endParaRPr sz="1700">
              <a:solidFill>
                <a:srgbClr val="24292F"/>
              </a:solidFill>
              <a:highlight>
                <a:srgbClr val="FFFFFF"/>
              </a:highlight>
            </a:endParaRPr>
          </a:p>
          <a:p>
            <a:pPr indent="0" lvl="0" marL="0" rtl="0" algn="l">
              <a:spcBef>
                <a:spcPts val="1200"/>
              </a:spcBef>
              <a:spcAft>
                <a:spcPts val="1200"/>
              </a:spcAft>
              <a:buNone/>
            </a:pPr>
            <a:r>
              <a:t/>
            </a:r>
            <a:endParaRPr sz="1700">
              <a:solidFill>
                <a:srgbClr val="24292F"/>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20"/>
              <a:t>Recommendations</a:t>
            </a:r>
            <a:endParaRPr sz="2720"/>
          </a:p>
        </p:txBody>
      </p:sp>
      <p:sp>
        <p:nvSpPr>
          <p:cNvPr id="317" name="Google Shape;317;p19"/>
          <p:cNvSpPr txBox="1"/>
          <p:nvPr>
            <p:ph idx="1" type="body"/>
          </p:nvPr>
        </p:nvSpPr>
        <p:spPr>
          <a:xfrm>
            <a:off x="757300" y="1597875"/>
            <a:ext cx="7793700" cy="32136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sz="1700">
                <a:solidFill>
                  <a:srgbClr val="24292F"/>
                </a:solidFill>
                <a:highlight>
                  <a:srgbClr val="FFFFFF"/>
                </a:highlight>
              </a:rPr>
              <a:t>Based on the importances of some features, here are some recommendations on how to maximize Item_Outlet_Sales:</a:t>
            </a:r>
            <a:endParaRPr sz="1700">
              <a:solidFill>
                <a:srgbClr val="24292F"/>
              </a:solidFill>
              <a:highlight>
                <a:srgbClr val="FFFFFF"/>
              </a:highlight>
            </a:endParaRPr>
          </a:p>
          <a:p>
            <a:pPr indent="-303686" lvl="0" marL="457200" rtl="0" algn="l">
              <a:spcBef>
                <a:spcPts val="1200"/>
              </a:spcBef>
              <a:spcAft>
                <a:spcPts val="0"/>
              </a:spcAft>
              <a:buClr>
                <a:srgbClr val="24292F"/>
              </a:buClr>
              <a:buSzPct val="100000"/>
              <a:buFont typeface="Nunito"/>
              <a:buChar char="●"/>
            </a:pPr>
            <a:r>
              <a:rPr lang="en" sz="1525">
                <a:solidFill>
                  <a:srgbClr val="24292F"/>
                </a:solidFill>
                <a:highlight>
                  <a:srgbClr val="FFFFFF"/>
                </a:highlight>
              </a:rPr>
              <a:t>Grocery Store types usually sell a lower amount of items, which leads to them having lower Item_Outlet_Sales in general, therefore if your goal is to increase the total amount of Item_Outlet_Sales, Grocery Stores are not where your items should be sold (or the item should be sold at more locations).</a:t>
            </a:r>
            <a:endParaRPr sz="1525">
              <a:solidFill>
                <a:srgbClr val="24292F"/>
              </a:solidFill>
              <a:highlight>
                <a:srgbClr val="FFFFFF"/>
              </a:highlight>
            </a:endParaRPr>
          </a:p>
          <a:p>
            <a:pPr indent="-303686" lvl="0" marL="457200" rtl="0" algn="l">
              <a:spcBef>
                <a:spcPts val="0"/>
              </a:spcBef>
              <a:spcAft>
                <a:spcPts val="0"/>
              </a:spcAft>
              <a:buClr>
                <a:srgbClr val="24292F"/>
              </a:buClr>
              <a:buSzPct val="100000"/>
              <a:buFont typeface="Nunito"/>
              <a:buChar char="●"/>
            </a:pPr>
            <a:r>
              <a:rPr lang="en" sz="1525">
                <a:solidFill>
                  <a:srgbClr val="24292F"/>
                </a:solidFill>
                <a:highlight>
                  <a:srgbClr val="FFFFFF"/>
                </a:highlight>
              </a:rPr>
              <a:t>Opposite to above, Supermarket Type3 has a relationship of increasing Item_Outlet_Sales in general. A recommendation if the goal is to maximize Item_Outlet_Sales is to sell items in a Supermarket Type3.</a:t>
            </a:r>
            <a:endParaRPr sz="1525">
              <a:solidFill>
                <a:srgbClr val="24292F"/>
              </a:solidFill>
              <a:highlight>
                <a:srgbClr val="FFFFFF"/>
              </a:highlight>
            </a:endParaRPr>
          </a:p>
          <a:p>
            <a:pPr indent="-303686" lvl="0" marL="457200" rtl="0" algn="l">
              <a:spcBef>
                <a:spcPts val="0"/>
              </a:spcBef>
              <a:spcAft>
                <a:spcPts val="0"/>
              </a:spcAft>
              <a:buClr>
                <a:srgbClr val="24292F"/>
              </a:buClr>
              <a:buSzPct val="100000"/>
              <a:buFont typeface="Nunito"/>
              <a:buChar char="●"/>
            </a:pPr>
            <a:r>
              <a:rPr lang="en" sz="1525">
                <a:solidFill>
                  <a:srgbClr val="24292F"/>
                </a:solidFill>
                <a:highlight>
                  <a:srgbClr val="FFFFFF"/>
                </a:highlight>
              </a:rPr>
              <a:t>Another feature with a positive correlation to Item_Outlet_Sales is Item_MRP, this might suggest that increasing Item_MRP might lead to higher item sales; this makes some sense because it does not mean that the actual price of the item will increase, but rather that the maximum price that the outlet can charge will increase, which can lead to a more flexible choosing of the price, which might lead to a better estimation of the equilibrium price.</a:t>
            </a:r>
            <a:endParaRPr sz="1525">
              <a:solidFill>
                <a:srgbClr val="24292F"/>
              </a:solidFill>
              <a:highlight>
                <a:srgbClr val="FFFFFF"/>
              </a:highlight>
            </a:endParaRPr>
          </a:p>
          <a:p>
            <a:pPr indent="0" lvl="0" marL="0" rtl="0" algn="l">
              <a:spcBef>
                <a:spcPts val="0"/>
              </a:spcBef>
              <a:spcAft>
                <a:spcPts val="0"/>
              </a:spcAft>
              <a:buNone/>
            </a:pPr>
            <a:r>
              <a:t/>
            </a:r>
            <a:endParaRPr sz="1700">
              <a:solidFill>
                <a:srgbClr val="24292F"/>
              </a:solidFill>
              <a:highlight>
                <a:srgbClr val="FFFFFF"/>
              </a:highlight>
            </a:endParaRPr>
          </a:p>
          <a:p>
            <a:pPr indent="0" lvl="0" marL="0" rtl="0" algn="l">
              <a:spcBef>
                <a:spcPts val="1200"/>
              </a:spcBef>
              <a:spcAft>
                <a:spcPts val="1200"/>
              </a:spcAft>
              <a:buNone/>
            </a:pPr>
            <a:r>
              <a:t/>
            </a:r>
            <a:endParaRPr sz="1700">
              <a:solidFill>
                <a:srgbClr val="24292F"/>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