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 id="279" r:id="rId25"/>
    <p:sldId id="280" r:id="rId26"/>
    <p:sldId id="281" r:id="rId27"/>
    <p:sldId id="304" r:id="rId28"/>
    <p:sldId id="282" r:id="rId29"/>
    <p:sldId id="300" r:id="rId30"/>
    <p:sldId id="285" r:id="rId31"/>
    <p:sldId id="287" r:id="rId32"/>
    <p:sldId id="286" r:id="rId33"/>
    <p:sldId id="288" r:id="rId34"/>
    <p:sldId id="289" r:id="rId35"/>
    <p:sldId id="291" r:id="rId36"/>
    <p:sldId id="299" r:id="rId37"/>
    <p:sldId id="298" r:id="rId38"/>
    <p:sldId id="297" r:id="rId39"/>
    <p:sldId id="296" r:id="rId40"/>
    <p:sldId id="295" r:id="rId41"/>
    <p:sldId id="294" r:id="rId42"/>
    <p:sldId id="293" r:id="rId43"/>
    <p:sldId id="292" r:id="rId44"/>
    <p:sldId id="290" r:id="rId45"/>
    <p:sldId id="283" r:id="rId46"/>
    <p:sldId id="301" r:id="rId47"/>
    <p:sldId id="302" r:id="rId48"/>
    <p:sldId id="303"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CL"/>
          </a:p>
        </p:txBody>
      </p:sp>
      <p:sp>
        <p:nvSpPr>
          <p:cNvPr id="4" name="3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C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5" name="4 Marcador de pie de página"/>
          <p:cNvSpPr>
            <a:spLocks noGrp="1"/>
          </p:cNvSpPr>
          <p:nvPr>
            <p:ph type="ftr" sz="quarter" idx="11"/>
          </p:nvPr>
        </p:nvSpPr>
        <p:spPr/>
        <p:txBody>
          <a:bodyPr/>
          <a:lstStyle/>
          <a:p>
            <a:endParaRPr lang="es-CL"/>
          </a:p>
        </p:txBody>
      </p:sp>
      <p:sp>
        <p:nvSpPr>
          <p:cNvPr id="6" name="5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7" name="6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8" name="7 Marcador de pie de página"/>
          <p:cNvSpPr>
            <a:spLocks noGrp="1"/>
          </p:cNvSpPr>
          <p:nvPr>
            <p:ph type="ftr" sz="quarter" idx="11"/>
          </p:nvPr>
        </p:nvSpPr>
        <p:spPr/>
        <p:txBody>
          <a:bodyPr/>
          <a:lstStyle/>
          <a:p>
            <a:endParaRPr lang="es-CL"/>
          </a:p>
        </p:txBody>
      </p:sp>
      <p:sp>
        <p:nvSpPr>
          <p:cNvPr id="9" name="8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CL"/>
          </a:p>
        </p:txBody>
      </p:sp>
      <p:sp>
        <p:nvSpPr>
          <p:cNvPr id="3" name="2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4" name="3 Marcador de pie de página"/>
          <p:cNvSpPr>
            <a:spLocks noGrp="1"/>
          </p:cNvSpPr>
          <p:nvPr>
            <p:ph type="ftr" sz="quarter" idx="11"/>
          </p:nvPr>
        </p:nvSpPr>
        <p:spPr/>
        <p:txBody>
          <a:bodyPr/>
          <a:lstStyle/>
          <a:p>
            <a:endParaRPr lang="es-CL"/>
          </a:p>
        </p:txBody>
      </p:sp>
      <p:sp>
        <p:nvSpPr>
          <p:cNvPr id="5" name="4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3" name="2 Marcador de pie de página"/>
          <p:cNvSpPr>
            <a:spLocks noGrp="1"/>
          </p:cNvSpPr>
          <p:nvPr>
            <p:ph type="ftr" sz="quarter" idx="11"/>
          </p:nvPr>
        </p:nvSpPr>
        <p:spPr/>
        <p:txBody>
          <a:bodyPr/>
          <a:lstStyle/>
          <a:p>
            <a:endParaRPr lang="es-CL"/>
          </a:p>
        </p:txBody>
      </p:sp>
      <p:sp>
        <p:nvSpPr>
          <p:cNvPr id="4" name="3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C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E27ABA46-9593-461F-88FB-E78F6A6FD701}" type="datetimeFigureOut">
              <a:rPr lang="es-CL" smtClean="0"/>
              <a:pPr/>
              <a:t>17-05-2018</a:t>
            </a:fld>
            <a:endParaRPr lang="es-CL"/>
          </a:p>
        </p:txBody>
      </p:sp>
      <p:sp>
        <p:nvSpPr>
          <p:cNvPr id="6" name="5 Marcador de pie de página"/>
          <p:cNvSpPr>
            <a:spLocks noGrp="1"/>
          </p:cNvSpPr>
          <p:nvPr>
            <p:ph type="ftr" sz="quarter" idx="11"/>
          </p:nvPr>
        </p:nvSpPr>
        <p:spPr/>
        <p:txBody>
          <a:bodyPr/>
          <a:lstStyle/>
          <a:p>
            <a:endParaRPr lang="es-CL"/>
          </a:p>
        </p:txBody>
      </p:sp>
      <p:sp>
        <p:nvSpPr>
          <p:cNvPr id="7" name="6 Marcador de número de diapositiva"/>
          <p:cNvSpPr>
            <a:spLocks noGrp="1"/>
          </p:cNvSpPr>
          <p:nvPr>
            <p:ph type="sldNum" sz="quarter" idx="12"/>
          </p:nvPr>
        </p:nvSpPr>
        <p:spPr/>
        <p:txBody>
          <a:bodyPr/>
          <a:lstStyle/>
          <a:p>
            <a:fld id="{A135A48B-4D15-437A-A764-11CDF2001499}" type="slidenum">
              <a:rPr lang="es-CL" smtClean="0"/>
              <a:pPr/>
              <a:t>‹Nº›</a:t>
            </a:fld>
            <a:endParaRPr lang="es-C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C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7ABA46-9593-461F-88FB-E78F6A6FD701}" type="datetimeFigureOut">
              <a:rPr lang="es-CL" smtClean="0"/>
              <a:pPr/>
              <a:t>17-05-2018</a:t>
            </a:fld>
            <a:endParaRPr lang="es-C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5A48B-4D15-437A-A764-11CDF2001499}" type="slidenum">
              <a:rPr lang="es-CL" smtClean="0"/>
              <a:pPr/>
              <a:t>‹Nº›</a:t>
            </a:fld>
            <a:endParaRPr lang="es-C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www.abiztar.com.mx/cursos/curso_administracion_levantamiento_de_requerimientos_con_casos_de_uso.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www.abiztar.com.mx/cursos/curso_administracion_levantamiento_de_requerimientos_con_casos_de_us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hyperlink" Target="http://www.abiztar.com.mx/cursos/curso_administracion_levantamiento_de_requerimientos_con_casos_de_uso.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hyperlink" Target="http://www.abiztar.com.mx/cursos/curso_administracion_levantamiento_de_requerimientos_con_casos_de_uso.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abiztar.com.mx/cursos/curso_administracion_levantamiento_de_requerimientos_con_casos_de_uso.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hyperlink" Target="https://kn3.net/OSCARXDXXX/46-1-D-C-8-C-9-2F9-JPG.html" TargetMode="External"/><Relationship Id="rId7" Type="http://schemas.openxmlformats.org/officeDocument/2006/relationships/image" Target="../media/image46.jpeg"/><Relationship Id="rId2" Type="http://schemas.openxmlformats.org/officeDocument/2006/relationships/hyperlink" Target="https://kn3.net/OSCARXDXXX/46-5-C-4-A-1-5-FDF-JPG.html" TargetMode="External"/><Relationship Id="rId1" Type="http://schemas.openxmlformats.org/officeDocument/2006/relationships/slideLayout" Target="../slideLayouts/slideLayout2.xml"/><Relationship Id="rId6" Type="http://schemas.openxmlformats.org/officeDocument/2006/relationships/image" Target="../media/image45.jpeg"/><Relationship Id="rId5" Type="http://schemas.openxmlformats.org/officeDocument/2006/relationships/image" Target="../media/image44.jpeg"/><Relationship Id="rId4" Type="http://schemas.openxmlformats.org/officeDocument/2006/relationships/hyperlink" Target="https://kn3.net/OSCARXDXXX/30-E-F-8-9-A-D-71B-JPG.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3789040"/>
            <a:ext cx="7772400" cy="1470025"/>
          </a:xfrm>
        </p:spPr>
        <p:txBody>
          <a:bodyPr/>
          <a:lstStyle/>
          <a:p>
            <a:r>
              <a:rPr lang="es-CL" dirty="0" smtClean="0"/>
              <a:t>Casos de Uso</a:t>
            </a:r>
            <a:endParaRPr lang="es-CL" dirty="0"/>
          </a:p>
        </p:txBody>
      </p:sp>
      <p:sp>
        <p:nvSpPr>
          <p:cNvPr id="3" name="2 Subtítulo"/>
          <p:cNvSpPr>
            <a:spLocks noGrp="1"/>
          </p:cNvSpPr>
          <p:nvPr>
            <p:ph type="subTitle" idx="1"/>
          </p:nvPr>
        </p:nvSpPr>
        <p:spPr>
          <a:xfrm>
            <a:off x="1475656" y="2036440"/>
            <a:ext cx="6400800" cy="1752600"/>
          </a:xfrm>
        </p:spPr>
        <p:txBody>
          <a:bodyPr>
            <a:normAutofit/>
          </a:bodyPr>
          <a:lstStyle/>
          <a:p>
            <a:r>
              <a:rPr lang="es-CL" sz="5400" dirty="0" smtClean="0"/>
              <a:t>Artefacto UML</a:t>
            </a:r>
            <a:endParaRPr lang="es-CL"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8640"/>
            <a:ext cx="8229600" cy="720080"/>
          </a:xfrm>
        </p:spPr>
        <p:txBody>
          <a:bodyPr>
            <a:normAutofit fontScale="90000"/>
          </a:bodyPr>
          <a:lstStyle/>
          <a:p>
            <a:r>
              <a:rPr lang="es-CL" dirty="0"/>
              <a:t>Máquina </a:t>
            </a:r>
            <a:r>
              <a:rPr lang="es-CL" dirty="0" smtClean="0"/>
              <a:t>Recicladora</a:t>
            </a:r>
            <a:endParaRPr lang="es-CL" dirty="0"/>
          </a:p>
        </p:txBody>
      </p:sp>
      <p:sp>
        <p:nvSpPr>
          <p:cNvPr id="4" name="3 Rectángulo"/>
          <p:cNvSpPr/>
          <p:nvPr/>
        </p:nvSpPr>
        <p:spPr>
          <a:xfrm>
            <a:off x="179512" y="1064925"/>
            <a:ext cx="8712968" cy="4524315"/>
          </a:xfrm>
          <a:prstGeom prst="rect">
            <a:avLst/>
          </a:prstGeom>
        </p:spPr>
        <p:txBody>
          <a:bodyPr wrap="square">
            <a:spAutoFit/>
          </a:bodyPr>
          <a:lstStyle/>
          <a:p>
            <a:r>
              <a:rPr lang="es-CL" dirty="0"/>
              <a:t>Sistema que controla una máquina de reciclamiento de botellas, tarros y jabas. El sistema debe controlar y/o aceptar:</a:t>
            </a:r>
          </a:p>
          <a:p>
            <a:r>
              <a:rPr lang="es-CL" dirty="0"/>
              <a:t>Registrar el número de </a:t>
            </a:r>
            <a:r>
              <a:rPr lang="es-CL" dirty="0" err="1"/>
              <a:t>ítemes</a:t>
            </a:r>
            <a:r>
              <a:rPr lang="es-CL" dirty="0"/>
              <a:t> ingresados.</a:t>
            </a:r>
          </a:p>
          <a:p>
            <a:r>
              <a:rPr lang="es-CL" dirty="0"/>
              <a:t>Imprimir un recibo cuando el usuario lo solicita:</a:t>
            </a:r>
          </a:p>
          <a:p>
            <a:pPr lvl="1"/>
            <a:r>
              <a:rPr lang="es-CL" dirty="0"/>
              <a:t>Describe lo depositado</a:t>
            </a:r>
          </a:p>
          <a:p>
            <a:pPr lvl="1"/>
            <a:r>
              <a:rPr lang="es-CL" dirty="0"/>
              <a:t>El valor de cada </a:t>
            </a:r>
            <a:r>
              <a:rPr lang="es-CL" dirty="0" err="1"/>
              <a:t>item</a:t>
            </a:r>
            <a:endParaRPr lang="es-CL" dirty="0"/>
          </a:p>
          <a:p>
            <a:pPr lvl="1"/>
            <a:r>
              <a:rPr lang="es-CL" dirty="0"/>
              <a:t>Total</a:t>
            </a:r>
          </a:p>
          <a:p>
            <a:r>
              <a:rPr lang="es-CL" dirty="0"/>
              <a:t>El usuario/cliente presiona el botón de comienzo</a:t>
            </a:r>
          </a:p>
          <a:p>
            <a:r>
              <a:rPr lang="es-CL" dirty="0"/>
              <a:t>Existe un operador que desea saber lo siguiente:</a:t>
            </a:r>
          </a:p>
          <a:p>
            <a:pPr lvl="1"/>
            <a:r>
              <a:rPr lang="es-CL" dirty="0"/>
              <a:t>Cuantos </a:t>
            </a:r>
            <a:r>
              <a:rPr lang="es-CL" dirty="0" err="1"/>
              <a:t>ítemes</a:t>
            </a:r>
            <a:r>
              <a:rPr lang="es-CL" dirty="0"/>
              <a:t> han sido retornados en el día.</a:t>
            </a:r>
          </a:p>
          <a:p>
            <a:pPr lvl="1"/>
            <a:r>
              <a:rPr lang="es-CL" dirty="0"/>
              <a:t>Al final de cada día el operador solicita un resumen de todo lo depositado en el día.</a:t>
            </a:r>
          </a:p>
          <a:p>
            <a:r>
              <a:rPr lang="es-CL" dirty="0"/>
              <a:t>El operador debe además poder cambiar:</a:t>
            </a:r>
          </a:p>
          <a:p>
            <a:pPr lvl="1"/>
            <a:r>
              <a:rPr lang="es-CL" dirty="0"/>
              <a:t>Información asociada a </a:t>
            </a:r>
            <a:r>
              <a:rPr lang="es-CL" dirty="0" err="1"/>
              <a:t>ítemes</a:t>
            </a:r>
            <a:r>
              <a:rPr lang="es-CL" dirty="0"/>
              <a:t>.</a:t>
            </a:r>
          </a:p>
          <a:p>
            <a:pPr lvl="1"/>
            <a:r>
              <a:rPr lang="es-CL" dirty="0"/>
              <a:t>Dar una alarma en el caso de que:</a:t>
            </a:r>
          </a:p>
          <a:p>
            <a:pPr lvl="2"/>
            <a:r>
              <a:rPr lang="es-CL" dirty="0" err="1"/>
              <a:t>Item</a:t>
            </a:r>
            <a:r>
              <a:rPr lang="es-CL" dirty="0"/>
              <a:t> se atora.</a:t>
            </a:r>
          </a:p>
          <a:p>
            <a:pPr lvl="2"/>
            <a:r>
              <a:rPr lang="es-CL" dirty="0"/>
              <a:t>No hay más papel.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2290266"/>
          </a:xfrm>
        </p:spPr>
        <p:txBody>
          <a:bodyPr>
            <a:normAutofit fontScale="90000"/>
          </a:bodyPr>
          <a:lstStyle/>
          <a:p>
            <a:r>
              <a:rPr lang="es-CL" dirty="0"/>
              <a:t>Como una primera aproximación identificamos a los actores que </a:t>
            </a:r>
            <a:r>
              <a:rPr lang="es-CL" dirty="0" smtClean="0"/>
              <a:t>interactúan </a:t>
            </a:r>
            <a:r>
              <a:rPr lang="es-CL" dirty="0"/>
              <a:t>con el sistema</a:t>
            </a:r>
            <a:br>
              <a:rPr lang="es-CL" dirty="0"/>
            </a:br>
            <a:endParaRPr lang="es-CL" dirty="0"/>
          </a:p>
        </p:txBody>
      </p:sp>
      <p:pic>
        <p:nvPicPr>
          <p:cNvPr id="22530" name="Picture 2" descr="https://users.dcc.uchile.cl/~psalinas/uml/img/usecase/ejemplo1.jpg"/>
          <p:cNvPicPr>
            <a:picLocks noChangeAspect="1" noChangeArrowheads="1"/>
          </p:cNvPicPr>
          <p:nvPr/>
        </p:nvPicPr>
        <p:blipFill>
          <a:blip r:embed="rId2" cstate="print"/>
          <a:srcRect/>
          <a:stretch>
            <a:fillRect/>
          </a:stretch>
        </p:blipFill>
        <p:spPr bwMode="auto">
          <a:xfrm>
            <a:off x="1589674" y="3212976"/>
            <a:ext cx="5934654" cy="165618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714202"/>
          </a:xfrm>
        </p:spPr>
        <p:txBody>
          <a:bodyPr>
            <a:normAutofit fontScale="90000"/>
          </a:bodyPr>
          <a:lstStyle/>
          <a:p>
            <a:r>
              <a:rPr lang="es-CL" sz="3100" dirty="0"/>
              <a:t>Luego, tenemos que un Cliente puede Depositar </a:t>
            </a:r>
            <a:r>
              <a:rPr lang="es-CL" sz="3100" dirty="0" err="1"/>
              <a:t>Itemes</a:t>
            </a:r>
            <a:r>
              <a:rPr lang="es-CL" sz="3100" dirty="0"/>
              <a:t> y un Operador puede cambiar la información de un </a:t>
            </a:r>
            <a:r>
              <a:rPr lang="es-CL" sz="3100" dirty="0" smtClean="0"/>
              <a:t>Ítem </a:t>
            </a:r>
            <a:r>
              <a:rPr lang="es-CL" sz="3100" dirty="0"/>
              <a:t>o bien puede Imprimir un informe</a:t>
            </a:r>
            <a:r>
              <a:rPr lang="es-CL" sz="3100" dirty="0" smtClean="0"/>
              <a:t>:</a:t>
            </a:r>
            <a:endParaRPr lang="es-CL" dirty="0"/>
          </a:p>
        </p:txBody>
      </p:sp>
      <p:pic>
        <p:nvPicPr>
          <p:cNvPr id="24578" name="Picture 2" descr="https://users.dcc.uchile.cl/~psalinas/uml/img/usecase/ejemplo2.jpg"/>
          <p:cNvPicPr>
            <a:picLocks noChangeAspect="1" noChangeArrowheads="1"/>
          </p:cNvPicPr>
          <p:nvPr/>
        </p:nvPicPr>
        <p:blipFill>
          <a:blip r:embed="rId2" cstate="print"/>
          <a:srcRect/>
          <a:stretch>
            <a:fillRect/>
          </a:stretch>
        </p:blipFill>
        <p:spPr bwMode="auto">
          <a:xfrm>
            <a:off x="1691680" y="2471910"/>
            <a:ext cx="5781655" cy="2541266"/>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sz="3100" dirty="0"/>
              <a:t>Además podemos notar que un </a:t>
            </a:r>
            <a:r>
              <a:rPr lang="es-CL" sz="3100" dirty="0" smtClean="0"/>
              <a:t>ítem </a:t>
            </a:r>
            <a:r>
              <a:rPr lang="es-CL" sz="3100" dirty="0"/>
              <a:t>puede ser una Botella, un Tarro o una Jaba</a:t>
            </a:r>
            <a:r>
              <a:rPr lang="es-CL" sz="3100" dirty="0" smtClean="0"/>
              <a:t>.</a:t>
            </a:r>
            <a:endParaRPr lang="es-CL" dirty="0"/>
          </a:p>
        </p:txBody>
      </p:sp>
      <p:pic>
        <p:nvPicPr>
          <p:cNvPr id="25602" name="Picture 2" descr="https://users.dcc.uchile.cl/~psalinas/uml/img/usecase/ejemplo3.jpg"/>
          <p:cNvPicPr>
            <a:picLocks noChangeAspect="1" noChangeArrowheads="1"/>
          </p:cNvPicPr>
          <p:nvPr/>
        </p:nvPicPr>
        <p:blipFill>
          <a:blip r:embed="rId2" cstate="print"/>
          <a:srcRect/>
          <a:stretch>
            <a:fillRect/>
          </a:stretch>
        </p:blipFill>
        <p:spPr bwMode="auto">
          <a:xfrm>
            <a:off x="1398108" y="1772816"/>
            <a:ext cx="6342244" cy="3528046"/>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642194"/>
          </a:xfrm>
        </p:spPr>
        <p:txBody>
          <a:bodyPr>
            <a:noAutofit/>
          </a:bodyPr>
          <a:lstStyle/>
          <a:p>
            <a:r>
              <a:rPr lang="es-CL" sz="2800" dirty="0"/>
              <a:t>Otro aspecto es la impresión de comprobantes, que puede ser realizada después de depositar algún </a:t>
            </a:r>
            <a:r>
              <a:rPr lang="es-CL" sz="2800" dirty="0" smtClean="0"/>
              <a:t>ítem </a:t>
            </a:r>
            <a:r>
              <a:rPr lang="es-CL" sz="2800" dirty="0"/>
              <a:t>por un cliente o bien puede ser realizada a petición de un </a:t>
            </a:r>
            <a:r>
              <a:rPr lang="es-CL" sz="2800" dirty="0" smtClean="0"/>
              <a:t>operador</a:t>
            </a:r>
            <a:endParaRPr lang="es-CL" sz="2800" dirty="0"/>
          </a:p>
        </p:txBody>
      </p:sp>
      <p:pic>
        <p:nvPicPr>
          <p:cNvPr id="26626" name="Picture 2" descr="https://users.dcc.uchile.cl/~psalinas/uml/img/usecase/ejemplo4.jpg"/>
          <p:cNvPicPr>
            <a:picLocks noChangeAspect="1" noChangeArrowheads="1"/>
          </p:cNvPicPr>
          <p:nvPr/>
        </p:nvPicPr>
        <p:blipFill>
          <a:blip r:embed="rId2" cstate="print"/>
          <a:srcRect/>
          <a:stretch>
            <a:fillRect/>
          </a:stretch>
        </p:blipFill>
        <p:spPr bwMode="auto">
          <a:xfrm>
            <a:off x="2483768" y="2420888"/>
            <a:ext cx="4567450" cy="36004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L" dirty="0"/>
              <a:t>Entonces, el diseño completo del diagrama </a:t>
            </a:r>
            <a:r>
              <a:rPr lang="es-CL" dirty="0" smtClean="0"/>
              <a:t>de Caso de Uso es</a:t>
            </a:r>
            <a:endParaRPr lang="es-CL" dirty="0"/>
          </a:p>
        </p:txBody>
      </p:sp>
      <p:pic>
        <p:nvPicPr>
          <p:cNvPr id="27650" name="Picture 2" descr="https://users.dcc.uchile.cl/~psalinas/uml/img/usecase/ejemplo5.jpg"/>
          <p:cNvPicPr>
            <a:picLocks noChangeAspect="1" noChangeArrowheads="1"/>
          </p:cNvPicPr>
          <p:nvPr/>
        </p:nvPicPr>
        <p:blipFill>
          <a:blip r:embed="rId2" cstate="print"/>
          <a:srcRect/>
          <a:stretch>
            <a:fillRect/>
          </a:stretch>
        </p:blipFill>
        <p:spPr bwMode="auto">
          <a:xfrm>
            <a:off x="1249635" y="1988840"/>
            <a:ext cx="6562725" cy="413385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936104"/>
          </a:xfrm>
        </p:spPr>
        <p:txBody>
          <a:bodyPr>
            <a:noAutofit/>
          </a:bodyPr>
          <a:lstStyle/>
          <a:p>
            <a:r>
              <a:rPr lang="es-CL" sz="3200" dirty="0" smtClean="0"/>
              <a:t>Ampliando entendimiento  UML CU.</a:t>
            </a:r>
            <a:br>
              <a:rPr lang="es-CL" sz="3200" dirty="0" smtClean="0"/>
            </a:br>
            <a:r>
              <a:rPr lang="es-CL" sz="3200" dirty="0" err="1" smtClean="0"/>
              <a:t>Extend</a:t>
            </a:r>
            <a:endParaRPr lang="es-CL" sz="3200" dirty="0"/>
          </a:p>
        </p:txBody>
      </p:sp>
      <p:sp>
        <p:nvSpPr>
          <p:cNvPr id="4" name="3 Rectángulo"/>
          <p:cNvSpPr/>
          <p:nvPr/>
        </p:nvSpPr>
        <p:spPr>
          <a:xfrm>
            <a:off x="179512" y="1026602"/>
            <a:ext cx="8640960" cy="1754326"/>
          </a:xfrm>
          <a:prstGeom prst="rect">
            <a:avLst/>
          </a:prstGeom>
        </p:spPr>
        <p:txBody>
          <a:bodyPr wrap="square">
            <a:spAutoFit/>
          </a:bodyPr>
          <a:lstStyle/>
          <a:p>
            <a:r>
              <a:rPr lang="es-CL" dirty="0" smtClean="0"/>
              <a:t>Imagina el conjunto de pasos que ocurren al realizar una compra en una tienda departamental. Seguramente no tendrás problema en visualizar el conjunto de pasos para solicitar la autorización de la tarjeta de crédito con la que vas a pagar, ligado a los pasos donde el vendedor registra los productos a comprar. Es decir, los flujos de eventos de ambos procesos forman una sola cosa; juntos podrían formar un solo </a:t>
            </a:r>
            <a:r>
              <a:rPr lang="es-CL" dirty="0" smtClean="0">
                <a:hlinkClick r:id="rId2"/>
              </a:rPr>
              <a:t>caso de uso</a:t>
            </a:r>
            <a:r>
              <a:rPr lang="es-CL" dirty="0" smtClean="0"/>
              <a:t>, en lugar de dos </a:t>
            </a:r>
            <a:r>
              <a:rPr lang="es-CL" dirty="0" smtClean="0">
                <a:hlinkClick r:id="rId2"/>
              </a:rPr>
              <a:t>casos de uso</a:t>
            </a:r>
            <a:r>
              <a:rPr lang="es-CL" dirty="0" smtClean="0"/>
              <a:t> unidos por alguna de estas relaciones que aquí estamos tratando.</a:t>
            </a:r>
            <a:endParaRPr lang="es-CL" dirty="0"/>
          </a:p>
        </p:txBody>
      </p:sp>
      <p:pic>
        <p:nvPicPr>
          <p:cNvPr id="1026" name="Picture 2" descr="http://www.abiztar.com.mx/articulos/imagenes/relacion_entre_casos_de_uso.gif"/>
          <p:cNvPicPr>
            <a:picLocks noChangeAspect="1" noChangeArrowheads="1"/>
          </p:cNvPicPr>
          <p:nvPr/>
        </p:nvPicPr>
        <p:blipFill>
          <a:blip r:embed="rId3" cstate="print"/>
          <a:srcRect/>
          <a:stretch>
            <a:fillRect/>
          </a:stretch>
        </p:blipFill>
        <p:spPr bwMode="auto">
          <a:xfrm>
            <a:off x="1187624" y="3501008"/>
            <a:ext cx="6620921" cy="187220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443841"/>
            <a:ext cx="8640960" cy="2031325"/>
          </a:xfrm>
          <a:prstGeom prst="rect">
            <a:avLst/>
          </a:prstGeom>
        </p:spPr>
        <p:txBody>
          <a:bodyPr wrap="square">
            <a:spAutoFit/>
          </a:bodyPr>
          <a:lstStyle/>
          <a:p>
            <a:r>
              <a:rPr lang="es-CL" dirty="0" err="1" smtClean="0"/>
              <a:t>Include</a:t>
            </a:r>
            <a:r>
              <a:rPr lang="es-CL" dirty="0" smtClean="0"/>
              <a:t>. En términos muy simples, cuando relacionamos dos casos de uso con un “</a:t>
            </a:r>
            <a:r>
              <a:rPr lang="es-CL" dirty="0" err="1" smtClean="0"/>
              <a:t>include</a:t>
            </a:r>
            <a:r>
              <a:rPr lang="es-CL" dirty="0" smtClean="0"/>
              <a:t>”, estamos diciendo que el primero (el </a:t>
            </a:r>
            <a:r>
              <a:rPr lang="es-CL" dirty="0" smtClean="0">
                <a:hlinkClick r:id="rId2"/>
              </a:rPr>
              <a:t>caso de uso</a:t>
            </a:r>
            <a:r>
              <a:rPr lang="es-CL" dirty="0" smtClean="0"/>
              <a:t> base) incluye al segundo (el </a:t>
            </a:r>
            <a:r>
              <a:rPr lang="es-CL" dirty="0" smtClean="0">
                <a:hlinkClick r:id="rId2"/>
              </a:rPr>
              <a:t>caso de uso</a:t>
            </a:r>
            <a:r>
              <a:rPr lang="es-CL" dirty="0" smtClean="0"/>
              <a:t> incluido). Es decir, el segundo es parte esencial del primero. Sin el segundo, el primero no podría funcionar bien; pues no podría cumplir su objetivo. Para una venta en caja, la venta no puede considerarse completa si no se realiza el proceso para cobrarla en ese momento. El caso de uso “Cobrar Renta” está incluido en el caso de uso “Rentar Video”, o lo que es lo mismo “Rentar Video” incluye (&lt;&lt;</a:t>
            </a:r>
            <a:r>
              <a:rPr lang="es-CL" dirty="0" err="1" smtClean="0"/>
              <a:t>include</a:t>
            </a:r>
            <a:r>
              <a:rPr lang="es-CL" dirty="0" smtClean="0"/>
              <a:t>&gt;&gt;) “Cobrar Renta”.</a:t>
            </a:r>
            <a:endParaRPr lang="es-CL" dirty="0"/>
          </a:p>
        </p:txBody>
      </p:sp>
      <p:sp>
        <p:nvSpPr>
          <p:cNvPr id="5" name="1 Título"/>
          <p:cNvSpPr>
            <a:spLocks noGrp="1"/>
          </p:cNvSpPr>
          <p:nvPr>
            <p:ph type="title"/>
          </p:nvPr>
        </p:nvSpPr>
        <p:spPr>
          <a:xfrm>
            <a:off x="395536" y="116632"/>
            <a:ext cx="8229600" cy="936104"/>
          </a:xfrm>
        </p:spPr>
        <p:txBody>
          <a:bodyPr>
            <a:noAutofit/>
          </a:bodyPr>
          <a:lstStyle/>
          <a:p>
            <a:r>
              <a:rPr lang="es-CL" sz="3200" dirty="0" smtClean="0"/>
              <a:t>Ampliando entendimiento  UML CU.</a:t>
            </a:r>
            <a:br>
              <a:rPr lang="es-CL" sz="3200" dirty="0" smtClean="0"/>
            </a:br>
            <a:r>
              <a:rPr lang="es-CL" sz="3200" dirty="0" err="1" smtClean="0"/>
              <a:t>Include</a:t>
            </a:r>
            <a:endParaRPr lang="es-CL" sz="3200" dirty="0"/>
          </a:p>
        </p:txBody>
      </p:sp>
      <p:pic>
        <p:nvPicPr>
          <p:cNvPr id="29698" name="Picture 2" descr="http://www.abiztar.com.mx/articulos/imagenes/ejemplo_de_include.gif"/>
          <p:cNvPicPr>
            <a:picLocks noChangeAspect="1" noChangeArrowheads="1"/>
          </p:cNvPicPr>
          <p:nvPr/>
        </p:nvPicPr>
        <p:blipFill>
          <a:blip r:embed="rId3" cstate="print"/>
          <a:srcRect/>
          <a:stretch>
            <a:fillRect/>
          </a:stretch>
        </p:blipFill>
        <p:spPr bwMode="auto">
          <a:xfrm>
            <a:off x="1619672" y="3933056"/>
            <a:ext cx="5904656" cy="2047476"/>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692696"/>
            <a:ext cx="8856984" cy="3693319"/>
          </a:xfrm>
          <a:prstGeom prst="rect">
            <a:avLst/>
          </a:prstGeom>
        </p:spPr>
        <p:txBody>
          <a:bodyPr wrap="square">
            <a:spAutoFit/>
          </a:bodyPr>
          <a:lstStyle/>
          <a:p>
            <a:r>
              <a:rPr lang="es-CL" dirty="0" err="1" smtClean="0"/>
              <a:t>Extend</a:t>
            </a:r>
            <a:r>
              <a:rPr lang="es-CL" dirty="0" smtClean="0"/>
              <a:t>. La polémica al querer seleccionar una de las dos relaciones es que en el “</a:t>
            </a:r>
            <a:r>
              <a:rPr lang="es-CL" dirty="0" err="1" smtClean="0"/>
              <a:t>extend</a:t>
            </a:r>
            <a:r>
              <a:rPr lang="es-CL" dirty="0" smtClean="0"/>
              <a:t>” también podemos ver, desde la perspectiva del usuario, a los dos flujos como si fueran uno sólo. Y en ciertos escenarios el </a:t>
            </a:r>
            <a:r>
              <a:rPr lang="es-CL" dirty="0" smtClean="0">
                <a:hlinkClick r:id="rId2"/>
              </a:rPr>
              <a:t>caso de uso</a:t>
            </a:r>
            <a:r>
              <a:rPr lang="es-CL" dirty="0" smtClean="0"/>
              <a:t> base no podría cumplir su objetivo si no se ejecutara la extensión. Pero, una de las diferencias básicas es que en el caso del “</a:t>
            </a:r>
            <a:r>
              <a:rPr lang="es-CL" dirty="0" err="1" smtClean="0"/>
              <a:t>extend</a:t>
            </a:r>
            <a:r>
              <a:rPr lang="es-CL" dirty="0" smtClean="0"/>
              <a:t>” hay situaciones en que el </a:t>
            </a:r>
            <a:r>
              <a:rPr lang="es-CL" dirty="0" smtClean="0">
                <a:hlinkClick r:id="rId2"/>
              </a:rPr>
              <a:t>caso de uso</a:t>
            </a:r>
            <a:r>
              <a:rPr lang="es-CL" dirty="0" smtClean="0"/>
              <a:t> de extensión no es indispensable que ocurra, y cuando lo hace ofrece un valor extra (extiende) al objetivo original del caso de uso base. En cambio en el “</a:t>
            </a:r>
            <a:r>
              <a:rPr lang="es-CL" dirty="0" err="1" smtClean="0"/>
              <a:t>include</a:t>
            </a:r>
            <a:r>
              <a:rPr lang="es-CL" dirty="0" smtClean="0"/>
              <a:t>” es necesario que ocurra el caso </a:t>
            </a:r>
            <a:r>
              <a:rPr lang="es-CL" dirty="0" err="1" smtClean="0"/>
              <a:t>incluído</a:t>
            </a:r>
            <a:r>
              <a:rPr lang="es-CL" dirty="0" smtClean="0"/>
              <a:t>, tan sólo para satisfacer el objetivo del caso de uso base. Ejemplo: Puedes “Realizar Venta” sin “Acumular Puntos de Cliente VIP”, cuando no eres un cliente VIP. Pero, si eres un cliente VIP sí acumularás puntos. Por lo tanto, “Acumular Puntos” es una extensión de “Realizar Venta” y sólo se ejecuta para cierto tipo de ventas, no para todas.</a:t>
            </a:r>
          </a:p>
          <a:p>
            <a:r>
              <a:rPr lang="es-CL" dirty="0" smtClean="0"/>
              <a:t/>
            </a:r>
            <a:br>
              <a:rPr lang="es-CL" dirty="0" smtClean="0"/>
            </a:br>
            <a:endParaRPr lang="es-CL" dirty="0"/>
          </a:p>
        </p:txBody>
      </p:sp>
      <p:pic>
        <p:nvPicPr>
          <p:cNvPr id="30722" name="Picture 2" descr="http://www.abiztar.com.mx/articulos/imagenes/ejemplo_de_extend.gif"/>
          <p:cNvPicPr>
            <a:picLocks noChangeAspect="1" noChangeArrowheads="1"/>
          </p:cNvPicPr>
          <p:nvPr/>
        </p:nvPicPr>
        <p:blipFill>
          <a:blip r:embed="rId3" cstate="print"/>
          <a:srcRect/>
          <a:stretch>
            <a:fillRect/>
          </a:stretch>
        </p:blipFill>
        <p:spPr bwMode="auto">
          <a:xfrm>
            <a:off x="1043608" y="4222973"/>
            <a:ext cx="6629977" cy="2014339"/>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88640"/>
            <a:ext cx="8784976" cy="2585323"/>
          </a:xfrm>
          <a:prstGeom prst="rect">
            <a:avLst/>
          </a:prstGeom>
        </p:spPr>
        <p:txBody>
          <a:bodyPr wrap="square">
            <a:spAutoFit/>
          </a:bodyPr>
          <a:lstStyle/>
          <a:p>
            <a:r>
              <a:rPr lang="es-CL" b="1" dirty="0" smtClean="0"/>
              <a:t>Casos de Abuso</a:t>
            </a:r>
            <a:r>
              <a:rPr lang="es-CL" dirty="0" smtClean="0"/>
              <a:t/>
            </a:r>
            <a:br>
              <a:rPr lang="es-CL" dirty="0" smtClean="0"/>
            </a:br>
            <a:r>
              <a:rPr lang="es-CL" dirty="0" smtClean="0"/>
              <a:t/>
            </a:r>
            <a:br>
              <a:rPr lang="es-CL" dirty="0" smtClean="0"/>
            </a:br>
            <a:r>
              <a:rPr lang="es-CL" dirty="0" smtClean="0"/>
              <a:t>Uno de los riesgos que existe cuando la gente sabe que tiene estas relaciones como un elemento a utilizar en sus modelos de </a:t>
            </a:r>
            <a:r>
              <a:rPr lang="es-CL" dirty="0" smtClean="0">
                <a:hlinkClick r:id="rId2"/>
              </a:rPr>
              <a:t>caso de uso</a:t>
            </a:r>
            <a:r>
              <a:rPr lang="es-CL" dirty="0" smtClean="0"/>
              <a:t>, consiste en su abuso. Mucha gente, y sobre todo la que arrastra prácticas de métodos estructurados, la suele utilizar en exceso. No es raro ver modelos de casos de uso que llegan a tener decenas de inclusiones y extensiones, incluso las inclusiones y extensiones se vuelven a extender a varios niveles, generando una maraña de casos de uso que no ofrecen valor al ser mostrados explícitamente.</a:t>
            </a:r>
            <a:endParaRPr lang="es-CL" dirty="0"/>
          </a:p>
        </p:txBody>
      </p:sp>
      <p:pic>
        <p:nvPicPr>
          <p:cNvPr id="31746" name="Picture 2" descr="http://www.abiztar.com.mx/articulos/imagenes/caso_de_abuso_2.gif"/>
          <p:cNvPicPr>
            <a:picLocks noChangeAspect="1" noChangeArrowheads="1"/>
          </p:cNvPicPr>
          <p:nvPr/>
        </p:nvPicPr>
        <p:blipFill>
          <a:blip r:embed="rId3" cstate="print"/>
          <a:srcRect/>
          <a:stretch>
            <a:fillRect/>
          </a:stretch>
        </p:blipFill>
        <p:spPr bwMode="auto">
          <a:xfrm>
            <a:off x="878363" y="2852936"/>
            <a:ext cx="7366045" cy="3528392"/>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850106"/>
          </a:xfrm>
        </p:spPr>
        <p:txBody>
          <a:bodyPr>
            <a:normAutofit fontScale="90000"/>
          </a:bodyPr>
          <a:lstStyle/>
          <a:p>
            <a:r>
              <a:rPr lang="es-CL" sz="5400" dirty="0" smtClean="0"/>
              <a:t>UML</a:t>
            </a:r>
            <a:endParaRPr lang="es-CL" sz="5400" dirty="0"/>
          </a:p>
        </p:txBody>
      </p:sp>
      <p:sp>
        <p:nvSpPr>
          <p:cNvPr id="5" name="4 Rectángulo"/>
          <p:cNvSpPr/>
          <p:nvPr/>
        </p:nvSpPr>
        <p:spPr>
          <a:xfrm>
            <a:off x="755576" y="1556792"/>
            <a:ext cx="7272808" cy="2677656"/>
          </a:xfrm>
          <a:prstGeom prst="rect">
            <a:avLst/>
          </a:prstGeom>
        </p:spPr>
        <p:txBody>
          <a:bodyPr wrap="square">
            <a:spAutoFit/>
          </a:bodyPr>
          <a:lstStyle/>
          <a:p>
            <a:r>
              <a:rPr lang="es-CL" sz="2400" dirty="0" smtClean="0"/>
              <a:t>Lenguaje de Modelo Unificado</a:t>
            </a:r>
            <a:endParaRPr lang="es-CL" sz="2400" dirty="0"/>
          </a:p>
          <a:p>
            <a:endParaRPr lang="es-CL" sz="2400" dirty="0" smtClean="0"/>
          </a:p>
          <a:p>
            <a:r>
              <a:rPr lang="es-CL" sz="2400" dirty="0" smtClean="0"/>
              <a:t>Es </a:t>
            </a:r>
            <a:r>
              <a:rPr lang="es-CL" sz="2400" dirty="0"/>
              <a:t>una forma de </a:t>
            </a:r>
            <a:r>
              <a:rPr lang="es-CL" sz="2400" dirty="0" smtClean="0"/>
              <a:t>diagrama de comportamiento. </a:t>
            </a:r>
          </a:p>
          <a:p>
            <a:r>
              <a:rPr lang="es-CL" sz="2400" dirty="0" smtClean="0"/>
              <a:t>El </a:t>
            </a:r>
            <a:r>
              <a:rPr lang="es-CL" sz="2400" dirty="0"/>
              <a:t>Lenguaje de Modelado Unificado (</a:t>
            </a:r>
            <a:r>
              <a:rPr lang="es-CL" sz="2400" b="1" dirty="0"/>
              <a:t>UML</a:t>
            </a:r>
            <a:r>
              <a:rPr lang="es-CL" sz="2400" dirty="0"/>
              <a:t>), define una notación gráfica para representar </a:t>
            </a:r>
            <a:r>
              <a:rPr lang="es-CL" sz="2400" dirty="0" smtClean="0"/>
              <a:t>un modelo a diseñar.</a:t>
            </a:r>
          </a:p>
          <a:p>
            <a:endParaRPr lang="es-CL" sz="2400" dirty="0"/>
          </a:p>
          <a:p>
            <a:endParaRPr lang="es-CL"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88640"/>
            <a:ext cx="8784976" cy="2862322"/>
          </a:xfrm>
          <a:prstGeom prst="rect">
            <a:avLst/>
          </a:prstGeom>
        </p:spPr>
        <p:txBody>
          <a:bodyPr wrap="square">
            <a:spAutoFit/>
          </a:bodyPr>
          <a:lstStyle/>
          <a:p>
            <a:r>
              <a:rPr lang="es-CL" b="1" dirty="0" err="1" smtClean="0"/>
              <a:t>Reuso</a:t>
            </a:r>
            <a:r>
              <a:rPr lang="es-CL" b="1" dirty="0" smtClean="0"/>
              <a:t>: Evitando el </a:t>
            </a:r>
            <a:r>
              <a:rPr lang="es-CL" b="1" dirty="0" err="1" smtClean="0"/>
              <a:t>Retrabajo</a:t>
            </a:r>
            <a:r>
              <a:rPr lang="es-CL" dirty="0" smtClean="0"/>
              <a:t/>
            </a:r>
            <a:br>
              <a:rPr lang="es-CL" dirty="0" smtClean="0"/>
            </a:br>
            <a:r>
              <a:rPr lang="es-CL" dirty="0" smtClean="0"/>
              <a:t/>
            </a:r>
            <a:br>
              <a:rPr lang="es-CL" dirty="0" smtClean="0"/>
            </a:br>
            <a:r>
              <a:rPr lang="es-CL" dirty="0" smtClean="0"/>
              <a:t>Una de las razones por las cuales deberías de considerar el uso de este tipo de relaciones, es porque identificas que hay pasos que son iguales en dos o más </a:t>
            </a:r>
            <a:r>
              <a:rPr lang="es-CL" dirty="0" smtClean="0">
                <a:hlinkClick r:id="rId2"/>
              </a:rPr>
              <a:t>casos de uso</a:t>
            </a:r>
            <a:r>
              <a:rPr lang="es-CL" dirty="0" smtClean="0"/>
              <a:t>. No querrás tener que escribir y darle mantenimiento a esos pasos en los documentos asociados a cada uno de ellos. Peor aún, no querrás correr el riesgo de que esos pasos se diseñen, programen y prueben de maneras diferentes y con esfuerzos aislados por ti o tu equipo de desarrollo. Finalmente son la misma cosa, ¿para qué querríamos trabajar doble? Lo que queremos es economizar, ser más eficientes en el desarrollo, y ahí es cuando viene el beneficio de identificar estos tipos de relaciones; porque es una oportunidad de identificar </a:t>
            </a:r>
            <a:r>
              <a:rPr lang="es-CL" dirty="0" err="1" smtClean="0"/>
              <a:t>reuso</a:t>
            </a:r>
            <a:r>
              <a:rPr lang="es-CL" dirty="0" smtClean="0"/>
              <a:t>.</a:t>
            </a:r>
            <a:endParaRPr lang="es-CL" dirty="0"/>
          </a:p>
        </p:txBody>
      </p:sp>
      <p:pic>
        <p:nvPicPr>
          <p:cNvPr id="32770" name="Picture 2" descr="http://www.abiztar.com.mx/articulos/imagenes/pensando_en_el_reuso.gif"/>
          <p:cNvPicPr>
            <a:picLocks noChangeAspect="1" noChangeArrowheads="1"/>
          </p:cNvPicPr>
          <p:nvPr/>
        </p:nvPicPr>
        <p:blipFill>
          <a:blip r:embed="rId3" cstate="print"/>
          <a:srcRect/>
          <a:stretch>
            <a:fillRect/>
          </a:stretch>
        </p:blipFill>
        <p:spPr bwMode="auto">
          <a:xfrm>
            <a:off x="1307703" y="3052967"/>
            <a:ext cx="6288633" cy="3688401"/>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00100" y="357166"/>
            <a:ext cx="3430747" cy="523220"/>
          </a:xfrm>
          <a:prstGeom prst="rect">
            <a:avLst/>
          </a:prstGeom>
        </p:spPr>
        <p:txBody>
          <a:bodyPr wrap="none">
            <a:spAutoFit/>
          </a:bodyPr>
          <a:lstStyle/>
          <a:p>
            <a:r>
              <a:rPr lang="es-ES_tradnl" sz="2800" b="1" dirty="0" smtClean="0"/>
              <a:t>Casos de Uso Ejemplo</a:t>
            </a:r>
          </a:p>
        </p:txBody>
      </p:sp>
      <p:pic>
        <p:nvPicPr>
          <p:cNvPr id="5" name="Picture 2"/>
          <p:cNvPicPr>
            <a:picLocks noChangeAspect="1" noChangeArrowheads="1"/>
          </p:cNvPicPr>
          <p:nvPr/>
        </p:nvPicPr>
        <p:blipFill>
          <a:blip r:embed="rId2" cstate="print"/>
          <a:srcRect/>
          <a:stretch>
            <a:fillRect/>
          </a:stretch>
        </p:blipFill>
        <p:spPr bwMode="auto">
          <a:xfrm>
            <a:off x="928662" y="1000108"/>
            <a:ext cx="7410471" cy="500166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42910" y="357166"/>
            <a:ext cx="6215106" cy="461665"/>
          </a:xfrm>
          <a:prstGeom prst="rect">
            <a:avLst/>
          </a:prstGeom>
        </p:spPr>
        <p:txBody>
          <a:bodyPr wrap="square">
            <a:spAutoFit/>
          </a:bodyPr>
          <a:lstStyle/>
          <a:p>
            <a:r>
              <a:rPr lang="es-ES_tradnl" sz="2400" b="1" dirty="0" smtClean="0"/>
              <a:t>Descripción Textual de un Caso de Uso</a:t>
            </a:r>
            <a:endParaRPr lang="es-ES_tradnl" sz="2400" b="1" dirty="0"/>
          </a:p>
        </p:txBody>
      </p:sp>
      <p:graphicFrame>
        <p:nvGraphicFramePr>
          <p:cNvPr id="7" name="6 Tabla"/>
          <p:cNvGraphicFramePr>
            <a:graphicFrameLocks noGrp="1"/>
          </p:cNvGraphicFramePr>
          <p:nvPr/>
        </p:nvGraphicFramePr>
        <p:xfrm>
          <a:off x="714348" y="857224"/>
          <a:ext cx="7215238" cy="5601507"/>
        </p:xfrm>
        <a:graphic>
          <a:graphicData uri="http://schemas.openxmlformats.org/drawingml/2006/table">
            <a:tbl>
              <a:tblPr/>
              <a:tblGrid>
                <a:gridCol w="1785950">
                  <a:extLst>
                    <a:ext uri="{9D8B030D-6E8A-4147-A177-3AD203B41FA5}">
                      <a16:colId xmlns:a16="http://schemas.microsoft.com/office/drawing/2014/main" xmlns="" val="20000"/>
                    </a:ext>
                  </a:extLst>
                </a:gridCol>
                <a:gridCol w="5429288">
                  <a:extLst>
                    <a:ext uri="{9D8B030D-6E8A-4147-A177-3AD203B41FA5}">
                      <a16:colId xmlns:a16="http://schemas.microsoft.com/office/drawing/2014/main" xmlns="" val="20001"/>
                    </a:ext>
                  </a:extLst>
                </a:gridCol>
              </a:tblGrid>
              <a:tr h="284801">
                <a:tc>
                  <a:txBody>
                    <a:bodyPr/>
                    <a:lstStyle/>
                    <a:p>
                      <a:pPr algn="l" fontAlgn="b"/>
                      <a:r>
                        <a:rPr lang="es-ES_tradnl" sz="1800" b="1" i="0" u="none" strike="noStrike" dirty="0" smtClean="0">
                          <a:solidFill>
                            <a:srgbClr val="000000"/>
                          </a:solidFill>
                          <a:latin typeface="Calibri"/>
                        </a:rPr>
                        <a:t>  Nombre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Préstamo </a:t>
                      </a:r>
                      <a:r>
                        <a:rPr lang="es-ES_tradnl" sz="1800" b="0" i="0" u="none" strike="noStrike" dirty="0">
                          <a:solidFill>
                            <a:srgbClr val="000000"/>
                          </a:solidFill>
                          <a:latin typeface="Calibri"/>
                        </a:rPr>
                        <a:t>de </a:t>
                      </a:r>
                      <a:r>
                        <a:rPr lang="es-ES_tradnl" sz="1800" b="0" i="0" u="none" strike="noStrike" dirty="0" smtClean="0">
                          <a:solidFill>
                            <a:srgbClr val="000000"/>
                          </a:solidFill>
                          <a:latin typeface="Calibri"/>
                        </a:rPr>
                        <a:t>un </a:t>
                      </a:r>
                      <a:r>
                        <a:rPr lang="es-ES_tradnl" sz="1800" b="0" i="0" u="none" strike="noStrike" dirty="0">
                          <a:solidFill>
                            <a:srgbClr val="000000"/>
                          </a:solidFill>
                          <a:latin typeface="Calibri"/>
                        </a:rPr>
                        <a:t>Libro</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84801">
                <a:tc>
                  <a:txBody>
                    <a:bodyPr/>
                    <a:lstStyle/>
                    <a:p>
                      <a:pPr algn="l" fontAlgn="b"/>
                      <a:r>
                        <a:rPr lang="es-ES_tradnl" sz="1800" b="1" i="0" u="none" strike="noStrike" dirty="0" smtClean="0">
                          <a:solidFill>
                            <a:srgbClr val="000000"/>
                          </a:solidFill>
                          <a:latin typeface="Calibri"/>
                        </a:rPr>
                        <a:t>  Autor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Carlos </a:t>
                      </a:r>
                      <a:r>
                        <a:rPr lang="es-ES_tradnl" sz="1800" b="0" i="0" u="none" strike="noStrike" dirty="0">
                          <a:solidFill>
                            <a:srgbClr val="000000"/>
                          </a:solidFill>
                          <a:latin typeface="Calibri"/>
                        </a:rPr>
                        <a:t>Sanhueza M.</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84801">
                <a:tc>
                  <a:txBody>
                    <a:bodyPr/>
                    <a:lstStyle/>
                    <a:p>
                      <a:pPr algn="l" fontAlgn="b"/>
                      <a:r>
                        <a:rPr lang="es-ES_tradnl" sz="1800" b="1" i="0" u="none" strike="noStrike" dirty="0" smtClean="0">
                          <a:solidFill>
                            <a:srgbClr val="000000"/>
                          </a:solidFill>
                          <a:latin typeface="Calibri"/>
                        </a:rPr>
                        <a:t>  Fecha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08/06/2012</a:t>
                      </a:r>
                      <a:endParaRPr lang="es-ES_tradnl" sz="1800" b="0" i="0" u="none" strike="noStrike" dirty="0">
                        <a:solidFill>
                          <a:srgbClr val="000000"/>
                        </a:solidFill>
                        <a:latin typeface="Calibri"/>
                      </a:endParaRP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73584">
                <a:tc>
                  <a:txBody>
                    <a:bodyPr/>
                    <a:lstStyle/>
                    <a:p>
                      <a:pPr algn="l" fontAlgn="b"/>
                      <a:r>
                        <a:rPr lang="es-ES_tradnl" sz="1800" b="1" i="0" u="none" strike="noStrike" dirty="0" smtClean="0">
                          <a:solidFill>
                            <a:srgbClr val="000000"/>
                          </a:solidFill>
                          <a:latin typeface="Calibri"/>
                        </a:rPr>
                        <a:t>  Descripción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El </a:t>
                      </a:r>
                      <a:r>
                        <a:rPr lang="es-ES_tradnl" sz="1800" b="0" i="0" u="none" strike="noStrike" dirty="0">
                          <a:solidFill>
                            <a:srgbClr val="000000"/>
                          </a:solidFill>
                          <a:latin typeface="Calibri"/>
                        </a:rPr>
                        <a:t>socio de la biblioteca solicita un </a:t>
                      </a:r>
                      <a:r>
                        <a:rPr lang="es-ES_tradnl" sz="1800" b="0" i="0" u="none" strike="noStrike" dirty="0" smtClean="0">
                          <a:solidFill>
                            <a:srgbClr val="000000"/>
                          </a:solidFill>
                          <a:latin typeface="Calibri"/>
                        </a:rPr>
                        <a:t>préstamo </a:t>
                      </a:r>
                      <a:r>
                        <a:rPr lang="es-ES_tradnl" sz="1800" b="0" i="0" u="none" strike="noStrike" dirty="0">
                          <a:solidFill>
                            <a:srgbClr val="000000"/>
                          </a:solidFill>
                          <a:latin typeface="Calibri"/>
                        </a:rPr>
                        <a:t>y obtiene un </a:t>
                      </a:r>
                      <a:r>
                        <a:rPr lang="es-ES_tradnl" sz="1800" b="0" i="0" u="none" strike="noStrike" dirty="0" smtClean="0">
                          <a:solidFill>
                            <a:srgbClr val="000000"/>
                          </a:solidFill>
                          <a:latin typeface="Calibri"/>
                        </a:rPr>
                        <a:t>  libro</a:t>
                      </a:r>
                      <a:r>
                        <a:rPr lang="es-ES_tradnl" sz="1800" b="0"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284801">
                <a:tc>
                  <a:txBody>
                    <a:bodyPr/>
                    <a:lstStyle/>
                    <a:p>
                      <a:pPr algn="l" fontAlgn="b"/>
                      <a:r>
                        <a:rPr lang="es-ES_tradnl" sz="1800" b="1" i="0" u="none" strike="noStrike" dirty="0" smtClean="0">
                          <a:solidFill>
                            <a:srgbClr val="000000"/>
                          </a:solidFill>
                          <a:latin typeface="Calibri"/>
                        </a:rPr>
                        <a:t>  Actores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S_tradnl" sz="1800" b="0" i="0" u="none" strike="noStrike" dirty="0" smtClean="0">
                          <a:solidFill>
                            <a:srgbClr val="000000"/>
                          </a:solidFill>
                          <a:latin typeface="Calibri"/>
                        </a:rPr>
                        <a:t>  Socio</a:t>
                      </a:r>
                      <a:endParaRPr lang="es-ES_tradnl" sz="1800" b="0" i="0" u="none" strike="noStrike" dirty="0">
                        <a:solidFill>
                          <a:srgbClr val="000000"/>
                        </a:solidFill>
                        <a:latin typeface="Calibri"/>
                      </a:endParaRP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4"/>
                  </a:ext>
                </a:extLst>
              </a:tr>
              <a:tr h="284801">
                <a:tc>
                  <a:txBody>
                    <a:bodyPr/>
                    <a:lstStyle/>
                    <a:p>
                      <a:pPr algn="l" fontAlgn="b"/>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Bibliotecario</a:t>
                      </a:r>
                      <a:endParaRPr lang="es-ES_tradnl" sz="1800" b="0" i="0" u="none" strike="noStrike" dirty="0">
                        <a:solidFill>
                          <a:srgbClr val="000000"/>
                        </a:solidFill>
                        <a:latin typeface="Calibri"/>
                      </a:endParaRP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73584">
                <a:tc>
                  <a:txBody>
                    <a:bodyPr/>
                    <a:lstStyle/>
                    <a:p>
                      <a:pPr algn="l" fontAlgn="b"/>
                      <a:r>
                        <a:rPr lang="es-ES_tradnl" sz="1800" b="1" i="0" u="none" strike="noStrike" dirty="0" smtClean="0">
                          <a:solidFill>
                            <a:srgbClr val="000000"/>
                          </a:solidFill>
                          <a:latin typeface="Calibri"/>
                        </a:rPr>
                        <a:t>  Precondiciones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El </a:t>
                      </a:r>
                      <a:r>
                        <a:rPr lang="es-ES_tradnl" sz="1800" b="0" i="0" u="none" strike="noStrike" dirty="0">
                          <a:solidFill>
                            <a:srgbClr val="000000"/>
                          </a:solidFill>
                          <a:latin typeface="Calibri"/>
                        </a:rPr>
                        <a:t>Socio debe estar registrado como tal</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284801">
                <a:tc>
                  <a:txBody>
                    <a:bodyPr/>
                    <a:lstStyle/>
                    <a:p>
                      <a:pPr algn="l" fontAlgn="b"/>
                      <a:r>
                        <a:rPr lang="es-ES_tradnl" sz="1800" b="1" i="0" u="none" strike="noStrike" dirty="0" smtClean="0">
                          <a:solidFill>
                            <a:srgbClr val="000000"/>
                          </a:solidFill>
                          <a:latin typeface="Calibri"/>
                        </a:rPr>
                        <a:t>  Flujo </a:t>
                      </a:r>
                      <a:r>
                        <a:rPr lang="es-ES_tradnl" sz="1800" b="1" i="0" u="none" strike="noStrike" dirty="0">
                          <a:solidFill>
                            <a:srgbClr val="000000"/>
                          </a:solidFill>
                          <a:latin typeface="Calibri"/>
                        </a:rPr>
                        <a:t>Normal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S_tradnl" sz="1800" b="0" i="0" u="none" strike="noStrike" dirty="0" smtClean="0">
                          <a:solidFill>
                            <a:srgbClr val="000000"/>
                          </a:solidFill>
                          <a:latin typeface="Calibri"/>
                        </a:rPr>
                        <a:t>  1</a:t>
                      </a:r>
                      <a:r>
                        <a:rPr lang="es-ES_tradnl" sz="1800" b="0" i="0" u="none" strike="noStrike" dirty="0">
                          <a:solidFill>
                            <a:srgbClr val="000000"/>
                          </a:solidFill>
                          <a:latin typeface="Calibri"/>
                        </a:rPr>
                        <a:t>.- El socio </a:t>
                      </a:r>
                      <a:r>
                        <a:rPr lang="es-ES_tradnl" sz="1800" b="0" i="0" u="none" strike="noStrike" dirty="0" smtClean="0">
                          <a:solidFill>
                            <a:srgbClr val="000000"/>
                          </a:solidFill>
                          <a:latin typeface="Calibri"/>
                        </a:rPr>
                        <a:t>Solicita </a:t>
                      </a:r>
                      <a:r>
                        <a:rPr lang="es-ES_tradnl" sz="1800" b="0" i="0" u="none" strike="noStrike" dirty="0">
                          <a:solidFill>
                            <a:srgbClr val="000000"/>
                          </a:solidFill>
                          <a:latin typeface="Calibri"/>
                        </a:rPr>
                        <a:t>un libro.</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7"/>
                  </a:ext>
                </a:extLst>
              </a:tr>
              <a:tr h="284801">
                <a:tc>
                  <a:txBody>
                    <a:bodyPr/>
                    <a:lstStyle/>
                    <a:p>
                      <a:pPr algn="l" fontAlgn="b"/>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1800" b="0" i="0" u="none" strike="noStrike" dirty="0" smtClean="0">
                          <a:solidFill>
                            <a:srgbClr val="000000"/>
                          </a:solidFill>
                          <a:latin typeface="Calibri"/>
                        </a:rPr>
                        <a:t>  2</a:t>
                      </a:r>
                      <a:r>
                        <a:rPr lang="es-ES_tradnl" sz="1800" b="0" i="0" u="none" strike="noStrike" dirty="0">
                          <a:solidFill>
                            <a:srgbClr val="000000"/>
                          </a:solidFill>
                          <a:latin typeface="Calibri"/>
                        </a:rPr>
                        <a:t>.- El socio entrega la credencial</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8"/>
                  </a:ext>
                </a:extLst>
              </a:tr>
              <a:tr h="284801">
                <a:tc>
                  <a:txBody>
                    <a:bodyPr/>
                    <a:lstStyle/>
                    <a:p>
                      <a:pPr algn="l" fontAlgn="b"/>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1800" b="0" i="0" u="none" strike="noStrike" dirty="0" smtClean="0">
                          <a:solidFill>
                            <a:srgbClr val="000000"/>
                          </a:solidFill>
                          <a:latin typeface="Calibri"/>
                        </a:rPr>
                        <a:t>  3</a:t>
                      </a:r>
                      <a:r>
                        <a:rPr lang="es-ES_tradnl" sz="1800" b="0" i="0" u="none" strike="noStrike" dirty="0">
                          <a:solidFill>
                            <a:srgbClr val="000000"/>
                          </a:solidFill>
                          <a:latin typeface="Calibri"/>
                        </a:rPr>
                        <a:t>.- El bibliotecario verifica deudas del socio</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09"/>
                  </a:ext>
                </a:extLst>
              </a:tr>
              <a:tr h="284801">
                <a:tc>
                  <a:txBody>
                    <a:bodyPr/>
                    <a:lstStyle/>
                    <a:p>
                      <a:pPr algn="l" fontAlgn="b"/>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1800" b="0" i="0" u="none" strike="noStrike" dirty="0" smtClean="0">
                          <a:solidFill>
                            <a:srgbClr val="000000"/>
                          </a:solidFill>
                          <a:latin typeface="Calibri"/>
                        </a:rPr>
                        <a:t>  4</a:t>
                      </a:r>
                      <a:r>
                        <a:rPr lang="es-ES_tradnl" sz="1800" b="0" i="0" u="none" strike="noStrike" dirty="0">
                          <a:solidFill>
                            <a:srgbClr val="000000"/>
                          </a:solidFill>
                          <a:latin typeface="Calibri"/>
                        </a:rPr>
                        <a:t>.- El bibliotecario busca el libro </a:t>
                      </a:r>
                      <a:r>
                        <a:rPr lang="es-ES_tradnl" sz="1800" b="0" i="0" u="none" strike="noStrike" dirty="0" smtClean="0">
                          <a:solidFill>
                            <a:srgbClr val="000000"/>
                          </a:solidFill>
                          <a:latin typeface="Calibri"/>
                        </a:rPr>
                        <a:t>solicitado</a:t>
                      </a:r>
                      <a:endParaRPr lang="es-ES_tradnl" sz="1800" b="0" i="0" u="none" strike="noStrike" dirty="0">
                        <a:solidFill>
                          <a:srgbClr val="000000"/>
                        </a:solidFill>
                        <a:latin typeface="Calibri"/>
                      </a:endParaRP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0"/>
                  </a:ext>
                </a:extLst>
              </a:tr>
              <a:tr h="335471">
                <a:tc>
                  <a:txBody>
                    <a:bodyPr/>
                    <a:lstStyle/>
                    <a:p>
                      <a:pPr algn="l" fontAlgn="b"/>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b"/>
                      <a:r>
                        <a:rPr lang="es-ES_tradnl" sz="1800" b="0" i="0" u="none" strike="noStrike" dirty="0" smtClean="0">
                          <a:solidFill>
                            <a:srgbClr val="000000"/>
                          </a:solidFill>
                          <a:latin typeface="Calibri"/>
                        </a:rPr>
                        <a:t>  5</a:t>
                      </a:r>
                      <a:r>
                        <a:rPr lang="es-ES_tradnl" sz="1800" b="0" i="0" u="none" strike="noStrike" dirty="0">
                          <a:solidFill>
                            <a:srgbClr val="000000"/>
                          </a:solidFill>
                          <a:latin typeface="Calibri"/>
                        </a:rPr>
                        <a:t>.- El </a:t>
                      </a:r>
                      <a:r>
                        <a:rPr lang="es-ES_tradnl" sz="1800" b="0" i="0" u="none" strike="noStrike" dirty="0" smtClean="0">
                          <a:solidFill>
                            <a:srgbClr val="000000"/>
                          </a:solidFill>
                          <a:latin typeface="Calibri"/>
                        </a:rPr>
                        <a:t>bibliotecario </a:t>
                      </a:r>
                      <a:r>
                        <a:rPr lang="es-ES_tradnl" sz="1800" b="0" i="0" u="none" strike="noStrike" dirty="0">
                          <a:solidFill>
                            <a:srgbClr val="000000"/>
                          </a:solidFill>
                          <a:latin typeface="Calibri"/>
                        </a:rPr>
                        <a:t>registra el </a:t>
                      </a:r>
                      <a:r>
                        <a:rPr lang="es-ES_tradnl" sz="1800" b="0" i="0" u="none" strike="noStrike" dirty="0" smtClean="0">
                          <a:solidFill>
                            <a:srgbClr val="000000"/>
                          </a:solidFill>
                          <a:latin typeface="Calibri"/>
                        </a:rPr>
                        <a:t>préstamo </a:t>
                      </a:r>
                      <a:endParaRPr lang="es-ES_tradnl" sz="1800" b="0" i="0" u="none" strike="noStrike" dirty="0">
                        <a:solidFill>
                          <a:srgbClr val="000000"/>
                        </a:solidFill>
                        <a:latin typeface="Calibri"/>
                      </a:endParaRP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xmlns="" val="10011"/>
                  </a:ext>
                </a:extLst>
              </a:tr>
              <a:tr h="357190">
                <a:tc>
                  <a:txBody>
                    <a:bodyPr/>
                    <a:lstStyle/>
                    <a:p>
                      <a:pPr algn="l" fontAlgn="b"/>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6</a:t>
                      </a:r>
                      <a:r>
                        <a:rPr lang="es-ES_tradnl" sz="1800" b="0" i="0" u="none" strike="noStrike" dirty="0">
                          <a:solidFill>
                            <a:srgbClr val="000000"/>
                          </a:solidFill>
                          <a:latin typeface="Calibri"/>
                        </a:rPr>
                        <a:t>.- El </a:t>
                      </a:r>
                      <a:r>
                        <a:rPr lang="es-ES_tradnl" sz="1800" b="0" i="0" u="none" strike="noStrike" dirty="0" smtClean="0">
                          <a:solidFill>
                            <a:srgbClr val="000000"/>
                          </a:solidFill>
                          <a:latin typeface="Calibri"/>
                        </a:rPr>
                        <a:t>bibliotecario </a:t>
                      </a:r>
                      <a:r>
                        <a:rPr lang="es-ES_tradnl" sz="1800" b="0" i="0" u="none" strike="noStrike" dirty="0">
                          <a:solidFill>
                            <a:srgbClr val="000000"/>
                          </a:solidFill>
                          <a:latin typeface="Calibri"/>
                        </a:rPr>
                        <a:t>entrega el libro y la credencial al socio</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2"/>
                  </a:ext>
                </a:extLst>
              </a:tr>
              <a:tr h="473584">
                <a:tc>
                  <a:txBody>
                    <a:bodyPr/>
                    <a:lstStyle/>
                    <a:p>
                      <a:pPr algn="l" fontAlgn="b"/>
                      <a:r>
                        <a:rPr lang="es-ES_tradnl" sz="1800" b="1" i="0" u="none" strike="noStrike" dirty="0" smtClean="0">
                          <a:solidFill>
                            <a:srgbClr val="000000"/>
                          </a:solidFill>
                          <a:latin typeface="Calibri"/>
                        </a:rPr>
                        <a:t>  Excepciones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b"/>
                      <a:r>
                        <a:rPr lang="es-ES_tradnl" sz="1800" b="0" i="0" u="none" strike="noStrike" dirty="0" smtClean="0">
                          <a:solidFill>
                            <a:srgbClr val="000000"/>
                          </a:solidFill>
                          <a:latin typeface="Calibri"/>
                        </a:rPr>
                        <a:t>  3</a:t>
                      </a:r>
                      <a:r>
                        <a:rPr lang="es-ES_tradnl" sz="1800" b="0" i="0" u="none" strike="noStrike" dirty="0">
                          <a:solidFill>
                            <a:srgbClr val="000000"/>
                          </a:solidFill>
                          <a:latin typeface="Calibri"/>
                        </a:rPr>
                        <a:t>.- El socio tiene deudas, no </a:t>
                      </a:r>
                      <a:r>
                        <a:rPr lang="es-ES_tradnl" sz="1800" b="0" i="0" u="none" strike="noStrike" dirty="0" smtClean="0">
                          <a:solidFill>
                            <a:srgbClr val="000000"/>
                          </a:solidFill>
                          <a:latin typeface="Calibri"/>
                        </a:rPr>
                        <a:t>es posible </a:t>
                      </a:r>
                      <a:r>
                        <a:rPr lang="es-ES_tradnl" sz="1800" b="0" i="0" u="none" strike="noStrike" dirty="0">
                          <a:solidFill>
                            <a:srgbClr val="000000"/>
                          </a:solidFill>
                          <a:latin typeface="Calibri"/>
                        </a:rPr>
                        <a:t>realizar el préstamo</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13"/>
                  </a:ext>
                </a:extLst>
              </a:tr>
              <a:tr h="284801">
                <a:tc>
                  <a:txBody>
                    <a:bodyPr/>
                    <a:lstStyle/>
                    <a:p>
                      <a:pPr algn="l" fontAlgn="b"/>
                      <a:r>
                        <a:rPr lang="es-ES_tradnl" sz="1800" b="1" i="0" u="none" strike="noStrike" dirty="0" smtClean="0">
                          <a:solidFill>
                            <a:srgbClr val="000000"/>
                          </a:solidFill>
                          <a:latin typeface="Calibri"/>
                        </a:rPr>
                        <a:t>  </a:t>
                      </a:r>
                      <a:r>
                        <a:rPr lang="es-ES_tradnl" sz="1800" b="1" i="0" u="none" strike="noStrike" dirty="0">
                          <a:solidFill>
                            <a:srgbClr val="000000"/>
                          </a:solidFill>
                          <a:latin typeface="Calibri"/>
                        </a:rPr>
                        <a:t> </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4</a:t>
                      </a:r>
                      <a:r>
                        <a:rPr lang="es-ES_tradnl" sz="1800" b="0" i="0" u="none" strike="noStrike" dirty="0">
                          <a:solidFill>
                            <a:srgbClr val="000000"/>
                          </a:solidFill>
                          <a:latin typeface="Calibri"/>
                        </a:rPr>
                        <a:t>.- No existe el libro, no </a:t>
                      </a:r>
                      <a:r>
                        <a:rPr lang="es-ES_tradnl" sz="1800" b="0" i="0" u="none" strike="noStrike" dirty="0" smtClean="0">
                          <a:solidFill>
                            <a:srgbClr val="000000"/>
                          </a:solidFill>
                          <a:latin typeface="Calibri"/>
                        </a:rPr>
                        <a:t>es posible </a:t>
                      </a:r>
                      <a:r>
                        <a:rPr lang="es-ES_tradnl" sz="1800" b="0" i="0" u="none" strike="noStrike" dirty="0">
                          <a:solidFill>
                            <a:srgbClr val="000000"/>
                          </a:solidFill>
                          <a:latin typeface="Calibri"/>
                        </a:rPr>
                        <a:t>realizar el préstamo</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4"/>
                  </a:ext>
                </a:extLst>
              </a:tr>
              <a:tr h="473584">
                <a:tc>
                  <a:txBody>
                    <a:bodyPr/>
                    <a:lstStyle/>
                    <a:p>
                      <a:pPr algn="l" fontAlgn="b"/>
                      <a:r>
                        <a:rPr lang="es-ES_tradnl" sz="1800" b="1" i="0" u="none" strike="noStrike" dirty="0" smtClean="0">
                          <a:solidFill>
                            <a:srgbClr val="000000"/>
                          </a:solidFill>
                          <a:latin typeface="Calibri"/>
                        </a:rPr>
                        <a:t>  </a:t>
                      </a:r>
                      <a:r>
                        <a:rPr lang="es-ES_tradnl" sz="1800" b="1" i="0" u="none" strike="noStrike" dirty="0" err="1" smtClean="0">
                          <a:solidFill>
                            <a:srgbClr val="000000"/>
                          </a:solidFill>
                          <a:latin typeface="Calibri"/>
                        </a:rPr>
                        <a:t>Poscondiciones</a:t>
                      </a:r>
                      <a:r>
                        <a:rPr lang="es-ES_tradnl" sz="1800" b="1" i="0" u="none" strike="noStrike" dirty="0" smtClean="0">
                          <a:solidFill>
                            <a:srgbClr val="000000"/>
                          </a:solidFill>
                          <a:latin typeface="Calibri"/>
                        </a:rPr>
                        <a:t> </a:t>
                      </a:r>
                      <a:r>
                        <a:rPr lang="es-ES_tradnl" sz="1800" b="1" i="0" u="none" strike="noStrike" dirty="0">
                          <a:solidFill>
                            <a:srgbClr val="000000"/>
                          </a:solidFill>
                          <a:latin typeface="Calibri"/>
                        </a:rPr>
                        <a:t>:</a:t>
                      </a: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s-ES_tradnl" sz="1800" b="0" i="0" u="none" strike="noStrike" dirty="0" smtClean="0">
                          <a:solidFill>
                            <a:srgbClr val="000000"/>
                          </a:solidFill>
                          <a:latin typeface="Calibri"/>
                        </a:rPr>
                        <a:t>  El </a:t>
                      </a:r>
                      <a:r>
                        <a:rPr lang="es-ES_tradnl" sz="1800" b="0" i="0" u="none" strike="noStrike" dirty="0">
                          <a:solidFill>
                            <a:srgbClr val="000000"/>
                          </a:solidFill>
                          <a:latin typeface="Calibri"/>
                        </a:rPr>
                        <a:t>socio se lleva el libro </a:t>
                      </a:r>
                      <a:r>
                        <a:rPr lang="es-ES_tradnl" sz="1800" b="0" i="0" u="none" strike="noStrike" dirty="0" smtClean="0">
                          <a:solidFill>
                            <a:srgbClr val="000000"/>
                          </a:solidFill>
                          <a:latin typeface="Calibri"/>
                        </a:rPr>
                        <a:t>solicitado</a:t>
                      </a:r>
                      <a:endParaRPr lang="es-ES_tradnl" sz="1800" b="0" i="0" u="none" strike="noStrike" dirty="0">
                        <a:solidFill>
                          <a:srgbClr val="000000"/>
                        </a:solidFill>
                        <a:latin typeface="Calibri"/>
                      </a:endParaRPr>
                    </a:p>
                  </a:txBody>
                  <a:tcPr marL="8194" marR="8194" marT="819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cstate="print"/>
          <a:srcRect/>
          <a:stretch>
            <a:fillRect/>
          </a:stretch>
        </p:blipFill>
        <p:spPr bwMode="auto">
          <a:xfrm>
            <a:off x="467544" y="1052736"/>
            <a:ext cx="7768785" cy="5311144"/>
          </a:xfrm>
          <a:prstGeom prst="rect">
            <a:avLst/>
          </a:prstGeom>
          <a:noFill/>
          <a:ln w="9525">
            <a:noFill/>
            <a:miter lim="800000"/>
            <a:headEnd/>
            <a:tailEnd/>
          </a:ln>
          <a:effectLst/>
        </p:spPr>
      </p:pic>
      <p:sp>
        <p:nvSpPr>
          <p:cNvPr id="5" name="4 Rectángulo"/>
          <p:cNvSpPr/>
          <p:nvPr/>
        </p:nvSpPr>
        <p:spPr>
          <a:xfrm>
            <a:off x="1000100" y="357166"/>
            <a:ext cx="2137124" cy="523220"/>
          </a:xfrm>
          <a:prstGeom prst="rect">
            <a:avLst/>
          </a:prstGeom>
        </p:spPr>
        <p:txBody>
          <a:bodyPr wrap="none">
            <a:spAutoFit/>
          </a:bodyPr>
          <a:lstStyle/>
          <a:p>
            <a:r>
              <a:rPr lang="es-ES_tradnl" sz="2800" b="1" dirty="0" smtClean="0"/>
              <a:t>Casos de Uso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00100" y="357166"/>
            <a:ext cx="2137124" cy="523220"/>
          </a:xfrm>
          <a:prstGeom prst="rect">
            <a:avLst/>
          </a:prstGeom>
        </p:spPr>
        <p:txBody>
          <a:bodyPr wrap="none">
            <a:spAutoFit/>
          </a:bodyPr>
          <a:lstStyle/>
          <a:p>
            <a:r>
              <a:rPr lang="es-ES_tradnl" sz="2800" b="1" dirty="0" smtClean="0"/>
              <a:t>Casos de Uso</a:t>
            </a:r>
          </a:p>
        </p:txBody>
      </p:sp>
      <p:pic>
        <p:nvPicPr>
          <p:cNvPr id="5" name="Picture 2"/>
          <p:cNvPicPr>
            <a:picLocks noChangeAspect="1" noChangeArrowheads="1"/>
          </p:cNvPicPr>
          <p:nvPr/>
        </p:nvPicPr>
        <p:blipFill>
          <a:blip r:embed="rId2" cstate="print"/>
          <a:srcRect/>
          <a:stretch>
            <a:fillRect/>
          </a:stretch>
        </p:blipFill>
        <p:spPr bwMode="auto">
          <a:xfrm>
            <a:off x="571472" y="1214422"/>
            <a:ext cx="7356412" cy="457201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00100" y="357166"/>
            <a:ext cx="2137124" cy="523220"/>
          </a:xfrm>
          <a:prstGeom prst="rect">
            <a:avLst/>
          </a:prstGeom>
        </p:spPr>
        <p:txBody>
          <a:bodyPr wrap="none">
            <a:spAutoFit/>
          </a:bodyPr>
          <a:lstStyle/>
          <a:p>
            <a:r>
              <a:rPr lang="es-ES_tradnl" sz="2800" b="1" dirty="0" smtClean="0"/>
              <a:t>Casos de Uso</a:t>
            </a:r>
          </a:p>
        </p:txBody>
      </p:sp>
      <p:pic>
        <p:nvPicPr>
          <p:cNvPr id="5" name="Picture 2"/>
          <p:cNvPicPr>
            <a:picLocks noChangeAspect="1" noChangeArrowheads="1"/>
          </p:cNvPicPr>
          <p:nvPr/>
        </p:nvPicPr>
        <p:blipFill>
          <a:blip r:embed="rId2" cstate="print"/>
          <a:srcRect/>
          <a:stretch>
            <a:fillRect/>
          </a:stretch>
        </p:blipFill>
        <p:spPr bwMode="auto">
          <a:xfrm>
            <a:off x="785785" y="1000108"/>
            <a:ext cx="7690187" cy="535785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00100" y="357166"/>
            <a:ext cx="2137124" cy="523220"/>
          </a:xfrm>
          <a:prstGeom prst="rect">
            <a:avLst/>
          </a:prstGeom>
        </p:spPr>
        <p:txBody>
          <a:bodyPr wrap="none">
            <a:spAutoFit/>
          </a:bodyPr>
          <a:lstStyle/>
          <a:p>
            <a:r>
              <a:rPr lang="es-ES_tradnl" sz="2800" b="1" dirty="0" smtClean="0"/>
              <a:t>Casos de Uso</a:t>
            </a:r>
          </a:p>
        </p:txBody>
      </p:sp>
      <p:pic>
        <p:nvPicPr>
          <p:cNvPr id="5" name="Picture 2"/>
          <p:cNvPicPr>
            <a:picLocks noChangeAspect="1" noChangeArrowheads="1"/>
          </p:cNvPicPr>
          <p:nvPr/>
        </p:nvPicPr>
        <p:blipFill>
          <a:blip r:embed="rId2" cstate="print"/>
          <a:srcRect/>
          <a:stretch>
            <a:fillRect/>
          </a:stretch>
        </p:blipFill>
        <p:spPr bwMode="auto">
          <a:xfrm>
            <a:off x="928662" y="1000108"/>
            <a:ext cx="7357427" cy="53197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39552" y="2132856"/>
            <a:ext cx="8229600" cy="1143000"/>
          </a:xfrm>
        </p:spPr>
        <p:txBody>
          <a:bodyPr>
            <a:normAutofit fontScale="90000"/>
          </a:bodyPr>
          <a:lstStyle/>
          <a:p>
            <a:r>
              <a:rPr lang="es-CL" dirty="0" smtClean="0"/>
              <a:t>UML</a:t>
            </a:r>
            <a:br>
              <a:rPr lang="es-CL" dirty="0" smtClean="0"/>
            </a:br>
            <a:r>
              <a:rPr lang="es-CL" dirty="0"/>
              <a:t/>
            </a:r>
            <a:br>
              <a:rPr lang="es-CL" dirty="0"/>
            </a:br>
            <a:r>
              <a:rPr lang="es-CL" dirty="0" smtClean="0"/>
              <a:t>DIAGRAMA DE CLASES</a:t>
            </a:r>
            <a:endParaRPr lang="es-CL" dirty="0"/>
          </a:p>
        </p:txBody>
      </p:sp>
    </p:spTree>
    <p:extLst>
      <p:ext uri="{BB962C8B-B14F-4D97-AF65-F5344CB8AC3E}">
        <p14:creationId xmlns:p14="http://schemas.microsoft.com/office/powerpoint/2010/main" xmlns="" val="1820301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Diagrama de Clases</a:t>
            </a:r>
            <a:endParaRPr lang="es-CL" dirty="0"/>
          </a:p>
        </p:txBody>
      </p:sp>
      <p:sp>
        <p:nvSpPr>
          <p:cNvPr id="3" name="2 Marcador de contenido"/>
          <p:cNvSpPr>
            <a:spLocks noGrp="1"/>
          </p:cNvSpPr>
          <p:nvPr>
            <p:ph idx="1"/>
          </p:nvPr>
        </p:nvSpPr>
        <p:spPr/>
        <p:txBody>
          <a:bodyPr/>
          <a:lstStyle/>
          <a:p>
            <a:r>
              <a:rPr lang="es-CL" dirty="0" smtClean="0"/>
              <a:t>Son los Fundamentos de la programación de objetos.</a:t>
            </a:r>
          </a:p>
          <a:p>
            <a:r>
              <a:rPr lang="es-CL" dirty="0" smtClean="0"/>
              <a:t>Es un tipo de diagrama de estructura estática que describe la estructura de un sistema mostrando las clases del sistema, sus atributos, operaciones (o métodos), y las relaciones entre los objetos</a:t>
            </a:r>
          </a:p>
          <a:p>
            <a:r>
              <a:rPr lang="es-CL" dirty="0" smtClean="0"/>
              <a:t>Se emplea en Análisis y o Diseño de Software</a:t>
            </a:r>
            <a:endParaRPr lang="es-CL"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484784"/>
            <a:ext cx="8784976" cy="3416320"/>
          </a:xfrm>
          <a:prstGeom prst="rect">
            <a:avLst/>
          </a:prstGeom>
        </p:spPr>
        <p:txBody>
          <a:bodyPr wrap="square">
            <a:spAutoFit/>
          </a:bodyPr>
          <a:lstStyle/>
          <a:p>
            <a:pPr fontAlgn="base"/>
            <a:r>
              <a:rPr lang="es-CL" dirty="0" smtClean="0"/>
              <a:t>El objetivo principal de este modelo es la </a:t>
            </a:r>
            <a:r>
              <a:rPr lang="es-CL" dirty="0" err="1" smtClean="0"/>
              <a:t>representación</a:t>
            </a:r>
            <a:r>
              <a:rPr lang="es-CL" dirty="0" smtClean="0"/>
              <a:t> de los aspectos </a:t>
            </a:r>
            <a:r>
              <a:rPr lang="es-CL" dirty="0" err="1" smtClean="0"/>
              <a:t>estáticos</a:t>
            </a:r>
            <a:r>
              <a:rPr lang="es-CL" dirty="0" smtClean="0"/>
              <a:t> del sistema, utilizando diversos mecanismos de </a:t>
            </a:r>
            <a:r>
              <a:rPr lang="es-CL" dirty="0" err="1" smtClean="0"/>
              <a:t>abstracción</a:t>
            </a:r>
            <a:r>
              <a:rPr lang="es-CL" dirty="0" smtClean="0"/>
              <a:t> (</a:t>
            </a:r>
            <a:r>
              <a:rPr lang="es-CL" dirty="0" err="1" smtClean="0"/>
              <a:t>clasificación</a:t>
            </a:r>
            <a:r>
              <a:rPr lang="es-CL" dirty="0" smtClean="0"/>
              <a:t>, </a:t>
            </a:r>
            <a:r>
              <a:rPr lang="es-CL" dirty="0" err="1" smtClean="0"/>
              <a:t>generalización</a:t>
            </a:r>
            <a:r>
              <a:rPr lang="es-CL" dirty="0" smtClean="0"/>
              <a:t>, </a:t>
            </a:r>
            <a:r>
              <a:rPr lang="es-CL" dirty="0" err="1" smtClean="0"/>
              <a:t>agregación</a:t>
            </a:r>
            <a:r>
              <a:rPr lang="es-CL" dirty="0" smtClean="0"/>
              <a:t>).</a:t>
            </a:r>
          </a:p>
          <a:p>
            <a:pPr fontAlgn="base"/>
            <a:endParaRPr lang="es-CL" dirty="0" smtClean="0"/>
          </a:p>
          <a:p>
            <a:pPr fontAlgn="base"/>
            <a:r>
              <a:rPr lang="es-CL" b="1" dirty="0" smtClean="0"/>
              <a:t>Descripción</a:t>
            </a:r>
          </a:p>
          <a:p>
            <a:pPr fontAlgn="base"/>
            <a:r>
              <a:rPr lang="es-CL" dirty="0" smtClean="0"/>
              <a:t>El diagrama de clases recoge las clases de objetos y sus asociaciones. En este diagrama se representa la estructura y el comportamiento de cada uno de los objetos del sistema y sus relaciones con los </a:t>
            </a:r>
            <a:r>
              <a:rPr lang="es-CL" dirty="0" err="1" smtClean="0"/>
              <a:t>demás</a:t>
            </a:r>
            <a:r>
              <a:rPr lang="es-CL" dirty="0" smtClean="0"/>
              <a:t> objetos, pero no muestra </a:t>
            </a:r>
            <a:r>
              <a:rPr lang="es-CL" dirty="0" err="1" smtClean="0"/>
              <a:t>información</a:t>
            </a:r>
            <a:r>
              <a:rPr lang="es-CL" dirty="0" smtClean="0"/>
              <a:t> temporal.</a:t>
            </a:r>
          </a:p>
          <a:p>
            <a:pPr fontAlgn="base"/>
            <a:r>
              <a:rPr lang="es-CL" dirty="0" smtClean="0"/>
              <a:t>Con el fin de facilitar la </a:t>
            </a:r>
            <a:r>
              <a:rPr lang="es-CL" dirty="0" err="1" smtClean="0"/>
              <a:t>comprensión</a:t>
            </a:r>
            <a:r>
              <a:rPr lang="es-CL" dirty="0" smtClean="0"/>
              <a:t> del diagrama, se pueden incluir paquetes como elementos del mismo, donde cada uno de ellos agrupa un conjunto de clases.</a:t>
            </a:r>
          </a:p>
          <a:p>
            <a:pPr fontAlgn="base"/>
            <a:r>
              <a:rPr lang="es-CL" dirty="0" smtClean="0"/>
              <a:t>Este diagrama no refleja los comportamientos temporales de las clases, aunque para mostrarlos se puede utilizar un diagrama de </a:t>
            </a:r>
            <a:r>
              <a:rPr lang="es-CL" dirty="0" err="1" smtClean="0"/>
              <a:t>transición</a:t>
            </a:r>
            <a:r>
              <a:rPr lang="es-CL" dirty="0" smtClean="0"/>
              <a:t> de estados.</a:t>
            </a:r>
            <a:endParaRPr lang="es-CL"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8229600" cy="634082"/>
          </a:xfrm>
        </p:spPr>
        <p:txBody>
          <a:bodyPr>
            <a:normAutofit fontScale="90000"/>
          </a:bodyPr>
          <a:lstStyle/>
          <a:p>
            <a:r>
              <a:rPr lang="es-CL" dirty="0" smtClean="0"/>
              <a:t>Casos de Uso</a:t>
            </a:r>
            <a:endParaRPr lang="es-CL" dirty="0"/>
          </a:p>
        </p:txBody>
      </p:sp>
      <p:sp>
        <p:nvSpPr>
          <p:cNvPr id="4" name="3 Rectángulo"/>
          <p:cNvSpPr/>
          <p:nvPr/>
        </p:nvSpPr>
        <p:spPr>
          <a:xfrm>
            <a:off x="251520" y="908720"/>
            <a:ext cx="8640960" cy="2585323"/>
          </a:xfrm>
          <a:prstGeom prst="rect">
            <a:avLst/>
          </a:prstGeom>
        </p:spPr>
        <p:txBody>
          <a:bodyPr wrap="square">
            <a:spAutoFit/>
          </a:bodyPr>
          <a:lstStyle/>
          <a:p>
            <a:r>
              <a:rPr lang="es-CL" dirty="0" smtClean="0"/>
              <a:t>Es una descripción grafica del comportamiento de un Sistema , al afrontar una tarea de negocio o requerimiento de negocio.</a:t>
            </a:r>
          </a:p>
          <a:p>
            <a:endParaRPr lang="es-CL" dirty="0"/>
          </a:p>
          <a:p>
            <a:r>
              <a:rPr lang="es-CL" dirty="0"/>
              <a:t>Esta descripción se enfoca en el valor suministrado por el sistema a entidades externas tales como usuarios humanos u otros sistemas</a:t>
            </a:r>
            <a:r>
              <a:rPr lang="es-CL" dirty="0" smtClean="0"/>
              <a:t>.</a:t>
            </a:r>
          </a:p>
          <a:p>
            <a:endParaRPr lang="es-CL" dirty="0"/>
          </a:p>
          <a:p>
            <a:r>
              <a:rPr lang="es-CL" dirty="0" smtClean="0"/>
              <a:t>Es </a:t>
            </a:r>
            <a:r>
              <a:rPr lang="es-CL" dirty="0"/>
              <a:t>una descripción de los pasos o las actividades que deberán realizarse para llevar a cabo algún proceso. Los personajes o entidades que participarán en un </a:t>
            </a:r>
            <a:r>
              <a:rPr lang="es-CL" b="1" dirty="0"/>
              <a:t>caso de uso</a:t>
            </a:r>
            <a:r>
              <a:rPr lang="es-CL" dirty="0"/>
              <a:t> se denominan actores</a:t>
            </a:r>
            <a:r>
              <a:rPr lang="es-CL" dirty="0" smtClean="0"/>
              <a:t>.</a:t>
            </a:r>
          </a:p>
        </p:txBody>
      </p:sp>
      <p:pic>
        <p:nvPicPr>
          <p:cNvPr id="2050" name="Picture 2" descr="Casos de uso UML para un modelo simple de restaurante."/>
          <p:cNvPicPr>
            <a:picLocks noChangeAspect="1" noChangeArrowheads="1"/>
          </p:cNvPicPr>
          <p:nvPr/>
        </p:nvPicPr>
        <p:blipFill>
          <a:blip r:embed="rId2" cstate="print"/>
          <a:srcRect/>
          <a:stretch>
            <a:fillRect/>
          </a:stretch>
        </p:blipFill>
        <p:spPr bwMode="auto">
          <a:xfrm>
            <a:off x="2411760" y="3438525"/>
            <a:ext cx="4743450" cy="341947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2slcw3kip6qmk.cloudfront.net/marketing/pages/chart/uml/class-diagram/class-diagram-object-334x224.PNG"/>
          <p:cNvPicPr>
            <a:picLocks noChangeAspect="1" noChangeArrowheads="1"/>
          </p:cNvPicPr>
          <p:nvPr/>
        </p:nvPicPr>
        <p:blipFill>
          <a:blip r:embed="rId2" cstate="print"/>
          <a:srcRect/>
          <a:stretch>
            <a:fillRect/>
          </a:stretch>
        </p:blipFill>
        <p:spPr bwMode="auto">
          <a:xfrm>
            <a:off x="395536" y="2852936"/>
            <a:ext cx="3181350" cy="2133600"/>
          </a:xfrm>
          <a:prstGeom prst="rect">
            <a:avLst/>
          </a:prstGeom>
          <a:noFill/>
        </p:spPr>
      </p:pic>
      <p:sp>
        <p:nvSpPr>
          <p:cNvPr id="6" name="5 Rectángulo"/>
          <p:cNvSpPr/>
          <p:nvPr/>
        </p:nvSpPr>
        <p:spPr>
          <a:xfrm>
            <a:off x="4067944" y="1700808"/>
            <a:ext cx="4572000" cy="4801314"/>
          </a:xfrm>
          <a:prstGeom prst="rect">
            <a:avLst/>
          </a:prstGeom>
        </p:spPr>
        <p:txBody>
          <a:bodyPr>
            <a:spAutoFit/>
          </a:bodyPr>
          <a:lstStyle/>
          <a:p>
            <a:r>
              <a:rPr lang="es-CL" i="1" dirty="0" smtClean="0"/>
              <a:t>El diagrama de clase está compuesto de tres partes:</a:t>
            </a:r>
            <a:endParaRPr lang="es-CL" dirty="0" smtClean="0"/>
          </a:p>
          <a:p>
            <a:r>
              <a:rPr lang="es-CL" dirty="0" smtClean="0"/>
              <a:t>Sección superior – Nombre de la clase – Esta sección siempre es necesaria sin importar si está hablando del clasificador o de un objeto</a:t>
            </a:r>
          </a:p>
          <a:p>
            <a:r>
              <a:rPr lang="es-CL" dirty="0" smtClean="0"/>
              <a:t>Sección media – Atributos de la clase – Los atributos describen las variables que describen las cualidades de la clase. Esto solamente es necesario al describir una instancia específica de una clase.</a:t>
            </a:r>
          </a:p>
          <a:p>
            <a:r>
              <a:rPr lang="es-CL" dirty="0" smtClean="0"/>
              <a:t>Sección inferior – Operaciones de la clase (métodos) – Mostrado en formato de lista, cada operación tiene su propia línea. Las operaciones describen cómo una clase puede interactuar con los datos.</a:t>
            </a:r>
          </a:p>
          <a:p>
            <a:r>
              <a:rPr lang="es-CL" dirty="0" smtClean="0"/>
              <a:t/>
            </a:r>
            <a:br>
              <a:rPr lang="es-CL" dirty="0" smtClean="0"/>
            </a:br>
            <a:endParaRPr lang="es-CL"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51520" y="804768"/>
            <a:ext cx="4572000" cy="3416320"/>
          </a:xfrm>
          <a:prstGeom prst="rect">
            <a:avLst/>
          </a:prstGeom>
        </p:spPr>
        <p:txBody>
          <a:bodyPr>
            <a:spAutoFit/>
          </a:bodyPr>
          <a:lstStyle/>
          <a:p>
            <a:r>
              <a:rPr lang="es-CL" b="1" dirty="0" smtClean="0"/>
              <a:t>Modificador de acceso de miembro</a:t>
            </a:r>
          </a:p>
          <a:p>
            <a:r>
              <a:rPr lang="es-CL" dirty="0" smtClean="0"/>
              <a:t>Todas las clases tienen diferentes niveles de acceso dependiendo del modificador de acceso (visibilidad). Aquí tenemos los siguientes niveles de acceso con sus símbolos correspondientes:</a:t>
            </a:r>
          </a:p>
          <a:p>
            <a:r>
              <a:rPr lang="es-CL" dirty="0" smtClean="0"/>
              <a:t>Público (+)</a:t>
            </a:r>
          </a:p>
          <a:p>
            <a:r>
              <a:rPr lang="es-CL" dirty="0" smtClean="0"/>
              <a:t>Privado (-)</a:t>
            </a:r>
          </a:p>
          <a:p>
            <a:r>
              <a:rPr lang="es-CL" dirty="0" smtClean="0"/>
              <a:t>Protegido (#)</a:t>
            </a:r>
          </a:p>
          <a:p>
            <a:r>
              <a:rPr lang="es-CL" dirty="0" smtClean="0"/>
              <a:t>Paquete (~)</a:t>
            </a:r>
          </a:p>
          <a:p>
            <a:r>
              <a:rPr lang="es-CL" dirty="0" smtClean="0"/>
              <a:t>Derivado (/)</a:t>
            </a:r>
          </a:p>
          <a:p>
            <a:r>
              <a:rPr lang="es-CL" dirty="0" smtClean="0"/>
              <a:t>Estático (subrayado)</a:t>
            </a:r>
            <a:endParaRPr lang="es-CL" dirty="0"/>
          </a:p>
        </p:txBody>
      </p:sp>
      <p:sp>
        <p:nvSpPr>
          <p:cNvPr id="5" name="4 Rectángulo"/>
          <p:cNvSpPr/>
          <p:nvPr/>
        </p:nvSpPr>
        <p:spPr>
          <a:xfrm>
            <a:off x="4139952" y="4365104"/>
            <a:ext cx="4572000" cy="1477328"/>
          </a:xfrm>
          <a:prstGeom prst="rect">
            <a:avLst/>
          </a:prstGeom>
        </p:spPr>
        <p:txBody>
          <a:bodyPr>
            <a:spAutoFit/>
          </a:bodyPr>
          <a:lstStyle/>
          <a:p>
            <a:r>
              <a:rPr lang="es-CL" b="1" dirty="0" smtClean="0"/>
              <a:t>Ámbito del miembro.</a:t>
            </a:r>
          </a:p>
          <a:p>
            <a:r>
              <a:rPr lang="es-CL" dirty="0" smtClean="0"/>
              <a:t>Hay dos ámbitos para los miembros: clasificadores e instancias. Los clasificadores son miembros estáticos mientras que las instancias son instancias específicas de la clase. </a:t>
            </a:r>
            <a:endParaRPr lang="es-CL"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CL"/>
          </a:p>
        </p:txBody>
      </p:sp>
      <p:pic>
        <p:nvPicPr>
          <p:cNvPr id="45058" name="Picture 2" descr="https://d2slcw3kip6qmk.cloudfront.net/marketing/pages/chart/uml/class-diagram/class-diagram-inheritance-175x279.PNG"/>
          <p:cNvPicPr>
            <a:picLocks noChangeAspect="1" noChangeArrowheads="1"/>
          </p:cNvPicPr>
          <p:nvPr/>
        </p:nvPicPr>
        <p:blipFill>
          <a:blip r:embed="rId2" cstate="print"/>
          <a:srcRect/>
          <a:stretch>
            <a:fillRect/>
          </a:stretch>
        </p:blipFill>
        <p:spPr bwMode="auto">
          <a:xfrm>
            <a:off x="395536" y="2708920"/>
            <a:ext cx="1666875" cy="2657475"/>
          </a:xfrm>
          <a:prstGeom prst="rect">
            <a:avLst/>
          </a:prstGeom>
          <a:noFill/>
        </p:spPr>
      </p:pic>
      <p:sp>
        <p:nvSpPr>
          <p:cNvPr id="6" name="5 Rectángulo"/>
          <p:cNvSpPr/>
          <p:nvPr/>
        </p:nvSpPr>
        <p:spPr>
          <a:xfrm>
            <a:off x="3203848" y="1988840"/>
            <a:ext cx="4572000" cy="3970318"/>
          </a:xfrm>
          <a:prstGeom prst="rect">
            <a:avLst/>
          </a:prstGeom>
        </p:spPr>
        <p:txBody>
          <a:bodyPr>
            <a:spAutoFit/>
          </a:bodyPr>
          <a:lstStyle/>
          <a:p>
            <a:r>
              <a:rPr lang="es-CL" dirty="0" smtClean="0"/>
              <a:t>Herencia es cuando un objeto hijo asume todas las características de su objeto padre. Por ejemplo, si tenemos el objeto vehículo, un hijo de clase Coche heredaría todos los atributos (velocidad, número de pasajeros, combustible) y los métodos (moverse(), detenerse(), </a:t>
            </a:r>
            <a:r>
              <a:rPr lang="es-CL" dirty="0" err="1" smtClean="0"/>
              <a:t>cambiardedirección</a:t>
            </a:r>
            <a:r>
              <a:rPr lang="es-CL" dirty="0" smtClean="0"/>
              <a:t>()) del padre de clase además de los atributos específicos (</a:t>
            </a:r>
            <a:r>
              <a:rPr lang="es-CL" dirty="0" err="1" smtClean="0"/>
              <a:t>tipodemodelo</a:t>
            </a:r>
            <a:r>
              <a:rPr lang="es-CL" dirty="0" smtClean="0"/>
              <a:t>, # de puertas, </a:t>
            </a:r>
            <a:r>
              <a:rPr lang="es-CL" dirty="0" err="1" smtClean="0"/>
              <a:t>fabricantedelcoche</a:t>
            </a:r>
            <a:r>
              <a:rPr lang="es-CL" dirty="0" smtClean="0"/>
              <a:t>) y los métodos de su propia clase (Radio(), limpiaparabrisas(), AA/calefacción()). La herencia se muestra en un diagrama de clase usando una línea sólida con una flecha cerrada y hueca.</a:t>
            </a:r>
            <a:endParaRPr lang="es-CL"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https://d2slcw3kip6qmk.cloudfront.net/marketing/pages/chart/uml/class-diagram/class-diagram-bi-directional-association-689x182.PNG"/>
          <p:cNvPicPr>
            <a:picLocks noChangeAspect="1" noChangeArrowheads="1"/>
          </p:cNvPicPr>
          <p:nvPr/>
        </p:nvPicPr>
        <p:blipFill>
          <a:blip r:embed="rId2" cstate="print"/>
          <a:srcRect/>
          <a:stretch>
            <a:fillRect/>
          </a:stretch>
        </p:blipFill>
        <p:spPr bwMode="auto">
          <a:xfrm>
            <a:off x="1033611" y="836712"/>
            <a:ext cx="6562725" cy="1733551"/>
          </a:xfrm>
          <a:prstGeom prst="rect">
            <a:avLst/>
          </a:prstGeom>
          <a:noFill/>
        </p:spPr>
      </p:pic>
      <p:sp>
        <p:nvSpPr>
          <p:cNvPr id="5" name="4 Rectángulo"/>
          <p:cNvSpPr/>
          <p:nvPr/>
        </p:nvSpPr>
        <p:spPr>
          <a:xfrm>
            <a:off x="179512" y="3068960"/>
            <a:ext cx="8712968" cy="3416320"/>
          </a:xfrm>
          <a:prstGeom prst="rect">
            <a:avLst/>
          </a:prstGeom>
        </p:spPr>
        <p:txBody>
          <a:bodyPr wrap="square">
            <a:spAutoFit/>
          </a:bodyPr>
          <a:lstStyle/>
          <a:p>
            <a:r>
              <a:rPr lang="es-CL" dirty="0" smtClean="0"/>
              <a:t>Las asociaciones bidireccionales son las asociaciones por defecto entre dos clases y están representadas por una línea recta entre dos clases. Ambas clases son conscientes la una de la otra y sus relaciones entre ellas. En el ejemplo anterior, la clase Coche y la clase </a:t>
            </a:r>
            <a:r>
              <a:rPr lang="es-CL" dirty="0" err="1" smtClean="0"/>
              <a:t>ViajePorCarretera</a:t>
            </a:r>
            <a:r>
              <a:rPr lang="es-CL" dirty="0" smtClean="0"/>
              <a:t> están </a:t>
            </a:r>
            <a:r>
              <a:rPr lang="es-CL" dirty="0" err="1" smtClean="0"/>
              <a:t>interralacionadas</a:t>
            </a:r>
            <a:r>
              <a:rPr lang="es-CL" dirty="0" smtClean="0"/>
              <a:t>. En un extremo de la línea el Coche toma la asociación de “</a:t>
            </a:r>
            <a:r>
              <a:rPr lang="es-CL" dirty="0" err="1" smtClean="0"/>
              <a:t>CocheAsignado</a:t>
            </a:r>
            <a:r>
              <a:rPr lang="es-CL" dirty="0" smtClean="0"/>
              <a:t>” con el valor de multiplicidad de 0... 1 lo que significa que cuando exista la instancia </a:t>
            </a:r>
            <a:r>
              <a:rPr lang="es-CL" dirty="0" err="1" smtClean="0"/>
              <a:t>ViajePorCarretera</a:t>
            </a:r>
            <a:r>
              <a:rPr lang="es-CL" dirty="0" smtClean="0"/>
              <a:t>, puede tener una instancia de Coche asociada con ella o no tener Coches asociados con ella. En este caso, una clase Caravana separada con una multiplicidad de 0... * es necesaria para demostrar que </a:t>
            </a:r>
            <a:r>
              <a:rPr lang="es-CL" dirty="0" err="1" smtClean="0"/>
              <a:t>ViajePorCarretera</a:t>
            </a:r>
            <a:r>
              <a:rPr lang="es-CL" dirty="0" smtClean="0"/>
              <a:t> podría tener múltiples instancias de Coches asociadas con ella. Dado que una instancia de Coche podría tener múltiples asociaciones de “</a:t>
            </a:r>
            <a:r>
              <a:rPr lang="es-CL" dirty="0" err="1" smtClean="0"/>
              <a:t>ObtenerViajePorCarretera</a:t>
            </a:r>
            <a:r>
              <a:rPr lang="es-CL" dirty="0" smtClean="0"/>
              <a:t>” – en otras palabras, un coche podría ir a múltiples viajes por carretera – el valor de la multiplicidad se establece en 0... *.</a:t>
            </a:r>
            <a:endParaRPr lang="es-CL"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https://d2slcw3kip6qmk.cloudfront.net/marketing/pages/chart/uml/class-diagram/class-diagram-unidirectional-association-600x184.PNG"/>
          <p:cNvPicPr>
            <a:picLocks noChangeAspect="1" noChangeArrowheads="1"/>
          </p:cNvPicPr>
          <p:nvPr/>
        </p:nvPicPr>
        <p:blipFill>
          <a:blip r:embed="rId2" cstate="print"/>
          <a:srcRect/>
          <a:stretch>
            <a:fillRect/>
          </a:stretch>
        </p:blipFill>
        <p:spPr bwMode="auto">
          <a:xfrm>
            <a:off x="1475656" y="1100336"/>
            <a:ext cx="5715000" cy="1752600"/>
          </a:xfrm>
          <a:prstGeom prst="rect">
            <a:avLst/>
          </a:prstGeom>
          <a:noFill/>
        </p:spPr>
      </p:pic>
      <p:sp>
        <p:nvSpPr>
          <p:cNvPr id="5" name="4 Rectángulo"/>
          <p:cNvSpPr/>
          <p:nvPr/>
        </p:nvSpPr>
        <p:spPr>
          <a:xfrm>
            <a:off x="179512" y="3485907"/>
            <a:ext cx="8784976" cy="2031325"/>
          </a:xfrm>
          <a:prstGeom prst="rect">
            <a:avLst/>
          </a:prstGeom>
        </p:spPr>
        <p:txBody>
          <a:bodyPr wrap="square">
            <a:spAutoFit/>
          </a:bodyPr>
          <a:lstStyle/>
          <a:p>
            <a:r>
              <a:rPr lang="es-CL" dirty="0" smtClean="0"/>
              <a:t>Una asociación unidireccional se dibuja como una línea continua con una punta de flecha abierta apuntando desde la clase de complicidad a la clase conocida. En este caso, en su viaje por carretera hacia Arizona podría correr hacia una trampa de velocidad donde una cámara de velocidad registra su actividad de conducción, pero no sabe sobre ella hasta que le llega la notificación por correo. No se dibuja en la imagen, pero en este caso el valor de la multiplicidad sería 0...* en función de la cantidad de veces que usted conduce por la cámara de velocidad.</a:t>
            </a:r>
            <a:endParaRPr lang="es-CL"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a de clases sencillo."/>
          <p:cNvPicPr>
            <a:picLocks noChangeAspect="1" noChangeArrowheads="1"/>
          </p:cNvPicPr>
          <p:nvPr/>
        </p:nvPicPr>
        <p:blipFill>
          <a:blip r:embed="rId2" cstate="print"/>
          <a:srcRect/>
          <a:stretch>
            <a:fillRect/>
          </a:stretch>
        </p:blipFill>
        <p:spPr bwMode="auto">
          <a:xfrm>
            <a:off x="971600" y="1916832"/>
            <a:ext cx="6715125" cy="255270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179512" y="521960"/>
            <a:ext cx="8784976" cy="5355312"/>
          </a:xfrm>
          <a:prstGeom prst="rect">
            <a:avLst/>
          </a:prstGeom>
        </p:spPr>
        <p:txBody>
          <a:bodyPr wrap="square">
            <a:spAutoFit/>
          </a:bodyPr>
          <a:lstStyle/>
          <a:p>
            <a:pPr fontAlgn="base"/>
            <a:r>
              <a:rPr lang="es-CL" dirty="0" smtClean="0"/>
              <a:t>Los elementos </a:t>
            </a:r>
            <a:r>
              <a:rPr lang="es-CL" dirty="0" err="1" smtClean="0"/>
              <a:t>básicos</a:t>
            </a:r>
            <a:r>
              <a:rPr lang="es-CL" dirty="0" smtClean="0"/>
              <a:t> del diagrama son:</a:t>
            </a:r>
          </a:p>
          <a:p>
            <a:pPr fontAlgn="base"/>
            <a:r>
              <a:rPr lang="es-CL" i="1" dirty="0" smtClean="0"/>
              <a:t>Clases</a:t>
            </a:r>
            <a:endParaRPr lang="es-CL" dirty="0" smtClean="0"/>
          </a:p>
          <a:p>
            <a:pPr fontAlgn="base"/>
            <a:r>
              <a:rPr lang="es-CL" dirty="0" smtClean="0"/>
              <a:t>Una clase describe un conjunto de objetos con propiedades (atributos) similares y un comportamiento </a:t>
            </a:r>
            <a:r>
              <a:rPr lang="es-CL" dirty="0" err="1" smtClean="0"/>
              <a:t>común</a:t>
            </a:r>
            <a:r>
              <a:rPr lang="es-CL" dirty="0" smtClean="0"/>
              <a:t>. Los objetos son instancias de las clases.</a:t>
            </a:r>
          </a:p>
          <a:p>
            <a:pPr fontAlgn="base"/>
            <a:r>
              <a:rPr lang="es-CL" dirty="0" smtClean="0"/>
              <a:t>No existe un procedimiento inmediato que permita localizar las clases del diagrama de clases. </a:t>
            </a:r>
            <a:r>
              <a:rPr lang="es-CL" dirty="0" err="1" smtClean="0"/>
              <a:t>Éstas</a:t>
            </a:r>
            <a:r>
              <a:rPr lang="es-CL" dirty="0" smtClean="0"/>
              <a:t> suelen corresponderse con sustantivos que hacen referencia al </a:t>
            </a:r>
            <a:r>
              <a:rPr lang="es-CL" dirty="0" err="1" smtClean="0"/>
              <a:t>ámbito</a:t>
            </a:r>
            <a:r>
              <a:rPr lang="es-CL" dirty="0" smtClean="0"/>
              <a:t> del sistema de </a:t>
            </a:r>
            <a:r>
              <a:rPr lang="es-CL" dirty="0" err="1" smtClean="0"/>
              <a:t>información</a:t>
            </a:r>
            <a:r>
              <a:rPr lang="es-CL" dirty="0" smtClean="0"/>
              <a:t> y que se encuentran en los documentos de las especificaciones de requisitos y los casos de uso.</a:t>
            </a:r>
          </a:p>
          <a:p>
            <a:pPr fontAlgn="base"/>
            <a:r>
              <a:rPr lang="es-CL" dirty="0" smtClean="0"/>
              <a:t>Dentro de la estructura de una clase se definen los atributos y las operaciones o </a:t>
            </a:r>
            <a:r>
              <a:rPr lang="es-CL" dirty="0" err="1" smtClean="0"/>
              <a:t>métodos</a:t>
            </a:r>
            <a:r>
              <a:rPr lang="es-CL" dirty="0" smtClean="0"/>
              <a:t>:</a:t>
            </a:r>
          </a:p>
          <a:p>
            <a:pPr fontAlgn="base"/>
            <a:r>
              <a:rPr lang="es-CL" dirty="0" smtClean="0"/>
              <a:t>Los atributos de una clase representan los datos asociados a los objetos instanciados por esa clase.</a:t>
            </a:r>
          </a:p>
          <a:p>
            <a:pPr fontAlgn="base"/>
            <a:r>
              <a:rPr lang="es-CL" dirty="0" smtClean="0"/>
              <a:t>Las operaciones o </a:t>
            </a:r>
            <a:r>
              <a:rPr lang="es-CL" dirty="0" err="1" smtClean="0"/>
              <a:t>métodos</a:t>
            </a:r>
            <a:r>
              <a:rPr lang="es-CL" dirty="0" smtClean="0"/>
              <a:t> representan las funciones o procesos propios de los objetos de una clase, caracterizando a dichos objetos.</a:t>
            </a:r>
          </a:p>
          <a:p>
            <a:pPr fontAlgn="base"/>
            <a:r>
              <a:rPr lang="es-CL" dirty="0" smtClean="0"/>
              <a:t>El diagrama de clases permite representar clases abstractas. Una </a:t>
            </a:r>
            <a:r>
              <a:rPr lang="es-CL" i="1" dirty="0" smtClean="0"/>
              <a:t>Clase abstracta</a:t>
            </a:r>
            <a:r>
              <a:rPr lang="es-CL" dirty="0" smtClean="0"/>
              <a:t> es una clase que no puede existir en la realidad, pero que es </a:t>
            </a:r>
            <a:r>
              <a:rPr lang="es-CL" dirty="0" err="1" smtClean="0"/>
              <a:t>útil</a:t>
            </a:r>
            <a:r>
              <a:rPr lang="es-CL" dirty="0" smtClean="0"/>
              <a:t> conceptualmente para el </a:t>
            </a:r>
            <a:r>
              <a:rPr lang="es-CL" dirty="0" err="1" smtClean="0"/>
              <a:t>diseño</a:t>
            </a:r>
            <a:r>
              <a:rPr lang="es-CL" dirty="0" smtClean="0"/>
              <a:t> del modelo orientado a objetos. Las clases abstractas no son </a:t>
            </a:r>
            <a:r>
              <a:rPr lang="es-CL" dirty="0" err="1" smtClean="0"/>
              <a:t>instanciables</a:t>
            </a:r>
            <a:r>
              <a:rPr lang="es-CL" dirty="0" smtClean="0"/>
              <a:t> directamente sino en sus descendientes. Una clase abstracta suele ser situada en la </a:t>
            </a:r>
            <a:r>
              <a:rPr lang="es-CL" dirty="0" err="1" smtClean="0"/>
              <a:t>jerarquía</a:t>
            </a:r>
            <a:r>
              <a:rPr lang="es-CL" dirty="0" smtClean="0"/>
              <a:t> de clases en una </a:t>
            </a:r>
            <a:r>
              <a:rPr lang="es-CL" dirty="0" err="1" smtClean="0"/>
              <a:t>posición</a:t>
            </a:r>
            <a:r>
              <a:rPr lang="es-CL" dirty="0" smtClean="0"/>
              <a:t> que le permita ser un </a:t>
            </a:r>
            <a:r>
              <a:rPr lang="es-CL" dirty="0" err="1" smtClean="0"/>
              <a:t>depósito</a:t>
            </a:r>
            <a:r>
              <a:rPr lang="es-CL" dirty="0" smtClean="0"/>
              <a:t> de </a:t>
            </a:r>
            <a:r>
              <a:rPr lang="es-CL" dirty="0" err="1" smtClean="0"/>
              <a:t>métodos</a:t>
            </a:r>
            <a:r>
              <a:rPr lang="es-CL" dirty="0" smtClean="0"/>
              <a:t> y atributos para ser compartidos o heredados por las subclases de nivel inferior.</a:t>
            </a:r>
            <a:endParaRPr lang="es-CL"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79512" y="474345"/>
            <a:ext cx="8784976" cy="3416320"/>
          </a:xfrm>
          <a:prstGeom prst="rect">
            <a:avLst/>
          </a:prstGeom>
        </p:spPr>
        <p:txBody>
          <a:bodyPr wrap="square">
            <a:spAutoFit/>
          </a:bodyPr>
          <a:lstStyle/>
          <a:p>
            <a:pPr fontAlgn="base"/>
            <a:r>
              <a:rPr lang="es-CL" dirty="0" smtClean="0"/>
              <a:t>Las clases y en general todos los elementos de los diagramas, pueden estar clasificados de acuerdo a varios criterios, como por ejemplo su objetivo dentro de un programa. Esta </a:t>
            </a:r>
            <a:r>
              <a:rPr lang="es-CL" dirty="0" err="1" smtClean="0"/>
              <a:t>clasificación</a:t>
            </a:r>
            <a:r>
              <a:rPr lang="es-CL" dirty="0" smtClean="0"/>
              <a:t> adicional se expresa mediante un </a:t>
            </a:r>
            <a:r>
              <a:rPr lang="es-CL" i="1" dirty="0" smtClean="0"/>
              <a:t>Estereotipo</a:t>
            </a:r>
            <a:r>
              <a:rPr lang="es-CL" dirty="0" smtClean="0"/>
              <a:t>. </a:t>
            </a:r>
            <a:r>
              <a:rPr lang="es-CL" dirty="0" err="1" smtClean="0"/>
              <a:t>Clasificación</a:t>
            </a:r>
            <a:r>
              <a:rPr lang="es-CL" dirty="0" smtClean="0"/>
              <a:t> de todos los objetos que pueden aparecer en un modelo. Los tipos son:</a:t>
            </a:r>
          </a:p>
          <a:p>
            <a:pPr fontAlgn="base"/>
            <a:r>
              <a:rPr lang="es-CL" dirty="0" smtClean="0"/>
              <a:t>Objetos Entidad.</a:t>
            </a:r>
          </a:p>
          <a:p>
            <a:pPr fontAlgn="base"/>
            <a:r>
              <a:rPr lang="es-CL" dirty="0" smtClean="0"/>
              <a:t>Objetos </a:t>
            </a:r>
            <a:r>
              <a:rPr lang="es-CL" dirty="0" err="1" smtClean="0"/>
              <a:t>límite</a:t>
            </a:r>
            <a:r>
              <a:rPr lang="es-CL" dirty="0" smtClean="0"/>
              <a:t> o interfaz.</a:t>
            </a:r>
          </a:p>
          <a:p>
            <a:pPr fontAlgn="base"/>
            <a:r>
              <a:rPr lang="es-CL" dirty="0" smtClean="0"/>
              <a:t>Objetos de control.</a:t>
            </a:r>
          </a:p>
          <a:p>
            <a:pPr fontAlgn="base"/>
            <a:r>
              <a:rPr lang="es-CL" dirty="0" err="1" smtClean="0"/>
              <a:t>Éstos</a:t>
            </a:r>
            <a:r>
              <a:rPr lang="es-CL" dirty="0" smtClean="0"/>
              <a:t> son estereotipos de clases. Un estereotipo representa una la meta-</a:t>
            </a:r>
            <a:r>
              <a:rPr lang="es-CL" dirty="0" err="1" smtClean="0"/>
              <a:t>clasificación</a:t>
            </a:r>
            <a:r>
              <a:rPr lang="es-CL" dirty="0" smtClean="0"/>
              <a:t> de un elemento.</a:t>
            </a:r>
          </a:p>
          <a:p>
            <a:pPr fontAlgn="base"/>
            <a:r>
              <a:rPr lang="es-CL" dirty="0" smtClean="0"/>
              <a:t>Dependiendo de la herramienta utilizada, </a:t>
            </a:r>
            <a:r>
              <a:rPr lang="es-CL" dirty="0" err="1" smtClean="0"/>
              <a:t>también</a:t>
            </a:r>
            <a:r>
              <a:rPr lang="es-CL" dirty="0" smtClean="0"/>
              <a:t> se puede </a:t>
            </a:r>
            <a:r>
              <a:rPr lang="es-CL" dirty="0" err="1" smtClean="0"/>
              <a:t>añadir</a:t>
            </a:r>
            <a:r>
              <a:rPr lang="es-CL" dirty="0" smtClean="0"/>
              <a:t> </a:t>
            </a:r>
            <a:r>
              <a:rPr lang="es-CL" dirty="0" err="1" smtClean="0"/>
              <a:t>información</a:t>
            </a:r>
            <a:r>
              <a:rPr lang="es-CL" dirty="0" smtClean="0"/>
              <a:t> adicional a las clases para mostrar otras propiedades de las mismas, como son las reglas de negocio, responsabilidades, manejo de eventos, excepciones, etc.</a:t>
            </a:r>
            <a:endParaRPr lang="es-CL"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179512" y="59427"/>
            <a:ext cx="8712968" cy="358559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CL" sz="2100" b="1" i="0" u="none" strike="noStrike" cap="none" normalizeH="0" baseline="0" dirty="0" smtClean="0">
                <a:ln>
                  <a:noFill/>
                </a:ln>
                <a:solidFill>
                  <a:srgbClr val="E9146C"/>
                </a:solidFill>
                <a:effectLst/>
                <a:latin typeface="Lato"/>
                <a:cs typeface="Arial" pitchFamily="34" charset="0"/>
              </a:rPr>
              <a:t>Notación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1" u="none" strike="noStrike" cap="none" normalizeH="0" baseline="0" dirty="0" smtClean="0">
                <a:ln>
                  <a:noFill/>
                </a:ln>
                <a:solidFill>
                  <a:srgbClr val="333333"/>
                </a:solidFill>
                <a:effectLst/>
                <a:latin typeface="inherit"/>
                <a:cs typeface="Arial" pitchFamily="34" charset="0"/>
              </a:rPr>
              <a:t>Clases</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Una clase se representa como una caja, separada en tres zonas por </a:t>
            </a:r>
            <a:r>
              <a:rPr kumimoji="0" lang="es-CL" sz="1300" b="0" i="0" u="none" strike="noStrike" cap="none" normalizeH="0" baseline="0" dirty="0" err="1" smtClean="0">
                <a:ln>
                  <a:noFill/>
                </a:ln>
                <a:solidFill>
                  <a:srgbClr val="333333"/>
                </a:solidFill>
                <a:effectLst/>
                <a:latin typeface="Lato"/>
                <a:cs typeface="Arial" pitchFamily="34" charset="0"/>
              </a:rPr>
              <a:t>líneas</a:t>
            </a:r>
            <a:r>
              <a:rPr kumimoji="0" lang="es-CL" sz="1300" b="0" i="0" u="none" strike="noStrike" cap="none" normalizeH="0" baseline="0" dirty="0" smtClean="0">
                <a:ln>
                  <a:noFill/>
                </a:ln>
                <a:solidFill>
                  <a:srgbClr val="333333"/>
                </a:solidFill>
                <a:effectLst/>
                <a:latin typeface="Lato"/>
                <a:cs typeface="Arial" pitchFamily="34" charset="0"/>
              </a:rPr>
              <a:t> horizontales.</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En la zona superior se muestra el nombre de la clase y propiedades generales como el estereotipo. El nombre de la clase aparece centrado y si la clase es abstracta se representa en cursiva. El estereotipo, si se muestra, se </a:t>
            </a:r>
            <a:r>
              <a:rPr kumimoji="0" lang="es-CL" sz="1300" b="0" i="0" u="none" strike="noStrike" cap="none" normalizeH="0" baseline="0" dirty="0" err="1" smtClean="0">
                <a:ln>
                  <a:noFill/>
                </a:ln>
                <a:solidFill>
                  <a:srgbClr val="333333"/>
                </a:solidFill>
                <a:effectLst/>
                <a:latin typeface="Lato"/>
                <a:cs typeface="Arial" pitchFamily="34" charset="0"/>
              </a:rPr>
              <a:t>sitúa</a:t>
            </a:r>
            <a:r>
              <a:rPr kumimoji="0" lang="es-CL" sz="1300" b="0" i="0" u="none" strike="noStrike" cap="none" normalizeH="0" baseline="0" dirty="0" smtClean="0">
                <a:ln>
                  <a:noFill/>
                </a:ln>
                <a:solidFill>
                  <a:srgbClr val="333333"/>
                </a:solidFill>
                <a:effectLst/>
                <a:latin typeface="Lato"/>
                <a:cs typeface="Arial" pitchFamily="34" charset="0"/>
              </a:rPr>
              <a:t> sobre el nombre y entre el </a:t>
            </a:r>
            <a:r>
              <a:rPr kumimoji="0" lang="es-CL" sz="1300" b="0" i="0" u="none" strike="noStrike" cap="none" normalizeH="0" baseline="0" dirty="0" err="1" smtClean="0">
                <a:ln>
                  <a:noFill/>
                </a:ln>
                <a:solidFill>
                  <a:srgbClr val="333333"/>
                </a:solidFill>
                <a:effectLst/>
                <a:latin typeface="Lato"/>
                <a:cs typeface="Arial" pitchFamily="34" charset="0"/>
              </a:rPr>
              <a:t>símbolo</a:t>
            </a:r>
            <a:r>
              <a:rPr kumimoji="0" lang="es-CL" sz="1300" b="0" i="0" u="none" strike="noStrike" cap="none" normalizeH="0" baseline="0" dirty="0" smtClean="0">
                <a:ln>
                  <a:noFill/>
                </a:ln>
                <a:solidFill>
                  <a:srgbClr val="333333"/>
                </a:solidFill>
                <a:effectLst/>
                <a:latin typeface="Lato"/>
                <a:cs typeface="Arial" pitchFamily="34" charset="0"/>
              </a:rPr>
              <a:t>: </a:t>
            </a:r>
            <a:r>
              <a:rPr kumimoji="0" lang="es-CL" sz="1000" b="0" i="0" u="none" strike="noStrike" cap="none" normalizeH="0" baseline="0" dirty="0" smtClean="0">
                <a:ln>
                  <a:noFill/>
                </a:ln>
                <a:solidFill>
                  <a:srgbClr val="333333"/>
                </a:solidFill>
                <a:effectLst/>
                <a:latin typeface="Monaco"/>
                <a:cs typeface="Arial" pitchFamily="34" charset="0"/>
              </a:rPr>
              <a:t>&lt;&lt; .... &gt;&gt;</a:t>
            </a:r>
            <a:r>
              <a:rPr kumimoji="0" lang="es-CL" sz="1300" b="0" i="0" u="none" strike="noStrike" cap="none" normalizeH="0" baseline="0" dirty="0" smtClean="0">
                <a:ln>
                  <a:noFill/>
                </a:ln>
                <a:solidFill>
                  <a:srgbClr val="333333"/>
                </a:solidFill>
                <a:effectLst/>
                <a:latin typeface="Lato"/>
                <a:cs typeface="Arial" pitchFamily="34" charset="0"/>
              </a:rPr>
              <a:t>.</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La zona central contiene una lista de atributos, uno en cada </a:t>
            </a:r>
            <a:r>
              <a:rPr kumimoji="0" lang="es-CL" sz="1300" b="0" i="0" u="none" strike="noStrike" cap="none" normalizeH="0" baseline="0" dirty="0" err="1" smtClean="0">
                <a:ln>
                  <a:noFill/>
                </a:ln>
                <a:solidFill>
                  <a:srgbClr val="333333"/>
                </a:solidFill>
                <a:effectLst/>
                <a:latin typeface="Lato"/>
                <a:cs typeface="Arial" pitchFamily="34" charset="0"/>
              </a:rPr>
              <a:t>línea</a:t>
            </a:r>
            <a:r>
              <a:rPr kumimoji="0" lang="es-CL" sz="1300" b="0" i="0" u="none" strike="noStrike" cap="none" normalizeH="0" baseline="0" dirty="0" smtClean="0">
                <a:ln>
                  <a:noFill/>
                </a:ln>
                <a:solidFill>
                  <a:srgbClr val="333333"/>
                </a:solidFill>
                <a:effectLst/>
                <a:latin typeface="Lato"/>
                <a:cs typeface="Arial" pitchFamily="34" charset="0"/>
              </a:rPr>
              <a:t>. La </a:t>
            </a:r>
            <a:r>
              <a:rPr kumimoji="0" lang="es-CL" sz="1300" b="0" i="0" u="none" strike="noStrike" cap="none" normalizeH="0" baseline="0" dirty="0" err="1" smtClean="0">
                <a:ln>
                  <a:noFill/>
                </a:ln>
                <a:solidFill>
                  <a:srgbClr val="333333"/>
                </a:solidFill>
                <a:effectLst/>
                <a:latin typeface="Lato"/>
                <a:cs typeface="Arial" pitchFamily="34" charset="0"/>
              </a:rPr>
              <a:t>notación</a:t>
            </a:r>
            <a:r>
              <a:rPr kumimoji="0" lang="es-CL" sz="1300" b="0" i="0" u="none" strike="noStrike" cap="none" normalizeH="0" baseline="0" dirty="0" smtClean="0">
                <a:ln>
                  <a:noFill/>
                </a:ln>
                <a:solidFill>
                  <a:srgbClr val="333333"/>
                </a:solidFill>
                <a:effectLst/>
                <a:latin typeface="Lato"/>
                <a:cs typeface="Arial" pitchFamily="34" charset="0"/>
              </a:rPr>
              <a:t> utilizada para representarlos incluye, dependiendo del detalle, el nombre del atributo, su tipo y su valor por defecto, con el formato:</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000" b="0" i="0" u="none" strike="noStrike" cap="none" normalizeH="0" baseline="0" dirty="0" smtClean="0">
                <a:ln>
                  <a:noFill/>
                </a:ln>
                <a:solidFill>
                  <a:srgbClr val="333333"/>
                </a:solidFill>
                <a:effectLst/>
                <a:latin typeface="Monaco"/>
                <a:cs typeface="Arial" pitchFamily="34" charset="0"/>
              </a:rPr>
              <a:t>visibilidad nombre : tipo = valor-inicial { propiedades }</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La visibilidad </a:t>
            </a:r>
            <a:r>
              <a:rPr kumimoji="0" lang="es-CL" sz="1300" b="0" i="0" u="none" strike="noStrike" cap="none" normalizeH="0" baseline="0" dirty="0" err="1" smtClean="0">
                <a:ln>
                  <a:noFill/>
                </a:ln>
                <a:solidFill>
                  <a:srgbClr val="333333"/>
                </a:solidFill>
                <a:effectLst/>
                <a:latin typeface="Lato"/>
                <a:cs typeface="Arial" pitchFamily="34" charset="0"/>
              </a:rPr>
              <a:t>sera</a:t>
            </a:r>
            <a:r>
              <a:rPr kumimoji="0" lang="es-CL" sz="1300" b="0" i="0" u="none" strike="noStrike" cap="none" normalizeH="0" baseline="0" dirty="0" smtClean="0">
                <a:ln>
                  <a:noFill/>
                </a:ln>
                <a:solidFill>
                  <a:srgbClr val="333333"/>
                </a:solidFill>
                <a:effectLst/>
                <a:latin typeface="Lato"/>
                <a:cs typeface="Arial" pitchFamily="34" charset="0"/>
              </a:rPr>
              <a:t>́ en general publica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Lato"/>
                <a:cs typeface="Arial" pitchFamily="34" charset="0"/>
              </a:rPr>
              <a:t>), privada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Lato"/>
                <a:cs typeface="Arial" pitchFamily="34" charset="0"/>
              </a:rPr>
              <a:t>) o protegida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Lato"/>
                <a:cs typeface="Arial" pitchFamily="34" charset="0"/>
              </a:rPr>
              <a:t>), aunque puede haber otros tipos de visibilidad dependiendo del lenguaje de </a:t>
            </a:r>
            <a:r>
              <a:rPr kumimoji="0" lang="es-CL" sz="1300" b="0" i="0" u="none" strike="noStrike" cap="none" normalizeH="0" baseline="0" dirty="0" err="1" smtClean="0">
                <a:ln>
                  <a:noFill/>
                </a:ln>
                <a:solidFill>
                  <a:srgbClr val="333333"/>
                </a:solidFill>
                <a:effectLst/>
                <a:latin typeface="Lato"/>
                <a:cs typeface="Arial" pitchFamily="34" charset="0"/>
              </a:rPr>
              <a:t>programación</a:t>
            </a:r>
            <a:r>
              <a:rPr kumimoji="0" lang="es-CL" sz="1300" b="0" i="0" u="none" strike="noStrike" cap="none" normalizeH="0" baseline="0" dirty="0" smtClean="0">
                <a:ln>
                  <a:noFill/>
                </a:ln>
                <a:solidFill>
                  <a:srgbClr val="333333"/>
                </a:solidFill>
                <a:effectLst/>
                <a:latin typeface="Lato"/>
                <a:cs typeface="Arial" pitchFamily="34" charset="0"/>
              </a:rPr>
              <a:t> empleado.</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En la zona inferior se incluye una lista con las operaciones que proporciona la clase. Cada </a:t>
            </a:r>
            <a:r>
              <a:rPr kumimoji="0" lang="es-CL" sz="1300" b="0" i="0" u="none" strike="noStrike" cap="none" normalizeH="0" baseline="0" dirty="0" err="1" smtClean="0">
                <a:ln>
                  <a:noFill/>
                </a:ln>
                <a:solidFill>
                  <a:srgbClr val="333333"/>
                </a:solidFill>
                <a:effectLst/>
                <a:latin typeface="Lato"/>
                <a:cs typeface="Arial" pitchFamily="34" charset="0"/>
              </a:rPr>
              <a:t>operación</a:t>
            </a:r>
            <a:r>
              <a:rPr kumimoji="0" lang="es-CL" sz="1300" b="0" i="0" u="none" strike="noStrike" cap="none" normalizeH="0" baseline="0" dirty="0" smtClean="0">
                <a:ln>
                  <a:noFill/>
                </a:ln>
                <a:solidFill>
                  <a:srgbClr val="333333"/>
                </a:solidFill>
                <a:effectLst/>
                <a:latin typeface="Lato"/>
                <a:cs typeface="Arial" pitchFamily="34" charset="0"/>
              </a:rPr>
              <a:t> aparece en una </a:t>
            </a:r>
            <a:r>
              <a:rPr kumimoji="0" lang="es-CL" sz="1300" b="0" i="0" u="none" strike="noStrike" cap="none" normalizeH="0" baseline="0" dirty="0" err="1" smtClean="0">
                <a:ln>
                  <a:noFill/>
                </a:ln>
                <a:solidFill>
                  <a:srgbClr val="333333"/>
                </a:solidFill>
                <a:effectLst/>
                <a:latin typeface="Lato"/>
                <a:cs typeface="Arial" pitchFamily="34" charset="0"/>
              </a:rPr>
              <a:t>línea</a:t>
            </a:r>
            <a:r>
              <a:rPr kumimoji="0" lang="es-CL" sz="1300" b="0" i="0" u="none" strike="noStrike" cap="none" normalizeH="0" baseline="0" dirty="0" smtClean="0">
                <a:ln>
                  <a:noFill/>
                </a:ln>
                <a:solidFill>
                  <a:srgbClr val="333333"/>
                </a:solidFill>
                <a:effectLst/>
                <a:latin typeface="Lato"/>
                <a:cs typeface="Arial" pitchFamily="34" charset="0"/>
              </a:rPr>
              <a:t> con formato:</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000" b="0" i="0" u="none" strike="noStrike" cap="none" normalizeH="0" baseline="0" dirty="0" smtClean="0">
                <a:ln>
                  <a:noFill/>
                </a:ln>
                <a:solidFill>
                  <a:srgbClr val="333333"/>
                </a:solidFill>
                <a:effectLst/>
                <a:latin typeface="Monaco"/>
                <a:cs typeface="Arial" pitchFamily="34" charset="0"/>
              </a:rPr>
              <a:t>visibilidad nombre (lista-de-</a:t>
            </a:r>
            <a:r>
              <a:rPr kumimoji="0" lang="es-CL" sz="1000" b="0" i="0" u="none" strike="noStrike" cap="none" normalizeH="0" baseline="0" dirty="0" err="1" smtClean="0">
                <a:ln>
                  <a:noFill/>
                </a:ln>
                <a:solidFill>
                  <a:srgbClr val="333333"/>
                </a:solidFill>
                <a:effectLst/>
                <a:latin typeface="Monaco"/>
                <a:cs typeface="Arial" pitchFamily="34" charset="0"/>
              </a:rPr>
              <a:t>parámetros</a:t>
            </a:r>
            <a:r>
              <a:rPr kumimoji="0" lang="es-CL" sz="1000" b="0" i="0" u="none" strike="noStrike" cap="none" normalizeH="0" baseline="0" dirty="0" smtClean="0">
                <a:ln>
                  <a:noFill/>
                </a:ln>
                <a:solidFill>
                  <a:srgbClr val="333333"/>
                </a:solidFill>
                <a:effectLst/>
                <a:latin typeface="Monaco"/>
                <a:cs typeface="Arial" pitchFamily="34" charset="0"/>
              </a:rPr>
              <a:t>): tipo-devuelto { propiedad }</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La visibilidad </a:t>
            </a:r>
            <a:r>
              <a:rPr kumimoji="0" lang="es-CL" sz="1300" b="0" i="0" u="none" strike="noStrike" cap="none" normalizeH="0" baseline="0" dirty="0" err="1" smtClean="0">
                <a:ln>
                  <a:noFill/>
                </a:ln>
                <a:solidFill>
                  <a:srgbClr val="333333"/>
                </a:solidFill>
                <a:effectLst/>
                <a:latin typeface="Lato"/>
                <a:cs typeface="Arial" pitchFamily="34" charset="0"/>
              </a:rPr>
              <a:t>sera</a:t>
            </a:r>
            <a:r>
              <a:rPr kumimoji="0" lang="es-CL" sz="1300" b="0" i="0" u="none" strike="noStrike" cap="none" normalizeH="0" baseline="0" dirty="0" smtClean="0">
                <a:ln>
                  <a:noFill/>
                </a:ln>
                <a:solidFill>
                  <a:srgbClr val="333333"/>
                </a:solidFill>
                <a:effectLst/>
                <a:latin typeface="Lato"/>
                <a:cs typeface="Arial" pitchFamily="34" charset="0"/>
              </a:rPr>
              <a:t>́ en general publica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Lato"/>
                <a:cs typeface="Arial" pitchFamily="34" charset="0"/>
              </a:rPr>
              <a:t>), privada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Lato"/>
                <a:cs typeface="Arial" pitchFamily="34" charset="0"/>
              </a:rPr>
              <a:t>) o protegida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Lato"/>
                <a:cs typeface="Arial" pitchFamily="34" charset="0"/>
              </a:rPr>
              <a:t>), aunque como con los atributos, puede haber otros tipos de visibilidad dependiendo del lenguaje de </a:t>
            </a:r>
            <a:r>
              <a:rPr kumimoji="0" lang="es-CL" sz="1300" b="0" i="0" u="none" strike="noStrike" cap="none" normalizeH="0" baseline="0" dirty="0" err="1" smtClean="0">
                <a:ln>
                  <a:noFill/>
                </a:ln>
                <a:solidFill>
                  <a:srgbClr val="333333"/>
                </a:solidFill>
                <a:effectLst/>
                <a:latin typeface="Lato"/>
                <a:cs typeface="Arial" pitchFamily="34" charset="0"/>
              </a:rPr>
              <a:t>programación</a:t>
            </a:r>
            <a:r>
              <a:rPr kumimoji="0" lang="es-CL" sz="1300" b="0" i="0" u="none" strike="noStrike" cap="none" normalizeH="0" baseline="0" dirty="0" smtClean="0">
                <a:ln>
                  <a:noFill/>
                </a:ln>
                <a:solidFill>
                  <a:srgbClr val="333333"/>
                </a:solidFill>
                <a:effectLst/>
                <a:latin typeface="Lato"/>
                <a:cs typeface="Arial" pitchFamily="34" charset="0"/>
              </a:rPr>
              <a:t>. La lista de </a:t>
            </a:r>
            <a:r>
              <a:rPr kumimoji="0" lang="es-CL" sz="1300" b="0" i="0" u="none" strike="noStrike" cap="none" normalizeH="0" baseline="0" dirty="0" err="1" smtClean="0">
                <a:ln>
                  <a:noFill/>
                </a:ln>
                <a:solidFill>
                  <a:srgbClr val="333333"/>
                </a:solidFill>
                <a:effectLst/>
                <a:latin typeface="Lato"/>
                <a:cs typeface="Arial" pitchFamily="34" charset="0"/>
              </a:rPr>
              <a:t>parámetros</a:t>
            </a:r>
            <a:r>
              <a:rPr kumimoji="0" lang="es-CL" sz="1300" b="0" i="0" u="none" strike="noStrike" cap="none" normalizeH="0" baseline="0" dirty="0" smtClean="0">
                <a:ln>
                  <a:noFill/>
                </a:ln>
                <a:solidFill>
                  <a:srgbClr val="333333"/>
                </a:solidFill>
                <a:effectLst/>
                <a:latin typeface="Lato"/>
                <a:cs typeface="Arial" pitchFamily="34" charset="0"/>
              </a:rPr>
              <a:t> es una lista con los </a:t>
            </a:r>
            <a:r>
              <a:rPr kumimoji="0" lang="es-CL" sz="1300" b="0" i="0" u="none" strike="noStrike" cap="none" normalizeH="0" baseline="0" dirty="0" err="1" smtClean="0">
                <a:ln>
                  <a:noFill/>
                </a:ln>
                <a:solidFill>
                  <a:srgbClr val="333333"/>
                </a:solidFill>
                <a:effectLst/>
                <a:latin typeface="Lato"/>
                <a:cs typeface="Arial" pitchFamily="34" charset="0"/>
              </a:rPr>
              <a:t>parámetros</a:t>
            </a:r>
            <a:r>
              <a:rPr kumimoji="0" lang="es-CL" sz="1300" b="0" i="0" u="none" strike="noStrike" cap="none" normalizeH="0" baseline="0" dirty="0" smtClean="0">
                <a:ln>
                  <a:noFill/>
                </a:ln>
                <a:solidFill>
                  <a:srgbClr val="333333"/>
                </a:solidFill>
                <a:effectLst/>
                <a:latin typeface="Lato"/>
                <a:cs typeface="Arial" pitchFamily="34" charset="0"/>
              </a:rPr>
              <a:t> recibidos en la </a:t>
            </a:r>
            <a:r>
              <a:rPr kumimoji="0" lang="es-CL" sz="1300" b="0" i="0" u="none" strike="noStrike" cap="none" normalizeH="0" baseline="0" dirty="0" err="1" smtClean="0">
                <a:ln>
                  <a:noFill/>
                </a:ln>
                <a:solidFill>
                  <a:srgbClr val="333333"/>
                </a:solidFill>
                <a:effectLst/>
                <a:latin typeface="Lato"/>
                <a:cs typeface="Arial" pitchFamily="34" charset="0"/>
              </a:rPr>
              <a:t>operación</a:t>
            </a:r>
            <a:r>
              <a:rPr kumimoji="0" lang="es-CL" sz="1300" b="0" i="0" u="none" strike="noStrike" cap="none" normalizeH="0" baseline="0" dirty="0" smtClean="0">
                <a:ln>
                  <a:noFill/>
                </a:ln>
                <a:solidFill>
                  <a:srgbClr val="333333"/>
                </a:solidFill>
                <a:effectLst/>
                <a:latin typeface="Lato"/>
                <a:cs typeface="Arial" pitchFamily="34" charset="0"/>
              </a:rPr>
              <a:t> separados por comas. El formato de un </a:t>
            </a:r>
            <a:r>
              <a:rPr kumimoji="0" lang="es-CL" sz="1300" b="0" i="0" u="none" strike="noStrike" cap="none" normalizeH="0" baseline="0" dirty="0" err="1" smtClean="0">
                <a:ln>
                  <a:noFill/>
                </a:ln>
                <a:solidFill>
                  <a:srgbClr val="333333"/>
                </a:solidFill>
                <a:effectLst/>
                <a:latin typeface="Lato"/>
                <a:cs typeface="Arial" pitchFamily="34" charset="0"/>
              </a:rPr>
              <a:t>parámetro</a:t>
            </a:r>
            <a:r>
              <a:rPr kumimoji="0" lang="es-CL" sz="1300" b="0" i="0" u="none" strike="noStrike" cap="none" normalizeH="0" baseline="0" dirty="0" smtClean="0">
                <a:ln>
                  <a:noFill/>
                </a:ln>
                <a:solidFill>
                  <a:srgbClr val="333333"/>
                </a:solidFill>
                <a:effectLst/>
                <a:latin typeface="Lato"/>
                <a:cs typeface="Arial" pitchFamily="34" charset="0"/>
              </a:rPr>
              <a:t> es:</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L" sz="1000" b="0" i="0" u="none" strike="noStrike" cap="none" normalizeH="0" baseline="0" dirty="0" smtClean="0">
                <a:ln>
                  <a:noFill/>
                </a:ln>
                <a:solidFill>
                  <a:srgbClr val="333333"/>
                </a:solidFill>
                <a:effectLst/>
                <a:latin typeface="Monaco"/>
                <a:cs typeface="Arial" pitchFamily="34" charset="0"/>
              </a:rPr>
              <a:t>nombre : tipo = valor-por-defecto</a:t>
            </a: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5299" name="Picture 3" descr="http://manuel.cillero.es/wp-content/uploads/2013/11/clase.png?x28872"/>
          <p:cNvPicPr>
            <a:picLocks noChangeAspect="1" noChangeArrowheads="1"/>
          </p:cNvPicPr>
          <p:nvPr/>
        </p:nvPicPr>
        <p:blipFill>
          <a:blip r:embed="rId2" cstate="print"/>
          <a:srcRect/>
          <a:stretch>
            <a:fillRect/>
          </a:stretch>
        </p:blipFill>
        <p:spPr bwMode="auto">
          <a:xfrm>
            <a:off x="2915816" y="3776085"/>
            <a:ext cx="3096344" cy="2965283"/>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107504" y="116632"/>
            <a:ext cx="8856984" cy="360040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1300" b="0" i="1" u="none" strike="noStrike" cap="none" normalizeH="0" baseline="0" dirty="0" smtClean="0">
                <a:ln>
                  <a:noFill/>
                </a:ln>
                <a:solidFill>
                  <a:srgbClr val="333333"/>
                </a:solidFill>
                <a:effectLst/>
                <a:latin typeface="inherit"/>
                <a:cs typeface="Arial" pitchFamily="34" charset="0"/>
              </a:rPr>
              <a:t>Relaciones</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Una </a:t>
            </a:r>
            <a:r>
              <a:rPr kumimoji="0" lang="es-CL" sz="1300" b="0" i="0" u="none" strike="noStrike" cap="none" normalizeH="0" baseline="0" dirty="0" err="1" smtClean="0">
                <a:ln>
                  <a:noFill/>
                </a:ln>
                <a:solidFill>
                  <a:srgbClr val="333333"/>
                </a:solidFill>
                <a:effectLst/>
                <a:latin typeface="Lato"/>
                <a:cs typeface="Arial" pitchFamily="34" charset="0"/>
              </a:rPr>
              <a:t>relación</a:t>
            </a:r>
            <a:r>
              <a:rPr kumimoji="0" lang="es-CL" sz="1300" b="0" i="0" u="none" strike="noStrike" cap="none" normalizeH="0" baseline="0" dirty="0" smtClean="0">
                <a:ln>
                  <a:noFill/>
                </a:ln>
                <a:solidFill>
                  <a:srgbClr val="333333"/>
                </a:solidFill>
                <a:effectLst/>
                <a:latin typeface="Lato"/>
                <a:cs typeface="Arial" pitchFamily="34" charset="0"/>
              </a:rPr>
              <a:t> de </a:t>
            </a:r>
            <a:r>
              <a:rPr kumimoji="0" lang="es-CL" sz="1300" b="0" i="0" u="none" strike="noStrike" cap="none" normalizeH="0" baseline="0" dirty="0" err="1" smtClean="0">
                <a:ln>
                  <a:noFill/>
                </a:ln>
                <a:solidFill>
                  <a:srgbClr val="333333"/>
                </a:solidFill>
                <a:effectLst/>
                <a:latin typeface="Lato"/>
                <a:cs typeface="Arial" pitchFamily="34" charset="0"/>
              </a:rPr>
              <a:t>asociación</a:t>
            </a:r>
            <a:r>
              <a:rPr kumimoji="0" lang="es-CL" sz="1300" b="0" i="0" u="none" strike="noStrike" cap="none" normalizeH="0" baseline="0" dirty="0" smtClean="0">
                <a:ln>
                  <a:noFill/>
                </a:ln>
                <a:solidFill>
                  <a:srgbClr val="333333"/>
                </a:solidFill>
                <a:effectLst/>
                <a:latin typeface="Lato"/>
                <a:cs typeface="Arial" pitchFamily="34" charset="0"/>
              </a:rPr>
              <a:t> se representa como una </a:t>
            </a:r>
            <a:r>
              <a:rPr kumimoji="0" lang="es-CL" sz="1300" b="0" i="0" u="none" strike="noStrike" cap="none" normalizeH="0" baseline="0" dirty="0" err="1" smtClean="0">
                <a:ln>
                  <a:noFill/>
                </a:ln>
                <a:solidFill>
                  <a:srgbClr val="333333"/>
                </a:solidFill>
                <a:effectLst/>
                <a:latin typeface="Lato"/>
                <a:cs typeface="Arial" pitchFamily="34" charset="0"/>
              </a:rPr>
              <a:t>línea</a:t>
            </a:r>
            <a:r>
              <a:rPr kumimoji="0" lang="es-CL" sz="1300" b="0" i="0" u="none" strike="noStrike" cap="none" normalizeH="0" baseline="0" dirty="0" smtClean="0">
                <a:ln>
                  <a:noFill/>
                </a:ln>
                <a:solidFill>
                  <a:srgbClr val="333333"/>
                </a:solidFill>
                <a:effectLst/>
                <a:latin typeface="Lato"/>
                <a:cs typeface="Arial" pitchFamily="34" charset="0"/>
              </a:rPr>
              <a:t> continua entre las clases asociadas. En una </a:t>
            </a:r>
            <a:r>
              <a:rPr kumimoji="0" lang="es-CL" sz="1300" b="0" i="0" u="none" strike="noStrike" cap="none" normalizeH="0" baseline="0" dirty="0" err="1" smtClean="0">
                <a:ln>
                  <a:noFill/>
                </a:ln>
                <a:solidFill>
                  <a:srgbClr val="333333"/>
                </a:solidFill>
                <a:effectLst/>
                <a:latin typeface="Lato"/>
                <a:cs typeface="Arial" pitchFamily="34" charset="0"/>
              </a:rPr>
              <a:t>relación</a:t>
            </a:r>
            <a:r>
              <a:rPr kumimoji="0" lang="es-CL" sz="1300" b="0" i="0" u="none" strike="noStrike" cap="none" normalizeH="0" baseline="0" dirty="0" smtClean="0">
                <a:ln>
                  <a:noFill/>
                </a:ln>
                <a:solidFill>
                  <a:srgbClr val="333333"/>
                </a:solidFill>
                <a:effectLst/>
                <a:latin typeface="Lato"/>
                <a:cs typeface="Arial" pitchFamily="34" charset="0"/>
              </a:rPr>
              <a:t> de </a:t>
            </a:r>
            <a:r>
              <a:rPr kumimoji="0" lang="es-CL" sz="1300" b="0" i="0" u="none" strike="noStrike" cap="none" normalizeH="0" baseline="0" dirty="0" err="1" smtClean="0">
                <a:ln>
                  <a:noFill/>
                </a:ln>
                <a:solidFill>
                  <a:srgbClr val="333333"/>
                </a:solidFill>
                <a:effectLst/>
                <a:latin typeface="Lato"/>
                <a:cs typeface="Arial" pitchFamily="34" charset="0"/>
              </a:rPr>
              <a:t>asociación</a:t>
            </a:r>
            <a:r>
              <a:rPr kumimoji="0" lang="es-CL" sz="1300" b="0" i="0" u="none" strike="noStrike" cap="none" normalizeH="0" baseline="0" dirty="0" smtClean="0">
                <a:ln>
                  <a:noFill/>
                </a:ln>
                <a:solidFill>
                  <a:srgbClr val="333333"/>
                </a:solidFill>
                <a:effectLst/>
                <a:latin typeface="Lato"/>
                <a:cs typeface="Arial" pitchFamily="34" charset="0"/>
              </a:rPr>
              <a:t>, ambos extremos de la </a:t>
            </a:r>
            <a:r>
              <a:rPr kumimoji="0" lang="es-CL" sz="1300" b="0" i="0" u="none" strike="noStrike" cap="none" normalizeH="0" baseline="0" dirty="0" err="1" smtClean="0">
                <a:ln>
                  <a:noFill/>
                </a:ln>
                <a:solidFill>
                  <a:srgbClr val="333333"/>
                </a:solidFill>
                <a:effectLst/>
                <a:latin typeface="Lato"/>
                <a:cs typeface="Arial" pitchFamily="34" charset="0"/>
              </a:rPr>
              <a:t>línea</a:t>
            </a:r>
            <a:r>
              <a:rPr kumimoji="0" lang="es-CL" sz="1300" b="0" i="0" u="none" strike="noStrike" cap="none" normalizeH="0" baseline="0" dirty="0" smtClean="0">
                <a:ln>
                  <a:noFill/>
                </a:ln>
                <a:solidFill>
                  <a:srgbClr val="333333"/>
                </a:solidFill>
                <a:effectLst/>
                <a:latin typeface="Lato"/>
                <a:cs typeface="Arial" pitchFamily="34" charset="0"/>
              </a:rPr>
              <a:t> pueden conectar con la misma clase, indicando que una instancia de una clase, está asociada a otras instancias de la misma clase, lo que se conoce como </a:t>
            </a:r>
            <a:r>
              <a:rPr kumimoji="0" lang="es-CL" sz="1300" b="0" i="1" u="none" strike="noStrike" cap="none" normalizeH="0" baseline="0" dirty="0" err="1" smtClean="0">
                <a:ln>
                  <a:noFill/>
                </a:ln>
                <a:solidFill>
                  <a:srgbClr val="333333"/>
                </a:solidFill>
                <a:effectLst/>
                <a:latin typeface="inherit"/>
                <a:cs typeface="Arial" pitchFamily="34" charset="0"/>
              </a:rPr>
              <a:t>asociación</a:t>
            </a:r>
            <a:r>
              <a:rPr kumimoji="0" lang="es-CL" sz="1300" b="0" i="1" u="none" strike="noStrike" cap="none" normalizeH="0" baseline="0" dirty="0" smtClean="0">
                <a:ln>
                  <a:noFill/>
                </a:ln>
                <a:solidFill>
                  <a:srgbClr val="333333"/>
                </a:solidFill>
                <a:effectLst/>
                <a:latin typeface="inherit"/>
                <a:cs typeface="Arial" pitchFamily="34" charset="0"/>
              </a:rPr>
              <a:t> reflexiva</a:t>
            </a:r>
            <a:r>
              <a:rPr kumimoji="0" lang="es-CL" sz="1300" b="0" i="0" u="none" strike="noStrike" cap="none" normalizeH="0" baseline="0" dirty="0" smtClean="0">
                <a:ln>
                  <a:noFill/>
                </a:ln>
                <a:solidFill>
                  <a:srgbClr val="333333"/>
                </a:solidFill>
                <a:effectLst/>
                <a:latin typeface="Lato"/>
                <a:cs typeface="Arial" pitchFamily="34" charset="0"/>
              </a:rPr>
              <a:t>.</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La </a:t>
            </a:r>
            <a:r>
              <a:rPr kumimoji="0" lang="es-CL" sz="1300" b="0" i="0" u="none" strike="noStrike" cap="none" normalizeH="0" baseline="0" dirty="0" err="1" smtClean="0">
                <a:ln>
                  <a:noFill/>
                </a:ln>
                <a:solidFill>
                  <a:srgbClr val="333333"/>
                </a:solidFill>
                <a:effectLst/>
                <a:latin typeface="Lato"/>
                <a:cs typeface="Arial" pitchFamily="34" charset="0"/>
              </a:rPr>
              <a:t>relación</a:t>
            </a:r>
            <a:r>
              <a:rPr kumimoji="0" lang="es-CL" sz="1300" b="0" i="0" u="none" strike="noStrike" cap="none" normalizeH="0" baseline="0" dirty="0" smtClean="0">
                <a:ln>
                  <a:noFill/>
                </a:ln>
                <a:solidFill>
                  <a:srgbClr val="333333"/>
                </a:solidFill>
                <a:effectLst/>
                <a:latin typeface="Lato"/>
                <a:cs typeface="Arial" pitchFamily="34" charset="0"/>
              </a:rPr>
              <a:t> puede tener un nombre y un estereotipo, que se colocan junto a la </a:t>
            </a:r>
            <a:r>
              <a:rPr kumimoji="0" lang="es-CL" sz="1300" b="0" i="0" u="none" strike="noStrike" cap="none" normalizeH="0" baseline="0" dirty="0" err="1" smtClean="0">
                <a:ln>
                  <a:noFill/>
                </a:ln>
                <a:solidFill>
                  <a:srgbClr val="333333"/>
                </a:solidFill>
                <a:effectLst/>
                <a:latin typeface="Lato"/>
                <a:cs typeface="Arial" pitchFamily="34" charset="0"/>
              </a:rPr>
              <a:t>línea</a:t>
            </a:r>
            <a:r>
              <a:rPr kumimoji="0" lang="es-CL" sz="1300" b="0" i="0" u="none" strike="noStrike" cap="none" normalizeH="0" baseline="0" dirty="0" smtClean="0">
                <a:ln>
                  <a:noFill/>
                </a:ln>
                <a:solidFill>
                  <a:srgbClr val="333333"/>
                </a:solidFill>
                <a:effectLst/>
                <a:latin typeface="Lato"/>
                <a:cs typeface="Arial" pitchFamily="34" charset="0"/>
              </a:rPr>
              <a:t>. El nombre suele corresponderse con expresiones verbales presentes en las especificaciones, y define la </a:t>
            </a:r>
            <a:r>
              <a:rPr kumimoji="0" lang="es-CL" sz="1300" b="0" i="0" u="none" strike="noStrike" cap="none" normalizeH="0" baseline="0" dirty="0" err="1" smtClean="0">
                <a:ln>
                  <a:noFill/>
                </a:ln>
                <a:solidFill>
                  <a:srgbClr val="333333"/>
                </a:solidFill>
                <a:effectLst/>
                <a:latin typeface="Lato"/>
                <a:cs typeface="Arial" pitchFamily="34" charset="0"/>
              </a:rPr>
              <a:t>semántica</a:t>
            </a:r>
            <a:r>
              <a:rPr kumimoji="0" lang="es-CL" sz="1300" b="0" i="0" u="none" strike="noStrike" cap="none" normalizeH="0" baseline="0" dirty="0" smtClean="0">
                <a:ln>
                  <a:noFill/>
                </a:ln>
                <a:solidFill>
                  <a:srgbClr val="333333"/>
                </a:solidFill>
                <a:effectLst/>
                <a:latin typeface="Lato"/>
                <a:cs typeface="Arial" pitchFamily="34" charset="0"/>
              </a:rPr>
              <a:t> de la </a:t>
            </a:r>
            <a:r>
              <a:rPr kumimoji="0" lang="es-CL" sz="1300" b="0" i="0" u="none" strike="noStrike" cap="none" normalizeH="0" baseline="0" dirty="0" err="1" smtClean="0">
                <a:ln>
                  <a:noFill/>
                </a:ln>
                <a:solidFill>
                  <a:srgbClr val="333333"/>
                </a:solidFill>
                <a:effectLst/>
                <a:latin typeface="Lato"/>
                <a:cs typeface="Arial" pitchFamily="34" charset="0"/>
              </a:rPr>
              <a:t>asociación</a:t>
            </a:r>
            <a:r>
              <a:rPr kumimoji="0" lang="es-CL" sz="1300" b="0" i="0" u="none" strike="noStrike" cap="none" normalizeH="0" baseline="0" dirty="0" smtClean="0">
                <a:ln>
                  <a:noFill/>
                </a:ln>
                <a:solidFill>
                  <a:srgbClr val="333333"/>
                </a:solidFill>
                <a:effectLst/>
                <a:latin typeface="Lato"/>
                <a:cs typeface="Arial" pitchFamily="34" charset="0"/>
              </a:rPr>
              <a:t>. Los estereotipos permiten clasificar las relaciones en familias y se </a:t>
            </a:r>
            <a:r>
              <a:rPr kumimoji="0" lang="es-CL" sz="1300" b="0" i="0" u="none" strike="noStrike" cap="none" normalizeH="0" baseline="0" dirty="0" err="1" smtClean="0">
                <a:ln>
                  <a:noFill/>
                </a:ln>
                <a:solidFill>
                  <a:srgbClr val="333333"/>
                </a:solidFill>
                <a:effectLst/>
                <a:latin typeface="Lato"/>
                <a:cs typeface="Arial" pitchFamily="34" charset="0"/>
              </a:rPr>
              <a:t>escribirán</a:t>
            </a:r>
            <a:r>
              <a:rPr kumimoji="0" lang="es-CL" sz="1300" b="0" i="0" u="none" strike="noStrike" cap="none" normalizeH="0" baseline="0" dirty="0" smtClean="0">
                <a:ln>
                  <a:noFill/>
                </a:ln>
                <a:solidFill>
                  <a:srgbClr val="333333"/>
                </a:solidFill>
                <a:effectLst/>
                <a:latin typeface="Lato"/>
                <a:cs typeface="Arial" pitchFamily="34" charset="0"/>
              </a:rPr>
              <a:t> entre el </a:t>
            </a:r>
            <a:r>
              <a:rPr kumimoji="0" lang="es-CL" sz="1300" b="0" i="0" u="none" strike="noStrike" cap="none" normalizeH="0" baseline="0" dirty="0" err="1" smtClean="0">
                <a:ln>
                  <a:noFill/>
                </a:ln>
                <a:solidFill>
                  <a:srgbClr val="333333"/>
                </a:solidFill>
                <a:effectLst/>
                <a:latin typeface="Lato"/>
                <a:cs typeface="Arial" pitchFamily="34" charset="0"/>
              </a:rPr>
              <a:t>símbolo</a:t>
            </a:r>
            <a:r>
              <a:rPr kumimoji="0" lang="es-CL" sz="1300" b="0" i="0" u="none" strike="noStrike" cap="none" normalizeH="0" baseline="0" dirty="0" smtClean="0">
                <a:ln>
                  <a:noFill/>
                </a:ln>
                <a:solidFill>
                  <a:srgbClr val="333333"/>
                </a:solidFill>
                <a:effectLst/>
                <a:latin typeface="Lato"/>
                <a:cs typeface="Arial" pitchFamily="34" charset="0"/>
              </a:rPr>
              <a:t>: </a:t>
            </a:r>
            <a:r>
              <a:rPr kumimoji="0" lang="es-CL" sz="1000" b="0" i="0" u="none" strike="noStrike" cap="none" normalizeH="0" baseline="0" dirty="0" smtClean="0">
                <a:ln>
                  <a:noFill/>
                </a:ln>
                <a:solidFill>
                  <a:srgbClr val="333333"/>
                </a:solidFill>
                <a:effectLst/>
                <a:latin typeface="Monaco"/>
                <a:cs typeface="Arial" pitchFamily="34" charset="0"/>
              </a:rPr>
              <a:t>&lt;&lt; ... &gt;&gt;</a:t>
            </a:r>
            <a:r>
              <a:rPr kumimoji="0" lang="es-CL" sz="1300" b="0" i="0" u="none" strike="noStrike" cap="none" normalizeH="0" baseline="0" dirty="0" smtClean="0">
                <a:ln>
                  <a:noFill/>
                </a:ln>
                <a:solidFill>
                  <a:srgbClr val="333333"/>
                </a:solidFill>
                <a:effectLst/>
                <a:latin typeface="Lato"/>
                <a:cs typeface="Arial" pitchFamily="34" charset="0"/>
              </a:rPr>
              <a:t>.</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Las diferentes propiedades de la </a:t>
            </a:r>
            <a:r>
              <a:rPr kumimoji="0" lang="es-CL" sz="1300" b="0" i="0" u="none" strike="noStrike" cap="none" normalizeH="0" baseline="0" dirty="0" err="1" smtClean="0">
                <a:ln>
                  <a:noFill/>
                </a:ln>
                <a:solidFill>
                  <a:srgbClr val="333333"/>
                </a:solidFill>
                <a:effectLst/>
                <a:latin typeface="Lato"/>
                <a:cs typeface="Arial" pitchFamily="34" charset="0"/>
              </a:rPr>
              <a:t>relación</a:t>
            </a:r>
            <a:r>
              <a:rPr kumimoji="0" lang="es-CL" sz="1300" b="0" i="0" u="none" strike="noStrike" cap="none" normalizeH="0" baseline="0" dirty="0" smtClean="0">
                <a:ln>
                  <a:noFill/>
                </a:ln>
                <a:solidFill>
                  <a:srgbClr val="333333"/>
                </a:solidFill>
                <a:effectLst/>
                <a:latin typeface="Lato"/>
                <a:cs typeface="Arial" pitchFamily="34" charset="0"/>
              </a:rPr>
              <a:t> se pueden representar con la siguiente </a:t>
            </a:r>
            <a:r>
              <a:rPr kumimoji="0" lang="es-CL" sz="1300" b="0" i="0" u="none" strike="noStrike" cap="none" normalizeH="0" baseline="0" dirty="0" err="1" smtClean="0">
                <a:ln>
                  <a:noFill/>
                </a:ln>
                <a:solidFill>
                  <a:srgbClr val="333333"/>
                </a:solidFill>
                <a:effectLst/>
                <a:latin typeface="Lato"/>
                <a:cs typeface="Arial" pitchFamily="34" charset="0"/>
              </a:rPr>
              <a:t>notación</a:t>
            </a:r>
            <a:r>
              <a:rPr kumimoji="0" lang="es-CL" sz="1300" b="0" i="0" u="none" strike="noStrike" cap="none" normalizeH="0" baseline="0" dirty="0" smtClean="0">
                <a:ln>
                  <a:noFill/>
                </a:ln>
                <a:solidFill>
                  <a:srgbClr val="333333"/>
                </a:solidFill>
                <a:effectLst/>
                <a:latin typeface="Lato"/>
                <a:cs typeface="Arial" pitchFamily="34" charset="0"/>
              </a:rPr>
              <a:t>:</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smtClean="0">
                <a:ln>
                  <a:noFill/>
                </a:ln>
                <a:solidFill>
                  <a:srgbClr val="333333"/>
                </a:solidFill>
                <a:effectLst/>
                <a:latin typeface="inherit"/>
                <a:cs typeface="Arial" pitchFamily="34" charset="0"/>
              </a:rPr>
              <a:t>Multiplicidad</a:t>
            </a:r>
            <a:r>
              <a:rPr kumimoji="0" lang="es-CL" sz="1300" b="0" i="0" u="none" strike="noStrike" cap="none" normalizeH="0" baseline="0" dirty="0" smtClean="0">
                <a:ln>
                  <a:noFill/>
                </a:ln>
                <a:solidFill>
                  <a:srgbClr val="333333"/>
                </a:solidFill>
                <a:effectLst/>
                <a:latin typeface="inherit"/>
                <a:cs typeface="Arial" pitchFamily="34" charset="0"/>
              </a:rPr>
              <a:t>: La multiplicidad puede ser un </a:t>
            </a:r>
            <a:r>
              <a:rPr kumimoji="0" lang="es-CL" sz="1300" b="0" i="0" u="none" strike="noStrike" cap="none" normalizeH="0" baseline="0" dirty="0" err="1" smtClean="0">
                <a:ln>
                  <a:noFill/>
                </a:ln>
                <a:solidFill>
                  <a:srgbClr val="333333"/>
                </a:solidFill>
                <a:effectLst/>
                <a:latin typeface="inherit"/>
                <a:cs typeface="Arial" pitchFamily="34" charset="0"/>
              </a:rPr>
              <a:t>número</a:t>
            </a:r>
            <a:r>
              <a:rPr kumimoji="0" lang="es-CL" sz="1300" b="0" i="0" u="none" strike="noStrike" cap="none" normalizeH="0" baseline="0" dirty="0" smtClean="0">
                <a:ln>
                  <a:noFill/>
                </a:ln>
                <a:solidFill>
                  <a:srgbClr val="333333"/>
                </a:solidFill>
                <a:effectLst/>
                <a:latin typeface="inherit"/>
                <a:cs typeface="Arial" pitchFamily="34" charset="0"/>
              </a:rPr>
              <a:t> concreto, un rango o una </a:t>
            </a:r>
            <a:r>
              <a:rPr kumimoji="0" lang="es-CL" sz="1300" b="0" i="0" u="none" strike="noStrike" cap="none" normalizeH="0" baseline="0" dirty="0" err="1" smtClean="0">
                <a:ln>
                  <a:noFill/>
                </a:ln>
                <a:solidFill>
                  <a:srgbClr val="333333"/>
                </a:solidFill>
                <a:effectLst/>
                <a:latin typeface="inherit"/>
                <a:cs typeface="Arial" pitchFamily="34" charset="0"/>
              </a:rPr>
              <a:t>colección</a:t>
            </a:r>
            <a:r>
              <a:rPr kumimoji="0" lang="es-CL" sz="1300" b="0" i="0" u="none" strike="noStrike" cap="none" normalizeH="0" baseline="0" dirty="0" smtClean="0">
                <a:ln>
                  <a:noFill/>
                </a:ln>
                <a:solidFill>
                  <a:srgbClr val="333333"/>
                </a:solidFill>
                <a:effectLst/>
                <a:latin typeface="inherit"/>
                <a:cs typeface="Arial" pitchFamily="34" charset="0"/>
              </a:rPr>
              <a:t> de </a:t>
            </a:r>
            <a:r>
              <a:rPr kumimoji="0" lang="es-CL" sz="1300" b="0" i="0" u="none" strike="noStrike" cap="none" normalizeH="0" baseline="0" dirty="0" err="1" smtClean="0">
                <a:ln>
                  <a:noFill/>
                </a:ln>
                <a:solidFill>
                  <a:srgbClr val="333333"/>
                </a:solidFill>
                <a:effectLst/>
                <a:latin typeface="inherit"/>
                <a:cs typeface="Arial" pitchFamily="34" charset="0"/>
              </a:rPr>
              <a:t>números</a:t>
            </a:r>
            <a:r>
              <a:rPr kumimoji="0" lang="es-CL" sz="1300" b="0" i="0" u="none" strike="noStrike" cap="none" normalizeH="0" baseline="0" dirty="0" smtClean="0">
                <a:ln>
                  <a:noFill/>
                </a:ln>
                <a:solidFill>
                  <a:srgbClr val="333333"/>
                </a:solidFill>
                <a:effectLst/>
                <a:latin typeface="inherit"/>
                <a:cs typeface="Arial" pitchFamily="34" charset="0"/>
              </a:rPr>
              <a:t>. La letra ‘</a:t>
            </a:r>
            <a:r>
              <a:rPr kumimoji="0" lang="es-CL" sz="1000" b="0" i="0" u="none" strike="noStrike" cap="none" normalizeH="0" baseline="0" dirty="0" smtClean="0">
                <a:ln>
                  <a:noFill/>
                </a:ln>
                <a:solidFill>
                  <a:srgbClr val="333333"/>
                </a:solidFill>
                <a:effectLst/>
                <a:latin typeface="Monaco"/>
                <a:cs typeface="Arial" pitchFamily="34" charset="0"/>
              </a:rPr>
              <a:t>n</a:t>
            </a:r>
            <a:r>
              <a:rPr kumimoji="0" lang="es-CL" sz="1300" b="0" i="0" u="none" strike="noStrike" cap="none" normalizeH="0" baseline="0" dirty="0" smtClean="0">
                <a:ln>
                  <a:noFill/>
                </a:ln>
                <a:solidFill>
                  <a:srgbClr val="333333"/>
                </a:solidFill>
                <a:effectLst/>
                <a:latin typeface="inherit"/>
                <a:cs typeface="Arial" pitchFamily="34" charset="0"/>
              </a:rPr>
              <a:t>’ y el </a:t>
            </a:r>
            <a:r>
              <a:rPr kumimoji="0" lang="es-CL" sz="1300" b="0" i="0" u="none" strike="noStrike" cap="none" normalizeH="0" baseline="0" dirty="0" err="1" smtClean="0">
                <a:ln>
                  <a:noFill/>
                </a:ln>
                <a:solidFill>
                  <a:srgbClr val="333333"/>
                </a:solidFill>
                <a:effectLst/>
                <a:latin typeface="inherit"/>
                <a:cs typeface="Arial" pitchFamily="34" charset="0"/>
              </a:rPr>
              <a:t>símbolo</a:t>
            </a:r>
            <a:r>
              <a:rPr kumimoji="0" lang="es-CL" sz="1300" b="0" i="0" u="none" strike="noStrike" cap="none" normalizeH="0" baseline="0" dirty="0" smtClean="0">
                <a:ln>
                  <a:noFill/>
                </a:ln>
                <a:solidFill>
                  <a:srgbClr val="333333"/>
                </a:solidFill>
                <a:effectLst/>
                <a:latin typeface="inherit"/>
                <a:cs typeface="Arial" pitchFamily="34" charset="0"/>
              </a:rPr>
              <a:t>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inherit"/>
                <a:cs typeface="Arial" pitchFamily="34" charset="0"/>
              </a:rPr>
              <a:t>’ representan cualquier </a:t>
            </a:r>
            <a:r>
              <a:rPr kumimoji="0" lang="es-CL" sz="1300" b="0" i="0" u="none" strike="noStrike" cap="none" normalizeH="0" baseline="0" dirty="0" err="1" smtClean="0">
                <a:ln>
                  <a:noFill/>
                </a:ln>
                <a:solidFill>
                  <a:srgbClr val="333333"/>
                </a:solidFill>
                <a:effectLst/>
                <a:latin typeface="inherit"/>
                <a:cs typeface="Arial" pitchFamily="34" charset="0"/>
              </a:rPr>
              <a:t>número</a:t>
            </a:r>
            <a:r>
              <a:rPr kumimoji="0" lang="es-CL" sz="1300" b="0" i="0" u="none" strike="noStrike" cap="none" normalizeH="0" baseline="0" dirty="0" smtClean="0">
                <a:ln>
                  <a:noFill/>
                </a:ln>
                <a:solidFill>
                  <a:srgbClr val="333333"/>
                </a:solidFill>
                <a:effectLst/>
                <a:latin typeface="inheri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smtClean="0">
                <a:ln>
                  <a:noFill/>
                </a:ln>
                <a:solidFill>
                  <a:srgbClr val="333333"/>
                </a:solidFill>
                <a:effectLst/>
                <a:latin typeface="inherit"/>
                <a:cs typeface="Arial" pitchFamily="34" charset="0"/>
              </a:rPr>
              <a:t>Orden</a:t>
            </a:r>
            <a:r>
              <a:rPr kumimoji="0" lang="es-CL" sz="1300" b="0" i="0" u="none" strike="noStrike" cap="none" normalizeH="0" baseline="0" dirty="0" smtClean="0">
                <a:ln>
                  <a:noFill/>
                </a:ln>
                <a:solidFill>
                  <a:srgbClr val="333333"/>
                </a:solidFill>
                <a:effectLst/>
                <a:latin typeface="inherit"/>
                <a:cs typeface="Arial" pitchFamily="34" charset="0"/>
              </a:rPr>
              <a:t>: Se puede especificar si las instancias guardan un orden con la palabra clave ‘</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000" b="0" i="0" u="none" strike="noStrike" cap="none" normalizeH="0" baseline="0" dirty="0" err="1" smtClean="0">
                <a:ln>
                  <a:noFill/>
                </a:ln>
                <a:solidFill>
                  <a:srgbClr val="333333"/>
                </a:solidFill>
                <a:effectLst/>
                <a:latin typeface="Monaco"/>
                <a:cs typeface="Arial" pitchFamily="34" charset="0"/>
              </a:rPr>
              <a:t>ordered</a:t>
            </a:r>
            <a:r>
              <a:rPr kumimoji="0" lang="es-CL" sz="1000" b="0" i="0" u="none" strike="noStrike" cap="none" normalizeH="0" baseline="0" dirty="0" smtClean="0">
                <a:ln>
                  <a:noFill/>
                </a:ln>
                <a:solidFill>
                  <a:srgbClr val="333333"/>
                </a:solidFill>
                <a:effectLst/>
                <a:latin typeface="Monaco"/>
                <a:cs typeface="Arial" pitchFamily="34" charset="0"/>
              </a:rPr>
              <a:t>}</a:t>
            </a:r>
            <a:r>
              <a:rPr kumimoji="0" lang="es-CL" sz="1300" b="0" i="0" u="none" strike="noStrike" cap="none" normalizeH="0" baseline="0" dirty="0" smtClean="0">
                <a:ln>
                  <a:noFill/>
                </a:ln>
                <a:solidFill>
                  <a:srgbClr val="333333"/>
                </a:solidFill>
                <a:effectLst/>
                <a:latin typeface="inherit"/>
                <a:cs typeface="Arial" pitchFamily="34" charset="0"/>
              </a:rPr>
              <a:t>’. Si el modelo es suficientemente detallado, se puede incluir una </a:t>
            </a:r>
            <a:r>
              <a:rPr kumimoji="0" lang="es-CL" sz="1300" b="0" i="0" u="none" strike="noStrike" cap="none" normalizeH="0" baseline="0" dirty="0" err="1" smtClean="0">
                <a:ln>
                  <a:noFill/>
                </a:ln>
                <a:solidFill>
                  <a:srgbClr val="333333"/>
                </a:solidFill>
                <a:effectLst/>
                <a:latin typeface="inherit"/>
                <a:cs typeface="Arial" pitchFamily="34" charset="0"/>
              </a:rPr>
              <a:t>restricción</a:t>
            </a:r>
            <a:r>
              <a:rPr kumimoji="0" lang="es-CL" sz="1300" b="0" i="0" u="none" strike="noStrike" cap="none" normalizeH="0" baseline="0" dirty="0" smtClean="0">
                <a:ln>
                  <a:noFill/>
                </a:ln>
                <a:solidFill>
                  <a:srgbClr val="333333"/>
                </a:solidFill>
                <a:effectLst/>
                <a:latin typeface="inherit"/>
                <a:cs typeface="Arial" pitchFamily="34" charset="0"/>
              </a:rPr>
              <a:t> que indique el criterio de </a:t>
            </a:r>
            <a:r>
              <a:rPr kumimoji="0" lang="es-CL" sz="1300" b="0" i="0" u="none" strike="noStrike" cap="none" normalizeH="0" baseline="0" dirty="0" err="1" smtClean="0">
                <a:ln>
                  <a:noFill/>
                </a:ln>
                <a:solidFill>
                  <a:srgbClr val="333333"/>
                </a:solidFill>
                <a:effectLst/>
                <a:latin typeface="inherit"/>
                <a:cs typeface="Arial" pitchFamily="34" charset="0"/>
              </a:rPr>
              <a:t>ordenación</a:t>
            </a:r>
            <a:r>
              <a:rPr kumimoji="0" lang="es-CL" sz="1300" b="0" i="0" u="none" strike="noStrike" cap="none" normalizeH="0" baseline="0" dirty="0" smtClean="0">
                <a:ln>
                  <a:noFill/>
                </a:ln>
                <a:solidFill>
                  <a:srgbClr val="333333"/>
                </a:solidFill>
                <a:effectLst/>
                <a:latin typeface="inheri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smtClean="0">
                <a:ln>
                  <a:noFill/>
                </a:ln>
                <a:solidFill>
                  <a:srgbClr val="333333"/>
                </a:solidFill>
                <a:effectLst/>
                <a:latin typeface="inherit"/>
                <a:cs typeface="Arial" pitchFamily="34" charset="0"/>
              </a:rPr>
              <a:t>Navegabilidad</a:t>
            </a:r>
            <a:r>
              <a:rPr kumimoji="0" lang="es-CL" sz="1300" b="0" i="0" u="none" strike="noStrike" cap="none" normalizeH="0" baseline="0" dirty="0" smtClean="0">
                <a:ln>
                  <a:noFill/>
                </a:ln>
                <a:solidFill>
                  <a:srgbClr val="333333"/>
                </a:solidFill>
                <a:effectLst/>
                <a:latin typeface="inherit"/>
                <a:cs typeface="Arial" pitchFamily="34" charset="0"/>
              </a:rPr>
              <a:t>: La </a:t>
            </a:r>
            <a:r>
              <a:rPr kumimoji="0" lang="es-CL" sz="1300" b="0" i="0" u="none" strike="noStrike" cap="none" normalizeH="0" baseline="0" dirty="0" err="1" smtClean="0">
                <a:ln>
                  <a:noFill/>
                </a:ln>
                <a:solidFill>
                  <a:srgbClr val="333333"/>
                </a:solidFill>
                <a:effectLst/>
                <a:latin typeface="inherit"/>
                <a:cs typeface="Arial" pitchFamily="34" charset="0"/>
              </a:rPr>
              <a:t>navegación</a:t>
            </a:r>
            <a:r>
              <a:rPr kumimoji="0" lang="es-CL" sz="1300" b="0" i="0" u="none" strike="noStrike" cap="none" normalizeH="0" baseline="0" dirty="0" smtClean="0">
                <a:ln>
                  <a:noFill/>
                </a:ln>
                <a:solidFill>
                  <a:srgbClr val="333333"/>
                </a:solidFill>
                <a:effectLst/>
                <a:latin typeface="inherit"/>
                <a:cs typeface="Arial" pitchFamily="34" charset="0"/>
              </a:rPr>
              <a:t> desde una clase a la otra se representa poniendo una flecha sin relleno en el extremo de la </a:t>
            </a:r>
            <a:r>
              <a:rPr kumimoji="0" lang="es-CL" sz="1300" b="0" i="0" u="none" strike="noStrike" cap="none" normalizeH="0" baseline="0" dirty="0" err="1" smtClean="0">
                <a:ln>
                  <a:noFill/>
                </a:ln>
                <a:solidFill>
                  <a:srgbClr val="333333"/>
                </a:solidFill>
                <a:effectLst/>
                <a:latin typeface="inherit"/>
                <a:cs typeface="Arial" pitchFamily="34" charset="0"/>
              </a:rPr>
              <a:t>línea</a:t>
            </a:r>
            <a:r>
              <a:rPr kumimoji="0" lang="es-CL" sz="1300" b="0" i="0" u="none" strike="noStrike" cap="none" normalizeH="0" baseline="0" dirty="0" smtClean="0">
                <a:ln>
                  <a:noFill/>
                </a:ln>
                <a:solidFill>
                  <a:srgbClr val="333333"/>
                </a:solidFill>
                <a:effectLst/>
                <a:latin typeface="inherit"/>
                <a:cs typeface="Arial" pitchFamily="34" charset="0"/>
              </a:rPr>
              <a:t>, indicando el sentido de la </a:t>
            </a:r>
            <a:r>
              <a:rPr kumimoji="0" lang="es-CL" sz="1300" b="0" i="0" u="none" strike="noStrike" cap="none" normalizeH="0" baseline="0" dirty="0" err="1" smtClean="0">
                <a:ln>
                  <a:noFill/>
                </a:ln>
                <a:solidFill>
                  <a:srgbClr val="333333"/>
                </a:solidFill>
                <a:effectLst/>
                <a:latin typeface="inherit"/>
                <a:cs typeface="Arial" pitchFamily="34" charset="0"/>
              </a:rPr>
              <a:t>navegación</a:t>
            </a:r>
            <a:r>
              <a:rPr kumimoji="0" lang="es-CL" sz="1300" b="0" i="0" u="none" strike="noStrike" cap="none" normalizeH="0" baseline="0" dirty="0" smtClean="0">
                <a:ln>
                  <a:noFill/>
                </a:ln>
                <a:solidFill>
                  <a:srgbClr val="333333"/>
                </a:solidFill>
                <a:effectLst/>
                <a:latin typeface="inheri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smtClean="0">
                <a:ln>
                  <a:noFill/>
                </a:ln>
                <a:solidFill>
                  <a:srgbClr val="333333"/>
                </a:solidFill>
                <a:effectLst/>
                <a:latin typeface="inherit"/>
                <a:cs typeface="Arial" pitchFamily="34" charset="0"/>
              </a:rPr>
              <a:t>Rol</a:t>
            </a:r>
            <a:r>
              <a:rPr kumimoji="0" lang="es-CL" sz="1300" b="0" i="0" u="none" strike="noStrike" cap="none" normalizeH="0" baseline="0" dirty="0" smtClean="0">
                <a:ln>
                  <a:noFill/>
                </a:ln>
                <a:solidFill>
                  <a:srgbClr val="333333"/>
                </a:solidFill>
                <a:effectLst/>
                <a:latin typeface="inherit"/>
                <a:cs typeface="Arial" pitchFamily="34" charset="0"/>
              </a:rPr>
              <a:t> o </a:t>
            </a:r>
            <a:r>
              <a:rPr kumimoji="0" lang="es-CL" sz="1300" b="0" i="1" u="none" strike="noStrike" cap="none" normalizeH="0" baseline="0" dirty="0" smtClean="0">
                <a:ln>
                  <a:noFill/>
                </a:ln>
                <a:solidFill>
                  <a:srgbClr val="333333"/>
                </a:solidFill>
                <a:effectLst/>
                <a:latin typeface="inherit"/>
                <a:cs typeface="Arial" pitchFamily="34" charset="0"/>
              </a:rPr>
              <a:t>nombre de la </a:t>
            </a:r>
            <a:r>
              <a:rPr kumimoji="0" lang="es-CL" sz="1300" b="0" i="1" u="none" strike="noStrike" cap="none" normalizeH="0" baseline="0" dirty="0" err="1" smtClean="0">
                <a:ln>
                  <a:noFill/>
                </a:ln>
                <a:solidFill>
                  <a:srgbClr val="333333"/>
                </a:solidFill>
                <a:effectLst/>
                <a:latin typeface="inherit"/>
                <a:cs typeface="Arial" pitchFamily="34" charset="0"/>
              </a:rPr>
              <a:t>asociación</a:t>
            </a:r>
            <a:r>
              <a:rPr kumimoji="0" lang="es-CL" sz="1300" b="0" i="0" u="none" strike="noStrike" cap="none" normalizeH="0" baseline="0" dirty="0" smtClean="0">
                <a:ln>
                  <a:noFill/>
                </a:ln>
                <a:solidFill>
                  <a:srgbClr val="333333"/>
                </a:solidFill>
                <a:effectLst/>
                <a:latin typeface="inherit"/>
                <a:cs typeface="Arial" pitchFamily="34" charset="0"/>
              </a:rPr>
              <a:t>: Este nombre se coloca junto al extremo de la </a:t>
            </a:r>
            <a:r>
              <a:rPr kumimoji="0" lang="es-CL" sz="1300" b="0" i="0" u="none" strike="noStrike" cap="none" normalizeH="0" baseline="0" dirty="0" err="1" smtClean="0">
                <a:ln>
                  <a:noFill/>
                </a:ln>
                <a:solidFill>
                  <a:srgbClr val="333333"/>
                </a:solidFill>
                <a:effectLst/>
                <a:latin typeface="inherit"/>
                <a:cs typeface="Arial" pitchFamily="34" charset="0"/>
              </a:rPr>
              <a:t>línea</a:t>
            </a:r>
            <a:r>
              <a:rPr kumimoji="0" lang="es-CL" sz="1300" b="0" i="0" u="none" strike="noStrike" cap="none" normalizeH="0" baseline="0" dirty="0" smtClean="0">
                <a:ln>
                  <a:noFill/>
                </a:ln>
                <a:solidFill>
                  <a:srgbClr val="333333"/>
                </a:solidFill>
                <a:effectLst/>
                <a:latin typeface="inherit"/>
                <a:cs typeface="Arial" pitchFamily="34" charset="0"/>
              </a:rPr>
              <a:t> que esta unida a una clase, para expresar </a:t>
            </a:r>
            <a:r>
              <a:rPr kumimoji="0" lang="es-CL" sz="1300" b="0" i="0" u="none" strike="noStrike" cap="none" normalizeH="0" baseline="0" dirty="0" err="1" smtClean="0">
                <a:ln>
                  <a:noFill/>
                </a:ln>
                <a:solidFill>
                  <a:srgbClr val="333333"/>
                </a:solidFill>
                <a:effectLst/>
                <a:latin typeface="inherit"/>
                <a:cs typeface="Arial" pitchFamily="34" charset="0"/>
              </a:rPr>
              <a:t>cómo</a:t>
            </a:r>
            <a:r>
              <a:rPr kumimoji="0" lang="es-CL" sz="1300" b="0" i="0" u="none" strike="noStrike" cap="none" normalizeH="0" baseline="0" dirty="0" smtClean="0">
                <a:ln>
                  <a:noFill/>
                </a:ln>
                <a:solidFill>
                  <a:srgbClr val="333333"/>
                </a:solidFill>
                <a:effectLst/>
                <a:latin typeface="inherit"/>
                <a:cs typeface="Arial" pitchFamily="34" charset="0"/>
              </a:rPr>
              <a:t> esa clase hace uso de la otra clase con la que mantiene la </a:t>
            </a:r>
            <a:r>
              <a:rPr kumimoji="0" lang="es-CL" sz="1300" b="0" i="0" u="none" strike="noStrike" cap="none" normalizeH="0" baseline="0" dirty="0" err="1" smtClean="0">
                <a:ln>
                  <a:noFill/>
                </a:ln>
                <a:solidFill>
                  <a:srgbClr val="333333"/>
                </a:solidFill>
                <a:effectLst/>
                <a:latin typeface="inherit"/>
                <a:cs typeface="Arial" pitchFamily="34" charset="0"/>
              </a:rPr>
              <a:t>asociación</a:t>
            </a:r>
            <a:r>
              <a:rPr kumimoji="0" lang="es-CL" sz="1300" b="0" i="0" u="none" strike="noStrike" cap="none" normalizeH="0" baseline="0" dirty="0" smtClean="0">
                <a:ln>
                  <a:noFill/>
                </a:ln>
                <a:solidFill>
                  <a:srgbClr val="333333"/>
                </a:solidFill>
                <a:effectLst/>
                <a:latin typeface="inherit"/>
                <a:cs typeface="Arial" pitchFamily="34" charset="0"/>
              </a:rPr>
              <a:t>.</a:t>
            </a:r>
            <a:endParaRPr kumimoji="0" lang="es-CL" sz="1300" b="0" i="0" u="none" strike="noStrike" cap="none" normalizeH="0" baseline="0" dirty="0" smtClean="0">
              <a:ln>
                <a:noFill/>
              </a:ln>
              <a:solidFill>
                <a:srgbClr val="333333"/>
              </a:solidFill>
              <a:effectLst/>
              <a:latin typeface="La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4275" name="Picture 3" descr="http://manuel.cillero.es/wp-content/uploads/2013/11/asociacion.png?x28872"/>
          <p:cNvPicPr>
            <a:picLocks noChangeAspect="1" noChangeArrowheads="1"/>
          </p:cNvPicPr>
          <p:nvPr/>
        </p:nvPicPr>
        <p:blipFill>
          <a:blip r:embed="rId2" cstate="print"/>
          <a:srcRect/>
          <a:stretch>
            <a:fillRect/>
          </a:stretch>
        </p:blipFill>
        <p:spPr bwMode="auto">
          <a:xfrm>
            <a:off x="1266403" y="4263354"/>
            <a:ext cx="6257925" cy="168592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30622"/>
            <a:ext cx="8229600" cy="562074"/>
          </a:xfrm>
        </p:spPr>
        <p:txBody>
          <a:bodyPr>
            <a:normAutofit fontScale="90000"/>
          </a:bodyPr>
          <a:lstStyle/>
          <a:p>
            <a:r>
              <a:rPr lang="es-CL" dirty="0" smtClean="0"/>
              <a:t>Relación de Casos de Uso</a:t>
            </a:r>
            <a:endParaRPr lang="es-CL" dirty="0"/>
          </a:p>
        </p:txBody>
      </p:sp>
      <p:sp>
        <p:nvSpPr>
          <p:cNvPr id="4" name="3 Rectángulo"/>
          <p:cNvSpPr/>
          <p:nvPr/>
        </p:nvSpPr>
        <p:spPr>
          <a:xfrm>
            <a:off x="251520" y="1582341"/>
            <a:ext cx="8712968" cy="3970318"/>
          </a:xfrm>
          <a:prstGeom prst="rect">
            <a:avLst/>
          </a:prstGeom>
        </p:spPr>
        <p:txBody>
          <a:bodyPr wrap="square">
            <a:spAutoFit/>
          </a:bodyPr>
          <a:lstStyle/>
          <a:p>
            <a:r>
              <a:rPr lang="es-CL" dirty="0" smtClean="0"/>
              <a:t>Relación de Casos de Uso</a:t>
            </a:r>
          </a:p>
          <a:p>
            <a:endParaRPr lang="es-CL" dirty="0" smtClean="0"/>
          </a:p>
          <a:p>
            <a:r>
              <a:rPr lang="es-CL" dirty="0" smtClean="0"/>
              <a:t>Existen dos tipos de relaciones básicas en Casos de Uso UML</a:t>
            </a:r>
          </a:p>
          <a:p>
            <a:endParaRPr lang="es-CL" dirty="0" smtClean="0"/>
          </a:p>
          <a:p>
            <a:r>
              <a:rPr lang="es-CL" dirty="0" smtClean="0"/>
              <a:t>Estas, son relaciones que usamos para ligar gráficamente dos casos de uso, cuyos flujos de eventos están unidos, normalmente en una sola sesión del usuario. En otras palabras, un caso de uso que está ligado, por medio de una de estas dos relaciones, a otro caso de uso; también podría leerse o ejecutarse como un sólo caso de uso en lugar de dos.</a:t>
            </a:r>
          </a:p>
          <a:p>
            <a:endParaRPr lang="es-CL" dirty="0"/>
          </a:p>
          <a:p>
            <a:r>
              <a:rPr lang="es-CL" dirty="0" smtClean="0"/>
              <a:t>Inclusión (</a:t>
            </a:r>
            <a:r>
              <a:rPr lang="es-CL" dirty="0" err="1" smtClean="0"/>
              <a:t>include</a:t>
            </a:r>
            <a:r>
              <a:rPr lang="es-CL" dirty="0" smtClean="0"/>
              <a:t>)</a:t>
            </a:r>
          </a:p>
          <a:p>
            <a:endParaRPr lang="es-CL" dirty="0"/>
          </a:p>
          <a:p>
            <a:endParaRPr lang="es-CL" dirty="0" smtClean="0"/>
          </a:p>
          <a:p>
            <a:endParaRPr lang="es-CL" dirty="0"/>
          </a:p>
          <a:p>
            <a:r>
              <a:rPr lang="es-CL" dirty="0" smtClean="0"/>
              <a:t>.</a:t>
            </a:r>
            <a:endParaRPr lang="es-CL"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ChangeArrowheads="1"/>
          </p:cNvSpPr>
          <p:nvPr/>
        </p:nvSpPr>
        <p:spPr bwMode="auto">
          <a:xfrm>
            <a:off x="107504" y="183411"/>
            <a:ext cx="8928992" cy="187743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1300" b="0" i="0" u="none" strike="noStrike" cap="none" normalizeH="0" baseline="0" dirty="0" err="1" smtClean="0">
                <a:ln>
                  <a:noFill/>
                </a:ln>
                <a:solidFill>
                  <a:srgbClr val="333333"/>
                </a:solidFill>
                <a:effectLst/>
                <a:latin typeface="Lato"/>
                <a:cs typeface="Arial" pitchFamily="34" charset="0"/>
              </a:rPr>
              <a:t>Además</a:t>
            </a:r>
            <a:r>
              <a:rPr kumimoji="0" lang="es-CL" sz="1300" b="0" i="0" u="none" strike="noStrike" cap="none" normalizeH="0" baseline="0" dirty="0" smtClean="0">
                <a:ln>
                  <a:noFill/>
                </a:ln>
                <a:solidFill>
                  <a:srgbClr val="333333"/>
                </a:solidFill>
                <a:effectLst/>
                <a:latin typeface="Lato"/>
                <a:cs typeface="Arial" pitchFamily="34" charset="0"/>
              </a:rPr>
              <a:t>, existen notaciones </a:t>
            </a:r>
            <a:r>
              <a:rPr kumimoji="0" lang="es-CL" sz="1300" b="0" i="0" u="none" strike="noStrike" cap="none" normalizeH="0" baseline="0" dirty="0" err="1" smtClean="0">
                <a:ln>
                  <a:noFill/>
                </a:ln>
                <a:solidFill>
                  <a:srgbClr val="333333"/>
                </a:solidFill>
                <a:effectLst/>
                <a:latin typeface="Lato"/>
                <a:cs typeface="Arial" pitchFamily="34" charset="0"/>
              </a:rPr>
              <a:t>específicas</a:t>
            </a:r>
            <a:r>
              <a:rPr kumimoji="0" lang="es-CL" sz="1300" b="0" i="0" u="none" strike="noStrike" cap="none" normalizeH="0" baseline="0" dirty="0" smtClean="0">
                <a:ln>
                  <a:noFill/>
                </a:ln>
                <a:solidFill>
                  <a:srgbClr val="333333"/>
                </a:solidFill>
                <a:effectLst/>
                <a:latin typeface="Lato"/>
                <a:cs typeface="Arial" pitchFamily="34" charset="0"/>
              </a:rPr>
              <a:t> para los otros tipos de </a:t>
            </a:r>
            <a:r>
              <a:rPr kumimoji="0" lang="es-CL" sz="1300" b="0" i="0" u="none" strike="noStrike" cap="none" normalizeH="0" baseline="0" dirty="0" err="1" smtClean="0">
                <a:ln>
                  <a:noFill/>
                </a:ln>
                <a:solidFill>
                  <a:srgbClr val="333333"/>
                </a:solidFill>
                <a:effectLst/>
                <a:latin typeface="Lato"/>
                <a:cs typeface="Arial" pitchFamily="34" charset="0"/>
              </a:rPr>
              <a:t>relación</a:t>
            </a:r>
            <a:r>
              <a:rPr kumimoji="0" lang="es-CL" sz="1300" b="0" i="0" u="none" strike="noStrike" cap="none" normalizeH="0" baseline="0" dirty="0" smtClean="0">
                <a:ln>
                  <a:noFill/>
                </a:ln>
                <a:solidFill>
                  <a:srgbClr val="333333"/>
                </a:solidFill>
                <a:effectLst/>
                <a:latin typeface="Lato"/>
                <a:cs typeface="Arial" pitchFamily="34" charset="0"/>
              </a:rPr>
              <a:t>, como son:</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err="1" smtClean="0">
                <a:ln>
                  <a:noFill/>
                </a:ln>
                <a:solidFill>
                  <a:srgbClr val="333333"/>
                </a:solidFill>
                <a:effectLst/>
                <a:latin typeface="inherit"/>
                <a:cs typeface="Arial" pitchFamily="34" charset="0"/>
              </a:rPr>
              <a:t>Agregación</a:t>
            </a:r>
            <a:r>
              <a:rPr kumimoji="0" lang="es-CL" sz="1300" b="0" i="0" u="none" strike="noStrike" cap="none" normalizeH="0" baseline="0" dirty="0" smtClean="0">
                <a:ln>
                  <a:noFill/>
                </a:ln>
                <a:solidFill>
                  <a:srgbClr val="333333"/>
                </a:solidFill>
                <a:effectLst/>
                <a:latin typeface="inherit"/>
                <a:cs typeface="Arial" pitchFamily="34" charset="0"/>
              </a:rPr>
              <a:t>: Se representa con un rombo hueco en la clase cuya instancia es una </a:t>
            </a:r>
            <a:r>
              <a:rPr kumimoji="0" lang="es-CL" sz="1300" b="0" i="0" u="none" strike="noStrike" cap="none" normalizeH="0" baseline="0" dirty="0" err="1" smtClean="0">
                <a:ln>
                  <a:noFill/>
                </a:ln>
                <a:solidFill>
                  <a:srgbClr val="333333"/>
                </a:solidFill>
                <a:effectLst/>
                <a:latin typeface="inherit"/>
                <a:cs typeface="Arial" pitchFamily="34" charset="0"/>
              </a:rPr>
              <a:t>agregación</a:t>
            </a:r>
            <a:r>
              <a:rPr kumimoji="0" lang="es-CL" sz="1300" b="0" i="0" u="none" strike="noStrike" cap="none" normalizeH="0" baseline="0" dirty="0" smtClean="0">
                <a:ln>
                  <a:noFill/>
                </a:ln>
                <a:solidFill>
                  <a:srgbClr val="333333"/>
                </a:solidFill>
                <a:effectLst/>
                <a:latin typeface="inherit"/>
                <a:cs typeface="Arial" pitchFamily="34" charset="0"/>
              </a:rPr>
              <a:t> de las instancias de la otra.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err="1" smtClean="0">
                <a:ln>
                  <a:noFill/>
                </a:ln>
                <a:solidFill>
                  <a:srgbClr val="333333"/>
                </a:solidFill>
                <a:effectLst/>
                <a:latin typeface="inherit"/>
                <a:cs typeface="Arial" pitchFamily="34" charset="0"/>
              </a:rPr>
              <a:t>Composición</a:t>
            </a:r>
            <a:r>
              <a:rPr kumimoji="0" lang="es-CL" sz="1300" b="0" i="0" u="none" strike="noStrike" cap="none" normalizeH="0" baseline="0" dirty="0" smtClean="0">
                <a:ln>
                  <a:noFill/>
                </a:ln>
                <a:solidFill>
                  <a:srgbClr val="333333"/>
                </a:solidFill>
                <a:effectLst/>
                <a:latin typeface="inherit"/>
                <a:cs typeface="Arial" pitchFamily="34" charset="0"/>
              </a:rPr>
              <a:t>: Se representa con un rombo lleno en la clase cuya instancia contiene las instancias de la otra clase.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0" u="none" strike="noStrike" cap="none" normalizeH="0" baseline="0" dirty="0" smtClean="0">
                <a:ln>
                  <a:noFill/>
                </a:ln>
                <a:solidFill>
                  <a:srgbClr val="333333"/>
                </a:solidFill>
                <a:effectLst/>
                <a:latin typeface="inherit"/>
                <a:cs typeface="Arial" pitchFamily="34" charset="0"/>
              </a:rPr>
              <a:t>Dependencia: Una </a:t>
            </a:r>
            <a:r>
              <a:rPr kumimoji="0" lang="es-CL" sz="1300" b="0" i="0" u="none" strike="noStrike" cap="none" normalizeH="0" baseline="0" dirty="0" err="1" smtClean="0">
                <a:ln>
                  <a:noFill/>
                </a:ln>
                <a:solidFill>
                  <a:srgbClr val="333333"/>
                </a:solidFill>
                <a:effectLst/>
                <a:latin typeface="inherit"/>
                <a:cs typeface="Arial" pitchFamily="34" charset="0"/>
              </a:rPr>
              <a:t>línea</a:t>
            </a:r>
            <a:r>
              <a:rPr kumimoji="0" lang="es-CL" sz="1300" b="0" i="0" u="none" strike="noStrike" cap="none" normalizeH="0" baseline="0" dirty="0" smtClean="0">
                <a:ln>
                  <a:noFill/>
                </a:ln>
                <a:solidFill>
                  <a:srgbClr val="333333"/>
                </a:solidFill>
                <a:effectLst/>
                <a:latin typeface="inherit"/>
                <a:cs typeface="Arial" pitchFamily="34" charset="0"/>
              </a:rPr>
              <a:t> discontinua con una flecha apuntando a la clase cliente. La </a:t>
            </a:r>
            <a:r>
              <a:rPr kumimoji="0" lang="es-CL" sz="1300" b="0" i="0" u="none" strike="noStrike" cap="none" normalizeH="0" baseline="0" dirty="0" err="1" smtClean="0">
                <a:ln>
                  <a:noFill/>
                </a:ln>
                <a:solidFill>
                  <a:srgbClr val="333333"/>
                </a:solidFill>
                <a:effectLst/>
                <a:latin typeface="inherit"/>
                <a:cs typeface="Arial" pitchFamily="34" charset="0"/>
              </a:rPr>
              <a:t>relación</a:t>
            </a:r>
            <a:r>
              <a:rPr kumimoji="0" lang="es-CL" sz="1300" b="0" i="0" u="none" strike="noStrike" cap="none" normalizeH="0" baseline="0" dirty="0" smtClean="0">
                <a:ln>
                  <a:noFill/>
                </a:ln>
                <a:solidFill>
                  <a:srgbClr val="333333"/>
                </a:solidFill>
                <a:effectLst/>
                <a:latin typeface="inherit"/>
                <a:cs typeface="Arial" pitchFamily="34" charset="0"/>
              </a:rPr>
              <a:t> puede tener un estereotipo que se coloca junto a la </a:t>
            </a:r>
            <a:r>
              <a:rPr kumimoji="0" lang="es-CL" sz="1300" b="0" i="0" u="none" strike="noStrike" cap="none" normalizeH="0" baseline="0" dirty="0" err="1" smtClean="0">
                <a:ln>
                  <a:noFill/>
                </a:ln>
                <a:solidFill>
                  <a:srgbClr val="333333"/>
                </a:solidFill>
                <a:effectLst/>
                <a:latin typeface="inherit"/>
                <a:cs typeface="Arial" pitchFamily="34" charset="0"/>
              </a:rPr>
              <a:t>línea</a:t>
            </a:r>
            <a:r>
              <a:rPr kumimoji="0" lang="es-CL" sz="1300" b="0" i="0" u="none" strike="noStrike" cap="none" normalizeH="0" baseline="0" dirty="0" smtClean="0">
                <a:ln>
                  <a:noFill/>
                </a:ln>
                <a:solidFill>
                  <a:srgbClr val="333333"/>
                </a:solidFill>
                <a:effectLst/>
                <a:latin typeface="inherit"/>
                <a:cs typeface="Arial" pitchFamily="34" charset="0"/>
              </a:rPr>
              <a:t>, y entre el </a:t>
            </a:r>
            <a:r>
              <a:rPr kumimoji="0" lang="es-CL" sz="1300" b="0" i="0" u="none" strike="noStrike" cap="none" normalizeH="0" baseline="0" dirty="0" err="1" smtClean="0">
                <a:ln>
                  <a:noFill/>
                </a:ln>
                <a:solidFill>
                  <a:srgbClr val="333333"/>
                </a:solidFill>
                <a:effectLst/>
                <a:latin typeface="inherit"/>
                <a:cs typeface="Arial" pitchFamily="34" charset="0"/>
              </a:rPr>
              <a:t>símbolo</a:t>
            </a:r>
            <a:r>
              <a:rPr kumimoji="0" lang="es-CL" sz="1300" b="0" i="0" u="none" strike="noStrike" cap="none" normalizeH="0" baseline="0" dirty="0" smtClean="0">
                <a:ln>
                  <a:noFill/>
                </a:ln>
                <a:solidFill>
                  <a:srgbClr val="333333"/>
                </a:solidFill>
                <a:effectLst/>
                <a:latin typeface="inherit"/>
                <a:cs typeface="Arial" pitchFamily="34" charset="0"/>
              </a:rPr>
              <a:t>: </a:t>
            </a:r>
            <a:r>
              <a:rPr kumimoji="0" lang="es-CL" sz="1000" b="0" i="0" u="none" strike="noStrike" cap="none" normalizeH="0" baseline="0" dirty="0" smtClean="0">
                <a:ln>
                  <a:noFill/>
                </a:ln>
                <a:solidFill>
                  <a:srgbClr val="333333"/>
                </a:solidFill>
                <a:effectLst/>
                <a:latin typeface="Monaco"/>
                <a:cs typeface="Arial" pitchFamily="34" charset="0"/>
              </a:rPr>
              <a:t>&lt;&lt; ... &gt;&gt;</a:t>
            </a:r>
            <a:r>
              <a:rPr kumimoji="0" lang="es-CL" sz="1300" b="0" i="0" u="none" strike="noStrike" cap="none" normalizeH="0" baseline="0" dirty="0" smtClean="0">
                <a:ln>
                  <a:noFill/>
                </a:ln>
                <a:solidFill>
                  <a:srgbClr val="333333"/>
                </a:solidFill>
                <a:effectLst/>
                <a:latin typeface="inheri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L" sz="1300" b="0" i="1" u="none" strike="noStrike" cap="none" normalizeH="0" baseline="0" dirty="0" smtClean="0">
                <a:ln>
                  <a:noFill/>
                </a:ln>
                <a:solidFill>
                  <a:srgbClr val="333333"/>
                </a:solidFill>
                <a:effectLst/>
                <a:latin typeface="inherit"/>
                <a:cs typeface="Arial" pitchFamily="34" charset="0"/>
              </a:rPr>
              <a:t>Herencia</a:t>
            </a:r>
            <a:r>
              <a:rPr kumimoji="0" lang="es-CL" sz="1300" b="0" i="0" u="none" strike="noStrike" cap="none" normalizeH="0" baseline="0" dirty="0" smtClean="0">
                <a:ln>
                  <a:noFill/>
                </a:ln>
                <a:solidFill>
                  <a:srgbClr val="333333"/>
                </a:solidFill>
                <a:effectLst/>
                <a:latin typeface="inherit"/>
                <a:cs typeface="Arial" pitchFamily="34" charset="0"/>
              </a:rPr>
              <a:t>: Esta </a:t>
            </a:r>
            <a:r>
              <a:rPr kumimoji="0" lang="es-CL" sz="1300" b="0" i="0" u="none" strike="noStrike" cap="none" normalizeH="0" baseline="0" dirty="0" err="1" smtClean="0">
                <a:ln>
                  <a:noFill/>
                </a:ln>
                <a:solidFill>
                  <a:srgbClr val="333333"/>
                </a:solidFill>
                <a:effectLst/>
                <a:latin typeface="inherit"/>
                <a:cs typeface="Arial" pitchFamily="34" charset="0"/>
              </a:rPr>
              <a:t>relación</a:t>
            </a:r>
            <a:r>
              <a:rPr kumimoji="0" lang="es-CL" sz="1300" b="0" i="0" u="none" strike="noStrike" cap="none" normalizeH="0" baseline="0" dirty="0" smtClean="0">
                <a:ln>
                  <a:noFill/>
                </a:ln>
                <a:solidFill>
                  <a:srgbClr val="333333"/>
                </a:solidFill>
                <a:effectLst/>
                <a:latin typeface="inherit"/>
                <a:cs typeface="Arial" pitchFamily="34" charset="0"/>
              </a:rPr>
              <a:t> se representa como una </a:t>
            </a:r>
            <a:r>
              <a:rPr kumimoji="0" lang="es-CL" sz="1300" b="0" i="0" u="none" strike="noStrike" cap="none" normalizeH="0" baseline="0" dirty="0" err="1" smtClean="0">
                <a:ln>
                  <a:noFill/>
                </a:ln>
                <a:solidFill>
                  <a:srgbClr val="333333"/>
                </a:solidFill>
                <a:effectLst/>
                <a:latin typeface="inherit"/>
                <a:cs typeface="Arial" pitchFamily="34" charset="0"/>
              </a:rPr>
              <a:t>línea</a:t>
            </a:r>
            <a:r>
              <a:rPr kumimoji="0" lang="es-CL" sz="1300" b="0" i="0" u="none" strike="noStrike" cap="none" normalizeH="0" baseline="0" dirty="0" smtClean="0">
                <a:ln>
                  <a:noFill/>
                </a:ln>
                <a:solidFill>
                  <a:srgbClr val="333333"/>
                </a:solidFill>
                <a:effectLst/>
                <a:latin typeface="inherit"/>
                <a:cs typeface="Arial" pitchFamily="34" charset="0"/>
              </a:rPr>
              <a:t> continua con una flecha hueca en el extremo que apunta a la superclase</a:t>
            </a:r>
            <a:endParaRPr kumimoji="0" lang="es-CL" sz="1300" b="0" i="0" u="none" strike="noStrike" cap="none" normalizeH="0" baseline="0" dirty="0" smtClean="0">
              <a:ln>
                <a:noFill/>
              </a:ln>
              <a:solidFill>
                <a:srgbClr val="333333"/>
              </a:solidFill>
              <a:effectLst/>
              <a:latin typeface="Lato"/>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3251" name="Picture 3" descr="http://manuel.cillero.es/wp-content/uploads/2013/11/tipos-asociacion.png?x28872"/>
          <p:cNvPicPr>
            <a:picLocks noChangeAspect="1" noChangeArrowheads="1"/>
          </p:cNvPicPr>
          <p:nvPr/>
        </p:nvPicPr>
        <p:blipFill>
          <a:blip r:embed="rId2" cstate="print"/>
          <a:srcRect/>
          <a:stretch>
            <a:fillRect/>
          </a:stretch>
        </p:blipFill>
        <p:spPr bwMode="auto">
          <a:xfrm>
            <a:off x="155575" y="2635348"/>
            <a:ext cx="8858250" cy="2809876"/>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72008" y="76270"/>
            <a:ext cx="8964488" cy="220060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CL" sz="1300" b="0" i="1" u="none" strike="noStrike" cap="none" normalizeH="0" baseline="0" dirty="0" smtClean="0">
                <a:ln>
                  <a:noFill/>
                </a:ln>
                <a:solidFill>
                  <a:srgbClr val="333333"/>
                </a:solidFill>
                <a:effectLst/>
                <a:latin typeface="inherit"/>
                <a:cs typeface="Arial" pitchFamily="34" charset="0"/>
              </a:rPr>
              <a:t>Interfaces</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Una interfaz se representa como una caja con compartimentos, igual que las clases. En la zona superior se incluye el nombre y el estereotipo </a:t>
            </a:r>
            <a:r>
              <a:rPr kumimoji="0" lang="es-CL" sz="1000" b="0" i="0" u="none" strike="noStrike" cap="none" normalizeH="0" baseline="0" dirty="0" smtClean="0">
                <a:ln>
                  <a:noFill/>
                </a:ln>
                <a:solidFill>
                  <a:srgbClr val="333333"/>
                </a:solidFill>
                <a:effectLst/>
                <a:latin typeface="Monaco"/>
                <a:cs typeface="Arial" pitchFamily="34" charset="0"/>
              </a:rPr>
              <a:t>&lt;&gt;</a:t>
            </a:r>
            <a:r>
              <a:rPr kumimoji="0" lang="es-CL" sz="1300" b="0" i="0" u="none" strike="noStrike" cap="none" normalizeH="0" baseline="0" dirty="0" smtClean="0">
                <a:ln>
                  <a:noFill/>
                </a:ln>
                <a:solidFill>
                  <a:srgbClr val="333333"/>
                </a:solidFill>
                <a:effectLst/>
                <a:latin typeface="Lato"/>
                <a:cs typeface="Arial" pitchFamily="34" charset="0"/>
              </a:rPr>
              <a:t>. La lista de operaciones se coloca en la zona inferior, igual que en las representaciones de clases. La zona en la que se listan los atributos estará́ vacía o puede omitirse.</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Existe una representación más simple para la interfaz: un circulo pequeño asociado a una clase con el nombre de la interfaz debajo. Las operaciones de la interfaz no aparecen en esta representación; si se quiere que aparezcan, debe usarse la primera </a:t>
            </a:r>
            <a:r>
              <a:rPr kumimoji="0" lang="es-CL" sz="1300" b="0" i="0" u="none" strike="noStrike" cap="none" normalizeH="0" baseline="0" dirty="0" err="1" smtClean="0">
                <a:ln>
                  <a:noFill/>
                </a:ln>
                <a:solidFill>
                  <a:srgbClr val="333333"/>
                </a:solidFill>
                <a:effectLst/>
                <a:latin typeface="Lato"/>
                <a:cs typeface="Arial" pitchFamily="34" charset="0"/>
              </a:rPr>
              <a:t>notación</a:t>
            </a:r>
            <a:r>
              <a:rPr kumimoji="0" lang="es-CL" sz="1300" b="0" i="0" u="none" strike="noStrike" cap="none" normalizeH="0" baseline="0" dirty="0" smtClean="0">
                <a:ln>
                  <a:noFill/>
                </a:ln>
                <a:solidFill>
                  <a:srgbClr val="333333"/>
                </a:solidFill>
                <a:effectLst/>
                <a:latin typeface="Lato"/>
                <a:cs typeface="Arial" pitchFamily="34" charset="0"/>
              </a:rPr>
              <a:t>.</a:t>
            </a:r>
            <a:endParaRPr kumimoji="0" lang="es-CL"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sz="1300" b="0" i="0" u="none" strike="noStrike" cap="none" normalizeH="0" baseline="0" dirty="0" smtClean="0">
                <a:ln>
                  <a:noFill/>
                </a:ln>
                <a:solidFill>
                  <a:srgbClr val="333333"/>
                </a:solidFill>
                <a:effectLst/>
                <a:latin typeface="Lato"/>
                <a:cs typeface="Arial" pitchFamily="34" charset="0"/>
              </a:rPr>
              <a:t>Entre una clase que implementa las operaciones que una interfaz ofrece y esa interfaz se establece una </a:t>
            </a:r>
            <a:r>
              <a:rPr kumimoji="0" lang="es-CL" sz="1300" b="0" i="0" u="none" strike="noStrike" cap="none" normalizeH="0" baseline="0" dirty="0" err="1" smtClean="0">
                <a:ln>
                  <a:noFill/>
                </a:ln>
                <a:solidFill>
                  <a:srgbClr val="333333"/>
                </a:solidFill>
                <a:effectLst/>
                <a:latin typeface="Lato"/>
                <a:cs typeface="Arial" pitchFamily="34" charset="0"/>
              </a:rPr>
              <a:t>relación</a:t>
            </a:r>
            <a:r>
              <a:rPr kumimoji="0" lang="es-CL" sz="1300" b="0" i="0" u="none" strike="noStrike" cap="none" normalizeH="0" baseline="0" dirty="0" smtClean="0">
                <a:ln>
                  <a:noFill/>
                </a:ln>
                <a:solidFill>
                  <a:srgbClr val="333333"/>
                </a:solidFill>
                <a:effectLst/>
                <a:latin typeface="Lato"/>
                <a:cs typeface="Arial" pitchFamily="34" charset="0"/>
              </a:rPr>
              <a:t> de </a:t>
            </a:r>
            <a:r>
              <a:rPr kumimoji="0" lang="es-CL" sz="1300" b="0" i="0" u="none" strike="noStrike" cap="none" normalizeH="0" baseline="0" dirty="0" err="1" smtClean="0">
                <a:ln>
                  <a:noFill/>
                </a:ln>
                <a:solidFill>
                  <a:srgbClr val="333333"/>
                </a:solidFill>
                <a:effectLst/>
                <a:latin typeface="Lato"/>
                <a:cs typeface="Arial" pitchFamily="34" charset="0"/>
              </a:rPr>
              <a:t>realización</a:t>
            </a:r>
            <a:r>
              <a:rPr kumimoji="0" lang="es-CL" sz="1300" b="0" i="0" u="none" strike="noStrike" cap="none" normalizeH="0" baseline="0" dirty="0" smtClean="0">
                <a:ln>
                  <a:noFill/>
                </a:ln>
                <a:solidFill>
                  <a:srgbClr val="333333"/>
                </a:solidFill>
                <a:effectLst/>
                <a:latin typeface="Lato"/>
                <a:cs typeface="Arial" pitchFamily="34" charset="0"/>
              </a:rPr>
              <a:t> que, dependiendo de la </a:t>
            </a:r>
            <a:r>
              <a:rPr kumimoji="0" lang="es-CL" sz="1300" b="0" i="0" u="none" strike="noStrike" cap="none" normalizeH="0" baseline="0" dirty="0" err="1" smtClean="0">
                <a:ln>
                  <a:noFill/>
                </a:ln>
                <a:solidFill>
                  <a:srgbClr val="333333"/>
                </a:solidFill>
                <a:effectLst/>
                <a:latin typeface="Lato"/>
                <a:cs typeface="Arial" pitchFamily="34" charset="0"/>
              </a:rPr>
              <a:t>notación</a:t>
            </a:r>
            <a:r>
              <a:rPr kumimoji="0" lang="es-CL" sz="1300" b="0" i="0" u="none" strike="noStrike" cap="none" normalizeH="0" baseline="0" dirty="0" smtClean="0">
                <a:ln>
                  <a:noFill/>
                </a:ln>
                <a:solidFill>
                  <a:srgbClr val="333333"/>
                </a:solidFill>
                <a:effectLst/>
                <a:latin typeface="Lato"/>
                <a:cs typeface="Arial" pitchFamily="34" charset="0"/>
              </a:rPr>
              <a:t> elegida, se representará con una </a:t>
            </a:r>
            <a:r>
              <a:rPr kumimoji="0" lang="es-CL" sz="1300" b="0" i="0" u="none" strike="noStrike" cap="none" normalizeH="0" baseline="0" dirty="0" err="1" smtClean="0">
                <a:ln>
                  <a:noFill/>
                </a:ln>
                <a:solidFill>
                  <a:srgbClr val="333333"/>
                </a:solidFill>
                <a:effectLst/>
                <a:latin typeface="Lato"/>
                <a:cs typeface="Arial" pitchFamily="34" charset="0"/>
              </a:rPr>
              <a:t>línea</a:t>
            </a:r>
            <a:r>
              <a:rPr kumimoji="0" lang="es-CL" sz="1300" b="0" i="0" u="none" strike="noStrike" cap="none" normalizeH="0" baseline="0" dirty="0" smtClean="0">
                <a:ln>
                  <a:noFill/>
                </a:ln>
                <a:solidFill>
                  <a:srgbClr val="333333"/>
                </a:solidFill>
                <a:effectLst/>
                <a:latin typeface="Lato"/>
                <a:cs typeface="Arial" pitchFamily="34" charset="0"/>
              </a:rPr>
              <a:t> continua entre ellas cuando la interfaz se representa como un </a:t>
            </a:r>
            <a:r>
              <a:rPr kumimoji="0" lang="es-CL" sz="1300" b="0" i="0" u="none" strike="noStrike" cap="none" normalizeH="0" baseline="0" dirty="0" err="1" smtClean="0">
                <a:ln>
                  <a:noFill/>
                </a:ln>
                <a:solidFill>
                  <a:srgbClr val="333333"/>
                </a:solidFill>
                <a:effectLst/>
                <a:latin typeface="Lato"/>
                <a:cs typeface="Arial" pitchFamily="34" charset="0"/>
              </a:rPr>
              <a:t>círculo</a:t>
            </a:r>
            <a:r>
              <a:rPr kumimoji="0" lang="es-CL" sz="1300" b="0" i="0" u="none" strike="noStrike" cap="none" normalizeH="0" baseline="0" dirty="0" smtClean="0">
                <a:ln>
                  <a:noFill/>
                </a:ln>
                <a:solidFill>
                  <a:srgbClr val="333333"/>
                </a:solidFill>
                <a:effectLst/>
                <a:latin typeface="Lato"/>
                <a:cs typeface="Arial" pitchFamily="34" charset="0"/>
              </a:rPr>
              <a:t> y con una flecha hueca discontinua apuntando a la interfaz cuando se represente como una clase.</a:t>
            </a:r>
            <a:endParaRPr kumimoji="0" lang="es-CL"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2227" name="Picture 3" descr="http://manuel.cillero.es/wp-content/uploads/2013/11/clase-interfaz.png?x28872"/>
          <p:cNvPicPr>
            <a:picLocks noChangeAspect="1" noChangeArrowheads="1"/>
          </p:cNvPicPr>
          <p:nvPr/>
        </p:nvPicPr>
        <p:blipFill>
          <a:blip r:embed="rId2" cstate="print"/>
          <a:srcRect/>
          <a:stretch>
            <a:fillRect/>
          </a:stretch>
        </p:blipFill>
        <p:spPr bwMode="auto">
          <a:xfrm>
            <a:off x="1835696" y="2708920"/>
            <a:ext cx="5029200" cy="35052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undefined"/>
          <p:cNvPicPr>
            <a:picLocks noChangeAspect="1" noChangeArrowheads="1"/>
          </p:cNvPicPr>
          <p:nvPr/>
        </p:nvPicPr>
        <p:blipFill>
          <a:blip r:embed="rId2" cstate="print"/>
          <a:srcRect/>
          <a:stretch>
            <a:fillRect/>
          </a:stretch>
        </p:blipFill>
        <p:spPr bwMode="auto">
          <a:xfrm>
            <a:off x="827584" y="908720"/>
            <a:ext cx="6840760" cy="5884524"/>
          </a:xfrm>
          <a:prstGeom prst="rect">
            <a:avLst/>
          </a:prstGeom>
          <a:noFill/>
        </p:spPr>
      </p:pic>
      <p:sp>
        <p:nvSpPr>
          <p:cNvPr id="5" name="4 Rectángulo"/>
          <p:cNvSpPr/>
          <p:nvPr/>
        </p:nvSpPr>
        <p:spPr>
          <a:xfrm>
            <a:off x="251520" y="0"/>
            <a:ext cx="8712968" cy="923330"/>
          </a:xfrm>
          <a:prstGeom prst="rect">
            <a:avLst/>
          </a:prstGeom>
        </p:spPr>
        <p:txBody>
          <a:bodyPr wrap="square">
            <a:spAutoFit/>
          </a:bodyPr>
          <a:lstStyle/>
          <a:p>
            <a:r>
              <a:rPr lang="es-CL" dirty="0" smtClean="0"/>
              <a:t>Estudio del sistema encargado de la gestión de prestamos y reservas de libros y revistas de una biblioteca. Dependiendo del momento del desarrollo el diagrama estará́ más o menos detallado. Así́, el diagrama tendría la siguiente estructura en el proceso de análisis:</a:t>
            </a:r>
            <a:endParaRPr lang="es-CL"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0" name="Picture 4" descr="UML class diagram example of the Library Domain Model."/>
          <p:cNvPicPr>
            <a:picLocks noChangeAspect="1" noChangeArrowheads="1"/>
          </p:cNvPicPr>
          <p:nvPr/>
        </p:nvPicPr>
        <p:blipFill>
          <a:blip r:embed="rId2" cstate="print"/>
          <a:srcRect/>
          <a:stretch>
            <a:fillRect/>
          </a:stretch>
        </p:blipFill>
        <p:spPr bwMode="auto">
          <a:xfrm>
            <a:off x="755576" y="188640"/>
            <a:ext cx="7441101" cy="6336704"/>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Diagrama de clases mÃ¡s complejo."/>
          <p:cNvPicPr>
            <a:picLocks noChangeAspect="1" noChangeArrowheads="1"/>
          </p:cNvPicPr>
          <p:nvPr/>
        </p:nvPicPr>
        <p:blipFill>
          <a:blip r:embed="rId2" cstate="print"/>
          <a:srcRect/>
          <a:stretch>
            <a:fillRect/>
          </a:stretch>
        </p:blipFill>
        <p:spPr bwMode="auto">
          <a:xfrm>
            <a:off x="1187624" y="908720"/>
            <a:ext cx="6715125" cy="4467226"/>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16632"/>
            <a:ext cx="8147248" cy="274042"/>
          </a:xfrm>
        </p:spPr>
        <p:txBody>
          <a:bodyPr>
            <a:normAutofit fontScale="90000"/>
          </a:bodyPr>
          <a:lstStyle/>
          <a:p>
            <a:r>
              <a:rPr lang="es-CL" dirty="0" err="1" smtClean="0"/>
              <a:t>Mockups</a:t>
            </a:r>
            <a:r>
              <a:rPr lang="es-CL" dirty="0" smtClean="0"/>
              <a:t> </a:t>
            </a:r>
            <a:endParaRPr lang="es-CL" dirty="0"/>
          </a:p>
        </p:txBody>
      </p:sp>
      <p:pic>
        <p:nvPicPr>
          <p:cNvPr id="2050" name="Picture 2" descr="Wireframe de una pÃ¡gina principal"/>
          <p:cNvPicPr>
            <a:picLocks noChangeAspect="1" noChangeArrowheads="1"/>
          </p:cNvPicPr>
          <p:nvPr/>
        </p:nvPicPr>
        <p:blipFill>
          <a:blip r:embed="rId2" cstate="print"/>
          <a:srcRect/>
          <a:stretch>
            <a:fillRect/>
          </a:stretch>
        </p:blipFill>
        <p:spPr bwMode="auto">
          <a:xfrm>
            <a:off x="155575" y="638365"/>
            <a:ext cx="7008713" cy="618335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wireflow"/>
          <p:cNvPicPr>
            <a:picLocks noChangeAspect="1" noChangeArrowheads="1"/>
          </p:cNvPicPr>
          <p:nvPr/>
        </p:nvPicPr>
        <p:blipFill>
          <a:blip r:embed="rId2" cstate="print"/>
          <a:srcRect/>
          <a:stretch>
            <a:fillRect/>
          </a:stretch>
        </p:blipFill>
        <p:spPr bwMode="auto">
          <a:xfrm>
            <a:off x="611560" y="620688"/>
            <a:ext cx="7905750" cy="5429251"/>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Mockup"/>
          <p:cNvPicPr>
            <a:picLocks noChangeAspect="1" noChangeArrowheads="1"/>
          </p:cNvPicPr>
          <p:nvPr/>
        </p:nvPicPr>
        <p:blipFill>
          <a:blip r:embed="rId2" cstate="print"/>
          <a:srcRect/>
          <a:stretch>
            <a:fillRect/>
          </a:stretch>
        </p:blipFill>
        <p:spPr bwMode="auto">
          <a:xfrm>
            <a:off x="1149424" y="3284624"/>
            <a:ext cx="6518920" cy="3456744"/>
          </a:xfrm>
          <a:prstGeom prst="rect">
            <a:avLst/>
          </a:prstGeom>
          <a:noFill/>
        </p:spPr>
      </p:pic>
      <p:sp>
        <p:nvSpPr>
          <p:cNvPr id="5" name="4 Rectángulo"/>
          <p:cNvSpPr/>
          <p:nvPr/>
        </p:nvSpPr>
        <p:spPr>
          <a:xfrm>
            <a:off x="107504" y="73655"/>
            <a:ext cx="8928992" cy="3139321"/>
          </a:xfrm>
          <a:prstGeom prst="rect">
            <a:avLst/>
          </a:prstGeom>
        </p:spPr>
        <p:txBody>
          <a:bodyPr wrap="square">
            <a:spAutoFit/>
          </a:bodyPr>
          <a:lstStyle/>
          <a:p>
            <a:pPr fontAlgn="base"/>
            <a:r>
              <a:rPr lang="es-CL" dirty="0" err="1" smtClean="0"/>
              <a:t>Mockup</a:t>
            </a:r>
            <a:r>
              <a:rPr lang="es-CL" dirty="0" smtClean="0"/>
              <a:t> viene del término maqueta. Se trata de un modelo, generalmente a escala, de un diseño determinado. Aunque muchos los identifican con el término prototipo, en realidad en el entorno web no llega a ese nivel, ya que el nivel de interactuación de un </a:t>
            </a:r>
            <a:r>
              <a:rPr lang="es-CL" dirty="0" err="1" smtClean="0"/>
              <a:t>mockup</a:t>
            </a:r>
            <a:r>
              <a:rPr lang="es-CL" dirty="0" smtClean="0"/>
              <a:t> es mínimo. Precisamente por eso se suelen conocer también como “</a:t>
            </a:r>
            <a:r>
              <a:rPr lang="es-CL" dirty="0" err="1" smtClean="0"/>
              <a:t>low</a:t>
            </a:r>
            <a:r>
              <a:rPr lang="es-CL" dirty="0" smtClean="0"/>
              <a:t> </a:t>
            </a:r>
            <a:r>
              <a:rPr lang="es-CL" dirty="0" err="1" smtClean="0"/>
              <a:t>fidelity</a:t>
            </a:r>
            <a:r>
              <a:rPr lang="es-CL" dirty="0" smtClean="0"/>
              <a:t> </a:t>
            </a:r>
            <a:r>
              <a:rPr lang="es-CL" dirty="0" err="1" smtClean="0"/>
              <a:t>prototypes</a:t>
            </a:r>
            <a:r>
              <a:rPr lang="es-CL" dirty="0" smtClean="0"/>
              <a:t>” o “</a:t>
            </a:r>
            <a:r>
              <a:rPr lang="es-CL" dirty="0" err="1" smtClean="0"/>
              <a:t>paper</a:t>
            </a:r>
            <a:r>
              <a:rPr lang="es-CL" dirty="0" smtClean="0"/>
              <a:t> </a:t>
            </a:r>
            <a:r>
              <a:rPr lang="es-CL" dirty="0" err="1" smtClean="0"/>
              <a:t>prototypes</a:t>
            </a:r>
            <a:r>
              <a:rPr lang="es-CL" dirty="0" smtClean="0"/>
              <a:t>”.</a:t>
            </a:r>
          </a:p>
          <a:p>
            <a:pPr fontAlgn="base"/>
            <a:r>
              <a:rPr lang="es-CL" dirty="0" smtClean="0"/>
              <a:t>Al ser mecanismos más trabajados (visualmente son más aceptados por la mayoría de usuarios, que no “sienten” que tienen que poner tantas pegas como en un </a:t>
            </a:r>
            <a:r>
              <a:rPr lang="es-CL" dirty="0" err="1" smtClean="0"/>
              <a:t>wireframe</a:t>
            </a:r>
            <a:r>
              <a:rPr lang="es-CL" dirty="0" smtClean="0"/>
              <a:t>) se pueden emplear para que los usuarios aporten sus opiniones sobre el futuro sitio web sin centrarse demasiado en cosas que no conocen, para hacer pruebas de usabilidad, evaluar su funcionalidad, probar su nivel de accesibilidad o, el más común, servir como medio de discusión entre el diseñador, el usuario (o el cliente) y el arquitecto de la información.</a:t>
            </a:r>
            <a:endParaRPr lang="es-CL"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protoshare"/>
          <p:cNvPicPr>
            <a:picLocks noChangeAspect="1" noChangeArrowheads="1"/>
          </p:cNvPicPr>
          <p:nvPr/>
        </p:nvPicPr>
        <p:blipFill>
          <a:blip r:embed="rId2" cstate="print"/>
          <a:srcRect/>
          <a:stretch>
            <a:fillRect/>
          </a:stretch>
        </p:blipFill>
        <p:spPr bwMode="auto">
          <a:xfrm>
            <a:off x="2195736" y="3645024"/>
            <a:ext cx="4286250" cy="2124075"/>
          </a:xfrm>
          <a:prstGeom prst="rect">
            <a:avLst/>
          </a:prstGeom>
          <a:noFill/>
        </p:spPr>
      </p:pic>
      <p:sp>
        <p:nvSpPr>
          <p:cNvPr id="5" name="4 Rectángulo"/>
          <p:cNvSpPr/>
          <p:nvPr/>
        </p:nvSpPr>
        <p:spPr>
          <a:xfrm>
            <a:off x="251520" y="1098610"/>
            <a:ext cx="8712968" cy="1754326"/>
          </a:xfrm>
          <a:prstGeom prst="rect">
            <a:avLst/>
          </a:prstGeom>
        </p:spPr>
        <p:txBody>
          <a:bodyPr wrap="square">
            <a:spAutoFit/>
          </a:bodyPr>
          <a:lstStyle/>
          <a:p>
            <a:pPr fontAlgn="base"/>
            <a:r>
              <a:rPr lang="es-CL" b="1" dirty="0" smtClean="0"/>
              <a:t>¿Y después del </a:t>
            </a:r>
            <a:r>
              <a:rPr lang="es-CL" b="1" dirty="0" err="1" smtClean="0"/>
              <a:t>mockup</a:t>
            </a:r>
            <a:r>
              <a:rPr lang="es-CL" b="1" dirty="0" smtClean="0"/>
              <a:t>?</a:t>
            </a:r>
            <a:endParaRPr lang="es-CL" dirty="0" smtClean="0"/>
          </a:p>
          <a:p>
            <a:pPr fontAlgn="base"/>
            <a:r>
              <a:rPr lang="es-CL" dirty="0" smtClean="0"/>
              <a:t>Pues va el prototipo: una simulación de la interfaz de usuario que permita interactuar con los menús y el contenido y probar las principales interacciones de manera similar a como será en la versión final. Para ello se suele trabajar con un conjunto de páginas </a:t>
            </a:r>
            <a:r>
              <a:rPr lang="es-CL" dirty="0" err="1" smtClean="0"/>
              <a:t>html</a:t>
            </a:r>
            <a:r>
              <a:rPr lang="es-CL" dirty="0" smtClean="0"/>
              <a:t> conectadas entre si, con un conjunto de diapositivas en </a:t>
            </a:r>
            <a:r>
              <a:rPr lang="es-CL" dirty="0" err="1" smtClean="0"/>
              <a:t>ppt</a:t>
            </a:r>
            <a:r>
              <a:rPr lang="es-CL" dirty="0" smtClean="0"/>
              <a:t> o con animaciones (flash especialmente) navegables.</a:t>
            </a:r>
            <a:endParaRPr lang="es-CL"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778098"/>
          </a:xfrm>
        </p:spPr>
        <p:txBody>
          <a:bodyPr/>
          <a:lstStyle/>
          <a:p>
            <a:r>
              <a:rPr lang="es-CL" dirty="0" smtClean="0"/>
              <a:t>Diagrama de Secuencias</a:t>
            </a:r>
            <a:endParaRPr lang="es-CL" dirty="0"/>
          </a:p>
        </p:txBody>
      </p:sp>
      <p:sp>
        <p:nvSpPr>
          <p:cNvPr id="4" name="3 Rectángulo"/>
          <p:cNvSpPr/>
          <p:nvPr/>
        </p:nvSpPr>
        <p:spPr>
          <a:xfrm>
            <a:off x="251520" y="1268760"/>
            <a:ext cx="8640960" cy="923330"/>
          </a:xfrm>
          <a:prstGeom prst="rect">
            <a:avLst/>
          </a:prstGeom>
        </p:spPr>
        <p:txBody>
          <a:bodyPr wrap="square">
            <a:spAutoFit/>
          </a:bodyPr>
          <a:lstStyle/>
          <a:p>
            <a:r>
              <a:rPr lang="es-CL" dirty="0" smtClean="0"/>
              <a:t>El diagrama de secuencia es un tipo de diagrama de interacción cuyo objetivo es describir el comportamiento dinámico del sistema de información haciendo énfasis en la secuencia de los mensajes intercambiados por los objetos.</a:t>
            </a:r>
            <a:endParaRPr lang="es-CL" dirty="0"/>
          </a:p>
        </p:txBody>
      </p:sp>
      <p:sp>
        <p:nvSpPr>
          <p:cNvPr id="5" name="4 Rectángulo"/>
          <p:cNvSpPr/>
          <p:nvPr/>
        </p:nvSpPr>
        <p:spPr>
          <a:xfrm>
            <a:off x="323528" y="2294870"/>
            <a:ext cx="8424936" cy="2862322"/>
          </a:xfrm>
          <a:prstGeom prst="rect">
            <a:avLst/>
          </a:prstGeom>
        </p:spPr>
        <p:txBody>
          <a:bodyPr wrap="square">
            <a:spAutoFit/>
          </a:bodyPr>
          <a:lstStyle/>
          <a:p>
            <a:pPr fontAlgn="base"/>
            <a:r>
              <a:rPr lang="es-CL" dirty="0" smtClean="0"/>
              <a:t>Un diagrama de secuencia tiene dos dimensiones, el eje vertical representa el tiempo y el eje horizontal los diferentes objetos. El tiempo avanza desde la parte superior del diagrama hacia la inferior. Normalmente, en </a:t>
            </a:r>
            <a:r>
              <a:rPr lang="es-CL" dirty="0" err="1" smtClean="0"/>
              <a:t>relación</a:t>
            </a:r>
            <a:r>
              <a:rPr lang="es-CL" dirty="0" smtClean="0"/>
              <a:t> al tiempo </a:t>
            </a:r>
            <a:r>
              <a:rPr lang="es-CL" dirty="0" err="1" smtClean="0"/>
              <a:t>sólo</a:t>
            </a:r>
            <a:r>
              <a:rPr lang="es-CL" dirty="0" smtClean="0"/>
              <a:t> es importante la secuencia de los mensajes, sin embargo, en aplicaciones de tiempo real se </a:t>
            </a:r>
            <a:r>
              <a:rPr lang="es-CL" dirty="0" err="1" smtClean="0"/>
              <a:t>podría</a:t>
            </a:r>
            <a:r>
              <a:rPr lang="es-CL" dirty="0" smtClean="0"/>
              <a:t> introducir una escala en el eje vertical. Respecto a los objetos, es irrelevante el orden en que se representan, aunque su </a:t>
            </a:r>
            <a:r>
              <a:rPr lang="es-CL" dirty="0" err="1" smtClean="0"/>
              <a:t>colocación</a:t>
            </a:r>
            <a:r>
              <a:rPr lang="es-CL" dirty="0" smtClean="0"/>
              <a:t> </a:t>
            </a:r>
            <a:r>
              <a:rPr lang="es-CL" dirty="0" err="1" smtClean="0"/>
              <a:t>debería</a:t>
            </a:r>
            <a:r>
              <a:rPr lang="es-CL" dirty="0" smtClean="0"/>
              <a:t> poseer la mayor claridad posible.</a:t>
            </a:r>
          </a:p>
          <a:p>
            <a:pPr fontAlgn="base"/>
            <a:r>
              <a:rPr lang="es-CL" dirty="0" smtClean="0"/>
              <a:t>Cada objeto tiene asociados una </a:t>
            </a:r>
            <a:r>
              <a:rPr lang="es-CL" i="1" dirty="0" err="1" smtClean="0"/>
              <a:t>línea</a:t>
            </a:r>
            <a:r>
              <a:rPr lang="es-CL" i="1" dirty="0" smtClean="0"/>
              <a:t> de vida</a:t>
            </a:r>
            <a:r>
              <a:rPr lang="es-CL" dirty="0" smtClean="0"/>
              <a:t> y </a:t>
            </a:r>
            <a:r>
              <a:rPr lang="es-CL" i="1" dirty="0" smtClean="0"/>
              <a:t>focos de control</a:t>
            </a:r>
            <a:r>
              <a:rPr lang="es-CL" dirty="0" smtClean="0"/>
              <a:t>. La </a:t>
            </a:r>
            <a:r>
              <a:rPr lang="es-CL" dirty="0" err="1" smtClean="0"/>
              <a:t>línea</a:t>
            </a:r>
            <a:r>
              <a:rPr lang="es-CL" dirty="0" smtClean="0"/>
              <a:t> de vida indica el intervalo de tiempo durante el que existe ese objeto. Un foco de control o </a:t>
            </a:r>
            <a:r>
              <a:rPr lang="es-CL" dirty="0" err="1" smtClean="0"/>
              <a:t>activación</a:t>
            </a:r>
            <a:r>
              <a:rPr lang="es-CL" dirty="0" smtClean="0"/>
              <a:t> muestra el periodo de tiempo en el cual el objeto se encuentra ejecutando alguna </a:t>
            </a:r>
            <a:r>
              <a:rPr lang="es-CL" dirty="0" err="1" smtClean="0"/>
              <a:t>operación</a:t>
            </a:r>
            <a:r>
              <a:rPr lang="es-CL" dirty="0" smtClean="0"/>
              <a:t>, ya sea directamente o mediante un procedimiento concurrente.</a:t>
            </a:r>
            <a:endParaRPr lang="es-CL"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Inclusión (</a:t>
            </a:r>
            <a:r>
              <a:rPr lang="es-CL" dirty="0" err="1" smtClean="0"/>
              <a:t>Include</a:t>
            </a:r>
            <a:r>
              <a:rPr lang="es-CL" dirty="0" smtClean="0"/>
              <a:t>)</a:t>
            </a:r>
            <a:endParaRPr lang="es-CL" dirty="0"/>
          </a:p>
        </p:txBody>
      </p:sp>
      <p:sp>
        <p:nvSpPr>
          <p:cNvPr id="4" name="3 Rectángulo"/>
          <p:cNvSpPr/>
          <p:nvPr/>
        </p:nvSpPr>
        <p:spPr>
          <a:xfrm>
            <a:off x="179512" y="1556792"/>
            <a:ext cx="8784976" cy="1477328"/>
          </a:xfrm>
          <a:prstGeom prst="rect">
            <a:avLst/>
          </a:prstGeom>
        </p:spPr>
        <p:txBody>
          <a:bodyPr wrap="square">
            <a:spAutoFit/>
          </a:bodyPr>
          <a:lstStyle/>
          <a:p>
            <a:r>
              <a:rPr lang="es-CL" dirty="0"/>
              <a:t>Es una forma de interacción o creación, un caso de uso dado puede "incluir" otro caso de uso. El primer caso de uso a menudo depende del resultado del caso de uso incluido. Esto es útil para extraer comportamientos verdaderamente comunes desde múltiples casos de uso a una descripción individual(si el actor realiza el caso de uso base tendrá que realizar también el caso de uso incluido), desde el </a:t>
            </a:r>
            <a:r>
              <a:rPr lang="es-CL" i="1" dirty="0"/>
              <a:t>caso de uso</a:t>
            </a:r>
            <a:r>
              <a:rPr lang="es-CL" dirty="0"/>
              <a:t>.</a:t>
            </a:r>
          </a:p>
        </p:txBody>
      </p:sp>
      <p:pic>
        <p:nvPicPr>
          <p:cNvPr id="9218" name="Picture 2" descr="Casos de uso descompuestos con la relaciÃ³n de inclusiÃ³n"/>
          <p:cNvPicPr>
            <a:picLocks noChangeAspect="1" noChangeArrowheads="1"/>
          </p:cNvPicPr>
          <p:nvPr/>
        </p:nvPicPr>
        <p:blipFill>
          <a:blip r:embed="rId2" cstate="print"/>
          <a:srcRect/>
          <a:stretch>
            <a:fillRect/>
          </a:stretch>
        </p:blipFill>
        <p:spPr bwMode="auto">
          <a:xfrm>
            <a:off x="1403648" y="3140968"/>
            <a:ext cx="5976664" cy="3465759"/>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44624"/>
            <a:ext cx="8784976" cy="6063198"/>
          </a:xfrm>
          <a:prstGeom prst="rect">
            <a:avLst/>
          </a:prstGeom>
        </p:spPr>
        <p:txBody>
          <a:bodyPr wrap="square">
            <a:spAutoFit/>
          </a:bodyPr>
          <a:lstStyle/>
          <a:p>
            <a:pPr fontAlgn="base"/>
            <a:r>
              <a:rPr lang="es-CL" sz="2800" b="1" dirty="0" smtClean="0"/>
              <a:t>Notación</a:t>
            </a:r>
          </a:p>
          <a:p>
            <a:pPr fontAlgn="base"/>
            <a:endParaRPr lang="es-CL" b="1" dirty="0" smtClean="0"/>
          </a:p>
          <a:p>
            <a:pPr fontAlgn="base"/>
            <a:r>
              <a:rPr lang="es-CL" b="1" i="1" dirty="0" smtClean="0"/>
              <a:t>Objeto y </a:t>
            </a:r>
            <a:r>
              <a:rPr lang="es-CL" b="1" i="1" dirty="0" err="1" smtClean="0"/>
              <a:t>línea</a:t>
            </a:r>
            <a:r>
              <a:rPr lang="es-CL" b="1" i="1" dirty="0" smtClean="0"/>
              <a:t> de vida</a:t>
            </a:r>
          </a:p>
          <a:p>
            <a:pPr fontAlgn="base"/>
            <a:endParaRPr lang="es-CL" dirty="0" smtClean="0"/>
          </a:p>
          <a:p>
            <a:pPr fontAlgn="base"/>
            <a:r>
              <a:rPr lang="es-CL" dirty="0" smtClean="0"/>
              <a:t>Un objeto se representa como una </a:t>
            </a:r>
            <a:r>
              <a:rPr lang="es-CL" dirty="0" err="1" smtClean="0"/>
              <a:t>línea</a:t>
            </a:r>
            <a:r>
              <a:rPr lang="es-CL" dirty="0" smtClean="0"/>
              <a:t> vertical discontinua, llamada </a:t>
            </a:r>
            <a:r>
              <a:rPr lang="es-CL" dirty="0" err="1" smtClean="0"/>
              <a:t>línea</a:t>
            </a:r>
            <a:r>
              <a:rPr lang="es-CL" dirty="0" smtClean="0"/>
              <a:t> de vida, con un </a:t>
            </a:r>
            <a:r>
              <a:rPr lang="es-CL" dirty="0" err="1" smtClean="0"/>
              <a:t>rectángulo</a:t>
            </a:r>
            <a:r>
              <a:rPr lang="es-CL" dirty="0" smtClean="0"/>
              <a:t> de encabezado con el nombre del objeto en su interior. </a:t>
            </a:r>
            <a:r>
              <a:rPr lang="es-CL" dirty="0" err="1" smtClean="0"/>
              <a:t>También</a:t>
            </a:r>
            <a:r>
              <a:rPr lang="es-CL" dirty="0" smtClean="0"/>
              <a:t> se puede incluir a </a:t>
            </a:r>
            <a:r>
              <a:rPr lang="es-CL" dirty="0" err="1" smtClean="0"/>
              <a:t>continuación</a:t>
            </a:r>
            <a:r>
              <a:rPr lang="es-CL" dirty="0" smtClean="0"/>
              <a:t> el nombre de la clase, separando ambos por dos puntos.</a:t>
            </a:r>
          </a:p>
          <a:p>
            <a:pPr fontAlgn="base"/>
            <a:endParaRPr lang="es-CL" dirty="0" smtClean="0"/>
          </a:p>
          <a:p>
            <a:pPr fontAlgn="base"/>
            <a:r>
              <a:rPr lang="es-CL" dirty="0" smtClean="0"/>
              <a:t>Si el objeto es creado en el intervalo de tiempo representado en el diagrama, la </a:t>
            </a:r>
            <a:r>
              <a:rPr lang="es-CL" dirty="0" err="1" smtClean="0"/>
              <a:t>línea</a:t>
            </a:r>
            <a:r>
              <a:rPr lang="es-CL" dirty="0" smtClean="0"/>
              <a:t> comienza en el punto que representa ese instante y encima se coloca el objeto. Si el objeto es destruido durante la </a:t>
            </a:r>
            <a:r>
              <a:rPr lang="es-CL" dirty="0" err="1" smtClean="0"/>
              <a:t>interacción</a:t>
            </a:r>
            <a:r>
              <a:rPr lang="es-CL" dirty="0" smtClean="0"/>
              <a:t> que muestra el diagrama, la </a:t>
            </a:r>
            <a:r>
              <a:rPr lang="es-CL" dirty="0" err="1" smtClean="0"/>
              <a:t>línea</a:t>
            </a:r>
            <a:r>
              <a:rPr lang="es-CL" dirty="0" smtClean="0"/>
              <a:t> de vida termina en ese punto y se </a:t>
            </a:r>
            <a:r>
              <a:rPr lang="es-CL" dirty="0" err="1" smtClean="0"/>
              <a:t>señala</a:t>
            </a:r>
            <a:r>
              <a:rPr lang="es-CL" dirty="0" smtClean="0"/>
              <a:t> con un aspa de ancho equivalente al del foco de control.</a:t>
            </a:r>
          </a:p>
          <a:p>
            <a:pPr fontAlgn="base"/>
            <a:endParaRPr lang="es-CL" dirty="0" smtClean="0"/>
          </a:p>
          <a:p>
            <a:pPr fontAlgn="base"/>
            <a:r>
              <a:rPr lang="es-CL" dirty="0" smtClean="0"/>
              <a:t>En el caso de que un objeto existiese al principio de la </a:t>
            </a:r>
            <a:r>
              <a:rPr lang="es-CL" dirty="0" err="1" smtClean="0"/>
              <a:t>interacción</a:t>
            </a:r>
            <a:r>
              <a:rPr lang="es-CL" dirty="0" smtClean="0"/>
              <a:t> representada en el diagrama, dicho objeto se situará en la parte superior del diagrama, por encima del primer mensaje. Si un objeto no es eliminado en el tiempo que dura la </a:t>
            </a:r>
            <a:r>
              <a:rPr lang="es-CL" dirty="0" err="1" smtClean="0"/>
              <a:t>interacción</a:t>
            </a:r>
            <a:r>
              <a:rPr lang="es-CL" dirty="0" smtClean="0"/>
              <a:t>, su </a:t>
            </a:r>
            <a:r>
              <a:rPr lang="es-CL" dirty="0" err="1" smtClean="0"/>
              <a:t>línea</a:t>
            </a:r>
            <a:r>
              <a:rPr lang="es-CL" dirty="0" smtClean="0"/>
              <a:t> de vida se prolonga hasta la parte inferior del diagrama.</a:t>
            </a:r>
          </a:p>
          <a:p>
            <a:pPr fontAlgn="base"/>
            <a:endParaRPr lang="es-CL" dirty="0" smtClean="0"/>
          </a:p>
          <a:p>
            <a:pPr fontAlgn="base"/>
            <a:r>
              <a:rPr lang="es-CL" dirty="0" smtClean="0"/>
              <a:t>La </a:t>
            </a:r>
            <a:r>
              <a:rPr lang="es-CL" dirty="0" err="1" smtClean="0"/>
              <a:t>línea</a:t>
            </a:r>
            <a:r>
              <a:rPr lang="es-CL" dirty="0" smtClean="0"/>
              <a:t> de vida de un objeto puede desplegarse en dos o </a:t>
            </a:r>
            <a:r>
              <a:rPr lang="es-CL" dirty="0" err="1" smtClean="0"/>
              <a:t>más</a:t>
            </a:r>
            <a:r>
              <a:rPr lang="es-CL" dirty="0" smtClean="0"/>
              <a:t> </a:t>
            </a:r>
            <a:r>
              <a:rPr lang="es-CL" dirty="0" err="1" smtClean="0"/>
              <a:t>líneas</a:t>
            </a:r>
            <a:r>
              <a:rPr lang="es-CL" dirty="0" smtClean="0"/>
              <a:t> para mostrar los diferentes flujos de mensajes que puede intercambiar un objeto, dependiendo de alguna </a:t>
            </a:r>
            <a:r>
              <a:rPr lang="es-CL" dirty="0" err="1" smtClean="0"/>
              <a:t>condición</a:t>
            </a:r>
            <a:r>
              <a:rPr lang="es-CL" dirty="0" smtClean="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79512" y="123597"/>
            <a:ext cx="8784976" cy="4524315"/>
          </a:xfrm>
          <a:prstGeom prst="rect">
            <a:avLst/>
          </a:prstGeom>
        </p:spPr>
        <p:txBody>
          <a:bodyPr wrap="square">
            <a:spAutoFit/>
          </a:bodyPr>
          <a:lstStyle/>
          <a:p>
            <a:pPr fontAlgn="base"/>
            <a:r>
              <a:rPr lang="es-CL" b="1" i="1" dirty="0" smtClean="0"/>
              <a:t>Foco de control o </a:t>
            </a:r>
            <a:r>
              <a:rPr lang="es-CL" b="1" i="1" dirty="0" err="1" smtClean="0"/>
              <a:t>activación</a:t>
            </a:r>
            <a:endParaRPr lang="es-CL" b="1" i="1" dirty="0" smtClean="0"/>
          </a:p>
          <a:p>
            <a:pPr fontAlgn="base"/>
            <a:endParaRPr lang="es-CL" dirty="0" smtClean="0"/>
          </a:p>
          <a:p>
            <a:pPr fontAlgn="base"/>
            <a:r>
              <a:rPr lang="es-CL" dirty="0" smtClean="0"/>
              <a:t>Se representa como un </a:t>
            </a:r>
            <a:r>
              <a:rPr lang="es-CL" dirty="0" err="1" smtClean="0"/>
              <a:t>rectángulo</a:t>
            </a:r>
            <a:r>
              <a:rPr lang="es-CL" dirty="0" smtClean="0"/>
              <a:t> delgado superpuesto a la </a:t>
            </a:r>
            <a:r>
              <a:rPr lang="es-CL" dirty="0" err="1" smtClean="0"/>
              <a:t>línea</a:t>
            </a:r>
            <a:r>
              <a:rPr lang="es-CL" dirty="0" smtClean="0"/>
              <a:t> de vida del objeto. Su largo </a:t>
            </a:r>
            <a:r>
              <a:rPr lang="es-CL" dirty="0" err="1" smtClean="0"/>
              <a:t>dependera</a:t>
            </a:r>
            <a:r>
              <a:rPr lang="es-CL" dirty="0" smtClean="0"/>
              <a:t>́ de la </a:t>
            </a:r>
            <a:r>
              <a:rPr lang="es-CL" dirty="0" err="1" smtClean="0"/>
              <a:t>duración</a:t>
            </a:r>
            <a:r>
              <a:rPr lang="es-CL" dirty="0" smtClean="0"/>
              <a:t> de la </a:t>
            </a:r>
            <a:r>
              <a:rPr lang="es-CL" dirty="0" err="1" smtClean="0"/>
              <a:t>acción</a:t>
            </a:r>
            <a:r>
              <a:rPr lang="es-CL" dirty="0" smtClean="0"/>
              <a:t>. La parte superior del </a:t>
            </a:r>
            <a:r>
              <a:rPr lang="es-CL" dirty="0" err="1" smtClean="0"/>
              <a:t>rectángulo</a:t>
            </a:r>
            <a:r>
              <a:rPr lang="es-CL" dirty="0" smtClean="0"/>
              <a:t> indica el inicio de una </a:t>
            </a:r>
            <a:r>
              <a:rPr lang="es-CL" dirty="0" err="1" smtClean="0"/>
              <a:t>acción</a:t>
            </a:r>
            <a:r>
              <a:rPr lang="es-CL" dirty="0" smtClean="0"/>
              <a:t> ejecutada por el objeto y la parte inferior su </a:t>
            </a:r>
            <a:r>
              <a:rPr lang="es-CL" dirty="0" err="1" smtClean="0"/>
              <a:t>finalización</a:t>
            </a:r>
            <a:endParaRPr lang="es-CL" i="1" dirty="0" smtClean="0"/>
          </a:p>
          <a:p>
            <a:pPr fontAlgn="base"/>
            <a:endParaRPr lang="es-CL" i="1" dirty="0" smtClean="0"/>
          </a:p>
          <a:p>
            <a:pPr fontAlgn="base"/>
            <a:r>
              <a:rPr lang="es-CL" b="1" i="1" dirty="0" smtClean="0"/>
              <a:t>Mensaje</a:t>
            </a:r>
            <a:endParaRPr lang="es-CL" b="1" dirty="0" smtClean="0"/>
          </a:p>
          <a:p>
            <a:pPr fontAlgn="base"/>
            <a:endParaRPr lang="es-CL" dirty="0" smtClean="0"/>
          </a:p>
          <a:p>
            <a:pPr fontAlgn="base"/>
            <a:r>
              <a:rPr lang="es-CL" dirty="0" smtClean="0"/>
              <a:t>Un mensaje se representa como una flecha horizontal entre las </a:t>
            </a:r>
            <a:r>
              <a:rPr lang="es-CL" dirty="0" err="1" smtClean="0"/>
              <a:t>líneas</a:t>
            </a:r>
            <a:r>
              <a:rPr lang="es-CL" dirty="0" smtClean="0"/>
              <a:t> de vida de los objetos que intercambian el mensaje. La flecha va desde el objeto que </a:t>
            </a:r>
            <a:r>
              <a:rPr lang="es-CL" dirty="0" err="1" smtClean="0"/>
              <a:t>envía</a:t>
            </a:r>
            <a:r>
              <a:rPr lang="es-CL" dirty="0" smtClean="0"/>
              <a:t> el mensaje al que lo recibe. </a:t>
            </a:r>
            <a:r>
              <a:rPr lang="es-CL" dirty="0" err="1" smtClean="0"/>
              <a:t>Además</a:t>
            </a:r>
            <a:r>
              <a:rPr lang="es-CL" dirty="0" smtClean="0"/>
              <a:t>, un objeto puede mandarse un mensaje a sí mismo, en este caso la flecha comienza y termina en su </a:t>
            </a:r>
            <a:r>
              <a:rPr lang="es-CL" dirty="0" err="1" smtClean="0"/>
              <a:t>línea</a:t>
            </a:r>
            <a:r>
              <a:rPr lang="es-CL" dirty="0" smtClean="0"/>
              <a:t> de vida.</a:t>
            </a:r>
          </a:p>
          <a:p>
            <a:pPr fontAlgn="base"/>
            <a:r>
              <a:rPr lang="es-CL" dirty="0" smtClean="0"/>
              <a:t>La flecha tiene asociada una etiqueta con el nombre del mensaje y los argumentos. </a:t>
            </a:r>
            <a:r>
              <a:rPr lang="es-CL" dirty="0" err="1" smtClean="0"/>
              <a:t>También</a:t>
            </a:r>
            <a:r>
              <a:rPr lang="es-CL" dirty="0" smtClean="0"/>
              <a:t> pueden ser etiquetados los mensajes con un </a:t>
            </a:r>
            <a:r>
              <a:rPr lang="es-CL" dirty="0" err="1" smtClean="0"/>
              <a:t>número</a:t>
            </a:r>
            <a:r>
              <a:rPr lang="es-CL" dirty="0" smtClean="0"/>
              <a:t> de secuencia, sin embargo, este </a:t>
            </a:r>
            <a:r>
              <a:rPr lang="es-CL" dirty="0" err="1" smtClean="0"/>
              <a:t>número</a:t>
            </a:r>
            <a:r>
              <a:rPr lang="es-CL" dirty="0" smtClean="0"/>
              <a:t> no es necesario porque la </a:t>
            </a:r>
            <a:r>
              <a:rPr lang="es-CL" dirty="0" err="1" smtClean="0"/>
              <a:t>localización</a:t>
            </a:r>
            <a:r>
              <a:rPr lang="es-CL" dirty="0" smtClean="0"/>
              <a:t> </a:t>
            </a:r>
            <a:r>
              <a:rPr lang="es-CL" dirty="0" err="1" smtClean="0"/>
              <a:t>física</a:t>
            </a:r>
            <a:r>
              <a:rPr lang="es-CL" dirty="0" smtClean="0"/>
              <a:t> de las flechas que representan a los mensajes ya indica el orden de los mismos.</a:t>
            </a:r>
            <a:endParaRPr lang="es-CL"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anuel.cillero.es/wp-content/uploads/2013/11/secuencia.png?x28872"/>
          <p:cNvPicPr>
            <a:picLocks noChangeAspect="1" noChangeArrowheads="1"/>
          </p:cNvPicPr>
          <p:nvPr/>
        </p:nvPicPr>
        <p:blipFill>
          <a:blip r:embed="rId2" cstate="print"/>
          <a:srcRect/>
          <a:stretch>
            <a:fillRect/>
          </a:stretch>
        </p:blipFill>
        <p:spPr bwMode="auto">
          <a:xfrm>
            <a:off x="155575" y="313928"/>
            <a:ext cx="8858250" cy="4267200"/>
          </a:xfrm>
          <a:prstGeom prst="rect">
            <a:avLst/>
          </a:prstGeom>
          <a:noFill/>
        </p:spPr>
      </p:pic>
      <p:sp>
        <p:nvSpPr>
          <p:cNvPr id="5" name="4 Rectángulo"/>
          <p:cNvSpPr/>
          <p:nvPr/>
        </p:nvSpPr>
        <p:spPr>
          <a:xfrm>
            <a:off x="179512" y="5157192"/>
            <a:ext cx="8784976" cy="1477328"/>
          </a:xfrm>
          <a:prstGeom prst="rect">
            <a:avLst/>
          </a:prstGeom>
        </p:spPr>
        <p:txBody>
          <a:bodyPr wrap="square">
            <a:spAutoFit/>
          </a:bodyPr>
          <a:lstStyle/>
          <a:p>
            <a:r>
              <a:rPr lang="es-CL" dirty="0" smtClean="0"/>
              <a:t>Los mensajes pueden presentar </a:t>
            </a:r>
            <a:r>
              <a:rPr lang="es-CL" dirty="0" err="1" smtClean="0"/>
              <a:t>también</a:t>
            </a:r>
            <a:r>
              <a:rPr lang="es-CL" dirty="0" smtClean="0"/>
              <a:t> condiciones e iteraciones. Una </a:t>
            </a:r>
            <a:r>
              <a:rPr lang="es-CL" dirty="0" err="1" smtClean="0"/>
              <a:t>condición</a:t>
            </a:r>
            <a:r>
              <a:rPr lang="es-CL" dirty="0" smtClean="0"/>
              <a:t> se representa mediante una </a:t>
            </a:r>
            <a:r>
              <a:rPr lang="es-CL" dirty="0" err="1" smtClean="0"/>
              <a:t>expresión</a:t>
            </a:r>
            <a:r>
              <a:rPr lang="es-CL" dirty="0" smtClean="0"/>
              <a:t> booleana encerrada entre corchetes junto a un mensaje, e indica que ese mensaje </a:t>
            </a:r>
            <a:r>
              <a:rPr lang="es-CL" dirty="0" err="1" smtClean="0"/>
              <a:t>sólo</a:t>
            </a:r>
            <a:r>
              <a:rPr lang="es-CL" dirty="0" smtClean="0"/>
              <a:t> es enviado en caso de ser cierta la </a:t>
            </a:r>
            <a:r>
              <a:rPr lang="es-CL" dirty="0" err="1" smtClean="0"/>
              <a:t>condición</a:t>
            </a:r>
            <a:r>
              <a:rPr lang="es-CL" dirty="0" smtClean="0"/>
              <a:t>. Una </a:t>
            </a:r>
            <a:r>
              <a:rPr lang="es-CL" dirty="0" err="1" smtClean="0"/>
              <a:t>iteración</a:t>
            </a:r>
            <a:r>
              <a:rPr lang="es-CL" dirty="0" smtClean="0"/>
              <a:t> se representa con un asterisco y una </a:t>
            </a:r>
            <a:r>
              <a:rPr lang="es-CL" dirty="0" err="1" smtClean="0"/>
              <a:t>expresión</a:t>
            </a:r>
            <a:r>
              <a:rPr lang="es-CL" dirty="0" smtClean="0"/>
              <a:t> entre corchetes, que indica el </a:t>
            </a:r>
            <a:r>
              <a:rPr lang="es-CL" dirty="0" err="1" smtClean="0"/>
              <a:t>número</a:t>
            </a:r>
            <a:r>
              <a:rPr lang="es-CL" dirty="0" smtClean="0"/>
              <a:t> de veces que se produce.</a:t>
            </a:r>
            <a:endParaRPr lang="es-CL"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7504" y="44624"/>
            <a:ext cx="8928992" cy="1754326"/>
          </a:xfrm>
          <a:prstGeom prst="rect">
            <a:avLst/>
          </a:prstGeom>
        </p:spPr>
        <p:txBody>
          <a:bodyPr wrap="square">
            <a:spAutoFit/>
          </a:bodyPr>
          <a:lstStyle/>
          <a:p>
            <a:pPr fontAlgn="base"/>
            <a:r>
              <a:rPr lang="es-CL" b="1" dirty="0" smtClean="0"/>
              <a:t>Ejemplo</a:t>
            </a:r>
          </a:p>
          <a:p>
            <a:pPr fontAlgn="base"/>
            <a:endParaRPr lang="es-CL" b="1" dirty="0" smtClean="0"/>
          </a:p>
          <a:p>
            <a:pPr fontAlgn="base"/>
            <a:r>
              <a:rPr lang="es-CL" dirty="0" smtClean="0"/>
              <a:t>Diagrama de secuencia para el caso de uso: Prestar un ejemplar de una aplicación encargada de los prestamos y reservas de una biblioteca:</a:t>
            </a:r>
          </a:p>
          <a:p>
            <a:r>
              <a:rPr lang="es-CL" dirty="0" smtClean="0"/>
              <a:t/>
            </a:r>
            <a:br>
              <a:rPr lang="es-CL" dirty="0" smtClean="0"/>
            </a:br>
            <a:endParaRPr lang="es-CL" dirty="0"/>
          </a:p>
        </p:txBody>
      </p:sp>
      <p:pic>
        <p:nvPicPr>
          <p:cNvPr id="67586" name="Picture 2" descr="undefined"/>
          <p:cNvPicPr>
            <a:picLocks noChangeAspect="1" noChangeArrowheads="1"/>
          </p:cNvPicPr>
          <p:nvPr/>
        </p:nvPicPr>
        <p:blipFill>
          <a:blip r:embed="rId2" cstate="print"/>
          <a:srcRect/>
          <a:stretch>
            <a:fillRect/>
          </a:stretch>
        </p:blipFill>
        <p:spPr bwMode="auto">
          <a:xfrm>
            <a:off x="371599" y="1235097"/>
            <a:ext cx="8232849" cy="5506271"/>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Resultado de imagen para diagrama de secuencias ejemplos"/>
          <p:cNvPicPr>
            <a:picLocks noChangeAspect="1" noChangeArrowheads="1"/>
          </p:cNvPicPr>
          <p:nvPr/>
        </p:nvPicPr>
        <p:blipFill>
          <a:blip r:embed="rId2" cstate="print"/>
          <a:srcRect/>
          <a:stretch>
            <a:fillRect/>
          </a:stretch>
        </p:blipFill>
        <p:spPr bwMode="auto">
          <a:xfrm>
            <a:off x="1483016" y="1844824"/>
            <a:ext cx="5897296" cy="4116314"/>
          </a:xfrm>
          <a:prstGeom prst="rect">
            <a:avLst/>
          </a:prstGeom>
          <a:noFill/>
        </p:spPr>
      </p:pic>
      <p:sp>
        <p:nvSpPr>
          <p:cNvPr id="5" name="4 Rectángulo"/>
          <p:cNvSpPr/>
          <p:nvPr/>
        </p:nvSpPr>
        <p:spPr>
          <a:xfrm>
            <a:off x="107504" y="908720"/>
            <a:ext cx="8856984" cy="369332"/>
          </a:xfrm>
          <a:prstGeom prst="rect">
            <a:avLst/>
          </a:prstGeom>
        </p:spPr>
        <p:txBody>
          <a:bodyPr wrap="square">
            <a:spAutoFit/>
          </a:bodyPr>
          <a:lstStyle/>
          <a:p>
            <a:r>
              <a:rPr lang="es-CL" dirty="0" smtClean="0"/>
              <a:t>Ejemplo de la secuencia de un usuario del metro para comprar un ticket</a:t>
            </a:r>
            <a:endParaRPr lang="es-CL"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Resultado de imagen para diagrama de secuencias ejemplos"/>
          <p:cNvPicPr>
            <a:picLocks noChangeAspect="1" noChangeArrowheads="1"/>
          </p:cNvPicPr>
          <p:nvPr/>
        </p:nvPicPr>
        <p:blipFill>
          <a:blip r:embed="rId2" cstate="print"/>
          <a:srcRect/>
          <a:stretch>
            <a:fillRect/>
          </a:stretch>
        </p:blipFill>
        <p:spPr bwMode="auto">
          <a:xfrm>
            <a:off x="1496183" y="1174600"/>
            <a:ext cx="5956137" cy="4918696"/>
          </a:xfrm>
          <a:prstGeom prst="rect">
            <a:avLst/>
          </a:prstGeom>
          <a:noFill/>
        </p:spPr>
      </p:pic>
      <p:sp>
        <p:nvSpPr>
          <p:cNvPr id="5" name="4 Rectángulo"/>
          <p:cNvSpPr/>
          <p:nvPr/>
        </p:nvSpPr>
        <p:spPr>
          <a:xfrm>
            <a:off x="179512" y="260648"/>
            <a:ext cx="8856984" cy="646331"/>
          </a:xfrm>
          <a:prstGeom prst="rect">
            <a:avLst/>
          </a:prstGeom>
        </p:spPr>
        <p:txBody>
          <a:bodyPr wrap="square">
            <a:spAutoFit/>
          </a:bodyPr>
          <a:lstStyle/>
          <a:p>
            <a:r>
              <a:rPr lang="es-CL" dirty="0" smtClean="0"/>
              <a:t>La secuencia nos dice el camino y el proceso que toman las decisiones y los mensajes que se </a:t>
            </a:r>
            <a:r>
              <a:rPr lang="es-CL" dirty="0" err="1" smtClean="0"/>
              <a:t>envian</a:t>
            </a:r>
            <a:r>
              <a:rPr lang="es-CL" dirty="0" smtClean="0"/>
              <a:t> entre los objetos para completar una tarea</a:t>
            </a:r>
            <a:endParaRPr lang="es-CL"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4624"/>
            <a:ext cx="8229600" cy="648072"/>
          </a:xfrm>
        </p:spPr>
        <p:txBody>
          <a:bodyPr>
            <a:noAutofit/>
          </a:bodyPr>
          <a:lstStyle/>
          <a:p>
            <a:r>
              <a:rPr lang="es-CL" sz="2400" dirty="0" smtClean="0"/>
              <a:t>Caso de Uso y Diagrama de Secuencias</a:t>
            </a:r>
            <a:br>
              <a:rPr lang="es-CL" sz="2400" dirty="0" smtClean="0"/>
            </a:br>
            <a:r>
              <a:rPr lang="es-CL" sz="2400" dirty="0" err="1" smtClean="0"/>
              <a:t>Login</a:t>
            </a:r>
            <a:endParaRPr lang="es-CL" sz="2400" dirty="0"/>
          </a:p>
        </p:txBody>
      </p:sp>
      <p:pic>
        <p:nvPicPr>
          <p:cNvPr id="68610" name="Picture 2" descr="https://k30.kn3.net/taringa/7/8/8/8/B/1/OSCARXDXXX/80F.jpg"/>
          <p:cNvPicPr>
            <a:picLocks noChangeAspect="1" noChangeArrowheads="1"/>
          </p:cNvPicPr>
          <p:nvPr/>
        </p:nvPicPr>
        <p:blipFill>
          <a:blip r:embed="rId2" cstate="print"/>
          <a:srcRect/>
          <a:stretch>
            <a:fillRect/>
          </a:stretch>
        </p:blipFill>
        <p:spPr bwMode="auto">
          <a:xfrm>
            <a:off x="2051719" y="764704"/>
            <a:ext cx="5129245" cy="6021289"/>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s://k46.kn3.net/taringa/0/9/7/1/F/9/OSCARXDXXX/408.jpg"/>
          <p:cNvPicPr>
            <a:picLocks noChangeAspect="1" noChangeArrowheads="1"/>
          </p:cNvPicPr>
          <p:nvPr/>
        </p:nvPicPr>
        <p:blipFill>
          <a:blip r:embed="rId2" cstate="print"/>
          <a:srcRect/>
          <a:stretch>
            <a:fillRect/>
          </a:stretch>
        </p:blipFill>
        <p:spPr bwMode="auto">
          <a:xfrm>
            <a:off x="1523728" y="44624"/>
            <a:ext cx="5099224" cy="6719539"/>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https://k46.kn3.net/taringa/E/4/D/1/0/9/OSCARXDXXX/49D.jpg"/>
          <p:cNvPicPr>
            <a:picLocks noChangeAspect="1" noChangeArrowheads="1"/>
          </p:cNvPicPr>
          <p:nvPr/>
        </p:nvPicPr>
        <p:blipFill>
          <a:blip r:embed="rId2" cstate="print"/>
          <a:srcRect/>
          <a:stretch>
            <a:fillRect/>
          </a:stretch>
        </p:blipFill>
        <p:spPr bwMode="auto">
          <a:xfrm>
            <a:off x="755576" y="463251"/>
            <a:ext cx="7715250" cy="6134101"/>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432048" y="547226"/>
            <a:ext cx="8388424" cy="1369606"/>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CL" sz="1000" b="0" i="0" u="sng" strike="noStrike" cap="none" normalizeH="0" baseline="0" dirty="0" smtClean="0">
                <a:ln>
                  <a:noFill/>
                </a:ln>
                <a:solidFill>
                  <a:srgbClr val="5CB3FA"/>
                </a:solidFill>
                <a:effectLst/>
                <a:latin typeface="Lato"/>
                <a:cs typeface="Arial" pitchFamily="34" charset="0"/>
                <a:hlinkClick r:id="rId2"/>
              </a:rPr>
              <a:t>  </a:t>
            </a:r>
            <a:r>
              <a:rPr kumimoji="0" lang="es-CL" sz="2600" b="0" i="0" u="sng" strike="noStrike" cap="none" normalizeH="0" baseline="0" dirty="0" smtClean="0">
                <a:ln>
                  <a:noFill/>
                </a:ln>
                <a:solidFill>
                  <a:srgbClr val="5CB3FA"/>
                </a:solidFill>
                <a:effectLst/>
                <a:latin typeface="Lato"/>
                <a:cs typeface="Arial" pitchFamily="34" charset="0"/>
              </a:rPr>
              <a:t> </a:t>
            </a:r>
            <a:r>
              <a:rPr kumimoji="0" lang="es-CL" sz="1000" b="0" i="0" u="sng" strike="noStrike" cap="none" normalizeH="0" baseline="0" dirty="0" smtClean="0">
                <a:ln>
                  <a:noFill/>
                </a:ln>
                <a:solidFill>
                  <a:srgbClr val="5CB3FA"/>
                </a:solidFill>
                <a:effectLst/>
                <a:latin typeface="Lato"/>
                <a:cs typeface="Arial" pitchFamily="34" charset="0"/>
              </a:rPr>
              <a:t>              </a:t>
            </a:r>
            <a:r>
              <a:rPr kumimoji="0" lang="es-CL" sz="1000" b="1" i="0" u="none" strike="noStrike" cap="none" normalizeH="0" baseline="0" dirty="0" smtClean="0">
                <a:ln>
                  <a:noFill/>
                </a:ln>
                <a:solidFill>
                  <a:srgbClr val="494D50"/>
                </a:solidFill>
                <a:effectLst/>
                <a:latin typeface="Lato"/>
                <a:cs typeface="Arial" pitchFamily="34" charset="0"/>
              </a:rPr>
              <a:t>Clase Frontera:</a:t>
            </a:r>
            <a:r>
              <a:rPr kumimoji="0" lang="es-CL" sz="1000" b="0" i="0" u="sng" strike="noStrike" cap="none" normalizeH="0" baseline="0" dirty="0" smtClean="0">
                <a:ln>
                  <a:noFill/>
                </a:ln>
                <a:solidFill>
                  <a:srgbClr val="494D50"/>
                </a:solidFill>
                <a:effectLst/>
                <a:latin typeface="Lato"/>
                <a:cs typeface="Arial" pitchFamily="34" charset="0"/>
              </a:rPr>
              <a:t> o &lt;&lt;</a:t>
            </a:r>
            <a:r>
              <a:rPr kumimoji="0" lang="es-CL" sz="1000" b="0" i="0" u="sng" strike="noStrike" cap="none" normalizeH="0" baseline="0" dirty="0" err="1" smtClean="0">
                <a:ln>
                  <a:noFill/>
                </a:ln>
                <a:solidFill>
                  <a:srgbClr val="494D50"/>
                </a:solidFill>
                <a:effectLst/>
                <a:latin typeface="Lato"/>
                <a:cs typeface="Arial" pitchFamily="34" charset="0"/>
              </a:rPr>
              <a:t>boundary</a:t>
            </a:r>
            <a:r>
              <a:rPr kumimoji="0" lang="es-CL" sz="1000" b="0" i="0" u="sng" strike="noStrike" cap="none" normalizeH="0" baseline="0" dirty="0" smtClean="0">
                <a:ln>
                  <a:noFill/>
                </a:ln>
                <a:solidFill>
                  <a:srgbClr val="494D50"/>
                </a:solidFill>
                <a:effectLst/>
                <a:latin typeface="Lato"/>
                <a:cs typeface="Arial" pitchFamily="34" charset="0"/>
              </a:rPr>
              <a:t>&gt;&gt; se refiere técnicamente a la interfaz con la que interactúa el individuo. </a:t>
            </a:r>
            <a:r>
              <a:rPr kumimoji="0" lang="es-CL" sz="800" b="0" i="0" u="sng" strike="noStrike" cap="none" normalizeH="0" baseline="0" dirty="0" smtClean="0">
                <a:ln>
                  <a:noFill/>
                </a:ln>
                <a:solidFill>
                  <a:schemeClr val="tx1"/>
                </a:solidFill>
                <a:effectLst/>
                <a:latin typeface="Arial" pitchFamily="34" charset="0"/>
                <a:cs typeface="Arial" pitchFamily="34" charset="0"/>
              </a:rPr>
              <a:t/>
            </a:r>
            <a:br>
              <a:rPr kumimoji="0" lang="es-CL" sz="800" b="0" i="0" u="sng" strike="noStrike" cap="none" normalizeH="0" baseline="0" dirty="0" smtClean="0">
                <a:ln>
                  <a:noFill/>
                </a:ln>
                <a:solidFill>
                  <a:schemeClr val="tx1"/>
                </a:solidFill>
                <a:effectLst/>
                <a:latin typeface="Arial" pitchFamily="34" charset="0"/>
                <a:cs typeface="Arial" pitchFamily="34" charset="0"/>
              </a:rPr>
            </a:br>
            <a:r>
              <a:rPr kumimoji="0" lang="es-CL" sz="1000" b="0" i="0" u="none" strike="noStrike" cap="none" normalizeH="0" baseline="0" dirty="0" smtClean="0">
                <a:ln>
                  <a:noFill/>
                </a:ln>
                <a:solidFill>
                  <a:srgbClr val="2E96EC"/>
                </a:solidFill>
                <a:effectLst/>
                <a:latin typeface="Lato"/>
                <a:cs typeface="Arial" pitchFamily="34" charset="0"/>
                <a:hlinkClick r:id="rId3"/>
              </a:rPr>
              <a:t>  </a:t>
            </a:r>
            <a:r>
              <a:rPr kumimoji="0" lang="es-CL" sz="2600" b="0" i="0" u="none" strike="noStrike" cap="none" normalizeH="0" baseline="0" dirty="0" smtClean="0">
                <a:ln>
                  <a:noFill/>
                </a:ln>
                <a:solidFill>
                  <a:srgbClr val="2E96EC"/>
                </a:solidFill>
                <a:effectLst/>
                <a:latin typeface="Lato"/>
                <a:cs typeface="Arial" pitchFamily="34" charset="0"/>
              </a:rPr>
              <a:t> </a:t>
            </a:r>
            <a:r>
              <a:rPr kumimoji="0" lang="es-CL" sz="1000" b="0" i="0" u="none" strike="noStrike" cap="none" normalizeH="0" baseline="0" dirty="0" smtClean="0">
                <a:ln>
                  <a:noFill/>
                </a:ln>
                <a:solidFill>
                  <a:srgbClr val="2E96EC"/>
                </a:solidFill>
                <a:effectLst/>
                <a:latin typeface="Lato"/>
                <a:cs typeface="Arial" pitchFamily="34" charset="0"/>
              </a:rPr>
              <a:t>            </a:t>
            </a:r>
            <a:r>
              <a:rPr kumimoji="0" lang="es-CL" sz="1000" b="0" i="0" u="none" strike="noStrike" cap="none" normalizeH="0" baseline="0" dirty="0" smtClean="0">
                <a:ln>
                  <a:noFill/>
                </a:ln>
                <a:solidFill>
                  <a:srgbClr val="494D50"/>
                </a:solidFill>
                <a:effectLst/>
                <a:latin typeface="Lato"/>
                <a:cs typeface="Arial" pitchFamily="34" charset="0"/>
              </a:rPr>
              <a:t> </a:t>
            </a:r>
            <a:r>
              <a:rPr kumimoji="0" lang="es-CL" sz="1000" b="1" i="0" u="none" strike="noStrike" cap="none" normalizeH="0" baseline="0" dirty="0" smtClean="0">
                <a:ln>
                  <a:noFill/>
                </a:ln>
                <a:solidFill>
                  <a:srgbClr val="494D50"/>
                </a:solidFill>
                <a:effectLst/>
                <a:latin typeface="Lato"/>
                <a:cs typeface="Arial" pitchFamily="34" charset="0"/>
              </a:rPr>
              <a:t>Clase control:</a:t>
            </a:r>
            <a:r>
              <a:rPr kumimoji="0" lang="es-CL" sz="1000" b="0" i="0" u="none" strike="noStrike" cap="none" normalizeH="0" baseline="0" dirty="0" smtClean="0">
                <a:ln>
                  <a:noFill/>
                </a:ln>
                <a:solidFill>
                  <a:srgbClr val="494D50"/>
                </a:solidFill>
                <a:effectLst/>
                <a:latin typeface="Lato"/>
                <a:cs typeface="Arial" pitchFamily="34" charset="0"/>
              </a:rPr>
              <a:t> representa algún proceso, validación, actividad lógica del sistema para llevar a cabo un pedido. </a:t>
            </a:r>
            <a:r>
              <a:rPr kumimoji="0" lang="es-CL" sz="800" b="0" i="0" u="none" strike="noStrike" cap="none" normalizeH="0" baseline="0" dirty="0" smtClean="0">
                <a:ln>
                  <a:noFill/>
                </a:ln>
                <a:solidFill>
                  <a:schemeClr val="tx1"/>
                </a:solidFill>
                <a:effectLst/>
                <a:latin typeface="Arial" pitchFamily="34" charset="0"/>
                <a:cs typeface="Arial" pitchFamily="34" charset="0"/>
              </a:rPr>
              <a:t/>
            </a:r>
            <a:br>
              <a:rPr kumimoji="0" lang="es-CL" sz="800" b="0" i="0" u="none" strike="noStrike" cap="none" normalizeH="0" baseline="0" dirty="0" smtClean="0">
                <a:ln>
                  <a:noFill/>
                </a:ln>
                <a:solidFill>
                  <a:schemeClr val="tx1"/>
                </a:solidFill>
                <a:effectLst/>
                <a:latin typeface="Arial" pitchFamily="34" charset="0"/>
                <a:cs typeface="Arial" pitchFamily="34" charset="0"/>
              </a:rPr>
            </a:br>
            <a:r>
              <a:rPr kumimoji="0" lang="es-CL" sz="1000" b="0" i="0" u="none" strike="noStrike" cap="none" normalizeH="0" baseline="0" dirty="0" smtClean="0">
                <a:ln>
                  <a:noFill/>
                </a:ln>
                <a:solidFill>
                  <a:srgbClr val="2E96EC"/>
                </a:solidFill>
                <a:effectLst/>
                <a:latin typeface="Lato"/>
                <a:cs typeface="Arial" pitchFamily="34" charset="0"/>
                <a:hlinkClick r:id="rId4"/>
              </a:rPr>
              <a:t>  </a:t>
            </a:r>
            <a:r>
              <a:rPr kumimoji="0" lang="es-CL" sz="2700" b="0" i="0" u="none" strike="noStrike" cap="none" normalizeH="0" baseline="0" dirty="0" smtClean="0">
                <a:ln>
                  <a:noFill/>
                </a:ln>
                <a:solidFill>
                  <a:srgbClr val="2E96EC"/>
                </a:solidFill>
                <a:effectLst/>
                <a:latin typeface="Lato"/>
                <a:cs typeface="Arial" pitchFamily="34" charset="0"/>
              </a:rPr>
              <a:t> </a:t>
            </a:r>
            <a:r>
              <a:rPr kumimoji="0" lang="es-CL" sz="1000" b="0" i="0" u="none" strike="noStrike" cap="none" normalizeH="0" baseline="0" dirty="0" smtClean="0">
                <a:ln>
                  <a:noFill/>
                </a:ln>
                <a:solidFill>
                  <a:srgbClr val="2E96EC"/>
                </a:solidFill>
                <a:effectLst/>
                <a:latin typeface="Lato"/>
                <a:cs typeface="Arial" pitchFamily="34" charset="0"/>
              </a:rPr>
              <a:t>              </a:t>
            </a:r>
            <a:r>
              <a:rPr kumimoji="0" lang="es-CL" sz="1000" b="0" i="0" u="none" strike="noStrike" cap="none" normalizeH="0" baseline="0" dirty="0" smtClean="0">
                <a:ln>
                  <a:noFill/>
                </a:ln>
                <a:solidFill>
                  <a:srgbClr val="494D50"/>
                </a:solidFill>
                <a:effectLst/>
                <a:latin typeface="Lato"/>
                <a:cs typeface="Arial" pitchFamily="34" charset="0"/>
              </a:rPr>
              <a:t> </a:t>
            </a:r>
            <a:r>
              <a:rPr kumimoji="0" lang="es-CL" sz="1000" b="1" i="0" u="none" strike="noStrike" cap="none" normalizeH="0" baseline="0" dirty="0" smtClean="0">
                <a:ln>
                  <a:noFill/>
                </a:ln>
                <a:solidFill>
                  <a:srgbClr val="494D50"/>
                </a:solidFill>
                <a:effectLst/>
                <a:latin typeface="Lato"/>
                <a:cs typeface="Arial" pitchFamily="34" charset="0"/>
              </a:rPr>
              <a:t>Clase entidad:</a:t>
            </a:r>
            <a:r>
              <a:rPr kumimoji="0" lang="es-CL" sz="1000" b="0" i="0" u="none" strike="noStrike" cap="none" normalizeH="0" baseline="0" dirty="0" smtClean="0">
                <a:ln>
                  <a:noFill/>
                </a:ln>
                <a:solidFill>
                  <a:srgbClr val="494D50"/>
                </a:solidFill>
                <a:effectLst/>
                <a:latin typeface="Lato"/>
                <a:cs typeface="Arial" pitchFamily="34" charset="0"/>
              </a:rPr>
              <a:t> Básicamente es la tabla, archivo, campo </a:t>
            </a:r>
            <a:r>
              <a:rPr kumimoji="0" lang="es-CL" sz="1000" b="0" i="0" u="none" strike="noStrike" cap="none" normalizeH="0" baseline="0" dirty="0" err="1" smtClean="0">
                <a:ln>
                  <a:noFill/>
                </a:ln>
                <a:solidFill>
                  <a:srgbClr val="494D50"/>
                </a:solidFill>
                <a:effectLst/>
                <a:latin typeface="Lato"/>
                <a:cs typeface="Arial" pitchFamily="34" charset="0"/>
              </a:rPr>
              <a:t>e.t.c</a:t>
            </a:r>
            <a:r>
              <a:rPr kumimoji="0" lang="es-CL" sz="1000" b="0" i="0" u="none" strike="noStrike" cap="none" normalizeH="0" baseline="0" dirty="0" smtClean="0">
                <a:ln>
                  <a:noFill/>
                </a:ln>
                <a:solidFill>
                  <a:srgbClr val="494D50"/>
                </a:solidFill>
                <a:effectLst/>
                <a:latin typeface="Lato"/>
                <a:cs typeface="Arial" pitchFamily="34" charset="0"/>
              </a:rPr>
              <a:t> donde se almacenan datos. </a:t>
            </a:r>
            <a:r>
              <a:rPr kumimoji="0" lang="es-CL" sz="800" b="0" i="0" u="none" strike="noStrike" cap="none" normalizeH="0" baseline="0" dirty="0" smtClean="0">
                <a:ln>
                  <a:noFill/>
                </a:ln>
                <a:solidFill>
                  <a:schemeClr val="tx1"/>
                </a:solidFill>
                <a:effectLst/>
                <a:latin typeface="Arial" pitchFamily="34" charset="0"/>
                <a:cs typeface="Arial" pitchFamily="34" charset="0"/>
              </a:rPr>
              <a:t/>
            </a:r>
            <a:br>
              <a:rPr kumimoji="0" lang="es-CL" sz="800" b="0" i="0" u="none" strike="noStrike" cap="none" normalizeH="0" baseline="0" dirty="0" smtClean="0">
                <a:ln>
                  <a:noFill/>
                </a:ln>
                <a:solidFill>
                  <a:schemeClr val="tx1"/>
                </a:solidFill>
                <a:effectLst/>
                <a:latin typeface="Arial" pitchFamily="34" charset="0"/>
                <a:cs typeface="Arial" pitchFamily="34" charset="0"/>
              </a:rPr>
            </a:br>
            <a:endParaRPr kumimoji="0" lang="es-CL" sz="1000" b="0" i="0" u="none" strike="noStrike" cap="none" normalizeH="0" baseline="0" dirty="0" smtClean="0">
              <a:ln>
                <a:noFill/>
              </a:ln>
              <a:solidFill>
                <a:srgbClr val="2E96EC"/>
              </a:solidFill>
              <a:effectLst/>
              <a:latin typeface="Lato"/>
              <a:cs typeface="Arial" pitchFamily="34" charset="0"/>
            </a:endParaRPr>
          </a:p>
        </p:txBody>
      </p:sp>
      <p:pic>
        <p:nvPicPr>
          <p:cNvPr id="71682" name="Picture 2" descr="sistema">
            <a:hlinkClick r:id="rId2"/>
          </p:cNvPr>
          <p:cNvPicPr>
            <a:picLocks noChangeAspect="1" noChangeArrowheads="1"/>
          </p:cNvPicPr>
          <p:nvPr/>
        </p:nvPicPr>
        <p:blipFill>
          <a:blip r:embed="rId5" cstate="print"/>
          <a:srcRect/>
          <a:stretch>
            <a:fillRect/>
          </a:stretch>
        </p:blipFill>
        <p:spPr bwMode="auto">
          <a:xfrm>
            <a:off x="467544" y="612923"/>
            <a:ext cx="552450" cy="419100"/>
          </a:xfrm>
          <a:prstGeom prst="rect">
            <a:avLst/>
          </a:prstGeom>
          <a:noFill/>
        </p:spPr>
      </p:pic>
      <p:pic>
        <p:nvPicPr>
          <p:cNvPr id="71683" name="Picture 3" descr="diagrama">
            <a:hlinkClick r:id="rId3"/>
          </p:cNvPr>
          <p:cNvPicPr>
            <a:picLocks noChangeAspect="1" noChangeArrowheads="1"/>
          </p:cNvPicPr>
          <p:nvPr/>
        </p:nvPicPr>
        <p:blipFill>
          <a:blip r:embed="rId6" cstate="print"/>
          <a:srcRect/>
          <a:stretch>
            <a:fillRect/>
          </a:stretch>
        </p:blipFill>
        <p:spPr bwMode="auto">
          <a:xfrm>
            <a:off x="467544" y="1009798"/>
            <a:ext cx="457200" cy="419101"/>
          </a:xfrm>
          <a:prstGeom prst="rect">
            <a:avLst/>
          </a:prstGeom>
          <a:noFill/>
        </p:spPr>
      </p:pic>
      <p:pic>
        <p:nvPicPr>
          <p:cNvPr id="71684" name="Picture 4" descr="ejemplo">
            <a:hlinkClick r:id="rId4"/>
          </p:cNvPr>
          <p:cNvPicPr>
            <a:picLocks noChangeAspect="1" noChangeArrowheads="1"/>
          </p:cNvPicPr>
          <p:nvPr/>
        </p:nvPicPr>
        <p:blipFill>
          <a:blip r:embed="rId7" cstate="print"/>
          <a:srcRect/>
          <a:stretch>
            <a:fillRect/>
          </a:stretch>
        </p:blipFill>
        <p:spPr bwMode="auto">
          <a:xfrm>
            <a:off x="467544" y="1406674"/>
            <a:ext cx="552450" cy="438150"/>
          </a:xfrm>
          <a:prstGeom prst="rect">
            <a:avLst/>
          </a:prstGeom>
          <a:noFill/>
        </p:spPr>
      </p:pic>
      <p:pic>
        <p:nvPicPr>
          <p:cNvPr id="71686" name="Picture 6" descr="https://asoproject.files.wordpress.com/2008/04/iniciar_sesion-copy.jpg?w=700&amp;h="/>
          <p:cNvPicPr>
            <a:picLocks noChangeAspect="1" noChangeArrowheads="1"/>
          </p:cNvPicPr>
          <p:nvPr/>
        </p:nvPicPr>
        <p:blipFill>
          <a:blip r:embed="rId8" cstate="print"/>
          <a:srcRect/>
          <a:stretch>
            <a:fillRect/>
          </a:stretch>
        </p:blipFill>
        <p:spPr bwMode="auto">
          <a:xfrm>
            <a:off x="1881336" y="1984200"/>
            <a:ext cx="5715000" cy="4829176"/>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Extensión (extender)</a:t>
            </a:r>
            <a:endParaRPr lang="es-CL" dirty="0"/>
          </a:p>
        </p:txBody>
      </p:sp>
      <p:sp>
        <p:nvSpPr>
          <p:cNvPr id="4" name="3 Rectángulo"/>
          <p:cNvSpPr/>
          <p:nvPr/>
        </p:nvSpPr>
        <p:spPr>
          <a:xfrm>
            <a:off x="251520" y="1556792"/>
            <a:ext cx="8712968" cy="2862322"/>
          </a:xfrm>
          <a:prstGeom prst="rect">
            <a:avLst/>
          </a:prstGeom>
        </p:spPr>
        <p:txBody>
          <a:bodyPr wrap="square">
            <a:spAutoFit/>
          </a:bodyPr>
          <a:lstStyle/>
          <a:p>
            <a:r>
              <a:rPr lang="es-CL" dirty="0" smtClean="0"/>
              <a:t>Es otra forma de interacción, un caso de uso dado (la extensión) puede </a:t>
            </a:r>
            <a:r>
              <a:rPr lang="es-CL" i="1" dirty="0" smtClean="0"/>
              <a:t>extender</a:t>
            </a:r>
            <a:r>
              <a:rPr lang="es-CL" dirty="0" smtClean="0"/>
              <a:t> a otro. Esta relación indica que el comportamiento del caso de la extensión se utiliza en casos de uso, un caso de uso a otro caso siempre debe tener extensión o inclusión. El caso de uso extensión puede ser insertado en el caso de uso extendido bajo ciertas condiciones. La notación, es una flecha de punta abierta con línea discontinua, desde el caso de uso extensión al caso de uso extendido, con la etiqueta </a:t>
            </a:r>
            <a:r>
              <a:rPr lang="es-CL" b="1" dirty="0" smtClean="0"/>
              <a:t>«</a:t>
            </a:r>
            <a:r>
              <a:rPr lang="es-CL" dirty="0" err="1" smtClean="0"/>
              <a:t>extend</a:t>
            </a:r>
            <a:r>
              <a:rPr lang="es-CL" b="1" dirty="0" smtClean="0"/>
              <a:t>»</a:t>
            </a:r>
            <a:r>
              <a:rPr lang="es-CL" dirty="0" smtClean="0"/>
              <a:t>. Esto puede ser útil para lidiar con casos especiales, o para acomodar nuevos requisitos durante el mantenimiento del sistema y su extensión .</a:t>
            </a:r>
          </a:p>
          <a:p>
            <a:endParaRPr lang="es-CL" dirty="0"/>
          </a:p>
          <a:p>
            <a:endParaRPr lang="es-CL" dirty="0"/>
          </a:p>
        </p:txBody>
      </p:sp>
      <p:sp>
        <p:nvSpPr>
          <p:cNvPr id="5" name="4 Rectángulo"/>
          <p:cNvSpPr/>
          <p:nvPr/>
        </p:nvSpPr>
        <p:spPr>
          <a:xfrm>
            <a:off x="251520" y="3789040"/>
            <a:ext cx="8640960" cy="923330"/>
          </a:xfrm>
          <a:prstGeom prst="rect">
            <a:avLst/>
          </a:prstGeom>
        </p:spPr>
        <p:txBody>
          <a:bodyPr wrap="square">
            <a:spAutoFit/>
          </a:bodyPr>
          <a:lstStyle/>
          <a:p>
            <a:r>
              <a:rPr lang="es-CL" dirty="0"/>
              <a:t>En otras palabras será utilizado cuando un caso de uso sea similar a otro pero con ciertas variaciones, un ejemplo claro es que se necesite comprar azúcar y podemos seleccionar de entre azúcar rubia, blanca o su unidad de medida bolsa, kilo, </a:t>
            </a:r>
            <a:r>
              <a:rPr lang="es-CL" dirty="0" err="1"/>
              <a:t>etc</a:t>
            </a:r>
            <a:endParaRPr lang="es-CL" dirty="0"/>
          </a:p>
        </p:txBody>
      </p:sp>
      <p:pic>
        <p:nvPicPr>
          <p:cNvPr id="19458" name="Picture 2" descr="Caso de uso que se extiende a otro"/>
          <p:cNvPicPr>
            <a:picLocks noChangeAspect="1" noChangeArrowheads="1"/>
          </p:cNvPicPr>
          <p:nvPr/>
        </p:nvPicPr>
        <p:blipFill>
          <a:blip r:embed="rId2" cstate="print"/>
          <a:srcRect/>
          <a:stretch>
            <a:fillRect/>
          </a:stretch>
        </p:blipFill>
        <p:spPr bwMode="auto">
          <a:xfrm>
            <a:off x="1331640" y="5013176"/>
            <a:ext cx="6073451" cy="108012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Otros Diagramas UML</a:t>
            </a:r>
            <a:endParaRPr lang="es-CL" dirty="0"/>
          </a:p>
        </p:txBody>
      </p:sp>
      <p:sp>
        <p:nvSpPr>
          <p:cNvPr id="3" name="2 Marcador de contenido"/>
          <p:cNvSpPr>
            <a:spLocks noGrp="1"/>
          </p:cNvSpPr>
          <p:nvPr>
            <p:ph idx="1"/>
          </p:nvPr>
        </p:nvSpPr>
        <p:spPr/>
        <p:txBody>
          <a:bodyPr>
            <a:normAutofit fontScale="70000" lnSpcReduction="20000"/>
          </a:bodyPr>
          <a:lstStyle/>
          <a:p>
            <a:r>
              <a:rPr lang="es-CL" dirty="0" smtClean="0"/>
              <a:t>Diagrama de Actividad o Flujo</a:t>
            </a:r>
          </a:p>
          <a:p>
            <a:r>
              <a:rPr lang="es-CL" dirty="0" smtClean="0"/>
              <a:t>Diagrama Colaborativo</a:t>
            </a:r>
          </a:p>
          <a:p>
            <a:r>
              <a:rPr lang="es-CL" dirty="0" smtClean="0"/>
              <a:t>Diagrama de Objetos</a:t>
            </a:r>
          </a:p>
          <a:p>
            <a:r>
              <a:rPr lang="es-CL" dirty="0" smtClean="0"/>
              <a:t>Diagrama de Componentes</a:t>
            </a:r>
          </a:p>
          <a:p>
            <a:r>
              <a:rPr lang="es-CL" dirty="0" smtClean="0"/>
              <a:t>Diagrama de Estructura Compuesta</a:t>
            </a:r>
          </a:p>
          <a:p>
            <a:r>
              <a:rPr lang="es-CL" dirty="0" smtClean="0"/>
              <a:t>Diagrama de Despliegue</a:t>
            </a:r>
          </a:p>
          <a:p>
            <a:r>
              <a:rPr lang="es-CL" dirty="0" smtClean="0"/>
              <a:t>Diagrama de Paquetes</a:t>
            </a:r>
          </a:p>
          <a:p>
            <a:r>
              <a:rPr lang="es-CL" dirty="0" smtClean="0"/>
              <a:t>Diagrama de Maquina de Estado</a:t>
            </a:r>
          </a:p>
          <a:p>
            <a:r>
              <a:rPr lang="es-CL" dirty="0" smtClean="0"/>
              <a:t>Diagrama de Comunicaciones</a:t>
            </a:r>
          </a:p>
          <a:p>
            <a:r>
              <a:rPr lang="es-CL" dirty="0" smtClean="0"/>
              <a:t>Diagrama de Tiempo</a:t>
            </a:r>
          </a:p>
          <a:p>
            <a:r>
              <a:rPr lang="es-CL" dirty="0" smtClean="0"/>
              <a:t>Diagrama de Iteraciones</a:t>
            </a:r>
          </a:p>
          <a:p>
            <a:r>
              <a:rPr lang="es-CL" dirty="0" smtClean="0"/>
              <a:t>Diagrama de Conectividad</a:t>
            </a:r>
          </a:p>
          <a:p>
            <a:pPr>
              <a:buNone/>
            </a:pPr>
            <a:endParaRPr lang="es-CL" dirty="0" smtClean="0"/>
          </a:p>
          <a:p>
            <a:endParaRPr lang="es-C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06090"/>
          </a:xfrm>
        </p:spPr>
        <p:txBody>
          <a:bodyPr>
            <a:normAutofit fontScale="90000"/>
          </a:bodyPr>
          <a:lstStyle/>
          <a:p>
            <a:r>
              <a:rPr lang="es-CL" dirty="0" smtClean="0"/>
              <a:t>Herencia Entre Actores</a:t>
            </a:r>
            <a:endParaRPr lang="es-CL" dirty="0"/>
          </a:p>
        </p:txBody>
      </p:sp>
      <p:pic>
        <p:nvPicPr>
          <p:cNvPr id="8194" name="Picture 2" descr="Diagrama de casos de uso mostrando herencia"/>
          <p:cNvPicPr>
            <a:picLocks noChangeAspect="1" noChangeArrowheads="1"/>
          </p:cNvPicPr>
          <p:nvPr/>
        </p:nvPicPr>
        <p:blipFill>
          <a:blip r:embed="rId2" cstate="print"/>
          <a:srcRect/>
          <a:stretch>
            <a:fillRect/>
          </a:stretch>
        </p:blipFill>
        <p:spPr bwMode="auto">
          <a:xfrm>
            <a:off x="2915816" y="4149080"/>
            <a:ext cx="3018639" cy="2016224"/>
          </a:xfrm>
          <a:prstGeom prst="rect">
            <a:avLst/>
          </a:prstGeom>
          <a:noFill/>
        </p:spPr>
      </p:pic>
      <p:sp>
        <p:nvSpPr>
          <p:cNvPr id="5" name="4 Rectángulo"/>
          <p:cNvSpPr/>
          <p:nvPr/>
        </p:nvSpPr>
        <p:spPr>
          <a:xfrm>
            <a:off x="179512" y="1196752"/>
            <a:ext cx="8784976" cy="1754326"/>
          </a:xfrm>
          <a:prstGeom prst="rect">
            <a:avLst/>
          </a:prstGeom>
        </p:spPr>
        <p:txBody>
          <a:bodyPr wrap="square">
            <a:spAutoFit/>
          </a:bodyPr>
          <a:lstStyle/>
          <a:p>
            <a:r>
              <a:rPr lang="es-CL" dirty="0"/>
              <a:t>Puede dibujar un vínculo de </a:t>
            </a:r>
            <a:r>
              <a:rPr lang="es-CL" b="1" dirty="0"/>
              <a:t>Generalización</a:t>
            </a:r>
            <a:r>
              <a:rPr lang="es-CL" dirty="0"/>
              <a:t> entre actores. El actor especializado (“Cliente de club” en el ejemplo) hereda los casos de uso del actor general (“Cliente” en el ejemplo). La punta de flecha debe apuntar al actor más general, como “Cliente”. Cuando cree el vínculo, apunte primero al actor más especializado.</a:t>
            </a:r>
          </a:p>
          <a:p>
            <a:r>
              <a:rPr lang="es-CL" dirty="0"/>
              <a:t>El actor especializado puede tener otros casos de uso propios que no están disponibles para el resto de actores.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CL" dirty="0" smtClean="0"/>
              <a:t>Ingresar al Sistema</a:t>
            </a:r>
            <a:endParaRPr lang="es-CL" dirty="0"/>
          </a:p>
        </p:txBody>
      </p:sp>
      <p:sp>
        <p:nvSpPr>
          <p:cNvPr id="6" name="5 Rectángulo"/>
          <p:cNvSpPr/>
          <p:nvPr/>
        </p:nvSpPr>
        <p:spPr>
          <a:xfrm>
            <a:off x="107504" y="1700808"/>
            <a:ext cx="8784976" cy="4893647"/>
          </a:xfrm>
          <a:prstGeom prst="rect">
            <a:avLst/>
          </a:prstGeom>
        </p:spPr>
        <p:txBody>
          <a:bodyPr wrap="square">
            <a:spAutoFit/>
          </a:bodyPr>
          <a:lstStyle/>
          <a:p>
            <a:r>
              <a:rPr lang="es-CL" sz="1200" dirty="0" smtClean="0"/>
              <a:t>Estándares </a:t>
            </a:r>
            <a:r>
              <a:rPr lang="es-CL" sz="1200" dirty="0"/>
              <a:t>de programación / Ingeniería de </a:t>
            </a:r>
            <a:r>
              <a:rPr lang="es-CL" sz="1200" dirty="0" err="1"/>
              <a:t>softwareCiclo</a:t>
            </a:r>
            <a:r>
              <a:rPr lang="es-CL" sz="1200" dirty="0"/>
              <a:t> 01-2011</a:t>
            </a:r>
          </a:p>
          <a:p>
            <a:r>
              <a:rPr lang="es-CL" sz="1200" dirty="0" smtClean="0"/>
              <a:t>Recolección</a:t>
            </a:r>
            <a:r>
              <a:rPr lang="es-CL" sz="1200" dirty="0"/>
              <a:t> de requerimientos Página 1</a:t>
            </a:r>
          </a:p>
          <a:p>
            <a:r>
              <a:rPr lang="es-CL" sz="1200" dirty="0"/>
              <a:t>Caso de uso: Ingresar al sistema1.0</a:t>
            </a:r>
          </a:p>
          <a:p>
            <a:r>
              <a:rPr lang="es-CL" sz="1200" dirty="0" smtClean="0"/>
              <a:t>Proceso</a:t>
            </a:r>
            <a:r>
              <a:rPr lang="es-CL" sz="1200" dirty="0"/>
              <a:t>: Ingresar al </a:t>
            </a:r>
            <a:r>
              <a:rPr lang="es-CL" sz="1200" dirty="0" smtClean="0"/>
              <a:t>sistema 2.0</a:t>
            </a:r>
            <a:endParaRPr lang="es-CL" sz="1200" dirty="0"/>
          </a:p>
          <a:p>
            <a:r>
              <a:rPr lang="es-CL" sz="1200" dirty="0" smtClean="0"/>
              <a:t>Descripción</a:t>
            </a:r>
            <a:r>
              <a:rPr lang="es-CL" sz="1200" dirty="0"/>
              <a:t>:</a:t>
            </a:r>
          </a:p>
          <a:p>
            <a:r>
              <a:rPr lang="es-CL" sz="1200" dirty="0" smtClean="0"/>
              <a:t>Permite </a:t>
            </a:r>
            <a:r>
              <a:rPr lang="es-CL" sz="1200" dirty="0"/>
              <a:t>ingresar al sistema de la empresa CONTRA-ME, el cual es </a:t>
            </a:r>
            <a:r>
              <a:rPr lang="es-CL" sz="1200" dirty="0" smtClean="0"/>
              <a:t>autenticado y </a:t>
            </a:r>
            <a:r>
              <a:rPr lang="es-CL" sz="1200" dirty="0"/>
              <a:t>autorizado para la utilización de </a:t>
            </a:r>
            <a:r>
              <a:rPr lang="es-CL" sz="1200" dirty="0" smtClean="0"/>
              <a:t>este 3.0</a:t>
            </a:r>
            <a:r>
              <a:rPr lang="es-CL" sz="1200" dirty="0"/>
              <a:t> </a:t>
            </a:r>
          </a:p>
          <a:p>
            <a:r>
              <a:rPr lang="es-CL" sz="1200" dirty="0"/>
              <a:t>Flujo </a:t>
            </a:r>
            <a:r>
              <a:rPr lang="es-CL" sz="1200" dirty="0" smtClean="0"/>
              <a:t>básico a.}</a:t>
            </a:r>
            <a:endParaRPr lang="es-CL" sz="1200" dirty="0"/>
          </a:p>
          <a:p>
            <a:r>
              <a:rPr lang="es-CL" sz="1200" dirty="0" smtClean="0"/>
              <a:t>El </a:t>
            </a:r>
            <a:r>
              <a:rPr lang="es-CL" sz="1200" dirty="0"/>
              <a:t>usuario digita en la barra de navegación del </a:t>
            </a:r>
            <a:r>
              <a:rPr lang="es-CL" sz="1200" dirty="0" smtClean="0"/>
              <a:t>navegador www.contra-me.com</a:t>
            </a:r>
            <a:r>
              <a:rPr lang="es-CL" sz="1200" dirty="0"/>
              <a:t> b.</a:t>
            </a:r>
          </a:p>
          <a:p>
            <a:r>
              <a:rPr lang="es-CL" sz="1200" dirty="0" smtClean="0"/>
              <a:t>El </a:t>
            </a:r>
            <a:r>
              <a:rPr lang="es-CL" sz="1200" dirty="0"/>
              <a:t>sistema presenta la pantalla de ingreso al </a:t>
            </a:r>
            <a:r>
              <a:rPr lang="es-CL" sz="1200" dirty="0" smtClean="0"/>
              <a:t>sistema c</a:t>
            </a:r>
            <a:r>
              <a:rPr lang="es-CL" sz="1200" dirty="0"/>
              <a:t>.</a:t>
            </a:r>
          </a:p>
          <a:p>
            <a:r>
              <a:rPr lang="es-CL" sz="1200" dirty="0" smtClean="0"/>
              <a:t>El </a:t>
            </a:r>
            <a:r>
              <a:rPr lang="es-CL" sz="1200" dirty="0"/>
              <a:t>sistema asigna el valor de 1 a </a:t>
            </a:r>
            <a:r>
              <a:rPr lang="es-CL" sz="1200" dirty="0" err="1" smtClean="0"/>
              <a:t>nintentos</a:t>
            </a:r>
            <a:r>
              <a:rPr lang="es-CL" sz="1200" dirty="0" smtClean="0"/>
              <a:t> d</a:t>
            </a:r>
            <a:r>
              <a:rPr lang="es-CL" sz="1200" dirty="0"/>
              <a:t>.</a:t>
            </a:r>
          </a:p>
          <a:p>
            <a:r>
              <a:rPr lang="es-CL" sz="1200" dirty="0" smtClean="0"/>
              <a:t>El </a:t>
            </a:r>
            <a:r>
              <a:rPr lang="es-CL" sz="1200" dirty="0"/>
              <a:t>usuario digita el </a:t>
            </a:r>
            <a:r>
              <a:rPr lang="es-CL" sz="1200" dirty="0" err="1"/>
              <a:t>login</a:t>
            </a:r>
            <a:r>
              <a:rPr lang="es-CL" sz="1200" dirty="0"/>
              <a:t> y </a:t>
            </a:r>
            <a:r>
              <a:rPr lang="es-CL" sz="1200" dirty="0" err="1"/>
              <a:t>password</a:t>
            </a:r>
            <a:r>
              <a:rPr lang="es-CL" sz="1200" dirty="0"/>
              <a:t> en las casillas correspondiente al </a:t>
            </a:r>
            <a:r>
              <a:rPr lang="es-CL" sz="1200" dirty="0" smtClean="0"/>
              <a:t>formulario e</a:t>
            </a:r>
            <a:r>
              <a:rPr lang="es-CL" sz="1200" dirty="0"/>
              <a:t>.</a:t>
            </a:r>
          </a:p>
          <a:p>
            <a:r>
              <a:rPr lang="es-CL" sz="1200" dirty="0" smtClean="0"/>
              <a:t>El </a:t>
            </a:r>
            <a:r>
              <a:rPr lang="es-CL" sz="1200" dirty="0"/>
              <a:t>usuario selecciona la opción de ingresar al </a:t>
            </a:r>
            <a:r>
              <a:rPr lang="es-CL" sz="1200" dirty="0" smtClean="0"/>
              <a:t>sistema f</a:t>
            </a:r>
            <a:r>
              <a:rPr lang="es-CL" sz="1200" dirty="0"/>
              <a:t>.</a:t>
            </a:r>
          </a:p>
          <a:p>
            <a:r>
              <a:rPr lang="es-CL" sz="1200" dirty="0" smtClean="0"/>
              <a:t>El </a:t>
            </a:r>
            <a:r>
              <a:rPr lang="es-CL" sz="1200" dirty="0"/>
              <a:t>sistema verifica el formato de </a:t>
            </a:r>
            <a:r>
              <a:rPr lang="es-CL" sz="1200" dirty="0" err="1"/>
              <a:t>login</a:t>
            </a:r>
            <a:r>
              <a:rPr lang="es-CL" sz="1200" dirty="0"/>
              <a:t> y </a:t>
            </a:r>
            <a:r>
              <a:rPr lang="es-CL" sz="1200" dirty="0" err="1" smtClean="0"/>
              <a:t>password</a:t>
            </a:r>
            <a:r>
              <a:rPr lang="es-CL" sz="1200" dirty="0" smtClean="0"/>
              <a:t> g</a:t>
            </a:r>
            <a:r>
              <a:rPr lang="es-CL" sz="1200" dirty="0"/>
              <a:t>.</a:t>
            </a:r>
          </a:p>
          <a:p>
            <a:r>
              <a:rPr lang="es-CL" sz="1200" dirty="0" smtClean="0"/>
              <a:t>El </a:t>
            </a:r>
            <a:r>
              <a:rPr lang="es-CL" sz="1200" dirty="0"/>
              <a:t>sistema autentica al usuario para utilizar el sistema. El flujo continua en </a:t>
            </a:r>
            <a:r>
              <a:rPr lang="es-CL" sz="1200" dirty="0" smtClean="0"/>
              <a:t>la sección </a:t>
            </a:r>
            <a:r>
              <a:rPr lang="es-CL" sz="1200" dirty="0"/>
              <a:t>autenticar </a:t>
            </a:r>
            <a:r>
              <a:rPr lang="es-CL" sz="1200" dirty="0" smtClean="0"/>
              <a:t>usuario h</a:t>
            </a:r>
            <a:r>
              <a:rPr lang="es-CL" sz="1200" dirty="0"/>
              <a:t>.</a:t>
            </a:r>
          </a:p>
          <a:p>
            <a:r>
              <a:rPr lang="es-CL" sz="1200" dirty="0" smtClean="0"/>
              <a:t>El </a:t>
            </a:r>
            <a:r>
              <a:rPr lang="es-CL" sz="1200" dirty="0"/>
              <a:t>sistema autoriza al usuario proporcionándole su perfil de entrada para utilizar </a:t>
            </a:r>
            <a:r>
              <a:rPr lang="es-CL" sz="1200" dirty="0" smtClean="0"/>
              <a:t>el sistema</a:t>
            </a:r>
            <a:r>
              <a:rPr lang="es-CL" sz="1200" dirty="0"/>
              <a:t>. El flujo continua en la sección autorizar </a:t>
            </a:r>
            <a:r>
              <a:rPr lang="es-CL" sz="1200" dirty="0" smtClean="0"/>
              <a:t>usuario i</a:t>
            </a:r>
            <a:r>
              <a:rPr lang="es-CL" sz="1200" dirty="0"/>
              <a:t>.</a:t>
            </a:r>
          </a:p>
          <a:p>
            <a:r>
              <a:rPr lang="es-CL" sz="1200" dirty="0" smtClean="0"/>
              <a:t>El </a:t>
            </a:r>
            <a:r>
              <a:rPr lang="es-CL" sz="1200" dirty="0"/>
              <a:t>sistema </a:t>
            </a:r>
            <a:r>
              <a:rPr lang="es-CL" sz="1200" dirty="0" err="1"/>
              <a:t>redirecciona</a:t>
            </a:r>
            <a:r>
              <a:rPr lang="es-CL" sz="1200" dirty="0"/>
              <a:t> a la página principal del </a:t>
            </a:r>
            <a:r>
              <a:rPr lang="es-CL" sz="1200" dirty="0" smtClean="0"/>
              <a:t>sistema j</a:t>
            </a:r>
            <a:endParaRPr lang="es-CL" sz="1200" dirty="0"/>
          </a:p>
          <a:p>
            <a:r>
              <a:rPr lang="es-CL" sz="1200" dirty="0"/>
              <a:t>Fin del flujo básico3.1 Sección: Autenticar </a:t>
            </a:r>
            <a:r>
              <a:rPr lang="es-CL" sz="1200" dirty="0" smtClean="0"/>
              <a:t>usuario a</a:t>
            </a:r>
            <a:r>
              <a:rPr lang="es-CL" sz="1200" dirty="0"/>
              <a:t>.</a:t>
            </a:r>
          </a:p>
          <a:p>
            <a:r>
              <a:rPr lang="es-CL" sz="1200" dirty="0" smtClean="0"/>
              <a:t>El </a:t>
            </a:r>
            <a:r>
              <a:rPr lang="es-CL" sz="1200" dirty="0"/>
              <a:t>sistema abre una conexión a la base de </a:t>
            </a:r>
            <a:r>
              <a:rPr lang="es-CL" sz="1200" dirty="0" smtClean="0"/>
              <a:t>datos b.</a:t>
            </a:r>
            <a:r>
              <a:rPr lang="es-CL" sz="1200" dirty="0"/>
              <a:t> </a:t>
            </a:r>
          </a:p>
          <a:p>
            <a:r>
              <a:rPr lang="es-CL" sz="1200" dirty="0"/>
              <a:t>El sistema envía </a:t>
            </a:r>
            <a:r>
              <a:rPr lang="es-CL" sz="1200" dirty="0" err="1"/>
              <a:t>Login</a:t>
            </a:r>
            <a:r>
              <a:rPr lang="es-CL" sz="1200" dirty="0"/>
              <a:t> </a:t>
            </a:r>
            <a:r>
              <a:rPr lang="es-CL" sz="1200" dirty="0" smtClean="0"/>
              <a:t>y </a:t>
            </a:r>
            <a:r>
              <a:rPr lang="es-CL" sz="1200" dirty="0" err="1" smtClean="0"/>
              <a:t>Pasword</a:t>
            </a:r>
            <a:r>
              <a:rPr lang="es-CL" sz="1200" dirty="0" smtClean="0"/>
              <a:t> </a:t>
            </a:r>
            <a:r>
              <a:rPr lang="es-CL" sz="1200" dirty="0"/>
              <a:t>a la base de </a:t>
            </a:r>
            <a:r>
              <a:rPr lang="es-CL" sz="1200" dirty="0" smtClean="0"/>
              <a:t>datos c</a:t>
            </a:r>
            <a:r>
              <a:rPr lang="es-CL" sz="1200" dirty="0"/>
              <a:t>.</a:t>
            </a:r>
          </a:p>
          <a:p>
            <a:r>
              <a:rPr lang="es-CL" sz="1200" dirty="0" smtClean="0"/>
              <a:t>El </a:t>
            </a:r>
            <a:r>
              <a:rPr lang="es-CL" sz="1200" dirty="0"/>
              <a:t>sistema recupera el código del </a:t>
            </a:r>
            <a:r>
              <a:rPr lang="es-CL" sz="1200" dirty="0" smtClean="0"/>
              <a:t>usuario d</a:t>
            </a:r>
            <a:r>
              <a:rPr lang="es-CL" sz="1200" dirty="0"/>
              <a:t>.</a:t>
            </a:r>
          </a:p>
          <a:p>
            <a:r>
              <a:rPr lang="es-CL" sz="1200" dirty="0" smtClean="0"/>
              <a:t>El </a:t>
            </a:r>
            <a:r>
              <a:rPr lang="es-CL" sz="1200" dirty="0"/>
              <a:t>usuario almacena en la sesión de usuario, el código del </a:t>
            </a:r>
            <a:r>
              <a:rPr lang="es-CL" sz="1200" dirty="0" smtClean="0"/>
              <a:t>usuario e</a:t>
            </a:r>
            <a:r>
              <a:rPr lang="es-CL" sz="1200" dirty="0"/>
              <a:t>.</a:t>
            </a:r>
          </a:p>
          <a:p>
            <a:r>
              <a:rPr lang="es-CL" sz="1200" dirty="0" smtClean="0"/>
              <a:t>El </a:t>
            </a:r>
            <a:r>
              <a:rPr lang="es-CL" sz="1200" dirty="0"/>
              <a:t>flujo continua en el paso g del flujo </a:t>
            </a:r>
            <a:r>
              <a:rPr lang="es-CL" sz="1200" dirty="0" smtClean="0"/>
              <a:t>básico 3.2 </a:t>
            </a:r>
            <a:r>
              <a:rPr lang="es-CL" sz="1200" dirty="0"/>
              <a:t>Sección: Autorizar </a:t>
            </a:r>
            <a:r>
              <a:rPr lang="es-CL" sz="1200" dirty="0" smtClean="0"/>
              <a:t>usuario a</a:t>
            </a:r>
            <a:r>
              <a:rPr lang="es-CL" sz="1200" dirty="0"/>
              <a:t>.</a:t>
            </a:r>
          </a:p>
          <a:p>
            <a:r>
              <a:rPr lang="es-CL" sz="1200" dirty="0" smtClean="0"/>
              <a:t>El </a:t>
            </a:r>
            <a:r>
              <a:rPr lang="es-CL" sz="1200" dirty="0"/>
              <a:t>sistema abre una conexión a la base de </a:t>
            </a:r>
            <a:r>
              <a:rPr lang="es-CL" sz="1200" dirty="0" smtClean="0"/>
              <a:t>datos b</a:t>
            </a:r>
            <a:r>
              <a:rPr lang="es-CL" sz="1200" dirty="0"/>
              <a:t>.</a:t>
            </a:r>
          </a:p>
          <a:p>
            <a:r>
              <a:rPr lang="es-CL" sz="1200" dirty="0" smtClean="0"/>
              <a:t>El </a:t>
            </a:r>
            <a:r>
              <a:rPr lang="es-CL" sz="1200" dirty="0"/>
              <a:t>sistema envía el código de usuario a la base de datos que se </a:t>
            </a:r>
            <a:r>
              <a:rPr lang="es-CL" sz="1200" dirty="0" smtClean="0"/>
              <a:t>encuentra al </a:t>
            </a:r>
            <a:r>
              <a:rPr lang="es-CL" sz="1200" dirty="0" err="1" smtClean="0"/>
              <a:t>macenada</a:t>
            </a:r>
            <a:r>
              <a:rPr lang="es-CL" sz="1200" dirty="0" smtClean="0"/>
              <a:t> </a:t>
            </a:r>
            <a:r>
              <a:rPr lang="es-CL" sz="1200" dirty="0"/>
              <a:t>en la sesión de </a:t>
            </a:r>
            <a:r>
              <a:rPr lang="es-CL" sz="1200" dirty="0" smtClean="0"/>
              <a:t>usuario c</a:t>
            </a:r>
            <a:r>
              <a:rPr lang="es-CL" sz="1200" dirty="0"/>
              <a:t>.</a:t>
            </a:r>
          </a:p>
          <a:p>
            <a:r>
              <a:rPr lang="es-CL" sz="1200" dirty="0" smtClean="0"/>
              <a:t>El </a:t>
            </a:r>
            <a:r>
              <a:rPr lang="es-CL" sz="1200" dirty="0"/>
              <a:t>sistema recupera de la base de datos los privilegios de acceso de usuario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Elipse"/>
          <p:cNvSpPr/>
          <p:nvPr/>
        </p:nvSpPr>
        <p:spPr>
          <a:xfrm>
            <a:off x="2339752" y="2564904"/>
            <a:ext cx="2304256"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12 Elipse"/>
          <p:cNvSpPr/>
          <p:nvPr/>
        </p:nvSpPr>
        <p:spPr>
          <a:xfrm>
            <a:off x="5364088" y="1772816"/>
            <a:ext cx="237626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13 Elipse"/>
          <p:cNvSpPr/>
          <p:nvPr/>
        </p:nvSpPr>
        <p:spPr>
          <a:xfrm>
            <a:off x="5364088" y="3933056"/>
            <a:ext cx="2376264" cy="9361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14 Rectángulo"/>
          <p:cNvSpPr/>
          <p:nvPr/>
        </p:nvSpPr>
        <p:spPr>
          <a:xfrm>
            <a:off x="1979712" y="836712"/>
            <a:ext cx="648072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cxnSp>
        <p:nvCxnSpPr>
          <p:cNvPr id="26" name="25 Conector recto de flecha"/>
          <p:cNvCxnSpPr/>
          <p:nvPr/>
        </p:nvCxnSpPr>
        <p:spPr>
          <a:xfrm>
            <a:off x="1475656" y="2996952"/>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V="1">
            <a:off x="4644008" y="2420888"/>
            <a:ext cx="72008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a:off x="4572000" y="3429000"/>
            <a:ext cx="100811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30 CuadroTexto"/>
          <p:cNvSpPr txBox="1"/>
          <p:nvPr/>
        </p:nvSpPr>
        <p:spPr>
          <a:xfrm>
            <a:off x="2483768" y="2843644"/>
            <a:ext cx="1946302" cy="369332"/>
          </a:xfrm>
          <a:prstGeom prst="rect">
            <a:avLst/>
          </a:prstGeom>
          <a:noFill/>
        </p:spPr>
        <p:txBody>
          <a:bodyPr wrap="none" rtlCol="0">
            <a:spAutoFit/>
          </a:bodyPr>
          <a:lstStyle/>
          <a:p>
            <a:r>
              <a:rPr lang="es-CL" dirty="0" smtClean="0"/>
              <a:t>Ingresar al Sistema</a:t>
            </a:r>
            <a:endParaRPr lang="es-CL" dirty="0"/>
          </a:p>
        </p:txBody>
      </p:sp>
      <p:sp>
        <p:nvSpPr>
          <p:cNvPr id="32" name="31 CuadroTexto"/>
          <p:cNvSpPr txBox="1"/>
          <p:nvPr/>
        </p:nvSpPr>
        <p:spPr>
          <a:xfrm>
            <a:off x="5581296" y="2051556"/>
            <a:ext cx="1943032" cy="369332"/>
          </a:xfrm>
          <a:prstGeom prst="rect">
            <a:avLst/>
          </a:prstGeom>
          <a:noFill/>
        </p:spPr>
        <p:txBody>
          <a:bodyPr wrap="none" rtlCol="0">
            <a:spAutoFit/>
          </a:bodyPr>
          <a:lstStyle/>
          <a:p>
            <a:r>
              <a:rPr lang="es-CL" dirty="0" smtClean="0"/>
              <a:t>Autenticar Usuario</a:t>
            </a:r>
            <a:endParaRPr lang="es-CL" dirty="0"/>
          </a:p>
        </p:txBody>
      </p:sp>
      <p:sp>
        <p:nvSpPr>
          <p:cNvPr id="33" name="32 CuadroTexto"/>
          <p:cNvSpPr txBox="1"/>
          <p:nvPr/>
        </p:nvSpPr>
        <p:spPr>
          <a:xfrm>
            <a:off x="5627461" y="4211796"/>
            <a:ext cx="1824859" cy="369332"/>
          </a:xfrm>
          <a:prstGeom prst="rect">
            <a:avLst/>
          </a:prstGeom>
          <a:noFill/>
        </p:spPr>
        <p:txBody>
          <a:bodyPr wrap="none" rtlCol="0">
            <a:spAutoFit/>
          </a:bodyPr>
          <a:lstStyle/>
          <a:p>
            <a:r>
              <a:rPr lang="es-CL" dirty="0" smtClean="0"/>
              <a:t>Autorizar Usuario</a:t>
            </a:r>
            <a:endParaRPr lang="es-CL" dirty="0"/>
          </a:p>
        </p:txBody>
      </p:sp>
      <p:sp>
        <p:nvSpPr>
          <p:cNvPr id="34" name="33 CuadroTexto"/>
          <p:cNvSpPr txBox="1"/>
          <p:nvPr/>
        </p:nvSpPr>
        <p:spPr>
          <a:xfrm rot="19753688">
            <a:off x="4460942" y="2330425"/>
            <a:ext cx="873957" cy="369332"/>
          </a:xfrm>
          <a:prstGeom prst="rect">
            <a:avLst/>
          </a:prstGeom>
          <a:noFill/>
        </p:spPr>
        <p:txBody>
          <a:bodyPr wrap="none" rtlCol="0">
            <a:spAutoFit/>
          </a:bodyPr>
          <a:lstStyle/>
          <a:p>
            <a:r>
              <a:rPr lang="es-CL" dirty="0" err="1" smtClean="0"/>
              <a:t>Include</a:t>
            </a:r>
            <a:endParaRPr lang="es-CL" dirty="0"/>
          </a:p>
        </p:txBody>
      </p:sp>
      <p:sp>
        <p:nvSpPr>
          <p:cNvPr id="35" name="34 CuadroTexto"/>
          <p:cNvSpPr txBox="1"/>
          <p:nvPr/>
        </p:nvSpPr>
        <p:spPr>
          <a:xfrm rot="1705530">
            <a:off x="4742942" y="3377979"/>
            <a:ext cx="873957" cy="369332"/>
          </a:xfrm>
          <a:prstGeom prst="rect">
            <a:avLst/>
          </a:prstGeom>
          <a:noFill/>
        </p:spPr>
        <p:txBody>
          <a:bodyPr wrap="none" rtlCol="0">
            <a:spAutoFit/>
          </a:bodyPr>
          <a:lstStyle/>
          <a:p>
            <a:r>
              <a:rPr lang="es-CL" dirty="0" err="1" smtClean="0"/>
              <a:t>Include</a:t>
            </a:r>
            <a:endParaRPr lang="es-CL" dirty="0"/>
          </a:p>
        </p:txBody>
      </p:sp>
      <p:pic>
        <p:nvPicPr>
          <p:cNvPr id="21514" name="Picture 10" descr="https://users.dcc.uchile.cl/~psalinas/uml/img/usecase/actor1.jpg"/>
          <p:cNvPicPr>
            <a:picLocks noChangeAspect="1" noChangeArrowheads="1"/>
          </p:cNvPicPr>
          <p:nvPr/>
        </p:nvPicPr>
        <p:blipFill>
          <a:blip r:embed="rId2" cstate="print"/>
          <a:srcRect/>
          <a:stretch>
            <a:fillRect/>
          </a:stretch>
        </p:blipFill>
        <p:spPr bwMode="auto">
          <a:xfrm>
            <a:off x="251520" y="2492896"/>
            <a:ext cx="1197014" cy="1152128"/>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TotalTime>
  <Words>3075</Words>
  <Application>Microsoft Office PowerPoint</Application>
  <PresentationFormat>Presentación en pantalla (4:3)</PresentationFormat>
  <Paragraphs>253</Paragraphs>
  <Slides>60</Slides>
  <Notes>0</Notes>
  <HiddenSlides>0</HiddenSlides>
  <MMClips>0</MMClips>
  <ScaleCrop>false</ScaleCrop>
  <HeadingPairs>
    <vt:vector size="4" baseType="variant">
      <vt:variant>
        <vt:lpstr>Tema</vt:lpstr>
      </vt:variant>
      <vt:variant>
        <vt:i4>1</vt:i4>
      </vt:variant>
      <vt:variant>
        <vt:lpstr>Títulos de diapositiva</vt:lpstr>
      </vt:variant>
      <vt:variant>
        <vt:i4>60</vt:i4>
      </vt:variant>
    </vt:vector>
  </HeadingPairs>
  <TitlesOfParts>
    <vt:vector size="61" baseType="lpstr">
      <vt:lpstr>Tema de Office</vt:lpstr>
      <vt:lpstr>Casos de Uso</vt:lpstr>
      <vt:lpstr>UML</vt:lpstr>
      <vt:lpstr>Casos de Uso</vt:lpstr>
      <vt:lpstr>Relación de Casos de Uso</vt:lpstr>
      <vt:lpstr>Inclusión (Include)</vt:lpstr>
      <vt:lpstr>Extensión (extender)</vt:lpstr>
      <vt:lpstr>Herencia Entre Actores</vt:lpstr>
      <vt:lpstr>Ingresar al Sistema</vt:lpstr>
      <vt:lpstr>Diapositiva 9</vt:lpstr>
      <vt:lpstr>Máquina Recicladora</vt:lpstr>
      <vt:lpstr>Como una primera aproximación identificamos a los actores que interactúan con el sistema </vt:lpstr>
      <vt:lpstr>Luego, tenemos que un Cliente puede Depositar Itemes y un Operador puede cambiar la información de un Ítem o bien puede Imprimir un informe:</vt:lpstr>
      <vt:lpstr>Además podemos notar que un ítem puede ser una Botella, un Tarro o una Jaba.</vt:lpstr>
      <vt:lpstr>Otro aspecto es la impresión de comprobantes, que puede ser realizada después de depositar algún ítem por un cliente o bien puede ser realizada a petición de un operador</vt:lpstr>
      <vt:lpstr>Entonces, el diseño completo del diagrama de Caso de Uso es</vt:lpstr>
      <vt:lpstr>Ampliando entendimiento  UML CU. Extend</vt:lpstr>
      <vt:lpstr>Ampliando entendimiento  UML CU. Include</vt:lpstr>
      <vt:lpstr>Diapositiva 18</vt:lpstr>
      <vt:lpstr>Diapositiva 19</vt:lpstr>
      <vt:lpstr>Diapositiva 20</vt:lpstr>
      <vt:lpstr>Diapositiva 21</vt:lpstr>
      <vt:lpstr>Diapositiva 22</vt:lpstr>
      <vt:lpstr>Diapositiva 23</vt:lpstr>
      <vt:lpstr>Diapositiva 24</vt:lpstr>
      <vt:lpstr>Diapositiva 25</vt:lpstr>
      <vt:lpstr>Diapositiva 26</vt:lpstr>
      <vt:lpstr>UML  DIAGRAMA DE CLASES</vt:lpstr>
      <vt:lpstr>Diagrama de Clases</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Mockups </vt:lpstr>
      <vt:lpstr>Diapositiva 46</vt:lpstr>
      <vt:lpstr>Diapositiva 47</vt:lpstr>
      <vt:lpstr>Diapositiva 48</vt:lpstr>
      <vt:lpstr>Diagrama de Secuencias</vt:lpstr>
      <vt:lpstr>Diapositiva 50</vt:lpstr>
      <vt:lpstr>Diapositiva 51</vt:lpstr>
      <vt:lpstr>Diapositiva 52</vt:lpstr>
      <vt:lpstr>Diapositiva 53</vt:lpstr>
      <vt:lpstr>Diapositiva 54</vt:lpstr>
      <vt:lpstr>Diapositiva 55</vt:lpstr>
      <vt:lpstr>Caso de Uso y Diagrama de Secuencias Login</vt:lpstr>
      <vt:lpstr>Diapositiva 57</vt:lpstr>
      <vt:lpstr>Diapositiva 58</vt:lpstr>
      <vt:lpstr>Diapositiva 59</vt:lpstr>
      <vt:lpstr>Otros Diagramas UML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Casos de Uso</dc:title>
  <dc:creator>jtapia</dc:creator>
  <cp:lastModifiedBy>jtapia</cp:lastModifiedBy>
  <cp:revision>11</cp:revision>
  <dcterms:created xsi:type="dcterms:W3CDTF">2018-04-26T04:45:22Z</dcterms:created>
  <dcterms:modified xsi:type="dcterms:W3CDTF">2018-05-17T11:54:06Z</dcterms:modified>
</cp:coreProperties>
</file>