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Open Sans" charset="1" panose="020B0606030504020204"/>
      <p:regular r:id="rId13"/>
    </p:embeddedFont>
    <p:embeddedFont>
      <p:font typeface="Open Sans Condensed" charset="1" panose="00000000000000000000"/>
      <p:regular r:id="rId14"/>
    </p:embeddedFont>
    <p:embeddedFont>
      <p:font typeface="Etna Sans Serif" charset="1" panose="02000600000000000000"/>
      <p:regular r:id="rId15"/>
    </p:embeddedFont>
    <p:embeddedFont>
      <p:font typeface="Open Sans Condensed Bold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7.png" Type="http://schemas.openxmlformats.org/officeDocument/2006/relationships/image"/><Relationship Id="rId4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6383" y="2496343"/>
            <a:ext cx="12395806" cy="5294315"/>
          </a:xfrm>
          <a:custGeom>
            <a:avLst/>
            <a:gdLst/>
            <a:ahLst/>
            <a:cxnLst/>
            <a:rect r="r" b="b" t="t" l="l"/>
            <a:pathLst>
              <a:path h="5294315" w="12395806">
                <a:moveTo>
                  <a:pt x="0" y="0"/>
                </a:moveTo>
                <a:lnTo>
                  <a:pt x="12395805" y="0"/>
                </a:lnTo>
                <a:lnTo>
                  <a:pt x="12395805" y="5294314"/>
                </a:lnTo>
                <a:lnTo>
                  <a:pt x="0" y="52943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996" r="0" b="-5813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941068"/>
            <a:ext cx="12395806" cy="2371058"/>
          </a:xfrm>
          <a:custGeom>
            <a:avLst/>
            <a:gdLst/>
            <a:ahLst/>
            <a:cxnLst/>
            <a:rect r="r" b="b" t="t" l="l"/>
            <a:pathLst>
              <a:path h="2371058" w="12395806">
                <a:moveTo>
                  <a:pt x="0" y="0"/>
                </a:moveTo>
                <a:lnTo>
                  <a:pt x="12395806" y="0"/>
                </a:lnTo>
                <a:lnTo>
                  <a:pt x="12395806" y="2371058"/>
                </a:lnTo>
                <a:lnTo>
                  <a:pt x="0" y="23710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9692" r="0" b="-253103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41442" y="1236184"/>
            <a:ext cx="7094432" cy="8953374"/>
          </a:xfrm>
          <a:custGeom>
            <a:avLst/>
            <a:gdLst/>
            <a:ahLst/>
            <a:cxnLst/>
            <a:rect r="r" b="b" t="t" l="l"/>
            <a:pathLst>
              <a:path h="8953374" w="7094432">
                <a:moveTo>
                  <a:pt x="0" y="0"/>
                </a:moveTo>
                <a:lnTo>
                  <a:pt x="7094432" y="0"/>
                </a:lnTo>
                <a:lnTo>
                  <a:pt x="7094432" y="8953374"/>
                </a:lnTo>
                <a:lnTo>
                  <a:pt x="0" y="89533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6518" t="-3109" r="-13735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1546829"/>
            <a:ext cx="607033" cy="486312"/>
          </a:xfrm>
          <a:custGeom>
            <a:avLst/>
            <a:gdLst/>
            <a:ahLst/>
            <a:cxnLst/>
            <a:rect r="r" b="b" t="t" l="l"/>
            <a:pathLst>
              <a:path h="486312" w="607033">
                <a:moveTo>
                  <a:pt x="0" y="0"/>
                </a:moveTo>
                <a:lnTo>
                  <a:pt x="607033" y="0"/>
                </a:lnTo>
                <a:lnTo>
                  <a:pt x="607033" y="486312"/>
                </a:lnTo>
                <a:lnTo>
                  <a:pt x="0" y="486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102949" y="5245451"/>
            <a:ext cx="8042672" cy="580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Conectando Talentos &amp; Criando Futuros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359246">
            <a:off x="15982238" y="-3273495"/>
            <a:ext cx="4312126" cy="5728670"/>
          </a:xfrm>
          <a:custGeom>
            <a:avLst/>
            <a:gdLst/>
            <a:ahLst/>
            <a:cxnLst/>
            <a:rect r="r" b="b" t="t" l="l"/>
            <a:pathLst>
              <a:path h="5728670" w="4312126">
                <a:moveTo>
                  <a:pt x="0" y="0"/>
                </a:moveTo>
                <a:lnTo>
                  <a:pt x="4312126" y="0"/>
                </a:lnTo>
                <a:lnTo>
                  <a:pt x="4312126" y="5728670"/>
                </a:lnTo>
                <a:lnTo>
                  <a:pt x="0" y="57286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3903689">
            <a:off x="-2727655" y="6717731"/>
            <a:ext cx="4132286" cy="5489752"/>
          </a:xfrm>
          <a:custGeom>
            <a:avLst/>
            <a:gdLst/>
            <a:ahLst/>
            <a:cxnLst/>
            <a:rect r="r" b="b" t="t" l="l"/>
            <a:pathLst>
              <a:path h="5489752" w="4132286">
                <a:moveTo>
                  <a:pt x="4132287" y="0"/>
                </a:moveTo>
                <a:lnTo>
                  <a:pt x="0" y="0"/>
                </a:lnTo>
                <a:lnTo>
                  <a:pt x="0" y="5489752"/>
                </a:lnTo>
                <a:lnTo>
                  <a:pt x="4132287" y="5489752"/>
                </a:lnTo>
                <a:lnTo>
                  <a:pt x="413228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1564798">
            <a:off x="15801128" y="5678608"/>
            <a:ext cx="4312126" cy="5728670"/>
          </a:xfrm>
          <a:custGeom>
            <a:avLst/>
            <a:gdLst/>
            <a:ahLst/>
            <a:cxnLst/>
            <a:rect r="r" b="b" t="t" l="l"/>
            <a:pathLst>
              <a:path h="5728670" w="4312126">
                <a:moveTo>
                  <a:pt x="4312126" y="0"/>
                </a:moveTo>
                <a:lnTo>
                  <a:pt x="0" y="0"/>
                </a:lnTo>
                <a:lnTo>
                  <a:pt x="0" y="5728670"/>
                </a:lnTo>
                <a:lnTo>
                  <a:pt x="4312126" y="5728670"/>
                </a:lnTo>
                <a:lnTo>
                  <a:pt x="431212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00512" y="456574"/>
            <a:ext cx="1195142" cy="1144252"/>
          </a:xfrm>
          <a:custGeom>
            <a:avLst/>
            <a:gdLst/>
            <a:ahLst/>
            <a:cxnLst/>
            <a:rect r="r" b="b" t="t" l="l"/>
            <a:pathLst>
              <a:path h="1144252" w="1195142">
                <a:moveTo>
                  <a:pt x="0" y="0"/>
                </a:moveTo>
                <a:lnTo>
                  <a:pt x="1195142" y="0"/>
                </a:lnTo>
                <a:lnTo>
                  <a:pt x="1195142" y="1144252"/>
                </a:lnTo>
                <a:lnTo>
                  <a:pt x="0" y="11442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845599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92967" y="3223159"/>
            <a:ext cx="16487908" cy="1617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9"/>
              </a:lnSpc>
              <a:spcBef>
                <a:spcPct val="0"/>
              </a:spcBef>
            </a:pPr>
            <a:r>
              <a:rPr lang="en-US" sz="3121">
                <a:solidFill>
                  <a:srgbClr val="000000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Volume </a:t>
            </a:r>
            <a:r>
              <a:rPr lang="en-US" sz="3121">
                <a:solidFill>
                  <a:srgbClr val="000000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excessivo de currículos, tempo gasto em triagem manual, alto custo por contratação. Candidatos: Desalinhamento entre expectativas e vagas, "aplicar e nunca ter resposta" (baixa satisfação).</a:t>
            </a:r>
          </a:p>
          <a:p>
            <a:pPr algn="l">
              <a:lnSpc>
                <a:spcPts val="422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800092" y="624206"/>
            <a:ext cx="16487908" cy="1065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9"/>
              </a:lnSpc>
              <a:spcBef>
                <a:spcPct val="0"/>
              </a:spcBef>
            </a:pPr>
            <a:r>
              <a:rPr lang="en-US" sz="3121">
                <a:solidFill>
                  <a:srgbClr val="8236AB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Uma Revolução na atração e seleção de talentos</a:t>
            </a:r>
          </a:p>
          <a:p>
            <a:pPr algn="l">
              <a:lnSpc>
                <a:spcPts val="422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778135" y="5342487"/>
            <a:ext cx="15907634" cy="530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9"/>
              </a:lnSpc>
              <a:spcBef>
                <a:spcPct val="0"/>
              </a:spcBef>
            </a:pPr>
            <a:r>
              <a:rPr lang="en-US" sz="3121">
                <a:solidFill>
                  <a:srgbClr val="000000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A maior parte do tempo é gasta na triagem inicial (lendo currículo a currículo) e não na avaliação do talento.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3903689">
            <a:off x="16221857" y="6258362"/>
            <a:ext cx="4132286" cy="5489752"/>
          </a:xfrm>
          <a:custGeom>
            <a:avLst/>
            <a:gdLst/>
            <a:ahLst/>
            <a:cxnLst/>
            <a:rect r="r" b="b" t="t" l="l"/>
            <a:pathLst>
              <a:path h="5489752" w="4132286">
                <a:moveTo>
                  <a:pt x="4132286" y="0"/>
                </a:moveTo>
                <a:lnTo>
                  <a:pt x="0" y="0"/>
                </a:lnTo>
                <a:lnTo>
                  <a:pt x="0" y="5489752"/>
                </a:lnTo>
                <a:lnTo>
                  <a:pt x="4132286" y="5489752"/>
                </a:lnTo>
                <a:lnTo>
                  <a:pt x="41322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0512" y="456574"/>
            <a:ext cx="1195142" cy="1144252"/>
          </a:xfrm>
          <a:custGeom>
            <a:avLst/>
            <a:gdLst/>
            <a:ahLst/>
            <a:cxnLst/>
            <a:rect r="r" b="b" t="t" l="l"/>
            <a:pathLst>
              <a:path h="1144252" w="1195142">
                <a:moveTo>
                  <a:pt x="0" y="0"/>
                </a:moveTo>
                <a:lnTo>
                  <a:pt x="1195142" y="0"/>
                </a:lnTo>
                <a:lnTo>
                  <a:pt x="1195142" y="1144252"/>
                </a:lnTo>
                <a:lnTo>
                  <a:pt x="0" y="11442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845599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15820" y="2752013"/>
            <a:ext cx="856265" cy="1020883"/>
          </a:xfrm>
          <a:custGeom>
            <a:avLst/>
            <a:gdLst/>
            <a:ahLst/>
            <a:cxnLst/>
            <a:rect r="r" b="b" t="t" l="l"/>
            <a:pathLst>
              <a:path h="1020883" w="856265">
                <a:moveTo>
                  <a:pt x="0" y="0"/>
                </a:moveTo>
                <a:lnTo>
                  <a:pt x="856265" y="0"/>
                </a:lnTo>
                <a:lnTo>
                  <a:pt x="856265" y="1020883"/>
                </a:lnTo>
                <a:lnTo>
                  <a:pt x="0" y="10208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025076" y="2821981"/>
            <a:ext cx="10880119" cy="1099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Recrutador foca 100% nos candidatos com </a:t>
            </a:r>
            <a:r>
              <a:rPr lang="en-US" b="true" sz="3200">
                <a:solidFill>
                  <a:srgbClr val="000000"/>
                </a:solidFill>
                <a:latin typeface="Open Sans Condensed Bold"/>
                <a:ea typeface="Open Sans Condensed Bold"/>
                <a:cs typeface="Open Sans Condensed Bold"/>
                <a:sym typeface="Open Sans Condensed Bold"/>
              </a:rPr>
              <a:t>Score 70%+</a:t>
            </a:r>
            <a:r>
              <a:rPr lang="en-US" sz="3200">
                <a:solidFill>
                  <a:srgbClr val="000000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. Redução drástica do tempo de triagem (saída do volume, entrada da qualidade).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00092" y="624206"/>
            <a:ext cx="16487908" cy="530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9"/>
              </a:lnSpc>
              <a:spcBef>
                <a:spcPct val="0"/>
              </a:spcBef>
            </a:pPr>
            <a:r>
              <a:rPr lang="en-US" sz="3121">
                <a:solidFill>
                  <a:srgbClr val="8236AB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Nosso benefício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32851" y="4636044"/>
            <a:ext cx="10897527" cy="1099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Open Sans Condensed Bold"/>
                <a:ea typeface="Open Sans Condensed Bold"/>
                <a:cs typeface="Open Sans Condensed Bold"/>
                <a:sym typeface="Open Sans Condensed Bold"/>
              </a:rPr>
              <a:t>Redução do Tempo Médio</a:t>
            </a:r>
            <a:r>
              <a:rPr lang="en-US" sz="3200">
                <a:solidFill>
                  <a:srgbClr val="000000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de Contratação (ΔT) e aumento da Qualidade da 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Contratação (melhor fit cultural e técnico).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66193" y="6450107"/>
            <a:ext cx="10478728" cy="1661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O candidato tem </a:t>
            </a:r>
            <a:r>
              <a:rPr lang="en-US" b="true" sz="3200">
                <a:solidFill>
                  <a:srgbClr val="000000"/>
                </a:solidFill>
                <a:latin typeface="Open Sans Condensed Bold"/>
                <a:ea typeface="Open Sans Condensed Bold"/>
                <a:cs typeface="Open Sans Condensed Bold"/>
                <a:sym typeface="Open Sans Condensed Bold"/>
              </a:rPr>
              <a:t>visibilidade e feedback imediato</a:t>
            </a:r>
            <a:r>
              <a:rPr lang="en-US" sz="3200">
                <a:solidFill>
                  <a:srgbClr val="000000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 (o score). Valor: Melhora a Marca Empregadora (Employer Branding) e a percepção de transparência.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120259" y="6288597"/>
            <a:ext cx="856265" cy="1020883"/>
          </a:xfrm>
          <a:custGeom>
            <a:avLst/>
            <a:gdLst/>
            <a:ahLst/>
            <a:cxnLst/>
            <a:rect r="r" b="b" t="t" l="l"/>
            <a:pathLst>
              <a:path h="1020883" w="856265">
                <a:moveTo>
                  <a:pt x="0" y="0"/>
                </a:moveTo>
                <a:lnTo>
                  <a:pt x="856265" y="0"/>
                </a:lnTo>
                <a:lnTo>
                  <a:pt x="856265" y="1020883"/>
                </a:lnTo>
                <a:lnTo>
                  <a:pt x="0" y="10208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120259" y="4520305"/>
            <a:ext cx="856265" cy="1020883"/>
          </a:xfrm>
          <a:custGeom>
            <a:avLst/>
            <a:gdLst/>
            <a:ahLst/>
            <a:cxnLst/>
            <a:rect r="r" b="b" t="t" l="l"/>
            <a:pathLst>
              <a:path h="1020883" w="856265">
                <a:moveTo>
                  <a:pt x="0" y="0"/>
                </a:moveTo>
                <a:lnTo>
                  <a:pt x="856265" y="0"/>
                </a:lnTo>
                <a:lnTo>
                  <a:pt x="856265" y="1020883"/>
                </a:lnTo>
                <a:lnTo>
                  <a:pt x="0" y="10208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0512" y="456574"/>
            <a:ext cx="1195142" cy="1144252"/>
          </a:xfrm>
          <a:custGeom>
            <a:avLst/>
            <a:gdLst/>
            <a:ahLst/>
            <a:cxnLst/>
            <a:rect r="r" b="b" t="t" l="l"/>
            <a:pathLst>
              <a:path h="1144252" w="1195142">
                <a:moveTo>
                  <a:pt x="0" y="0"/>
                </a:moveTo>
                <a:lnTo>
                  <a:pt x="1195142" y="0"/>
                </a:lnTo>
                <a:lnTo>
                  <a:pt x="1195142" y="1144252"/>
                </a:lnTo>
                <a:lnTo>
                  <a:pt x="0" y="11442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84559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82008" y="3579772"/>
            <a:ext cx="4529200" cy="2392439"/>
          </a:xfrm>
          <a:custGeom>
            <a:avLst/>
            <a:gdLst/>
            <a:ahLst/>
            <a:cxnLst/>
            <a:rect r="r" b="b" t="t" l="l"/>
            <a:pathLst>
              <a:path h="2392439" w="4529200">
                <a:moveTo>
                  <a:pt x="0" y="0"/>
                </a:moveTo>
                <a:lnTo>
                  <a:pt x="4529201" y="0"/>
                </a:lnTo>
                <a:lnTo>
                  <a:pt x="4529201" y="2392440"/>
                </a:lnTo>
                <a:lnTo>
                  <a:pt x="0" y="23924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244" r="0" b="-324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558158" y="3738650"/>
            <a:ext cx="3186532" cy="2074685"/>
          </a:xfrm>
          <a:custGeom>
            <a:avLst/>
            <a:gdLst/>
            <a:ahLst/>
            <a:cxnLst/>
            <a:rect r="r" b="b" t="t" l="l"/>
            <a:pathLst>
              <a:path h="2074685" w="3186532">
                <a:moveTo>
                  <a:pt x="0" y="0"/>
                </a:moveTo>
                <a:lnTo>
                  <a:pt x="3186533" y="0"/>
                </a:lnTo>
                <a:lnTo>
                  <a:pt x="3186533" y="2074684"/>
                </a:lnTo>
                <a:lnTo>
                  <a:pt x="0" y="20746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00092" y="624206"/>
            <a:ext cx="16487908" cy="530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9"/>
              </a:lnSpc>
              <a:spcBef>
                <a:spcPct val="0"/>
              </a:spcBef>
            </a:pPr>
            <a:r>
              <a:rPr lang="en-US" sz="3121">
                <a:solidFill>
                  <a:srgbClr val="8236AB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Nossa plataforma utiliza IA Gerenativa </a:t>
            </a:r>
          </a:p>
        </p:txBody>
      </p:sp>
      <p:sp>
        <p:nvSpPr>
          <p:cNvPr name="AutoShape 6" id="6"/>
          <p:cNvSpPr/>
          <p:nvPr/>
        </p:nvSpPr>
        <p:spPr>
          <a:xfrm flipH="true" flipV="true">
            <a:off x="8634343" y="3456844"/>
            <a:ext cx="0" cy="2692330"/>
          </a:xfrm>
          <a:prstGeom prst="line">
            <a:avLst/>
          </a:prstGeom>
          <a:ln cap="flat" w="38100">
            <a:solidFill>
              <a:srgbClr val="8236A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98083" y="2469295"/>
            <a:ext cx="16487908" cy="530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9"/>
              </a:lnSpc>
              <a:spcBef>
                <a:spcPct val="0"/>
              </a:spcBef>
            </a:pPr>
            <a:r>
              <a:rPr lang="en-US" sz="3121">
                <a:solidFill>
                  <a:srgbClr val="000000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Utilizamos inteligência artificial para dar match entre o currículo do candidato com a descrição e requisitos da vaga.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3903689">
            <a:off x="-2727655" y="6717731"/>
            <a:ext cx="4132286" cy="5489752"/>
          </a:xfrm>
          <a:custGeom>
            <a:avLst/>
            <a:gdLst/>
            <a:ahLst/>
            <a:cxnLst/>
            <a:rect r="r" b="b" t="t" l="l"/>
            <a:pathLst>
              <a:path h="5489752" w="4132286">
                <a:moveTo>
                  <a:pt x="4132287" y="0"/>
                </a:moveTo>
                <a:lnTo>
                  <a:pt x="0" y="0"/>
                </a:lnTo>
                <a:lnTo>
                  <a:pt x="0" y="5489752"/>
                </a:lnTo>
                <a:lnTo>
                  <a:pt x="4132287" y="5489752"/>
                </a:lnTo>
                <a:lnTo>
                  <a:pt x="413228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152776" y="5721263"/>
            <a:ext cx="10678095" cy="1067809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D1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416953">
            <a:off x="14804334" y="6066962"/>
            <a:ext cx="3224869" cy="4473807"/>
          </a:xfrm>
          <a:custGeom>
            <a:avLst/>
            <a:gdLst/>
            <a:ahLst/>
            <a:cxnLst/>
            <a:rect r="r" b="b" t="t" l="l"/>
            <a:pathLst>
              <a:path h="4473807" w="3224869">
                <a:moveTo>
                  <a:pt x="0" y="0"/>
                </a:moveTo>
                <a:lnTo>
                  <a:pt x="3224869" y="0"/>
                </a:lnTo>
                <a:lnTo>
                  <a:pt x="3224869" y="4473807"/>
                </a:lnTo>
                <a:lnTo>
                  <a:pt x="0" y="44738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837814" y="6597320"/>
            <a:ext cx="7968701" cy="530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9"/>
              </a:lnSpc>
              <a:spcBef>
                <a:spcPct val="0"/>
              </a:spcBef>
            </a:pPr>
            <a:r>
              <a:rPr lang="en-US" sz="3121">
                <a:solidFill>
                  <a:srgbClr val="000000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Utilize a ia da sua preferência e a que cabe no seu bolso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7911209" y="7362144"/>
            <a:ext cx="1646950" cy="1646950"/>
          </a:xfrm>
          <a:custGeom>
            <a:avLst/>
            <a:gdLst/>
            <a:ahLst/>
            <a:cxnLst/>
            <a:rect r="r" b="b" t="t" l="l"/>
            <a:pathLst>
              <a:path h="1646950" w="1646950">
                <a:moveTo>
                  <a:pt x="0" y="0"/>
                </a:moveTo>
                <a:lnTo>
                  <a:pt x="1646949" y="0"/>
                </a:lnTo>
                <a:lnTo>
                  <a:pt x="1646949" y="1646950"/>
                </a:lnTo>
                <a:lnTo>
                  <a:pt x="0" y="16469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71871" y="2952878"/>
            <a:ext cx="7052304" cy="4381244"/>
          </a:xfrm>
          <a:custGeom>
            <a:avLst/>
            <a:gdLst/>
            <a:ahLst/>
            <a:cxnLst/>
            <a:rect r="r" b="b" t="t" l="l"/>
            <a:pathLst>
              <a:path h="4381244" w="7052304">
                <a:moveTo>
                  <a:pt x="0" y="0"/>
                </a:moveTo>
                <a:lnTo>
                  <a:pt x="7052304" y="0"/>
                </a:lnTo>
                <a:lnTo>
                  <a:pt x="7052304" y="4381244"/>
                </a:lnTo>
                <a:lnTo>
                  <a:pt x="0" y="43812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1564798">
            <a:off x="16817307" y="-1671295"/>
            <a:ext cx="4312126" cy="5728670"/>
          </a:xfrm>
          <a:custGeom>
            <a:avLst/>
            <a:gdLst/>
            <a:ahLst/>
            <a:cxnLst/>
            <a:rect r="r" b="b" t="t" l="l"/>
            <a:pathLst>
              <a:path h="5728670" w="4312126">
                <a:moveTo>
                  <a:pt x="4312127" y="0"/>
                </a:moveTo>
                <a:lnTo>
                  <a:pt x="0" y="0"/>
                </a:lnTo>
                <a:lnTo>
                  <a:pt x="0" y="5728670"/>
                </a:lnTo>
                <a:lnTo>
                  <a:pt x="4312127" y="5728670"/>
                </a:lnTo>
                <a:lnTo>
                  <a:pt x="431212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0512" y="456574"/>
            <a:ext cx="1195142" cy="1144252"/>
          </a:xfrm>
          <a:custGeom>
            <a:avLst/>
            <a:gdLst/>
            <a:ahLst/>
            <a:cxnLst/>
            <a:rect r="r" b="b" t="t" l="l"/>
            <a:pathLst>
              <a:path h="1144252" w="1195142">
                <a:moveTo>
                  <a:pt x="0" y="0"/>
                </a:moveTo>
                <a:lnTo>
                  <a:pt x="1195142" y="0"/>
                </a:lnTo>
                <a:lnTo>
                  <a:pt x="1195142" y="1144252"/>
                </a:lnTo>
                <a:lnTo>
                  <a:pt x="0" y="11442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845599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26991">
            <a:off x="4741175" y="2721870"/>
            <a:ext cx="1268226" cy="1770366"/>
          </a:xfrm>
          <a:custGeom>
            <a:avLst/>
            <a:gdLst/>
            <a:ahLst/>
            <a:cxnLst/>
            <a:rect r="r" b="b" t="t" l="l"/>
            <a:pathLst>
              <a:path h="1770366" w="1268226">
                <a:moveTo>
                  <a:pt x="0" y="0"/>
                </a:moveTo>
                <a:lnTo>
                  <a:pt x="1268226" y="0"/>
                </a:lnTo>
                <a:lnTo>
                  <a:pt x="1268226" y="1770366"/>
                </a:lnTo>
                <a:lnTo>
                  <a:pt x="0" y="17703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00092" y="624206"/>
            <a:ext cx="16487908" cy="530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9"/>
              </a:lnSpc>
              <a:spcBef>
                <a:spcPct val="0"/>
              </a:spcBef>
            </a:pPr>
            <a:r>
              <a:rPr lang="en-US" sz="3121">
                <a:solidFill>
                  <a:srgbClr val="8236AB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Nossa Proposta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8295" y="2135297"/>
            <a:ext cx="5173266" cy="530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9"/>
              </a:lnSpc>
              <a:spcBef>
                <a:spcPct val="0"/>
              </a:spcBef>
            </a:pPr>
            <a:r>
              <a:rPr lang="en-US" sz="3121">
                <a:solidFill>
                  <a:srgbClr val="8236AB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1º Candidato sobe o currículo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141904" y="2735489"/>
            <a:ext cx="5525658" cy="108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9"/>
              </a:lnSpc>
              <a:spcBef>
                <a:spcPct val="0"/>
              </a:spcBef>
            </a:pPr>
            <a:r>
              <a:rPr lang="en-US" sz="3121">
                <a:solidFill>
                  <a:srgbClr val="8236AB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2º Candidato escolhe a vaga </a:t>
            </a:r>
          </a:p>
          <a:p>
            <a:pPr algn="ctr">
              <a:lnSpc>
                <a:spcPts val="4369"/>
              </a:lnSpc>
              <a:spcBef>
                <a:spcPct val="0"/>
              </a:spcBef>
            </a:pPr>
            <a:r>
              <a:rPr lang="en-US" sz="3121">
                <a:solidFill>
                  <a:srgbClr val="8236AB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com maior índice de aderência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141904" y="4656441"/>
            <a:ext cx="5848615" cy="108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9"/>
              </a:lnSpc>
              <a:spcBef>
                <a:spcPct val="0"/>
              </a:spcBef>
            </a:pPr>
            <a:r>
              <a:rPr lang="en-US" sz="3121">
                <a:solidFill>
                  <a:srgbClr val="8236AB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3º O Sistema gera um Score de </a:t>
            </a:r>
          </a:p>
          <a:p>
            <a:pPr algn="ctr">
              <a:lnSpc>
                <a:spcPts val="4369"/>
              </a:lnSpc>
              <a:spcBef>
                <a:spcPct val="0"/>
              </a:spcBef>
            </a:pPr>
            <a:r>
              <a:rPr lang="en-US" sz="3121">
                <a:solidFill>
                  <a:srgbClr val="8236AB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Correspondência (em %) imediato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21779" y="5532665"/>
            <a:ext cx="4902564" cy="108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9"/>
              </a:lnSpc>
              <a:spcBef>
                <a:spcPct val="0"/>
              </a:spcBef>
            </a:pPr>
            <a:r>
              <a:rPr lang="en-US" sz="3121">
                <a:solidFill>
                  <a:srgbClr val="8236AB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4º Recrutador vê o ranking </a:t>
            </a:r>
          </a:p>
          <a:p>
            <a:pPr algn="ctr">
              <a:lnSpc>
                <a:spcPts val="4369"/>
              </a:lnSpc>
              <a:spcBef>
                <a:spcPct val="0"/>
              </a:spcBef>
            </a:pPr>
            <a:r>
              <a:rPr lang="en-US" sz="3121">
                <a:solidFill>
                  <a:srgbClr val="8236AB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de candidatos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31674" y="8050712"/>
            <a:ext cx="9732698" cy="530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9"/>
              </a:lnSpc>
              <a:spcBef>
                <a:spcPct val="0"/>
              </a:spcBef>
            </a:pPr>
            <a:r>
              <a:rPr lang="en-US" sz="3121">
                <a:solidFill>
                  <a:srgbClr val="8236AB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5º Score do candidato armazenado para futuras vagas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7115830">
            <a:off x="9793511" y="2524311"/>
            <a:ext cx="1268226" cy="1770366"/>
          </a:xfrm>
          <a:custGeom>
            <a:avLst/>
            <a:gdLst/>
            <a:ahLst/>
            <a:cxnLst/>
            <a:rect r="r" b="b" t="t" l="l"/>
            <a:pathLst>
              <a:path h="1770366" w="1268226">
                <a:moveTo>
                  <a:pt x="0" y="0"/>
                </a:moveTo>
                <a:lnTo>
                  <a:pt x="1268226" y="0"/>
                </a:lnTo>
                <a:lnTo>
                  <a:pt x="1268226" y="1770366"/>
                </a:lnTo>
                <a:lnTo>
                  <a:pt x="0" y="17703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2252791" y="5877922"/>
            <a:ext cx="13645760" cy="1364576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D1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4986937" y="7380418"/>
            <a:ext cx="3142323" cy="3755764"/>
          </a:xfrm>
          <a:custGeom>
            <a:avLst/>
            <a:gdLst/>
            <a:ahLst/>
            <a:cxnLst/>
            <a:rect r="r" b="b" t="t" l="l"/>
            <a:pathLst>
              <a:path h="3755764" w="3142323">
                <a:moveTo>
                  <a:pt x="0" y="0"/>
                </a:moveTo>
                <a:lnTo>
                  <a:pt x="3142323" y="0"/>
                </a:lnTo>
                <a:lnTo>
                  <a:pt x="3142323" y="3755764"/>
                </a:lnTo>
                <a:lnTo>
                  <a:pt x="0" y="375576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0512" y="456574"/>
            <a:ext cx="1195142" cy="1144252"/>
          </a:xfrm>
          <a:custGeom>
            <a:avLst/>
            <a:gdLst/>
            <a:ahLst/>
            <a:cxnLst/>
            <a:rect r="r" b="b" t="t" l="l"/>
            <a:pathLst>
              <a:path h="1144252" w="1195142">
                <a:moveTo>
                  <a:pt x="0" y="0"/>
                </a:moveTo>
                <a:lnTo>
                  <a:pt x="1195142" y="0"/>
                </a:lnTo>
                <a:lnTo>
                  <a:pt x="1195142" y="1144252"/>
                </a:lnTo>
                <a:lnTo>
                  <a:pt x="0" y="11442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84559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00092" y="624206"/>
            <a:ext cx="16487908" cy="530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9"/>
              </a:lnSpc>
              <a:spcBef>
                <a:spcPct val="0"/>
              </a:spcBef>
            </a:pPr>
            <a:r>
              <a:rPr lang="en-US" sz="3121">
                <a:solidFill>
                  <a:srgbClr val="8236AB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Custos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015820" y="2752013"/>
            <a:ext cx="685800" cy="817645"/>
          </a:xfrm>
          <a:custGeom>
            <a:avLst/>
            <a:gdLst/>
            <a:ahLst/>
            <a:cxnLst/>
            <a:rect r="r" b="b" t="t" l="l"/>
            <a:pathLst>
              <a:path h="817645" w="685800">
                <a:moveTo>
                  <a:pt x="0" y="0"/>
                </a:moveTo>
                <a:lnTo>
                  <a:pt x="685800" y="0"/>
                </a:lnTo>
                <a:lnTo>
                  <a:pt x="685800" y="817646"/>
                </a:lnTo>
                <a:lnTo>
                  <a:pt x="0" y="8176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025076" y="2821981"/>
            <a:ext cx="10880119" cy="537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Open Sans Condensed Bold"/>
                <a:ea typeface="Open Sans Condensed Bold"/>
                <a:cs typeface="Open Sans Condensed Bold"/>
                <a:sym typeface="Open Sans Condensed Bold"/>
              </a:rPr>
              <a:t>N8N </a:t>
            </a:r>
            <a:r>
              <a:rPr lang="en-US" sz="3200">
                <a:solidFill>
                  <a:srgbClr val="000000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R$ 313 / Mês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00201" y="5993377"/>
            <a:ext cx="8166861" cy="1082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9"/>
              </a:lnSpc>
              <a:spcBef>
                <a:spcPct val="0"/>
              </a:spcBef>
            </a:pPr>
            <a:r>
              <a:rPr lang="en-US" sz="3121">
                <a:solidFill>
                  <a:srgbClr val="000000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Entrada (Input) - Ex: Currículo enviado $0.05≈</a:t>
            </a:r>
            <a:r>
              <a:rPr lang="en-US" b="true" sz="3121">
                <a:solidFill>
                  <a:srgbClr val="000000"/>
                </a:solidFill>
                <a:latin typeface="Open Sans Condensed Bold"/>
                <a:ea typeface="Open Sans Condensed Bold"/>
                <a:cs typeface="Open Sans Condensed Bold"/>
                <a:sym typeface="Open Sans Condensed Bold"/>
              </a:rPr>
              <a:t>$0.0008</a:t>
            </a:r>
          </a:p>
          <a:p>
            <a:pPr algn="l">
              <a:lnSpc>
                <a:spcPts val="4369"/>
              </a:lnSpc>
              <a:spcBef>
                <a:spcPct val="0"/>
              </a:spcBef>
            </a:pPr>
            <a:r>
              <a:rPr lang="en-US" sz="3121">
                <a:solidFill>
                  <a:srgbClr val="000000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Saída (Output) -  Ex: Score, resumo ou JSON $0.20≈</a:t>
            </a:r>
            <a:r>
              <a:rPr lang="en-US" b="true" sz="3121">
                <a:solidFill>
                  <a:srgbClr val="000000"/>
                </a:solidFill>
                <a:latin typeface="Open Sans Condensed Bold"/>
                <a:ea typeface="Open Sans Condensed Bold"/>
                <a:cs typeface="Open Sans Condensed Bold"/>
                <a:sym typeface="Open Sans Condensed Bold"/>
              </a:rPr>
              <a:t>$0.0032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015820" y="3906673"/>
            <a:ext cx="685800" cy="817645"/>
          </a:xfrm>
          <a:custGeom>
            <a:avLst/>
            <a:gdLst/>
            <a:ahLst/>
            <a:cxnLst/>
            <a:rect r="r" b="b" t="t" l="l"/>
            <a:pathLst>
              <a:path h="817645" w="685800">
                <a:moveTo>
                  <a:pt x="0" y="0"/>
                </a:moveTo>
                <a:lnTo>
                  <a:pt x="685800" y="0"/>
                </a:lnTo>
                <a:lnTo>
                  <a:pt x="685800" y="817646"/>
                </a:lnTo>
                <a:lnTo>
                  <a:pt x="0" y="8176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025076" y="4018031"/>
            <a:ext cx="10880119" cy="537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Assinatura </a:t>
            </a:r>
            <a:r>
              <a:rPr lang="en-US" b="true" sz="3200">
                <a:solidFill>
                  <a:srgbClr val="000000"/>
                </a:solidFill>
                <a:latin typeface="Open Sans Condensed Bold"/>
                <a:ea typeface="Open Sans Condensed Bold"/>
                <a:cs typeface="Open Sans Condensed Bold"/>
                <a:sym typeface="Open Sans Condensed Bold"/>
              </a:rPr>
              <a:t>Google </a:t>
            </a:r>
            <a:r>
              <a:rPr lang="en-US" sz="3200">
                <a:solidFill>
                  <a:srgbClr val="000000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$ 7 Dólares por úsuario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00201" y="4498660"/>
            <a:ext cx="10880119" cy="537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50 Funcionários: $350 Dólares/Mês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196061" y="6154545"/>
            <a:ext cx="685800" cy="817645"/>
          </a:xfrm>
          <a:custGeom>
            <a:avLst/>
            <a:gdLst/>
            <a:ahLst/>
            <a:cxnLst/>
            <a:rect r="r" b="b" t="t" l="l"/>
            <a:pathLst>
              <a:path h="817645" w="685800">
                <a:moveTo>
                  <a:pt x="0" y="0"/>
                </a:moveTo>
                <a:lnTo>
                  <a:pt x="685800" y="0"/>
                </a:lnTo>
                <a:lnTo>
                  <a:pt x="685800" y="817645"/>
                </a:lnTo>
                <a:lnTo>
                  <a:pt x="0" y="8176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551520" y="5942839"/>
            <a:ext cx="3151353" cy="530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9"/>
              </a:lnSpc>
              <a:spcBef>
                <a:spcPct val="0"/>
              </a:spcBef>
            </a:pPr>
            <a:r>
              <a:rPr lang="en-US" sz="3121">
                <a:solidFill>
                  <a:srgbClr val="000000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1 Candidato &gt; 19 Vagas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062249" y="6545860"/>
            <a:ext cx="2129896" cy="530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9"/>
              </a:lnSpc>
              <a:spcBef>
                <a:spcPct val="0"/>
              </a:spcBef>
            </a:pPr>
            <a:r>
              <a:rPr lang="en-US" sz="3121">
                <a:solidFill>
                  <a:srgbClr val="000000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16.000 TOKEN’s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325730"/>
            <a:ext cx="14692084" cy="5803373"/>
          </a:xfrm>
          <a:custGeom>
            <a:avLst/>
            <a:gdLst/>
            <a:ahLst/>
            <a:cxnLst/>
            <a:rect r="r" b="b" t="t" l="l"/>
            <a:pathLst>
              <a:path h="5803373" w="14692084">
                <a:moveTo>
                  <a:pt x="0" y="0"/>
                </a:moveTo>
                <a:lnTo>
                  <a:pt x="14692084" y="0"/>
                </a:lnTo>
                <a:lnTo>
                  <a:pt x="14692084" y="5803373"/>
                </a:lnTo>
                <a:lnTo>
                  <a:pt x="0" y="58033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720598" y="5227416"/>
            <a:ext cx="9351617" cy="935161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D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00512" y="456574"/>
            <a:ext cx="1195142" cy="1144252"/>
          </a:xfrm>
          <a:custGeom>
            <a:avLst/>
            <a:gdLst/>
            <a:ahLst/>
            <a:cxnLst/>
            <a:rect r="r" b="b" t="t" l="l"/>
            <a:pathLst>
              <a:path h="1144252" w="1195142">
                <a:moveTo>
                  <a:pt x="0" y="0"/>
                </a:moveTo>
                <a:lnTo>
                  <a:pt x="1195142" y="0"/>
                </a:lnTo>
                <a:lnTo>
                  <a:pt x="1195142" y="1144252"/>
                </a:lnTo>
                <a:lnTo>
                  <a:pt x="0" y="1144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45599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812113" y="5898701"/>
            <a:ext cx="3447187" cy="5132288"/>
          </a:xfrm>
          <a:custGeom>
            <a:avLst/>
            <a:gdLst/>
            <a:ahLst/>
            <a:cxnLst/>
            <a:rect r="r" b="b" t="t" l="l"/>
            <a:pathLst>
              <a:path h="5132288" w="3447187">
                <a:moveTo>
                  <a:pt x="0" y="0"/>
                </a:moveTo>
                <a:lnTo>
                  <a:pt x="3447187" y="0"/>
                </a:lnTo>
                <a:lnTo>
                  <a:pt x="3447187" y="5132287"/>
                </a:lnTo>
                <a:lnTo>
                  <a:pt x="0" y="51322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00092" y="624206"/>
            <a:ext cx="16487908" cy="530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9"/>
              </a:lnSpc>
              <a:spcBef>
                <a:spcPct val="0"/>
              </a:spcBef>
            </a:pPr>
            <a:r>
              <a:rPr lang="en-US" sz="3121">
                <a:solidFill>
                  <a:srgbClr val="8236AB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Ficou curioso para enteder como tudo isso funciona?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DAG0fX0eEBQ</dc:identifier>
  <dcterms:modified xsi:type="dcterms:W3CDTF">2011-08-01T06:04:30Z</dcterms:modified>
  <cp:revision>1</cp:revision>
  <dc:title>Conectando Talentos &amp; Criando Futuros</dc:title>
</cp:coreProperties>
</file>