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0" r:id="rId2"/>
    <p:sldId id="748" r:id="rId3"/>
    <p:sldId id="663" r:id="rId4"/>
    <p:sldId id="749" r:id="rId5"/>
    <p:sldId id="755" r:id="rId6"/>
    <p:sldId id="751" r:id="rId7"/>
    <p:sldId id="687" r:id="rId8"/>
    <p:sldId id="679" r:id="rId9"/>
    <p:sldId id="759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52" r:id="rId18"/>
    <p:sldId id="756" r:id="rId19"/>
    <p:sldId id="7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0736" autoAdjust="0"/>
  </p:normalViewPr>
  <p:slideViewPr>
    <p:cSldViewPr snapToGrid="0">
      <p:cViewPr varScale="1">
        <p:scale>
          <a:sx n="82" d="100"/>
          <a:sy n="82" d="100"/>
        </p:scale>
        <p:origin x="16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2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478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Counting </a:t>
            </a:r>
            <a:r>
              <a:rPr lang="en-US" dirty="0" smtClean="0"/>
              <a:t>- </a:t>
            </a:r>
            <a:r>
              <a:rPr lang="en-US" dirty="0"/>
              <a:t>E</a:t>
            </a:r>
            <a:r>
              <a:rPr lang="en-US" dirty="0" smtClean="0"/>
              <a:t>xercises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1800" dirty="0" smtClean="0"/>
              <a:t>Find </a:t>
            </a:r>
            <a:r>
              <a:rPr lang="en-US" altLang="en-US" sz="1800" dirty="0"/>
              <a:t>top 10 files by size in your home directory including the </a:t>
            </a:r>
            <a:r>
              <a:rPr lang="en-US" altLang="en-US" sz="1800" dirty="0" smtClean="0"/>
              <a:t>subdirectories. Sort them by size and print the result including the size and the name of the file (hint: use find with -size and -exec ls -s parameters)  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</a:t>
            </a:r>
            <a:r>
              <a:rPr lang="en-US" sz="1800" dirty="0"/>
              <a:t>a dummy file with this command : </a:t>
            </a:r>
            <a:r>
              <a:rPr lang="en-US" sz="1800" dirty="0" err="1"/>
              <a:t>seq</a:t>
            </a:r>
            <a:r>
              <a:rPr lang="en-US" sz="1800" dirty="0"/>
              <a:t> </a:t>
            </a:r>
            <a:r>
              <a:rPr lang="en-US" sz="1800" dirty="0" smtClean="0"/>
              <a:t>15&gt; 20lines.txt; </a:t>
            </a:r>
            <a:r>
              <a:rPr lang="en-US" sz="1800" dirty="0" err="1" smtClean="0"/>
              <a:t>seq</a:t>
            </a:r>
            <a:r>
              <a:rPr lang="en-US" sz="1800" dirty="0" smtClean="0"/>
              <a:t> 9 1 20 &gt;&gt;</a:t>
            </a:r>
            <a:r>
              <a:rPr lang="en-US" sz="1800" dirty="0"/>
              <a:t> </a:t>
            </a:r>
            <a:r>
              <a:rPr lang="en-US" sz="1800" dirty="0" smtClean="0"/>
              <a:t>20lines.txt; echo"20\n20</a:t>
            </a:r>
            <a:r>
              <a:rPr lang="en-US" sz="1800" dirty="0"/>
              <a:t>" &gt;&gt; </a:t>
            </a:r>
            <a:r>
              <a:rPr lang="en-US" sz="1800" dirty="0" smtClean="0"/>
              <a:t>20lines.txt; (check the content of file first)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Sort the lines of file based on </a:t>
            </a:r>
            <a:r>
              <a:rPr lang="en-US" sz="1600" dirty="0"/>
              <a:t>alphanumeric </a:t>
            </a:r>
            <a:r>
              <a:rPr lang="en-US" sz="1600" dirty="0" smtClean="0"/>
              <a:t>characters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Sort the lines of file based on numeric values and eliminate the duplicates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all duplicated lines of the 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the line which has most repetitions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all lines with the number of repetitions sorted by the number of repetitions from lowest to highest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</a:t>
            </a:r>
            <a:r>
              <a:rPr lang="en-US" sz="1800" dirty="0" smtClean="0"/>
              <a:t>another file </a:t>
            </a:r>
            <a:r>
              <a:rPr lang="en-US" sz="1800" dirty="0"/>
              <a:t>with this command : </a:t>
            </a:r>
            <a:r>
              <a:rPr lang="en-US" sz="1800" dirty="0" err="1" smtClean="0"/>
              <a:t>seq</a:t>
            </a:r>
            <a:r>
              <a:rPr lang="en-US" sz="1800" dirty="0" smtClean="0"/>
              <a:t> 0 2 40 &gt; 20lines2.txt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Create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file from the first two but without duplicates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Merge the first two files. Print unique lines together with the number of occurrences  inside the merged file and sorted based on line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Go to ~/Data/</a:t>
            </a:r>
            <a:r>
              <a:rPr lang="en-US" sz="1800" dirty="0" err="1"/>
              <a:t>opentraveldata</a:t>
            </a:r>
            <a:r>
              <a:rPr lang="en-US" sz="1800" dirty="0"/>
              <a:t>. Get </a:t>
            </a:r>
            <a:r>
              <a:rPr lang="en-US" sz="1800" dirty="0" smtClean="0"/>
              <a:t>the line with the highest number of engines using sort.</a:t>
            </a:r>
          </a:p>
        </p:txBody>
      </p:sp>
    </p:spTree>
    <p:extLst>
      <p:ext uri="{BB962C8B-B14F-4D97-AF65-F5344CB8AC3E}">
        <p14:creationId xmlns:p14="http://schemas.microsoft.com/office/powerpoint/2010/main" val="8274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compressed </a:t>
            </a:r>
            <a:r>
              <a:rPr lang="en-US" dirty="0" smtClean="0"/>
              <a:t>Files – Exercises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71064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zless</a:t>
            </a:r>
            <a:r>
              <a:rPr lang="en-US" sz="1800" dirty="0"/>
              <a:t> On_Time_On_Time_Performance_2015_1.zip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zcat</a:t>
            </a:r>
            <a:r>
              <a:rPr lang="en-US" sz="1800" dirty="0" smtClean="0"/>
              <a:t> </a:t>
            </a:r>
            <a:r>
              <a:rPr lang="en-US" sz="1800" dirty="0"/>
              <a:t>On_Time_On_Time_Performance_2015_1.zip </a:t>
            </a:r>
            <a:r>
              <a:rPr lang="en-US" sz="1800" dirty="0" smtClean="0"/>
              <a:t>|head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zcat</a:t>
            </a:r>
            <a:r>
              <a:rPr lang="en-US" sz="1800" dirty="0" smtClean="0"/>
              <a:t> </a:t>
            </a:r>
            <a:r>
              <a:rPr lang="en-US" sz="1800" dirty="0"/>
              <a:t>On_Time_On_Time_Performance_2015_1.zip </a:t>
            </a:r>
            <a:r>
              <a:rPr lang="en-US" sz="1800" dirty="0" smtClean="0"/>
              <a:t>|tail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bzip2 optd_por_public.cs</a:t>
            </a:r>
            <a:r>
              <a:rPr lang="en-US" sz="1800" dirty="0"/>
              <a:t>v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bzcat</a:t>
            </a:r>
            <a:r>
              <a:rPr lang="en-US" sz="1800" dirty="0" smtClean="0"/>
              <a:t> optd_por_public.csv.bz2 | grep -E "^MAD"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bzgrep</a:t>
            </a:r>
            <a:r>
              <a:rPr lang="en-US" sz="1800" dirty="0" smtClean="0"/>
              <a:t> </a:t>
            </a:r>
            <a:r>
              <a:rPr lang="en-US" sz="1800" dirty="0"/>
              <a:t>-E "^MAD" optd_por_public.csv.bz2 </a:t>
            </a:r>
          </a:p>
          <a:p>
            <a:pPr marL="0" indent="0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paste </a:t>
            </a:r>
            <a:r>
              <a:rPr lang="en-US" sz="1800" dirty="0"/>
              <a:t>&lt;(</a:t>
            </a:r>
            <a:r>
              <a:rPr lang="en-US" sz="1800" dirty="0" err="1"/>
              <a:t>seq</a:t>
            </a:r>
            <a:r>
              <a:rPr lang="en-US" sz="1800" dirty="0"/>
              <a:t> 110)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1 | </a:t>
            </a:r>
            <a:r>
              <a:rPr lang="en-US" sz="1800" dirty="0" err="1"/>
              <a:t>tr</a:t>
            </a:r>
            <a:r>
              <a:rPr lang="en-US" sz="1800" dirty="0"/>
              <a:t> "," "\n")|grep -</a:t>
            </a:r>
            <a:r>
              <a:rPr lang="en-US" sz="1800" dirty="0" err="1"/>
              <a:t>i</a:t>
            </a:r>
            <a:r>
              <a:rPr lang="en-US" sz="1800" dirty="0"/>
              <a:t> "carrier"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paste </a:t>
            </a:r>
            <a:r>
              <a:rPr lang="en-US" sz="1800" dirty="0"/>
              <a:t>&lt;(</a:t>
            </a:r>
            <a:r>
              <a:rPr lang="en-US" sz="1800" dirty="0" err="1"/>
              <a:t>seq</a:t>
            </a:r>
            <a:r>
              <a:rPr lang="en-US" sz="1800" dirty="0"/>
              <a:t> 110)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1 | </a:t>
            </a:r>
            <a:r>
              <a:rPr lang="en-US" sz="1800" dirty="0" err="1"/>
              <a:t>tr</a:t>
            </a:r>
            <a:r>
              <a:rPr lang="en-US" sz="1800" dirty="0"/>
              <a:t> "," "\n")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2 | tail -1 | </a:t>
            </a:r>
            <a:r>
              <a:rPr lang="en-US" sz="1800" dirty="0" err="1"/>
              <a:t>tr</a:t>
            </a:r>
            <a:r>
              <a:rPr lang="en-US" sz="1800" dirty="0"/>
              <a:t> "," "\n")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</a:t>
            </a:r>
            <a:r>
              <a:rPr lang="en-US" dirty="0" smtClean="0"/>
              <a:t>– Exercises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a script that will return </a:t>
            </a:r>
            <a:r>
              <a:rPr lang="en-US" sz="1800" dirty="0" smtClean="0"/>
              <a:t> </a:t>
            </a:r>
            <a:r>
              <a:rPr lang="en-US" sz="1800" dirty="0"/>
              <a:t>column names together with their column number from the csv files. The first argument should be file name and the second delimiter.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</a:t>
            </a:r>
            <a:r>
              <a:rPr lang="en-US" sz="1800" dirty="0"/>
              <a:t>a script that accepts a CSV filename as input ($1 inside your script) and returns the model of the aircraft with the highest number of engines. </a:t>
            </a:r>
            <a:r>
              <a:rPr lang="en-US" sz="1800" dirty="0" smtClean="0"/>
              <a:t>(</a:t>
            </a:r>
            <a:r>
              <a:rPr lang="en-US" sz="1800" dirty="0"/>
              <a:t>use it on </a:t>
            </a:r>
            <a:r>
              <a:rPr lang="en-US" sz="1800" dirty="0" smtClean="0"/>
              <a:t> </a:t>
            </a:r>
            <a:r>
              <a:rPr lang="en-US" sz="1800" dirty="0"/>
              <a:t>~/</a:t>
            </a:r>
            <a:r>
              <a:rPr lang="en-US" sz="1800" dirty="0" smtClean="0"/>
              <a:t>Data/</a:t>
            </a:r>
            <a:r>
              <a:rPr lang="en-US" sz="1800" dirty="0" err="1" smtClean="0"/>
              <a:t>opentraveldata</a:t>
            </a:r>
            <a:r>
              <a:rPr lang="en-US" sz="1800" dirty="0" smtClean="0"/>
              <a:t>/optd_aircraft.csv) 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Repeat </a:t>
            </a:r>
            <a:r>
              <a:rPr lang="en-US" sz="1800" dirty="0"/>
              <a:t>script 2</a:t>
            </a:r>
            <a:r>
              <a:rPr lang="en-US" sz="1800" dirty="0" smtClean="0"/>
              <a:t>, </a:t>
            </a:r>
            <a:r>
              <a:rPr lang="en-US" sz="1800" dirty="0"/>
              <a:t>but add a second argument to </a:t>
            </a:r>
            <a:r>
              <a:rPr lang="en-US" sz="1800" dirty="0" smtClean="0"/>
              <a:t>accept number of a column with the number of engines. If </a:t>
            </a:r>
            <a:r>
              <a:rPr lang="en-US" sz="1800" dirty="0"/>
              <a:t>several planes have the highest number of engines, then the script will only show one of them. </a:t>
            </a:r>
            <a:r>
              <a:rPr lang="en-US" sz="1800" dirty="0" smtClean="0"/>
              <a:t> </a:t>
            </a:r>
            <a:r>
              <a:rPr lang="en-US" sz="1800" dirty="0"/>
              <a:t>(use it on  ~/Data/</a:t>
            </a:r>
            <a:r>
              <a:rPr lang="en-US" sz="1800" dirty="0" err="1"/>
              <a:t>opentraveldata</a:t>
            </a:r>
            <a:r>
              <a:rPr lang="en-US" sz="1800" dirty="0"/>
              <a:t>/optd_aircraft.csv)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a script that accepts as input arguments the name of the CSV file, and a number (number of engines) and returns number of aircrafts that have that number </a:t>
            </a:r>
            <a:r>
              <a:rPr lang="en-US" sz="1800" dirty="0"/>
              <a:t>of engines</a:t>
            </a:r>
            <a:r>
              <a:rPr lang="en-US" sz="1800" dirty="0" smtClean="0"/>
              <a:t>. </a:t>
            </a:r>
            <a:r>
              <a:rPr lang="en-US" sz="1800" dirty="0"/>
              <a:t>(use it on  ~/Data/</a:t>
            </a:r>
            <a:r>
              <a:rPr lang="en-US" sz="1800" dirty="0" err="1"/>
              <a:t>opentraveldata</a:t>
            </a:r>
            <a:r>
              <a:rPr lang="en-US" sz="1800" dirty="0"/>
              <a:t>/optd_aircraft.csv) </a:t>
            </a:r>
            <a:r>
              <a:rPr lang="en-US" sz="180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06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File: column_name_number.sh              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FILE_INPUT=$1</a:t>
            </a:r>
          </a:p>
          <a:p>
            <a:pPr marL="0" indent="0">
              <a:buNone/>
            </a:pPr>
            <a:r>
              <a:rPr lang="en-US" dirty="0"/>
              <a:t>DELIMITER=$2</a:t>
            </a:r>
          </a:p>
          <a:p>
            <a:pPr marL="0" indent="0">
              <a:buNone/>
            </a:pPr>
            <a:r>
              <a:rPr lang="en-US" dirty="0"/>
              <a:t>#echo "My name is ${0}"</a:t>
            </a:r>
          </a:p>
          <a:p>
            <a:pPr marL="0" indent="0">
              <a:buNone/>
            </a:pPr>
            <a:r>
              <a:rPr lang="en-US" dirty="0"/>
              <a:t>#echo "Delimiter= ${DELIMITER}"</a:t>
            </a:r>
          </a:p>
          <a:p>
            <a:pPr marL="0" indent="0">
              <a:buNone/>
            </a:pPr>
            <a:r>
              <a:rPr lang="en-US" dirty="0"/>
              <a:t>#echo "file=${FILE_INPUT}"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NUM_COLUMNS=$(cat ${FILE_INPUT} | head -1 | </a:t>
            </a:r>
            <a:r>
              <a:rPr lang="en-US" dirty="0" err="1"/>
              <a:t>tr</a:t>
            </a:r>
            <a:r>
              <a:rPr lang="en-US" dirty="0"/>
              <a:t> ${DELIMITER} "\n" | </a:t>
            </a:r>
            <a:r>
              <a:rPr lang="en-US" dirty="0" err="1"/>
              <a:t>wc</a:t>
            </a:r>
            <a:r>
              <a:rPr lang="en-US" dirty="0"/>
              <a:t> -l)</a:t>
            </a:r>
          </a:p>
          <a:p>
            <a:pPr marL="0" indent="0">
              <a:buNone/>
            </a:pPr>
            <a:r>
              <a:rPr lang="en-US" dirty="0"/>
              <a:t>#echo "Column Number=${NUM_COLUMNS}"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&lt;(</a:t>
            </a:r>
            <a:r>
              <a:rPr lang="en-US" dirty="0" err="1"/>
              <a:t>seq</a:t>
            </a:r>
            <a:r>
              <a:rPr lang="en-US" dirty="0"/>
              <a:t> ${NUM_COLUMNS}) &lt;(head -1 ${FILE_INPUT} | </a:t>
            </a:r>
            <a:r>
              <a:rPr lang="en-US" dirty="0" err="1"/>
              <a:t>tr</a:t>
            </a:r>
            <a:r>
              <a:rPr lang="en-US" dirty="0"/>
              <a:t> ${DELIMITER} "\n")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02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File: model_with_most_engines.sh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MODEL=$(sort -t "^" -k 7nr </a:t>
            </a:r>
            <a:r>
              <a:rPr lang="en-US" dirty="0" smtClean="0"/>
              <a:t>${FILE_INPUT}|</a:t>
            </a:r>
            <a:r>
              <a:rPr lang="en-US" dirty="0"/>
              <a:t>head -1 | cut -d "^" -f </a:t>
            </a:r>
            <a:r>
              <a:rPr lang="en-US" dirty="0" smtClean="0"/>
              <a:t>3)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"The model is ${MODEL}"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0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3) File: model_with_most_engines2.sh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COLUMN_INPUT=$2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MODEL=$(sort -t "^" -k </a:t>
            </a:r>
            <a:r>
              <a:rPr lang="en-US" dirty="0" smtClean="0"/>
              <a:t>${</a:t>
            </a:r>
            <a:r>
              <a:rPr lang="en-US" dirty="0"/>
              <a:t>COLUMN_INPUT</a:t>
            </a:r>
            <a:r>
              <a:rPr lang="en-US" dirty="0" smtClean="0"/>
              <a:t>}</a:t>
            </a:r>
            <a:r>
              <a:rPr lang="en-US" dirty="0" err="1" smtClean="0"/>
              <a:t>nr</a:t>
            </a:r>
            <a:r>
              <a:rPr lang="en-US" dirty="0" smtClean="0"/>
              <a:t> ${FILE_INPUT}|</a:t>
            </a:r>
            <a:r>
              <a:rPr lang="en-US" dirty="0"/>
              <a:t>head -1 | cut -d "^" -f </a:t>
            </a:r>
            <a:r>
              <a:rPr lang="en-US" dirty="0" smtClean="0"/>
              <a:t>3)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"The model is ${MODEL}"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29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4) File: num_of_engines2.sh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NUM_ENGINES=$2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cut -d "^" -f 7 ${FILE_INPUT}| </a:t>
            </a:r>
            <a:r>
              <a:rPr lang="en-US" dirty="0" smtClean="0"/>
              <a:t> </a:t>
            </a:r>
            <a:r>
              <a:rPr lang="en-US" dirty="0"/>
              <a:t>grep </a:t>
            </a:r>
            <a:r>
              <a:rPr lang="en-US" dirty="0" smtClean="0"/>
              <a:t>"${</a:t>
            </a:r>
            <a:r>
              <a:rPr lang="en-US" dirty="0"/>
              <a:t>NUM_ENGINES</a:t>
            </a:r>
            <a:r>
              <a:rPr lang="en-US" dirty="0" smtClean="0"/>
              <a:t>}"| </a:t>
            </a:r>
            <a:r>
              <a:rPr lang="en-US" dirty="0" err="1"/>
              <a:t>uniq</a:t>
            </a:r>
            <a:r>
              <a:rPr lang="en-US" dirty="0"/>
              <a:t> -c | </a:t>
            </a:r>
            <a:r>
              <a:rPr lang="en-US" dirty="0" err="1"/>
              <a:t>tr</a:t>
            </a:r>
            <a:r>
              <a:rPr lang="en-US" dirty="0"/>
              <a:t> -s " " | cut -d " " -f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17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CSVkit</a:t>
            </a:r>
            <a:r>
              <a:rPr lang="en-US" dirty="0" smtClean="0"/>
              <a:t> – Exercises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csvstat to find out how many different manufactures are in the </a:t>
            </a:r>
            <a:r>
              <a:rPr lang="en-US" sz="2000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sz="2000" dirty="0"/>
              <a:t>Extract the column manufacturer and using pipes, use sort, </a:t>
            </a:r>
            <a:r>
              <a:rPr lang="en-US" sz="2000" dirty="0" err="1"/>
              <a:t>uniq</a:t>
            </a:r>
            <a:r>
              <a:rPr lang="en-US" sz="2000" dirty="0"/>
              <a:t> and </a:t>
            </a:r>
            <a:r>
              <a:rPr lang="en-US" sz="2000" dirty="0" err="1"/>
              <a:t>wc</a:t>
            </a:r>
            <a:r>
              <a:rPr lang="en-US" sz="2000" dirty="0"/>
              <a:t>  find out how many manufacturers are in the file. Why does this number differ to the number reported in csvstat?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the top 5 manufacturers? 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Using </a:t>
            </a:r>
            <a:r>
              <a:rPr lang="en-US" sz="2000" dirty="0"/>
              <a:t>csvgrep, get only the records with manufacturer equal to </a:t>
            </a:r>
            <a:r>
              <a:rPr lang="en-US" sz="2000" i="1" dirty="0" smtClean="0"/>
              <a:t>Airbus</a:t>
            </a:r>
            <a:r>
              <a:rPr lang="en-US" sz="2000" dirty="0" smtClean="0"/>
              <a:t> and save them to a file with pipe (|) delimiter.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03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CSVkit</a:t>
            </a:r>
            <a:r>
              <a:rPr lang="en-US" dirty="0" smtClean="0"/>
              <a:t> – Exercises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2000" dirty="0" smtClean="0"/>
              <a:t> </a:t>
            </a:r>
            <a:r>
              <a:rPr lang="en-US" sz="2000" dirty="0" err="1" smtClean="0"/>
              <a:t>csvstat</a:t>
            </a:r>
            <a:r>
              <a:rPr lang="en-US" sz="2000" dirty="0" smtClean="0"/>
              <a:t> </a:t>
            </a:r>
            <a:r>
              <a:rPr lang="en-US" sz="2000" dirty="0"/>
              <a:t>-d "^" -c manufacturer </a:t>
            </a:r>
            <a:r>
              <a:rPr lang="en-US" sz="2000" dirty="0" smtClean="0"/>
              <a:t>optd_aircraft.csv</a:t>
            </a:r>
          </a:p>
          <a:p>
            <a:pPr>
              <a:buAutoNum type="arabicParenR"/>
            </a:pPr>
            <a:endParaRPr lang="en-US" sz="2000" dirty="0"/>
          </a:p>
          <a:p>
            <a:pPr>
              <a:buAutoNum type="arabicParenR"/>
            </a:pPr>
            <a:r>
              <a:rPr lang="en-US" sz="2000" dirty="0" smtClean="0"/>
              <a:t> </a:t>
            </a:r>
            <a:r>
              <a:rPr lang="en-US" sz="2000" dirty="0" err="1" smtClean="0"/>
              <a:t>csvcut</a:t>
            </a:r>
            <a:r>
              <a:rPr lang="en-US" sz="2000" dirty="0" smtClean="0"/>
              <a:t> </a:t>
            </a:r>
            <a:r>
              <a:rPr lang="en-US" sz="2000" dirty="0"/>
              <a:t>-d '^' -c manufacturer optd_aircraft.csv | tail -n+2 | sort | </a:t>
            </a:r>
            <a:r>
              <a:rPr lang="en-US" sz="2000" dirty="0" err="1"/>
              <a:t>uniq</a:t>
            </a:r>
            <a:r>
              <a:rPr lang="en-US" sz="2000" dirty="0"/>
              <a:t> | </a:t>
            </a:r>
            <a:r>
              <a:rPr lang="en-US" sz="2000" dirty="0" err="1"/>
              <a:t>wc</a:t>
            </a:r>
            <a:r>
              <a:rPr lang="en-US" sz="2000" dirty="0"/>
              <a:t> –</a:t>
            </a:r>
            <a:r>
              <a:rPr lang="en-US" sz="2000" dirty="0" smtClean="0"/>
              <a:t>l</a:t>
            </a:r>
          </a:p>
          <a:p>
            <a:pPr>
              <a:buAutoNum type="arabicParenR"/>
            </a:pPr>
            <a:endParaRPr lang="en-US" sz="2000" dirty="0"/>
          </a:p>
          <a:p>
            <a:pPr>
              <a:buAutoNum type="arabicParenR"/>
            </a:pPr>
            <a:r>
              <a:rPr lang="en-US" sz="2000" dirty="0" smtClean="0"/>
              <a:t> tail </a:t>
            </a:r>
            <a:r>
              <a:rPr lang="en-US" sz="2000" dirty="0"/>
              <a:t>-n+2 optd_aircraft.csv </a:t>
            </a:r>
            <a:r>
              <a:rPr lang="en-US" sz="2000" dirty="0" smtClean="0"/>
              <a:t>| </a:t>
            </a:r>
            <a:r>
              <a:rPr lang="en-US" sz="2000" dirty="0"/>
              <a:t>cut -d '^' -f 2 | sort | </a:t>
            </a:r>
            <a:r>
              <a:rPr lang="en-US" sz="2000" dirty="0" err="1"/>
              <a:t>uniq</a:t>
            </a:r>
            <a:r>
              <a:rPr lang="en-US" sz="2000" dirty="0"/>
              <a:t> -c | sort -</a:t>
            </a:r>
            <a:r>
              <a:rPr lang="en-US" sz="2000" dirty="0" err="1"/>
              <a:t>nr</a:t>
            </a:r>
            <a:r>
              <a:rPr lang="en-US" sz="2000" dirty="0"/>
              <a:t> | head -5</a:t>
            </a:r>
          </a:p>
          <a:p>
            <a:pPr marL="0" indent="0">
              <a:buNone/>
            </a:pPr>
            <a:r>
              <a:rPr lang="en-US" sz="2000" dirty="0" smtClean="0"/>
              <a:t>   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csvcut</a:t>
            </a:r>
            <a:r>
              <a:rPr lang="en-US" sz="2000" dirty="0" smtClean="0"/>
              <a:t> </a:t>
            </a:r>
            <a:r>
              <a:rPr lang="en-US" sz="2000" dirty="0"/>
              <a:t>-d '^' -c manufacturer optd_aircraft.csv |</a:t>
            </a:r>
            <a:r>
              <a:rPr lang="en-US" sz="2000" dirty="0" err="1"/>
              <a:t>csvsort</a:t>
            </a:r>
            <a:r>
              <a:rPr lang="en-US" sz="2000" dirty="0"/>
              <a:t> | tail -n+2 | </a:t>
            </a:r>
            <a:r>
              <a:rPr lang="en-US" sz="2000" dirty="0" err="1"/>
              <a:t>uniq</a:t>
            </a:r>
            <a:r>
              <a:rPr lang="en-US" sz="2000" dirty="0"/>
              <a:t> -c |sort -</a:t>
            </a:r>
            <a:r>
              <a:rPr lang="en-US" sz="2000" dirty="0" err="1"/>
              <a:t>nr</a:t>
            </a:r>
            <a:r>
              <a:rPr lang="en-US" sz="2000" dirty="0"/>
              <a:t> | head -</a:t>
            </a:r>
            <a:r>
              <a:rPr lang="en-US" sz="2000" dirty="0" smtClean="0"/>
              <a:t>5</a:t>
            </a:r>
          </a:p>
          <a:p>
            <a:pPr marL="0" indent="0">
              <a:buNone/>
            </a:pPr>
            <a:endParaRPr lang="en-US" sz="2000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4"/>
              <a:defRPr/>
            </a:pPr>
            <a:r>
              <a:rPr lang="en-US" sz="2000" dirty="0" err="1"/>
              <a:t>csvgrep</a:t>
            </a:r>
            <a:r>
              <a:rPr lang="en-US" sz="2000" dirty="0"/>
              <a:t> -d '^' -c manufacturer -m Airbus optd_aircraft.csv | </a:t>
            </a:r>
            <a:r>
              <a:rPr lang="en-US" sz="2000" dirty="0" err="1"/>
              <a:t>tr</a:t>
            </a:r>
            <a:r>
              <a:rPr lang="en-US" sz="2000" dirty="0"/>
              <a:t> "," "|" &gt; airbus.csv </a:t>
            </a: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or</a:t>
            </a: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csvgrep</a:t>
            </a:r>
            <a:r>
              <a:rPr lang="en-US" sz="2000" dirty="0" smtClean="0"/>
              <a:t> </a:t>
            </a:r>
            <a:r>
              <a:rPr lang="en-US" sz="2000" dirty="0"/>
              <a:t>-d '^' -c manufacturer -m Airbus optd_aircraft.csv | </a:t>
            </a:r>
            <a:r>
              <a:rPr lang="en-US" sz="2000" dirty="0" err="1"/>
              <a:t>csvformat</a:t>
            </a:r>
            <a:r>
              <a:rPr lang="en-US" sz="2000" dirty="0"/>
              <a:t>  -D '|' &gt; airbus.csv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98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- </a:t>
            </a:r>
            <a:r>
              <a:rPr lang="en-US" dirty="0" smtClean="0"/>
              <a:t>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/>
              <a:t>Importa</a:t>
            </a:r>
            <a:r>
              <a:rPr lang="en-US" sz="2000" dirty="0" smtClean="0"/>
              <a:t> </a:t>
            </a:r>
            <a:r>
              <a:rPr lang="en-US" sz="2000" dirty="0"/>
              <a:t>optd_aircraft.csv y optd_airlines.csv a </a:t>
            </a:r>
            <a:r>
              <a:rPr lang="en-US" sz="2000" dirty="0" smtClean="0"/>
              <a:t>Postgres ( </a:t>
            </a:r>
            <a:r>
              <a:rPr lang="en-US" sz="2000" dirty="0"/>
              <a:t>/Data/</a:t>
            </a:r>
            <a:r>
              <a:rPr lang="en-US" sz="2000" dirty="0" err="1"/>
              <a:t>opentraveldata</a:t>
            </a:r>
            <a:r>
              <a:rPr lang="en-US" sz="2000" dirty="0" smtClean="0"/>
              <a:t>/).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Que </a:t>
            </a:r>
            <a:r>
              <a:rPr lang="es-ES" sz="2000" dirty="0"/>
              <a:t>modelo de </a:t>
            </a:r>
            <a:r>
              <a:rPr lang="es-ES" sz="2000" dirty="0" err="1"/>
              <a:t>avion</a:t>
            </a:r>
            <a:r>
              <a:rPr lang="es-ES" sz="2000" dirty="0"/>
              <a:t> tiene mayor numero de motores</a:t>
            </a:r>
            <a:r>
              <a:rPr lang="es-ES" sz="2000" dirty="0" smtClean="0"/>
              <a:t>? </a:t>
            </a:r>
            <a:r>
              <a:rPr lang="en-US" sz="2000" dirty="0" smtClean="0"/>
              <a:t>(</a:t>
            </a:r>
            <a:r>
              <a:rPr lang="en-US" sz="2000" dirty="0" err="1" smtClean="0"/>
              <a:t>optd_aircraft</a:t>
            </a:r>
            <a:r>
              <a:rPr lang="en-US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Que </a:t>
            </a:r>
            <a:r>
              <a:rPr lang="es-ES" sz="2000" dirty="0"/>
              <a:t>numero de motores es más común en los aviones</a:t>
            </a:r>
            <a:r>
              <a:rPr lang="es-ES" sz="2000" dirty="0" smtClean="0"/>
              <a:t>? </a:t>
            </a:r>
            <a:r>
              <a:rPr lang="en-US" sz="2000" dirty="0" smtClean="0"/>
              <a:t>(</a:t>
            </a:r>
            <a:r>
              <a:rPr lang="en-US" sz="2000" dirty="0" err="1"/>
              <a:t>optd_aircraft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19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- Quick </a:t>
            </a:r>
            <a:r>
              <a:rPr lang="en-US" dirty="0" smtClean="0"/>
              <a:t>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4"/>
            <a:ext cx="117729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smtClean="0"/>
              <a:t>1.     </a:t>
            </a:r>
            <a:r>
              <a:rPr lang="en-US" sz="2100" b="1" dirty="0" smtClean="0"/>
              <a:t>1a)Execute in </a:t>
            </a:r>
            <a:r>
              <a:rPr lang="en-US" sz="2100" b="1" dirty="0" err="1" smtClean="0"/>
              <a:t>psql</a:t>
            </a:r>
            <a:r>
              <a:rPr lang="en-US" sz="2100" b="1" dirty="0" smtClean="0"/>
              <a:t>:</a:t>
            </a:r>
          </a:p>
          <a:p>
            <a:pPr marL="457200" lvl="1" indent="0">
              <a:buNone/>
            </a:pPr>
            <a:r>
              <a:rPr lang="en-US" sz="2100" dirty="0" smtClean="0"/>
              <a:t>create </a:t>
            </a:r>
            <a:r>
              <a:rPr lang="en-US" sz="2100" dirty="0"/>
              <a:t>database </a:t>
            </a:r>
            <a:r>
              <a:rPr lang="en-US" sz="2100" dirty="0" err="1"/>
              <a:t>optd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b="1" dirty="0" smtClean="0"/>
              <a:t>1b) Execute @shell inside </a:t>
            </a:r>
            <a:r>
              <a:rPr lang="en-US" sz="2100" b="1" dirty="0"/>
              <a:t>( </a:t>
            </a:r>
            <a:r>
              <a:rPr lang="en-US" sz="2100" b="1" dirty="0" smtClean="0"/>
              <a:t>~/</a:t>
            </a:r>
            <a:r>
              <a:rPr lang="en-US" sz="2100" b="1" dirty="0"/>
              <a:t>Data/</a:t>
            </a:r>
            <a:r>
              <a:rPr lang="en-US" sz="2100" b="1" dirty="0" err="1"/>
              <a:t>opentraveldata</a:t>
            </a:r>
            <a:r>
              <a:rPr lang="en-US" sz="2100" b="1" dirty="0" smtClean="0"/>
              <a:t>/) : </a:t>
            </a:r>
          </a:p>
          <a:p>
            <a:pPr marL="457200" lvl="1" indent="0">
              <a:buNone/>
            </a:pPr>
            <a:r>
              <a:rPr lang="en-US" sz="2100" dirty="0" err="1" smtClean="0"/>
              <a:t>csvsql</a:t>
            </a:r>
            <a:r>
              <a:rPr lang="en-US" sz="2100" dirty="0" smtClean="0"/>
              <a:t> </a:t>
            </a:r>
            <a:r>
              <a:rPr lang="en-US" sz="2100" dirty="0"/>
              <a:t>-d '^' optd_aircraft.csv -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postgresql</a:t>
            </a:r>
            <a:r>
              <a:rPr lang="en-US" sz="2100" dirty="0"/>
              <a:t> &gt; </a:t>
            </a:r>
            <a:r>
              <a:rPr lang="en-US" sz="2100" dirty="0" smtClean="0"/>
              <a:t>psql_create_optd_aircraft.txt </a:t>
            </a:r>
          </a:p>
          <a:p>
            <a:pPr marL="457200" lvl="1" indent="0">
              <a:buNone/>
            </a:pPr>
            <a:r>
              <a:rPr lang="en-US" sz="2100" dirty="0" err="1"/>
              <a:t>csvsql</a:t>
            </a:r>
            <a:r>
              <a:rPr lang="en-US" sz="2100" dirty="0"/>
              <a:t> -d '^' optd_airlines.csv -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postgresql</a:t>
            </a:r>
            <a:r>
              <a:rPr lang="en-US" sz="2100" dirty="0"/>
              <a:t> &gt; psql_create_optd_airlines.txt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err="1"/>
              <a:t>psql</a:t>
            </a:r>
            <a:r>
              <a:rPr lang="en-US" sz="2100" dirty="0"/>
              <a:t> -d </a:t>
            </a:r>
            <a:r>
              <a:rPr lang="en-US" sz="2100" dirty="0" err="1"/>
              <a:t>optd</a:t>
            </a:r>
            <a:r>
              <a:rPr lang="en-US" sz="2100" dirty="0"/>
              <a:t> -f </a:t>
            </a:r>
            <a:r>
              <a:rPr lang="en-US" sz="2100" dirty="0" smtClean="0"/>
              <a:t>psql_create_optd_aircraft.txt</a:t>
            </a:r>
          </a:p>
          <a:p>
            <a:pPr marL="457200" lvl="1" indent="0">
              <a:buNone/>
            </a:pPr>
            <a:r>
              <a:rPr lang="en-US" sz="2100" dirty="0" err="1"/>
              <a:t>psql</a:t>
            </a:r>
            <a:r>
              <a:rPr lang="en-US" sz="2100" dirty="0"/>
              <a:t> -d </a:t>
            </a:r>
            <a:r>
              <a:rPr lang="en-US" sz="2100" dirty="0" err="1"/>
              <a:t>optd</a:t>
            </a:r>
            <a:r>
              <a:rPr lang="en-US" sz="2100" dirty="0"/>
              <a:t> -f psql_create_optd_airlines.txt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b="1" dirty="0" smtClean="0"/>
              <a:t>1c) Execute in </a:t>
            </a:r>
            <a:r>
              <a:rPr lang="en-US" sz="2100" b="1" dirty="0" err="1" smtClean="0"/>
              <a:t>psql</a:t>
            </a:r>
            <a:r>
              <a:rPr lang="en-US" sz="2100" b="1" dirty="0" smtClean="0"/>
              <a:t>:</a:t>
            </a:r>
          </a:p>
          <a:p>
            <a:pPr marL="457200" lvl="1" indent="0">
              <a:buNone/>
            </a:pPr>
            <a:r>
              <a:rPr lang="en-US" sz="2100" dirty="0" smtClean="0"/>
              <a:t>\cd </a:t>
            </a:r>
            <a:r>
              <a:rPr lang="en-US" sz="2100" dirty="0"/>
              <a:t>~/Data/</a:t>
            </a:r>
            <a:r>
              <a:rPr lang="en-US" sz="2100" dirty="0" err="1"/>
              <a:t>opentraveldata</a:t>
            </a:r>
            <a:r>
              <a:rPr lang="en-US" sz="2100" dirty="0" smtClean="0"/>
              <a:t>/</a:t>
            </a:r>
          </a:p>
          <a:p>
            <a:pPr marL="457200" lvl="1" indent="0">
              <a:buNone/>
            </a:pPr>
            <a:r>
              <a:rPr lang="en-US" sz="2100" dirty="0"/>
              <a:t>\copy </a:t>
            </a:r>
            <a:r>
              <a:rPr lang="en-US" sz="2100" dirty="0" err="1"/>
              <a:t>optd_aircraft</a:t>
            </a:r>
            <a:r>
              <a:rPr lang="en-US" sz="2100" dirty="0"/>
              <a:t> from './optd_aircraft.csv' delimiter '^' csv header</a:t>
            </a:r>
            <a:r>
              <a:rPr lang="en-US" sz="2100" dirty="0" smtClean="0"/>
              <a:t>;</a:t>
            </a:r>
          </a:p>
          <a:p>
            <a:pPr marL="457200" lvl="1" indent="0">
              <a:buNone/>
            </a:pPr>
            <a:r>
              <a:rPr lang="en-US" sz="2100" dirty="0"/>
              <a:t>\copy </a:t>
            </a:r>
            <a:r>
              <a:rPr lang="en-US" sz="2100" dirty="0" err="1"/>
              <a:t>optd_airlines</a:t>
            </a:r>
            <a:r>
              <a:rPr lang="en-US" sz="2100" dirty="0"/>
              <a:t> from './optd_airlines.csv' delimiter '^' csv header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2.     select </a:t>
            </a:r>
            <a:r>
              <a:rPr lang="en-US" sz="2100" dirty="0"/>
              <a:t>manufacturer, model, </a:t>
            </a:r>
            <a:r>
              <a:rPr lang="en-US" sz="2100" dirty="0" err="1"/>
              <a:t>nb_engines</a:t>
            </a:r>
            <a:r>
              <a:rPr lang="en-US" sz="2100" dirty="0"/>
              <a:t> from </a:t>
            </a:r>
            <a:r>
              <a:rPr lang="en-US" sz="2100" dirty="0" err="1"/>
              <a:t>optd_aircraft</a:t>
            </a:r>
            <a:r>
              <a:rPr lang="en-US" sz="2100" dirty="0"/>
              <a:t> where </a:t>
            </a:r>
            <a:r>
              <a:rPr lang="en-US" sz="2100" dirty="0" err="1"/>
              <a:t>nb_engines</a:t>
            </a:r>
            <a:r>
              <a:rPr lang="en-US" sz="2100" dirty="0"/>
              <a:t> is NOT  </a:t>
            </a:r>
            <a:r>
              <a:rPr lang="en-US" sz="2100" dirty="0" smtClean="0"/>
              <a:t>NULL </a:t>
            </a:r>
            <a:r>
              <a:rPr lang="en-US" sz="2100" dirty="0"/>
              <a:t>order by </a:t>
            </a:r>
            <a:r>
              <a:rPr lang="en-US" sz="2100" dirty="0" err="1"/>
              <a:t>nb_engines</a:t>
            </a:r>
            <a:r>
              <a:rPr lang="en-US" sz="2100" dirty="0"/>
              <a:t> DESC limit 1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3</a:t>
            </a:r>
            <a:r>
              <a:rPr lang="en-US" sz="2100" dirty="0"/>
              <a:t>. </a:t>
            </a:r>
            <a:r>
              <a:rPr lang="en-US" sz="2100" dirty="0" smtClean="0"/>
              <a:t>     select </a:t>
            </a:r>
            <a:r>
              <a:rPr lang="en-US" sz="2100" dirty="0" err="1"/>
              <a:t>nb_engines</a:t>
            </a:r>
            <a:r>
              <a:rPr lang="en-US" sz="2100" dirty="0"/>
              <a:t>, count(*) from </a:t>
            </a:r>
            <a:r>
              <a:rPr lang="en-US" sz="2100" dirty="0" err="1"/>
              <a:t>optd_aircraft</a:t>
            </a:r>
            <a:r>
              <a:rPr lang="en-US" sz="2100" dirty="0"/>
              <a:t> where </a:t>
            </a:r>
            <a:r>
              <a:rPr lang="en-US" sz="2100" dirty="0" err="1"/>
              <a:t>nb_engines</a:t>
            </a:r>
            <a:r>
              <a:rPr lang="en-US" sz="2100" dirty="0"/>
              <a:t> is NOT NULL group by </a:t>
            </a:r>
            <a:r>
              <a:rPr lang="en-US" sz="2100" dirty="0" err="1"/>
              <a:t>nb_engines</a:t>
            </a:r>
            <a:r>
              <a:rPr lang="en-US" sz="2100" dirty="0"/>
              <a:t> order by count(*) DESC limit 1;</a:t>
            </a:r>
            <a:endParaRPr lang="en-US" sz="21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717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Counting </a:t>
            </a:r>
            <a:r>
              <a:rPr lang="en-US" dirty="0" smtClean="0"/>
              <a:t>- Exercises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1) find ~ -type f -size +10M -exec ls -</a:t>
            </a:r>
            <a:r>
              <a:rPr lang="en-US" sz="2000" dirty="0" err="1"/>
              <a:t>sh</a:t>
            </a:r>
            <a:r>
              <a:rPr lang="en-US" sz="2000" dirty="0"/>
              <a:t> {} \; | sort -</a:t>
            </a:r>
            <a:r>
              <a:rPr lang="en-US" sz="2000" dirty="0" err="1"/>
              <a:t>nr</a:t>
            </a:r>
            <a:r>
              <a:rPr lang="en-US" sz="2000" dirty="0"/>
              <a:t> | head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2a) sort -d 20lines.txt</a:t>
            </a:r>
          </a:p>
          <a:p>
            <a:pPr marL="0" indent="0">
              <a:buNone/>
            </a:pPr>
            <a:r>
              <a:rPr lang="en-US" sz="2000" dirty="0"/>
              <a:t>2b) sort -nu  20lines.txt</a:t>
            </a:r>
          </a:p>
          <a:p>
            <a:pPr marL="0" indent="0">
              <a:buNone/>
            </a:pPr>
            <a:r>
              <a:rPr lang="en-US" sz="2000" dirty="0"/>
              <a:t>2c) sort -n  20lines.txt | </a:t>
            </a:r>
            <a:r>
              <a:rPr lang="en-US" sz="2000" dirty="0" err="1"/>
              <a:t>uniq</a:t>
            </a:r>
            <a:r>
              <a:rPr lang="en-US" sz="2000" dirty="0"/>
              <a:t> –d</a:t>
            </a:r>
          </a:p>
          <a:p>
            <a:pPr marL="0" indent="0">
              <a:buNone/>
            </a:pPr>
            <a:r>
              <a:rPr lang="en-US" sz="2000" dirty="0"/>
              <a:t>2d) sort -n  20lines.txt | </a:t>
            </a:r>
            <a:r>
              <a:rPr lang="en-US" sz="2000" dirty="0" err="1"/>
              <a:t>uniq</a:t>
            </a:r>
            <a:r>
              <a:rPr lang="en-US" sz="2000" dirty="0"/>
              <a:t> -d -c | sort -</a:t>
            </a:r>
            <a:r>
              <a:rPr lang="en-US" sz="2000" dirty="0" err="1"/>
              <a:t>nr</a:t>
            </a:r>
            <a:r>
              <a:rPr lang="en-US" sz="2000" dirty="0"/>
              <a:t> | head -1</a:t>
            </a:r>
          </a:p>
          <a:p>
            <a:pPr marL="0" indent="0">
              <a:buNone/>
            </a:pPr>
            <a:r>
              <a:rPr lang="en-US" sz="2000" dirty="0"/>
              <a:t>2e) sort -n  20lines.txt | </a:t>
            </a:r>
            <a:r>
              <a:rPr lang="en-US" sz="2000" dirty="0" err="1"/>
              <a:t>uniq</a:t>
            </a:r>
            <a:r>
              <a:rPr lang="en-US" sz="2000" dirty="0"/>
              <a:t>  -c | sort -n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3a) </a:t>
            </a:r>
            <a:r>
              <a:rPr lang="en-US" sz="2000" dirty="0"/>
              <a:t>sort -nu 20lines.txt 20lines2.txt &gt; 20files_no_dupl.txt</a:t>
            </a:r>
          </a:p>
          <a:p>
            <a:pPr marL="0" indent="0">
              <a:buNone/>
            </a:pPr>
            <a:r>
              <a:rPr lang="en-US" sz="2000" dirty="0"/>
              <a:t>3b) sort 20lines2.txt 20lines.txt | </a:t>
            </a:r>
            <a:r>
              <a:rPr lang="en-US" sz="2000" dirty="0" err="1"/>
              <a:t>uniq</a:t>
            </a:r>
            <a:r>
              <a:rPr lang="en-US" sz="2000" dirty="0"/>
              <a:t> -c | sort -k 2n,2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4) </a:t>
            </a:r>
            <a:r>
              <a:rPr lang="en-US" sz="2000" dirty="0"/>
              <a:t>sort -t "^" -k 7nr,7 optd_aircraft.csv |head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5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Go to ~/Data/</a:t>
            </a:r>
            <a:r>
              <a:rPr lang="en-US" sz="2000" dirty="0" err="1"/>
              <a:t>opentraveldata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Change the delimiter </a:t>
            </a:r>
            <a:r>
              <a:rPr lang="en-US" sz="2000" dirty="0"/>
              <a:t>of </a:t>
            </a:r>
            <a:r>
              <a:rPr lang="en-US" sz="2000" dirty="0" smtClean="0"/>
              <a:t>optd_aircraft.csv to “,”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Check </a:t>
            </a:r>
            <a:r>
              <a:rPr lang="en-US" sz="2000" dirty="0"/>
              <a:t>if </a:t>
            </a:r>
            <a:r>
              <a:rPr lang="en-US" sz="2000" dirty="0" smtClean="0"/>
              <a:t>optd_por_public.csv has repeated white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How many columns </a:t>
            </a:r>
            <a:r>
              <a:rPr lang="en-US" sz="2000" dirty="0"/>
              <a:t>has </a:t>
            </a:r>
            <a:r>
              <a:rPr lang="en-US" sz="2000" dirty="0" smtClean="0"/>
              <a:t>optd_por_public.csv? (hint: use head and </a:t>
            </a:r>
            <a:r>
              <a:rPr lang="en-US" sz="2000" dirty="0" err="1" smtClean="0"/>
              <a:t>tr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Print column names </a:t>
            </a:r>
            <a:r>
              <a:rPr lang="en-US" sz="2000" dirty="0"/>
              <a:t>of </a:t>
            </a:r>
            <a:r>
              <a:rPr lang="en-US" sz="2000" dirty="0" smtClean="0"/>
              <a:t>optd_por_public.csv  together with their column number. (hint: use paste)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optd_airlines.csv to obtain the airline with the most flights?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optd_airlines.csv to obtain number of airlines in each alliance?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042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smtClean="0"/>
              <a:t> cat optd_aircraft.csv | </a:t>
            </a:r>
            <a:r>
              <a:rPr lang="en-US" sz="2000" dirty="0" err="1" smtClean="0"/>
              <a:t>tr</a:t>
            </a:r>
            <a:r>
              <a:rPr lang="en-US" sz="2000" dirty="0" smtClean="0"/>
              <a:t> "^“ "," | optd_aircraft_comma.csv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smtClean="0"/>
              <a:t> cat </a:t>
            </a:r>
            <a:r>
              <a:rPr lang="en-US" sz="2000" dirty="0"/>
              <a:t>optd_por_public.csv | </a:t>
            </a:r>
            <a:r>
              <a:rPr lang="en-US" sz="2000" dirty="0" err="1"/>
              <a:t>tr</a:t>
            </a:r>
            <a:r>
              <a:rPr lang="en-US" sz="2000" dirty="0"/>
              <a:t> -s "[:blank:]"  | </a:t>
            </a:r>
            <a:r>
              <a:rPr lang="en-US" sz="2000" dirty="0" err="1"/>
              <a:t>wc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wc</a:t>
            </a:r>
            <a:r>
              <a:rPr lang="en-US" sz="2000" dirty="0" smtClean="0"/>
              <a:t> optd_por_public.csv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Compare the size in bytes!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	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3</a:t>
            </a:r>
            <a:r>
              <a:rPr lang="en-US" sz="2000" dirty="0"/>
              <a:t>)</a:t>
            </a:r>
            <a:r>
              <a:rPr lang="pt-BR" sz="2000" dirty="0"/>
              <a:t> </a:t>
            </a:r>
            <a:r>
              <a:rPr lang="pt-BR" sz="2000" dirty="0" err="1"/>
              <a:t>head</a:t>
            </a:r>
            <a:r>
              <a:rPr lang="pt-BR" sz="2000" dirty="0"/>
              <a:t> -n 1 optd_por_public.csv| </a:t>
            </a:r>
            <a:r>
              <a:rPr lang="pt-BR" sz="2000" dirty="0" err="1"/>
              <a:t>tr</a:t>
            </a:r>
            <a:r>
              <a:rPr lang="pt-BR" sz="2000" dirty="0"/>
              <a:t> "^" "\n" | </a:t>
            </a:r>
            <a:r>
              <a:rPr lang="pt-BR" sz="2000" dirty="0" err="1"/>
              <a:t>wc</a:t>
            </a:r>
            <a:r>
              <a:rPr lang="pt-BR" sz="2000" dirty="0"/>
              <a:t> -l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4</a:t>
            </a:r>
            <a:r>
              <a:rPr lang="en-US" sz="2000" dirty="0"/>
              <a:t>)</a:t>
            </a:r>
            <a:r>
              <a:rPr lang="pt-BR" sz="2000" dirty="0"/>
              <a:t> paste &lt;(</a:t>
            </a:r>
            <a:r>
              <a:rPr lang="pt-BR" sz="2000" dirty="0" err="1"/>
              <a:t>seq</a:t>
            </a:r>
            <a:r>
              <a:rPr lang="pt-BR" sz="2000" dirty="0"/>
              <a:t> 46) &lt;(</a:t>
            </a:r>
            <a:r>
              <a:rPr lang="pt-BR" sz="2000" dirty="0" err="1"/>
              <a:t>head</a:t>
            </a:r>
            <a:r>
              <a:rPr lang="pt-BR" sz="2000" dirty="0"/>
              <a:t> -1 optd_por_public.csv | </a:t>
            </a:r>
            <a:r>
              <a:rPr lang="pt-BR" sz="2000" dirty="0" err="1"/>
              <a:t>tr</a:t>
            </a:r>
            <a:r>
              <a:rPr lang="pt-BR" sz="2000" dirty="0"/>
              <a:t> "^" "\n") 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5</a:t>
            </a:r>
            <a:r>
              <a:rPr lang="en-US" sz="2000" dirty="0"/>
              <a:t>) cat optd_airlines.csv | cut -d "^" -f 8,14 | sort -t "^" -k 2nr,2 |head -1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6</a:t>
            </a:r>
            <a:r>
              <a:rPr lang="en-US" sz="2000" dirty="0"/>
              <a:t>) cat optd_airlines.csv| cut -d "^" -f 10 | sort| </a:t>
            </a:r>
            <a:r>
              <a:rPr lang="en-US" sz="2000" dirty="0" err="1"/>
              <a:t>uniq</a:t>
            </a:r>
            <a:r>
              <a:rPr lang="en-US" sz="2000" dirty="0"/>
              <a:t> -c | sort -</a:t>
            </a:r>
            <a:r>
              <a:rPr lang="en-US" sz="2000" dirty="0" err="1"/>
              <a:t>rn</a:t>
            </a:r>
            <a:r>
              <a:rPr lang="en-US" sz="2000" dirty="0"/>
              <a:t> | head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1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Go </a:t>
            </a:r>
            <a:r>
              <a:rPr lang="en-US" sz="1800" dirty="0">
                <a:solidFill>
                  <a:prstClr val="black"/>
                </a:solidFill>
              </a:rPr>
              <a:t>to ~/Data/</a:t>
            </a:r>
            <a:r>
              <a:rPr lang="en-US" sz="1800" dirty="0" err="1">
                <a:solidFill>
                  <a:prstClr val="black"/>
                </a:solidFill>
              </a:rPr>
              <a:t>opentraveldata</a:t>
            </a:r>
            <a:endParaRPr lang="en-US" sz="1800" dirty="0">
              <a:solidFill>
                <a:prstClr val="black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Use grep to extract all 7x7 or 3xx (where x can be any number) airplane models from optd_aircraft.csv. (hint: logical or = "|" 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Use grep to obtain the number of airlines with prefix “aero” (case </a:t>
            </a:r>
            <a:r>
              <a:rPr lang="en-US" sz="1800" dirty="0" err="1">
                <a:solidFill>
                  <a:prstClr val="black"/>
                </a:solidFill>
              </a:rPr>
              <a:t>unsensitive</a:t>
            </a:r>
            <a:r>
              <a:rPr lang="en-US" sz="1800" dirty="0">
                <a:solidFill>
                  <a:prstClr val="black"/>
                </a:solidFill>
              </a:rPr>
              <a:t>) in their name from optd_airlines.csv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How many optd_por_public.csv columns have “name” as part of their name? What are their numerical positions? (hint: use </a:t>
            </a:r>
            <a:r>
              <a:rPr lang="en-US" sz="1800" dirty="0" err="1">
                <a:solidFill>
                  <a:prstClr val="black"/>
                </a:solidFill>
              </a:rPr>
              <a:t>seq</a:t>
            </a:r>
            <a:r>
              <a:rPr lang="en-US" sz="1800" dirty="0">
                <a:solidFill>
                  <a:prstClr val="black"/>
                </a:solidFill>
              </a:rPr>
              <a:t> and paste)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Find all files with txt extension that have </a:t>
            </a:r>
            <a:r>
              <a:rPr lang="en-US" sz="1800" b="1" dirty="0">
                <a:solidFill>
                  <a:prstClr val="black"/>
                </a:solidFill>
              </a:rPr>
              <a:t>word</a:t>
            </a:r>
            <a:r>
              <a:rPr lang="en-US" sz="1800" dirty="0">
                <a:solidFill>
                  <a:prstClr val="black"/>
                </a:solidFill>
              </a:rPr>
              <a:t> “Science” (case </a:t>
            </a:r>
            <a:r>
              <a:rPr lang="en-US" sz="1800" dirty="0" err="1">
                <a:solidFill>
                  <a:prstClr val="black"/>
                </a:solidFill>
              </a:rPr>
              <a:t>unsensitive</a:t>
            </a:r>
            <a:r>
              <a:rPr lang="en-US" sz="1800" dirty="0">
                <a:solidFill>
                  <a:prstClr val="black"/>
                </a:solidFill>
              </a:rPr>
              <a:t>) inside the content. Print file path and the line containing the (S/s)</a:t>
            </a:r>
            <a:r>
              <a:rPr lang="en-US" sz="1800" dirty="0" err="1">
                <a:solidFill>
                  <a:prstClr val="black"/>
                </a:solidFill>
              </a:rPr>
              <a:t>cience</a:t>
            </a:r>
            <a:r>
              <a:rPr lang="en-US" sz="1800" dirty="0">
                <a:solidFill>
                  <a:prstClr val="black"/>
                </a:solidFill>
              </a:rPr>
              <a:t> word.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484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r>
              <a:rPr lang="en-US" dirty="0" smtClean="0"/>
              <a:t>cut </a:t>
            </a:r>
            <a:r>
              <a:rPr lang="en-US" dirty="0"/>
              <a:t>-d "^" -f 3 optd_aircraft.csv| grep -E </a:t>
            </a:r>
            <a:r>
              <a:rPr lang="en-US" dirty="0" smtClean="0"/>
              <a:t>"7[0-9]7“</a:t>
            </a: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2) cat optd_airlines.csv | cut -d "^" -f 8 | grep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-E </a:t>
            </a:r>
            <a:r>
              <a:rPr lang="en-US" dirty="0"/>
              <a:t>"^Aero" |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–l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3) </a:t>
            </a:r>
            <a:r>
              <a:rPr lang="en-US" dirty="0"/>
              <a:t>paste &lt;(</a:t>
            </a:r>
            <a:r>
              <a:rPr lang="en-US" dirty="0" err="1"/>
              <a:t>seq</a:t>
            </a:r>
            <a:r>
              <a:rPr lang="en-US" dirty="0"/>
              <a:t> 50) &lt;(head -n 1 optd_por_public.csv | </a:t>
            </a:r>
            <a:r>
              <a:rPr lang="en-US" dirty="0" err="1"/>
              <a:t>tr</a:t>
            </a:r>
            <a:r>
              <a:rPr lang="en-US" dirty="0"/>
              <a:t> "^" "\n")|grep name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/>
              <a:t>find ~ -type f -</a:t>
            </a:r>
            <a:r>
              <a:rPr lang="en-US" dirty="0" err="1"/>
              <a:t>iname</a:t>
            </a:r>
            <a:r>
              <a:rPr lang="en-US" dirty="0"/>
              <a:t> "*.txt" -exec grep -</a:t>
            </a:r>
            <a:r>
              <a:rPr lang="en-US" dirty="0" err="1"/>
              <a:t>iwH</a:t>
            </a:r>
            <a:r>
              <a:rPr lang="en-US" dirty="0"/>
              <a:t> "Science" {} \;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Use Text_example.txt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Replace every “line” with new line character (“\n”)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Delete lines that contain the “line” 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Print ONLY the lines that DON’T contain the “line” word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50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filtering - </a:t>
            </a:r>
            <a:r>
              <a:rPr lang="en-US" dirty="0" smtClean="0"/>
              <a:t>Exercises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's/line/\n/g'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'/line/d'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-n '/line/!p'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7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compressed </a:t>
            </a:r>
            <a:r>
              <a:rPr lang="en-US" dirty="0" smtClean="0"/>
              <a:t>Files – Exercises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71064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~/</a:t>
            </a:r>
            <a:r>
              <a:rPr lang="en-US" sz="1800" dirty="0" smtClean="0"/>
              <a:t>Data/</a:t>
            </a:r>
            <a:r>
              <a:rPr lang="en-US" sz="1800" dirty="0" err="1" smtClean="0"/>
              <a:t>us_dot</a:t>
            </a:r>
            <a:r>
              <a:rPr lang="en-US" sz="1800" dirty="0" smtClean="0"/>
              <a:t>/</a:t>
            </a:r>
            <a:r>
              <a:rPr lang="en-US" sz="1800" dirty="0" err="1" smtClean="0"/>
              <a:t>otp</a:t>
            </a:r>
            <a:r>
              <a:rPr lang="en-US" sz="1800" dirty="0" smtClean="0"/>
              <a:t>. </a:t>
            </a:r>
            <a:r>
              <a:rPr lang="en-US" sz="1800" dirty="0"/>
              <a:t>Show the </a:t>
            </a:r>
            <a:r>
              <a:rPr lang="en-US" sz="1800" dirty="0" smtClean="0"/>
              <a:t>content </a:t>
            </a:r>
            <a:r>
              <a:rPr lang="en-US" sz="1800" dirty="0"/>
              <a:t>of one of the files.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Use head/tail together with </a:t>
            </a:r>
            <a:r>
              <a:rPr lang="en-US" sz="1800" dirty="0" err="1" smtClean="0"/>
              <a:t>zcat</a:t>
            </a:r>
            <a:r>
              <a:rPr lang="en-US" sz="1800" dirty="0" smtClean="0"/>
              <a:t> command. Any difference in time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</a:t>
            </a:r>
            <a:r>
              <a:rPr lang="en-US" sz="1800" dirty="0" smtClean="0"/>
              <a:t>ompress “optd_por_public.csv” with </a:t>
            </a:r>
            <a:r>
              <a:rPr lang="en-US" sz="1800" dirty="0"/>
              <a:t>bzip2 and </a:t>
            </a:r>
            <a:r>
              <a:rPr lang="en-US" sz="1800" dirty="0" smtClean="0"/>
              <a:t>then extract from the compressed file all </a:t>
            </a:r>
            <a:r>
              <a:rPr lang="en-US" sz="1800" dirty="0"/>
              <a:t>the lines starting with MAD </a:t>
            </a:r>
            <a:r>
              <a:rPr lang="en-US" sz="1800" dirty="0" smtClean="0"/>
              <a:t>(hint: use </a:t>
            </a:r>
            <a:r>
              <a:rPr lang="en-US" sz="1800" dirty="0" err="1"/>
              <a:t>bzcat</a:t>
            </a:r>
            <a:r>
              <a:rPr lang="en-US" sz="1800" dirty="0"/>
              <a:t> and grep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(</a:t>
            </a:r>
            <a:r>
              <a:rPr lang="en-US" sz="1800" dirty="0"/>
              <a:t>On_Time_On_Time_Performance_2015_1.zip): What are the column numbers of columns having “carrier” in the name ? (don't count!) (hint: </a:t>
            </a:r>
            <a:r>
              <a:rPr lang="en-US" sz="1800" dirty="0" smtClean="0"/>
              <a:t>we have seen this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r>
              <a:rPr lang="en-US" sz="1800" dirty="0" smtClean="0"/>
              <a:t>)</a:t>
            </a: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(On_Time_On_Time_Performance_2015_1.zip) Print to screen, one field per line, the header and first line of the T100 file, side by side.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Widescreen</PresentationFormat>
  <Paragraphs>202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Sorting and Counting - Exercises 1</vt:lpstr>
      <vt:lpstr>Sorting and Counting - Exercises 1</vt:lpstr>
      <vt:lpstr>Processing and filtering - Exercises 2</vt:lpstr>
      <vt:lpstr>Processing and filtering - Exercises 2</vt:lpstr>
      <vt:lpstr>Processing and filtering - Exercises 3</vt:lpstr>
      <vt:lpstr>Processing and filtering - Exercises 3</vt:lpstr>
      <vt:lpstr>Processing and filtering - Exercises 4</vt:lpstr>
      <vt:lpstr>Processing and filtering - Exercises 4</vt:lpstr>
      <vt:lpstr>Working with compressed Files – Exercises 5</vt:lpstr>
      <vt:lpstr>Working with compressed Files – Exercises 5</vt:lpstr>
      <vt:lpstr>Shell Script – Exercises 7 </vt:lpstr>
      <vt:lpstr>Shell Script Exercises</vt:lpstr>
      <vt:lpstr>Shell Script Exercises</vt:lpstr>
      <vt:lpstr>Shell Script Exercises</vt:lpstr>
      <vt:lpstr>Shell Script Exercises</vt:lpstr>
      <vt:lpstr>CSVkit – Exercises 7</vt:lpstr>
      <vt:lpstr>CSVkit – Exercises 7</vt:lpstr>
      <vt:lpstr>SQL - Exercises 3</vt:lpstr>
      <vt:lpstr>SQL - Quick exercises 3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Igor ARAMBASIC</cp:lastModifiedBy>
  <cp:revision>714</cp:revision>
  <dcterms:created xsi:type="dcterms:W3CDTF">2015-11-28T21:45:37Z</dcterms:created>
  <dcterms:modified xsi:type="dcterms:W3CDTF">2018-05-03T05:14:14Z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4c521120-399b-4a7a-8f4d-244394c51dda</vt:lpwstr>
  </property>
  <property fmtid="{D5CDD505-2E9C-101B-9397-08002B2CF9AE}" pid="3" name="OriginatingUser">
    <vt:lpwstr>igor.arambasic</vt:lpwstr>
  </property>
  <property fmtid="{D5CDD505-2E9C-101B-9397-08002B2CF9AE}" pid="4" name="CLASSIFICATION">
    <vt:lpwstr>RESTRICTED</vt:lpwstr>
  </property>
</Properties>
</file>