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68" d="100"/>
          <a:sy n="68" d="100"/>
        </p:scale>
        <p:origin x="60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F4819B78-7E5D-4E65-BD5E-1254D9A8F6E0}" type="datetimeFigureOut">
              <a:rPr lang="it-IT" smtClean="0"/>
              <a:t>05/11/2019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426560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4819B78-7E5D-4E65-BD5E-1254D9A8F6E0}" type="datetimeFigureOut">
              <a:rPr lang="it-IT" smtClean="0"/>
              <a:t>05/11/2019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374884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4819B78-7E5D-4E65-BD5E-1254D9A8F6E0}" type="datetimeFigureOut">
              <a:rPr lang="it-IT" smtClean="0"/>
              <a:t>05/11/2019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89880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4819B78-7E5D-4E65-BD5E-1254D9A8F6E0}" type="datetimeFigureOut">
              <a:rPr lang="it-IT" smtClean="0"/>
              <a:t>05/11/2019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233278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Modifica gli stili del testo dello schema</a:t>
            </a:r>
          </a:p>
        </p:txBody>
      </p:sp>
      <p:sp>
        <p:nvSpPr>
          <p:cNvPr id="4" name="Segnaposto data 3"/>
          <p:cNvSpPr>
            <a:spLocks noGrp="1"/>
          </p:cNvSpPr>
          <p:nvPr>
            <p:ph type="dt" sz="half" idx="10"/>
          </p:nvPr>
        </p:nvSpPr>
        <p:spPr/>
        <p:txBody>
          <a:bodyPr/>
          <a:lstStyle/>
          <a:p>
            <a:fld id="{F4819B78-7E5D-4E65-BD5E-1254D9A8F6E0}" type="datetimeFigureOut">
              <a:rPr lang="it-IT" smtClean="0"/>
              <a:t>05/11/2019</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47869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F4819B78-7E5D-4E65-BD5E-1254D9A8F6E0}" type="datetimeFigureOut">
              <a:rPr lang="it-IT" smtClean="0"/>
              <a:t>05/11/2019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304186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F4819B78-7E5D-4E65-BD5E-1254D9A8F6E0}" type="datetimeFigureOut">
              <a:rPr lang="it-IT" smtClean="0"/>
              <a:t>05/11/2019</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286181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F4819B78-7E5D-4E65-BD5E-1254D9A8F6E0}" type="datetimeFigureOut">
              <a:rPr lang="it-IT" smtClean="0"/>
              <a:t>05/11/2019</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1082070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4819B78-7E5D-4E65-BD5E-1254D9A8F6E0}" type="datetimeFigureOut">
              <a:rPr lang="it-IT" smtClean="0"/>
              <a:t>05/11/2019</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3137471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fld id="{F4819B78-7E5D-4E65-BD5E-1254D9A8F6E0}" type="datetimeFigureOut">
              <a:rPr lang="it-IT" smtClean="0"/>
              <a:t>05/11/2019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653828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fld id="{F4819B78-7E5D-4E65-BD5E-1254D9A8F6E0}" type="datetimeFigureOut">
              <a:rPr lang="it-IT" smtClean="0"/>
              <a:t>05/11/2019</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566508-6459-4124-8207-454A98C78404}" type="slidenum">
              <a:rPr lang="it-IT" smtClean="0"/>
              <a:t>‹N›</a:t>
            </a:fld>
            <a:endParaRPr lang="it-IT"/>
          </a:p>
        </p:txBody>
      </p:sp>
    </p:spTree>
    <p:extLst>
      <p:ext uri="{BB962C8B-B14F-4D97-AF65-F5344CB8AC3E}">
        <p14:creationId xmlns:p14="http://schemas.microsoft.com/office/powerpoint/2010/main" val="26810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19B78-7E5D-4E65-BD5E-1254D9A8F6E0}" type="datetimeFigureOut">
              <a:rPr lang="it-IT" smtClean="0"/>
              <a:t>05/11/2019</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66508-6459-4124-8207-454A98C78404}" type="slidenum">
              <a:rPr lang="it-IT" smtClean="0"/>
              <a:t>‹N›</a:t>
            </a:fld>
            <a:endParaRPr lang="it-IT"/>
          </a:p>
        </p:txBody>
      </p:sp>
    </p:spTree>
    <p:extLst>
      <p:ext uri="{BB962C8B-B14F-4D97-AF65-F5344CB8AC3E}">
        <p14:creationId xmlns:p14="http://schemas.microsoft.com/office/powerpoint/2010/main" val="133650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4"/>
            <a:ext cx="9144000" cy="2129884"/>
          </a:xfrm>
        </p:spPr>
        <p:txBody>
          <a:bodyPr>
            <a:normAutofit fontScale="90000"/>
          </a:bodyPr>
          <a:lstStyle/>
          <a:p>
            <a:r>
              <a:rPr lang="it-IT" b="1" dirty="0" smtClean="0">
                <a:solidFill>
                  <a:srgbClr val="0070C0"/>
                </a:solidFill>
              </a:rPr>
              <a:t>CUEBIQ Turnover Analysis</a:t>
            </a:r>
            <a:br>
              <a:rPr lang="it-IT" b="1" dirty="0" smtClean="0">
                <a:solidFill>
                  <a:srgbClr val="0070C0"/>
                </a:solidFill>
              </a:rPr>
            </a:br>
            <a:r>
              <a:rPr lang="it-IT" dirty="0" smtClean="0">
                <a:solidFill>
                  <a:srgbClr val="0070C0"/>
                </a:solidFill>
              </a:rPr>
              <a:t/>
            </a:r>
            <a:br>
              <a:rPr lang="it-IT" dirty="0" smtClean="0">
                <a:solidFill>
                  <a:srgbClr val="0070C0"/>
                </a:solidFill>
              </a:rPr>
            </a:br>
            <a:r>
              <a:rPr lang="it-IT" sz="3200" dirty="0" smtClean="0">
                <a:solidFill>
                  <a:srgbClr val="0070C0"/>
                </a:solidFill>
              </a:rPr>
              <a:t>Senior Challenge</a:t>
            </a:r>
            <a:endParaRPr lang="it-IT" sz="3200" dirty="0">
              <a:solidFill>
                <a:srgbClr val="0070C0"/>
              </a:solidFill>
            </a:endParaRPr>
          </a:p>
        </p:txBody>
      </p:sp>
      <p:sp>
        <p:nvSpPr>
          <p:cNvPr id="3" name="Sottotitolo 2"/>
          <p:cNvSpPr>
            <a:spLocks noGrp="1"/>
          </p:cNvSpPr>
          <p:nvPr>
            <p:ph type="subTitle" idx="1"/>
          </p:nvPr>
        </p:nvSpPr>
        <p:spPr>
          <a:xfrm>
            <a:off x="1524000" y="3355942"/>
            <a:ext cx="9288544" cy="1348033"/>
          </a:xfrm>
        </p:spPr>
        <p:txBody>
          <a:bodyPr>
            <a:normAutofit/>
          </a:bodyPr>
          <a:lstStyle/>
          <a:p>
            <a:endParaRPr lang="it-IT" dirty="0" smtClean="0">
              <a:solidFill>
                <a:srgbClr val="0070C0"/>
              </a:solidFill>
            </a:endParaRPr>
          </a:p>
          <a:p>
            <a:r>
              <a:rPr lang="it-IT" i="1" dirty="0" smtClean="0">
                <a:solidFill>
                  <a:srgbClr val="0070C0"/>
                </a:solidFill>
              </a:rPr>
              <a:t>Challenger</a:t>
            </a:r>
            <a:endParaRPr lang="it-IT" i="1" dirty="0">
              <a:solidFill>
                <a:srgbClr val="0070C0"/>
              </a:solidFill>
            </a:endParaRPr>
          </a:p>
          <a:p>
            <a:r>
              <a:rPr lang="it-IT" b="1" dirty="0" smtClean="0">
                <a:solidFill>
                  <a:srgbClr val="0070C0"/>
                </a:solidFill>
              </a:rPr>
              <a:t>Antonio Castiglione</a:t>
            </a:r>
            <a:endParaRPr lang="it-IT" b="1" dirty="0">
              <a:solidFill>
                <a:srgbClr val="0070C0"/>
              </a:solidFill>
            </a:endParaRPr>
          </a:p>
        </p:txBody>
      </p:sp>
      <p:pic>
        <p:nvPicPr>
          <p:cNvPr id="4" name="Immagine 3"/>
          <p:cNvPicPr>
            <a:picLocks noChangeAspect="1"/>
          </p:cNvPicPr>
          <p:nvPr/>
        </p:nvPicPr>
        <p:blipFill>
          <a:blip r:embed="rId2"/>
          <a:stretch>
            <a:fillRect/>
          </a:stretch>
        </p:blipFill>
        <p:spPr>
          <a:xfrm>
            <a:off x="3079423" y="5413962"/>
            <a:ext cx="4113229" cy="1265026"/>
          </a:xfrm>
          <a:prstGeom prst="rect">
            <a:avLst/>
          </a:prstGeom>
        </p:spPr>
      </p:pic>
      <p:pic>
        <p:nvPicPr>
          <p:cNvPr id="5" name="Immagine 4"/>
          <p:cNvPicPr>
            <a:picLocks noChangeAspect="1"/>
          </p:cNvPicPr>
          <p:nvPr/>
        </p:nvPicPr>
        <p:blipFill>
          <a:blip r:embed="rId3"/>
          <a:stretch>
            <a:fillRect/>
          </a:stretch>
        </p:blipFill>
        <p:spPr>
          <a:xfrm>
            <a:off x="7695414" y="5347280"/>
            <a:ext cx="1223373" cy="1223373"/>
          </a:xfrm>
          <a:prstGeom prst="rect">
            <a:avLst/>
          </a:prstGeom>
        </p:spPr>
      </p:pic>
    </p:spTree>
    <p:extLst>
      <p:ext uri="{BB962C8B-B14F-4D97-AF65-F5344CB8AC3E}">
        <p14:creationId xmlns:p14="http://schemas.microsoft.com/office/powerpoint/2010/main" val="26975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en-GB" b="1" dirty="0" smtClean="0">
                <a:solidFill>
                  <a:srgbClr val="0070C0"/>
                </a:solidFill>
              </a:rPr>
              <a:t>Why has the turnover increased in Facial Inc.?</a:t>
            </a:r>
            <a:endParaRPr lang="it-IT" b="1" dirty="0">
              <a:solidFill>
                <a:srgbClr val="0070C0"/>
              </a:solidFill>
            </a:endParaRPr>
          </a:p>
        </p:txBody>
      </p:sp>
      <p:sp>
        <p:nvSpPr>
          <p:cNvPr id="3" name="Segnaposto contenuto 2"/>
          <p:cNvSpPr>
            <a:spLocks noGrp="1"/>
          </p:cNvSpPr>
          <p:nvPr>
            <p:ph idx="1"/>
          </p:nvPr>
        </p:nvSpPr>
        <p:spPr/>
        <p:txBody>
          <a:bodyPr>
            <a:normAutofit/>
          </a:bodyPr>
          <a:lstStyle/>
          <a:p>
            <a:r>
              <a:rPr lang="en-GB" sz="2400" dirty="0" smtClean="0">
                <a:solidFill>
                  <a:srgbClr val="0070C0"/>
                </a:solidFill>
              </a:rPr>
              <a:t>The HR department is required to find out the reasons behind this phenomenon. The employee turnover is a costly problem for companies and often is difficult replacing an employee with good skills.</a:t>
            </a:r>
          </a:p>
          <a:p>
            <a:r>
              <a:rPr lang="en-GB" sz="2400" dirty="0" smtClean="0">
                <a:solidFill>
                  <a:srgbClr val="0070C0"/>
                </a:solidFill>
              </a:rPr>
              <a:t> We have data from </a:t>
            </a:r>
            <a:r>
              <a:rPr lang="en-GB" sz="2400" dirty="0">
                <a:solidFill>
                  <a:srgbClr val="0070C0"/>
                </a:solidFill>
              </a:rPr>
              <a:t>3 departments, namely Research &amp; Development, Engineer and </a:t>
            </a:r>
            <a:r>
              <a:rPr lang="en-GB" sz="2400" dirty="0" smtClean="0">
                <a:solidFill>
                  <a:srgbClr val="0070C0"/>
                </a:solidFill>
              </a:rPr>
              <a:t>Staff.</a:t>
            </a:r>
            <a:endParaRPr lang="it-IT" sz="2400" dirty="0">
              <a:solidFill>
                <a:srgbClr val="0070C0"/>
              </a:solidFill>
            </a:endParaRPr>
          </a:p>
        </p:txBody>
      </p:sp>
      <p:pic>
        <p:nvPicPr>
          <p:cNvPr id="5" name="Immagine 4"/>
          <p:cNvPicPr>
            <a:picLocks noChangeAspect="1"/>
          </p:cNvPicPr>
          <p:nvPr/>
        </p:nvPicPr>
        <p:blipFill>
          <a:blip r:embed="rId2"/>
          <a:stretch>
            <a:fillRect/>
          </a:stretch>
        </p:blipFill>
        <p:spPr>
          <a:xfrm>
            <a:off x="2545876" y="3727845"/>
            <a:ext cx="3251608" cy="2578231"/>
          </a:xfrm>
          <a:prstGeom prst="rect">
            <a:avLst/>
          </a:prstGeom>
        </p:spPr>
      </p:pic>
      <p:pic>
        <p:nvPicPr>
          <p:cNvPr id="6" name="Immagine 5"/>
          <p:cNvPicPr>
            <a:picLocks noChangeAspect="1"/>
          </p:cNvPicPr>
          <p:nvPr/>
        </p:nvPicPr>
        <p:blipFill>
          <a:blip r:embed="rId3"/>
          <a:stretch>
            <a:fillRect/>
          </a:stretch>
        </p:blipFill>
        <p:spPr>
          <a:xfrm>
            <a:off x="6423495" y="3727845"/>
            <a:ext cx="4304293" cy="2803077"/>
          </a:xfrm>
          <a:prstGeom prst="rect">
            <a:avLst/>
          </a:prstGeom>
        </p:spPr>
      </p:pic>
    </p:spTree>
    <p:extLst>
      <p:ext uri="{BB962C8B-B14F-4D97-AF65-F5344CB8AC3E}">
        <p14:creationId xmlns:p14="http://schemas.microsoft.com/office/powerpoint/2010/main" val="84396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6"/>
            <a:ext cx="10515600" cy="1006830"/>
          </a:xfrm>
        </p:spPr>
        <p:txBody>
          <a:bodyPr/>
          <a:lstStyle/>
          <a:p>
            <a:pPr algn="ctr"/>
            <a:r>
              <a:rPr lang="en-GB" b="1" dirty="0" smtClean="0">
                <a:solidFill>
                  <a:srgbClr val="0070C0"/>
                </a:solidFill>
              </a:rPr>
              <a:t>My approach to </a:t>
            </a:r>
            <a:r>
              <a:rPr lang="en-GB" b="1" dirty="0" err="1" smtClean="0">
                <a:solidFill>
                  <a:srgbClr val="0070C0"/>
                </a:solidFill>
              </a:rPr>
              <a:t>analyze</a:t>
            </a:r>
            <a:r>
              <a:rPr lang="en-GB" b="1" dirty="0" smtClean="0">
                <a:solidFill>
                  <a:srgbClr val="0070C0"/>
                </a:solidFill>
              </a:rPr>
              <a:t> the problem</a:t>
            </a:r>
            <a:endParaRPr lang="it-IT" b="1" dirty="0">
              <a:solidFill>
                <a:srgbClr val="0070C0"/>
              </a:solidFill>
            </a:endParaRPr>
          </a:p>
        </p:txBody>
      </p:sp>
      <p:sp>
        <p:nvSpPr>
          <p:cNvPr id="3" name="Segnaposto contenuto 2"/>
          <p:cNvSpPr>
            <a:spLocks noGrp="1"/>
          </p:cNvSpPr>
          <p:nvPr>
            <p:ph idx="1"/>
          </p:nvPr>
        </p:nvSpPr>
        <p:spPr>
          <a:xfrm>
            <a:off x="838200" y="1825625"/>
            <a:ext cx="10515600" cy="4715532"/>
          </a:xfrm>
        </p:spPr>
        <p:txBody>
          <a:bodyPr>
            <a:normAutofit/>
          </a:bodyPr>
          <a:lstStyle/>
          <a:p>
            <a:r>
              <a:rPr lang="en-GB" sz="2400" dirty="0" smtClean="0">
                <a:solidFill>
                  <a:srgbClr val="0070C0"/>
                </a:solidFill>
              </a:rPr>
              <a:t>Analyze the data provided by Facial Inc. in the dataset called datasetV2.</a:t>
            </a:r>
          </a:p>
          <a:p>
            <a:r>
              <a:rPr lang="en-GB" sz="2400" dirty="0" smtClean="0">
                <a:solidFill>
                  <a:srgbClr val="0070C0"/>
                </a:solidFill>
              </a:rPr>
              <a:t>Understand the key indicators of an employee leaving the company.</a:t>
            </a:r>
          </a:p>
          <a:p>
            <a:r>
              <a:rPr lang="en-GB" sz="2400" dirty="0" smtClean="0">
                <a:solidFill>
                  <a:srgbClr val="0070C0"/>
                </a:solidFill>
              </a:rPr>
              <a:t>Understand likelihood of an active employee leaving the company.</a:t>
            </a:r>
          </a:p>
          <a:p>
            <a:r>
              <a:rPr lang="en-GB" sz="2400" dirty="0" smtClean="0">
                <a:solidFill>
                  <a:srgbClr val="0070C0"/>
                </a:solidFill>
              </a:rPr>
              <a:t>Find the good policies or strategies to improve employee retention.</a:t>
            </a:r>
          </a:p>
          <a:p>
            <a:endParaRPr lang="en-GB" dirty="0" smtClean="0"/>
          </a:p>
          <a:p>
            <a:r>
              <a:rPr lang="en-GB" sz="2400" dirty="0" smtClean="0">
                <a:solidFill>
                  <a:srgbClr val="0070C0"/>
                </a:solidFill>
              </a:rPr>
              <a:t>Used Tools </a:t>
            </a:r>
          </a:p>
          <a:p>
            <a:pPr marL="0" indent="0">
              <a:buNone/>
            </a:pPr>
            <a:endParaRPr lang="en-GB" dirty="0">
              <a:solidFill>
                <a:srgbClr val="0070C0"/>
              </a:solidFill>
            </a:endParaRPr>
          </a:p>
          <a:p>
            <a:pPr marL="0" indent="0">
              <a:buNone/>
            </a:pPr>
            <a:r>
              <a:rPr lang="en-GB" dirty="0" smtClean="0">
                <a:solidFill>
                  <a:srgbClr val="0070C0"/>
                </a:solidFill>
              </a:rPr>
              <a:t> </a:t>
            </a:r>
          </a:p>
        </p:txBody>
      </p:sp>
      <p:pic>
        <p:nvPicPr>
          <p:cNvPr id="4" name="Immagine 3"/>
          <p:cNvPicPr>
            <a:picLocks noChangeAspect="1"/>
          </p:cNvPicPr>
          <p:nvPr/>
        </p:nvPicPr>
        <p:blipFill>
          <a:blip r:embed="rId2"/>
          <a:stretch>
            <a:fillRect/>
          </a:stretch>
        </p:blipFill>
        <p:spPr>
          <a:xfrm>
            <a:off x="838200" y="4794346"/>
            <a:ext cx="1896763" cy="1348033"/>
          </a:xfrm>
          <a:prstGeom prst="rect">
            <a:avLst/>
          </a:prstGeom>
        </p:spPr>
      </p:pic>
      <p:pic>
        <p:nvPicPr>
          <p:cNvPr id="5" name="Immagine 4"/>
          <p:cNvPicPr>
            <a:picLocks noChangeAspect="1"/>
          </p:cNvPicPr>
          <p:nvPr/>
        </p:nvPicPr>
        <p:blipFill>
          <a:blip r:embed="rId3"/>
          <a:stretch>
            <a:fillRect/>
          </a:stretch>
        </p:blipFill>
        <p:spPr>
          <a:xfrm>
            <a:off x="3534421" y="4845701"/>
            <a:ext cx="1412989" cy="1577290"/>
          </a:xfrm>
          <a:prstGeom prst="rect">
            <a:avLst/>
          </a:prstGeom>
        </p:spPr>
      </p:pic>
      <p:pic>
        <p:nvPicPr>
          <p:cNvPr id="6" name="Immagine 5"/>
          <p:cNvPicPr>
            <a:picLocks noChangeAspect="1"/>
          </p:cNvPicPr>
          <p:nvPr/>
        </p:nvPicPr>
        <p:blipFill>
          <a:blip r:embed="rId4"/>
          <a:stretch>
            <a:fillRect/>
          </a:stretch>
        </p:blipFill>
        <p:spPr>
          <a:xfrm>
            <a:off x="5431184" y="4849237"/>
            <a:ext cx="2981325" cy="1238250"/>
          </a:xfrm>
          <a:prstGeom prst="rect">
            <a:avLst/>
          </a:prstGeom>
        </p:spPr>
      </p:pic>
      <p:pic>
        <p:nvPicPr>
          <p:cNvPr id="7" name="Immagine 6"/>
          <p:cNvPicPr>
            <a:picLocks noChangeAspect="1"/>
          </p:cNvPicPr>
          <p:nvPr/>
        </p:nvPicPr>
        <p:blipFill>
          <a:blip r:embed="rId5"/>
          <a:stretch>
            <a:fillRect/>
          </a:stretch>
        </p:blipFill>
        <p:spPr>
          <a:xfrm>
            <a:off x="9211982" y="4794346"/>
            <a:ext cx="1342344" cy="1351570"/>
          </a:xfrm>
          <a:prstGeom prst="rect">
            <a:avLst/>
          </a:prstGeom>
        </p:spPr>
      </p:pic>
    </p:spTree>
    <p:extLst>
      <p:ext uri="{BB962C8B-B14F-4D97-AF65-F5344CB8AC3E}">
        <p14:creationId xmlns:p14="http://schemas.microsoft.com/office/powerpoint/2010/main" val="42033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6"/>
            <a:ext cx="10515600" cy="666444"/>
          </a:xfrm>
        </p:spPr>
        <p:txBody>
          <a:bodyPr>
            <a:normAutofit fontScale="90000"/>
          </a:bodyPr>
          <a:lstStyle/>
          <a:p>
            <a:pPr algn="ctr"/>
            <a:r>
              <a:rPr lang="it-IT" b="1" dirty="0" smtClean="0">
                <a:solidFill>
                  <a:srgbClr val="0070C0"/>
                </a:solidFill>
              </a:rPr>
              <a:t>Data Analysis</a:t>
            </a:r>
            <a:endParaRPr lang="it-IT" b="1" dirty="0">
              <a:solidFill>
                <a:srgbClr val="0070C0"/>
              </a:solidFill>
            </a:endParaRPr>
          </a:p>
        </p:txBody>
      </p:sp>
      <p:pic>
        <p:nvPicPr>
          <p:cNvPr id="4" name="Segnaposto contenuto 3"/>
          <p:cNvPicPr>
            <a:picLocks noGrp="1" noChangeAspect="1"/>
          </p:cNvPicPr>
          <p:nvPr>
            <p:ph idx="1"/>
          </p:nvPr>
        </p:nvPicPr>
        <p:blipFill>
          <a:blip r:embed="rId2"/>
          <a:stretch>
            <a:fillRect/>
          </a:stretch>
        </p:blipFill>
        <p:spPr>
          <a:xfrm>
            <a:off x="113121" y="1242454"/>
            <a:ext cx="5220327" cy="4185443"/>
          </a:xfrm>
          <a:prstGeom prst="rect">
            <a:avLst/>
          </a:prstGeom>
        </p:spPr>
      </p:pic>
      <p:pic>
        <p:nvPicPr>
          <p:cNvPr id="5" name="Immagine 4"/>
          <p:cNvPicPr>
            <a:picLocks noChangeAspect="1"/>
          </p:cNvPicPr>
          <p:nvPr/>
        </p:nvPicPr>
        <p:blipFill>
          <a:blip r:embed="rId3"/>
          <a:stretch>
            <a:fillRect/>
          </a:stretch>
        </p:blipFill>
        <p:spPr>
          <a:xfrm>
            <a:off x="5390008" y="1242454"/>
            <a:ext cx="3473268" cy="1858966"/>
          </a:xfrm>
          <a:prstGeom prst="rect">
            <a:avLst/>
          </a:prstGeom>
        </p:spPr>
      </p:pic>
      <p:pic>
        <p:nvPicPr>
          <p:cNvPr id="6" name="Immagine 5"/>
          <p:cNvPicPr>
            <a:picLocks noChangeAspect="1"/>
          </p:cNvPicPr>
          <p:nvPr/>
        </p:nvPicPr>
        <p:blipFill>
          <a:blip r:embed="rId4"/>
          <a:stretch>
            <a:fillRect/>
          </a:stretch>
        </p:blipFill>
        <p:spPr>
          <a:xfrm>
            <a:off x="8863276" y="1242454"/>
            <a:ext cx="2832245" cy="1329122"/>
          </a:xfrm>
          <a:prstGeom prst="rect">
            <a:avLst/>
          </a:prstGeom>
        </p:spPr>
      </p:pic>
      <p:sp>
        <p:nvSpPr>
          <p:cNvPr id="7" name="Rettangolo 6"/>
          <p:cNvSpPr/>
          <p:nvPr/>
        </p:nvSpPr>
        <p:spPr>
          <a:xfrm>
            <a:off x="5539266" y="3283963"/>
            <a:ext cx="6648020" cy="584775"/>
          </a:xfrm>
          <a:prstGeom prst="rect">
            <a:avLst/>
          </a:prstGeom>
        </p:spPr>
        <p:txBody>
          <a:bodyPr wrap="square">
            <a:spAutoFit/>
          </a:bodyPr>
          <a:lstStyle/>
          <a:p>
            <a:r>
              <a:rPr lang="en-GB" sz="1600" b="1" dirty="0" smtClean="0">
                <a:solidFill>
                  <a:srgbClr val="0070C0"/>
                </a:solidFill>
              </a:rPr>
              <a:t>Correlation Matrix </a:t>
            </a:r>
            <a:r>
              <a:rPr lang="en-GB" sz="1600" dirty="0" smtClean="0">
                <a:solidFill>
                  <a:srgbClr val="0070C0"/>
                </a:solidFill>
              </a:rPr>
              <a:t>show </a:t>
            </a:r>
            <a:r>
              <a:rPr lang="en-GB" sz="1600" b="1" dirty="0" smtClean="0">
                <a:solidFill>
                  <a:srgbClr val="0070C0"/>
                </a:solidFill>
              </a:rPr>
              <a:t>positive</a:t>
            </a:r>
            <a:r>
              <a:rPr lang="en-GB" sz="1600" dirty="0" smtClean="0">
                <a:solidFill>
                  <a:srgbClr val="0070C0"/>
                </a:solidFill>
              </a:rPr>
              <a:t> and </a:t>
            </a:r>
            <a:r>
              <a:rPr lang="en-GB" sz="1600" b="1" dirty="0" smtClean="0">
                <a:solidFill>
                  <a:srgbClr val="0070C0"/>
                </a:solidFill>
              </a:rPr>
              <a:t>negative</a:t>
            </a:r>
            <a:r>
              <a:rPr lang="en-GB" sz="1600" dirty="0" smtClean="0">
                <a:solidFill>
                  <a:srgbClr val="0070C0"/>
                </a:solidFill>
              </a:rPr>
              <a:t> correlation between the variables. We </a:t>
            </a:r>
            <a:r>
              <a:rPr lang="en-GB" sz="1600" dirty="0" err="1" smtClean="0">
                <a:solidFill>
                  <a:srgbClr val="0070C0"/>
                </a:solidFill>
              </a:rPr>
              <a:t>analyze</a:t>
            </a:r>
            <a:r>
              <a:rPr lang="en-GB" sz="1600" dirty="0" smtClean="0">
                <a:solidFill>
                  <a:srgbClr val="0070C0"/>
                </a:solidFill>
              </a:rPr>
              <a:t> the correlation with</a:t>
            </a:r>
            <a:r>
              <a:rPr lang="en-GB" sz="1600" b="1" dirty="0" smtClean="0">
                <a:solidFill>
                  <a:srgbClr val="0070C0"/>
                </a:solidFill>
              </a:rPr>
              <a:t> Turnover </a:t>
            </a:r>
            <a:r>
              <a:rPr lang="en-GB" sz="1600" dirty="0" smtClean="0">
                <a:solidFill>
                  <a:srgbClr val="0070C0"/>
                </a:solidFill>
              </a:rPr>
              <a:t>(the target variable).</a:t>
            </a:r>
          </a:p>
        </p:txBody>
      </p:sp>
      <p:pic>
        <p:nvPicPr>
          <p:cNvPr id="8" name="Immagine 7"/>
          <p:cNvPicPr>
            <a:picLocks noChangeAspect="1"/>
          </p:cNvPicPr>
          <p:nvPr/>
        </p:nvPicPr>
        <p:blipFill>
          <a:blip r:embed="rId5"/>
          <a:stretch>
            <a:fillRect/>
          </a:stretch>
        </p:blipFill>
        <p:spPr>
          <a:xfrm>
            <a:off x="4862085" y="4307335"/>
            <a:ext cx="2281287" cy="1211834"/>
          </a:xfrm>
          <a:prstGeom prst="rect">
            <a:avLst/>
          </a:prstGeom>
        </p:spPr>
      </p:pic>
      <p:pic>
        <p:nvPicPr>
          <p:cNvPr id="10" name="Immagine 9"/>
          <p:cNvPicPr>
            <a:picLocks noChangeAspect="1"/>
          </p:cNvPicPr>
          <p:nvPr/>
        </p:nvPicPr>
        <p:blipFill>
          <a:blip r:embed="rId6"/>
          <a:stretch>
            <a:fillRect/>
          </a:stretch>
        </p:blipFill>
        <p:spPr>
          <a:xfrm>
            <a:off x="7404311" y="4051281"/>
            <a:ext cx="4410180" cy="2588450"/>
          </a:xfrm>
          <a:prstGeom prst="rect">
            <a:avLst/>
          </a:prstGeom>
        </p:spPr>
      </p:pic>
      <p:sp>
        <p:nvSpPr>
          <p:cNvPr id="15" name="Rettangolo 14"/>
          <p:cNvSpPr/>
          <p:nvPr/>
        </p:nvSpPr>
        <p:spPr>
          <a:xfrm>
            <a:off x="282804" y="5638782"/>
            <a:ext cx="6704262" cy="923330"/>
          </a:xfrm>
          <a:prstGeom prst="rect">
            <a:avLst/>
          </a:prstGeom>
        </p:spPr>
        <p:txBody>
          <a:bodyPr wrap="square">
            <a:spAutoFit/>
          </a:bodyPr>
          <a:lstStyle/>
          <a:p>
            <a:pPr marL="285750" indent="-285750">
              <a:buFont typeface="Arial" panose="020B0604020202020204" pitchFamily="34" charset="0"/>
              <a:buChar char="•"/>
            </a:pPr>
            <a:r>
              <a:rPr lang="en-GB" b="1" dirty="0" err="1" smtClean="0">
                <a:solidFill>
                  <a:srgbClr val="0070C0"/>
                </a:solidFill>
              </a:rPr>
              <a:t>Yanger</a:t>
            </a:r>
            <a:r>
              <a:rPr lang="en-GB" dirty="0" smtClean="0">
                <a:solidFill>
                  <a:srgbClr val="0070C0"/>
                </a:solidFill>
              </a:rPr>
              <a:t> employees are not very assisted by their </a:t>
            </a:r>
            <a:r>
              <a:rPr lang="en-GB" b="1" dirty="0" smtClean="0">
                <a:solidFill>
                  <a:srgbClr val="0070C0"/>
                </a:solidFill>
              </a:rPr>
              <a:t>line manager</a:t>
            </a:r>
          </a:p>
          <a:p>
            <a:pPr marL="285750" indent="-285750">
              <a:buFont typeface="Arial" panose="020B0604020202020204" pitchFamily="34" charset="0"/>
              <a:buChar char="•"/>
            </a:pPr>
            <a:r>
              <a:rPr lang="en-GB" b="1" dirty="0" err="1" smtClean="0">
                <a:solidFill>
                  <a:srgbClr val="0070C0"/>
                </a:solidFill>
              </a:rPr>
              <a:t>Engineeer</a:t>
            </a:r>
            <a:r>
              <a:rPr lang="en-GB" b="1" dirty="0" smtClean="0">
                <a:solidFill>
                  <a:srgbClr val="0070C0"/>
                </a:solidFill>
              </a:rPr>
              <a:t> Department </a:t>
            </a:r>
            <a:r>
              <a:rPr lang="en-GB" dirty="0" smtClean="0">
                <a:solidFill>
                  <a:srgbClr val="0070C0"/>
                </a:solidFill>
              </a:rPr>
              <a:t>on average it has more turnover</a:t>
            </a:r>
          </a:p>
          <a:p>
            <a:r>
              <a:rPr lang="en-GB" i="1" dirty="0" smtClean="0">
                <a:solidFill>
                  <a:srgbClr val="0070C0"/>
                </a:solidFill>
              </a:rPr>
              <a:t>     There is a correlation between this 2 observation</a:t>
            </a:r>
            <a:endParaRPr lang="en-GB" i="1" dirty="0">
              <a:solidFill>
                <a:srgbClr val="0070C0"/>
              </a:solidFill>
            </a:endParaRPr>
          </a:p>
        </p:txBody>
      </p:sp>
    </p:spTree>
    <p:extLst>
      <p:ext uri="{BB962C8B-B14F-4D97-AF65-F5344CB8AC3E}">
        <p14:creationId xmlns:p14="http://schemas.microsoft.com/office/powerpoint/2010/main" val="303204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6"/>
            <a:ext cx="10515600" cy="850932"/>
          </a:xfrm>
        </p:spPr>
        <p:txBody>
          <a:bodyPr/>
          <a:lstStyle/>
          <a:p>
            <a:pPr algn="ctr"/>
            <a:r>
              <a:rPr lang="it-IT" b="1" dirty="0" smtClean="0">
                <a:solidFill>
                  <a:srgbClr val="0070C0"/>
                </a:solidFill>
              </a:rPr>
              <a:t>Machine Learning Analysis</a:t>
            </a:r>
            <a:endParaRPr lang="it-IT" b="1" dirty="0">
              <a:solidFill>
                <a:srgbClr val="0070C0"/>
              </a:solidFill>
            </a:endParaRPr>
          </a:p>
        </p:txBody>
      </p:sp>
      <p:sp>
        <p:nvSpPr>
          <p:cNvPr id="3" name="Segnaposto contenuto 2"/>
          <p:cNvSpPr>
            <a:spLocks noGrp="1"/>
          </p:cNvSpPr>
          <p:nvPr>
            <p:ph idx="1"/>
          </p:nvPr>
        </p:nvSpPr>
        <p:spPr>
          <a:xfrm>
            <a:off x="838200" y="1545996"/>
            <a:ext cx="10515600" cy="4630967"/>
          </a:xfrm>
        </p:spPr>
        <p:txBody>
          <a:bodyPr>
            <a:normAutofit/>
          </a:bodyPr>
          <a:lstStyle/>
          <a:p>
            <a:r>
              <a:rPr lang="it-IT" sz="1600" dirty="0" err="1" smtClean="0">
                <a:solidFill>
                  <a:srgbClr val="0070C0"/>
                </a:solidFill>
              </a:rPr>
              <a:t>AdaBoost</a:t>
            </a:r>
            <a:r>
              <a:rPr lang="it-IT" sz="1600" dirty="0" smtClean="0">
                <a:solidFill>
                  <a:srgbClr val="0070C0"/>
                </a:solidFill>
              </a:rPr>
              <a:t> </a:t>
            </a:r>
            <a:r>
              <a:rPr lang="it-IT" sz="1600" dirty="0" err="1" smtClean="0">
                <a:solidFill>
                  <a:srgbClr val="0070C0"/>
                </a:solidFill>
              </a:rPr>
              <a:t>accuracy</a:t>
            </a:r>
            <a:r>
              <a:rPr lang="it-IT" sz="1600" dirty="0" smtClean="0">
                <a:solidFill>
                  <a:srgbClr val="0070C0"/>
                </a:solidFill>
              </a:rPr>
              <a:t> </a:t>
            </a:r>
            <a:r>
              <a:rPr lang="it-IT" sz="1600" dirty="0" err="1" smtClean="0">
                <a:solidFill>
                  <a:srgbClr val="0070C0"/>
                </a:solidFill>
              </a:rPr>
              <a:t>is</a:t>
            </a:r>
            <a:r>
              <a:rPr lang="it-IT" sz="1600" dirty="0" smtClean="0">
                <a:solidFill>
                  <a:srgbClr val="0070C0"/>
                </a:solidFill>
              </a:rPr>
              <a:t> 0.92</a:t>
            </a:r>
          </a:p>
          <a:p>
            <a:r>
              <a:rPr lang="en-GB" sz="1600" dirty="0" smtClean="0">
                <a:solidFill>
                  <a:srgbClr val="0070C0"/>
                </a:solidFill>
              </a:rPr>
              <a:t>Random Forest accuracy is 0.93</a:t>
            </a:r>
            <a:endParaRPr lang="it-IT" sz="1600" dirty="0">
              <a:solidFill>
                <a:srgbClr val="0070C0"/>
              </a:solidFill>
            </a:endParaRPr>
          </a:p>
        </p:txBody>
      </p:sp>
      <p:pic>
        <p:nvPicPr>
          <p:cNvPr id="4" name="Immagine 3"/>
          <p:cNvPicPr>
            <a:picLocks noChangeAspect="1"/>
          </p:cNvPicPr>
          <p:nvPr/>
        </p:nvPicPr>
        <p:blipFill>
          <a:blip r:embed="rId2"/>
          <a:stretch>
            <a:fillRect/>
          </a:stretch>
        </p:blipFill>
        <p:spPr>
          <a:xfrm>
            <a:off x="952323" y="2216113"/>
            <a:ext cx="3820298" cy="2836653"/>
          </a:xfrm>
          <a:prstGeom prst="rect">
            <a:avLst/>
          </a:prstGeom>
        </p:spPr>
      </p:pic>
      <p:pic>
        <p:nvPicPr>
          <p:cNvPr id="5" name="Immagine 4"/>
          <p:cNvPicPr>
            <a:picLocks noChangeAspect="1"/>
          </p:cNvPicPr>
          <p:nvPr/>
        </p:nvPicPr>
        <p:blipFill>
          <a:blip r:embed="rId3"/>
          <a:stretch>
            <a:fillRect/>
          </a:stretch>
        </p:blipFill>
        <p:spPr>
          <a:xfrm>
            <a:off x="6788762" y="1545996"/>
            <a:ext cx="5158712" cy="3379548"/>
          </a:xfrm>
          <a:prstGeom prst="rect">
            <a:avLst/>
          </a:prstGeom>
        </p:spPr>
      </p:pic>
      <p:sp>
        <p:nvSpPr>
          <p:cNvPr id="6" name="Rettangolo 5"/>
          <p:cNvSpPr/>
          <p:nvPr/>
        </p:nvSpPr>
        <p:spPr>
          <a:xfrm>
            <a:off x="4744147" y="2216114"/>
            <a:ext cx="1901750" cy="2062103"/>
          </a:xfrm>
          <a:prstGeom prst="rect">
            <a:avLst/>
          </a:prstGeom>
        </p:spPr>
        <p:txBody>
          <a:bodyPr wrap="square">
            <a:spAutoFit/>
          </a:bodyPr>
          <a:lstStyle/>
          <a:p>
            <a:r>
              <a:rPr lang="en-GB" sz="1600" dirty="0" smtClean="0">
                <a:solidFill>
                  <a:srgbClr val="0070C0"/>
                </a:solidFill>
              </a:rPr>
              <a:t>The analysis through Machine Learning, as far as features are concerned, has confirmed, in broad terms, what was found through the correlation matrix.</a:t>
            </a:r>
            <a:endParaRPr lang="it-IT" sz="1600" dirty="0">
              <a:solidFill>
                <a:srgbClr val="0070C0"/>
              </a:solidFill>
            </a:endParaRPr>
          </a:p>
        </p:txBody>
      </p:sp>
      <p:sp>
        <p:nvSpPr>
          <p:cNvPr id="7" name="Rettangolo 6"/>
          <p:cNvSpPr/>
          <p:nvPr/>
        </p:nvSpPr>
        <p:spPr>
          <a:xfrm>
            <a:off x="511053" y="5168609"/>
            <a:ext cx="10216650" cy="1200329"/>
          </a:xfrm>
          <a:prstGeom prst="rect">
            <a:avLst/>
          </a:prstGeom>
        </p:spPr>
        <p:txBody>
          <a:bodyPr wrap="square">
            <a:spAutoFit/>
          </a:bodyPr>
          <a:lstStyle/>
          <a:p>
            <a:r>
              <a:rPr lang="en-GB" dirty="0" smtClean="0">
                <a:solidFill>
                  <a:srgbClr val="0070C0"/>
                </a:solidFill>
              </a:rPr>
              <a:t>In </a:t>
            </a:r>
            <a:r>
              <a:rPr lang="en-GB" b="1" dirty="0" smtClean="0">
                <a:solidFill>
                  <a:srgbClr val="0070C0"/>
                </a:solidFill>
              </a:rPr>
              <a:t>Roc Curve </a:t>
            </a:r>
            <a:r>
              <a:rPr lang="en-GB" dirty="0" smtClean="0">
                <a:solidFill>
                  <a:srgbClr val="0070C0"/>
                </a:solidFill>
              </a:rPr>
              <a:t>we can be assigning a </a:t>
            </a:r>
            <a:r>
              <a:rPr lang="en-GB" b="1" i="1" dirty="0" smtClean="0">
                <a:solidFill>
                  <a:srgbClr val="0070C0"/>
                </a:solidFill>
              </a:rPr>
              <a:t>Turnover Probability </a:t>
            </a:r>
            <a:r>
              <a:rPr lang="en-GB" dirty="0" smtClean="0">
                <a:solidFill>
                  <a:srgbClr val="0070C0"/>
                </a:solidFill>
              </a:rPr>
              <a:t>based on the predicted label such that:</a:t>
            </a:r>
          </a:p>
          <a:p>
            <a:pPr marL="285750" indent="-285750">
              <a:buFont typeface="Arial" panose="020B0604020202020204" pitchFamily="34" charset="0"/>
              <a:buChar char="•"/>
            </a:pPr>
            <a:r>
              <a:rPr lang="en-GB" i="1" dirty="0" smtClean="0">
                <a:solidFill>
                  <a:srgbClr val="0070C0"/>
                </a:solidFill>
              </a:rPr>
              <a:t>Employees with </a:t>
            </a:r>
            <a:r>
              <a:rPr lang="en-GB" b="1" i="1" dirty="0" smtClean="0">
                <a:solidFill>
                  <a:srgbClr val="0070C0"/>
                </a:solidFill>
              </a:rPr>
              <a:t>label &lt; 0.6 </a:t>
            </a:r>
            <a:r>
              <a:rPr lang="en-GB" i="1" dirty="0" smtClean="0">
                <a:solidFill>
                  <a:srgbClr val="0070C0"/>
                </a:solidFill>
              </a:rPr>
              <a:t>have low probability to leave </a:t>
            </a:r>
            <a:r>
              <a:rPr lang="en-GB" i="1" dirty="0" err="1" smtClean="0">
                <a:solidFill>
                  <a:srgbClr val="0070C0"/>
                </a:solidFill>
              </a:rPr>
              <a:t>Facial.Inc</a:t>
            </a:r>
            <a:r>
              <a:rPr lang="en-GB" i="1" dirty="0" smtClean="0">
                <a:solidFill>
                  <a:srgbClr val="0070C0"/>
                </a:solidFill>
              </a:rPr>
              <a:t>.</a:t>
            </a:r>
          </a:p>
          <a:p>
            <a:pPr marL="285750" indent="-285750">
              <a:buFont typeface="Arial" panose="020B0604020202020204" pitchFamily="34" charset="0"/>
              <a:buChar char="•"/>
            </a:pPr>
            <a:r>
              <a:rPr lang="en-GB" i="1" dirty="0" smtClean="0">
                <a:solidFill>
                  <a:srgbClr val="0070C0"/>
                </a:solidFill>
              </a:rPr>
              <a:t>Employees </a:t>
            </a:r>
            <a:r>
              <a:rPr lang="en-GB" dirty="0" smtClean="0">
                <a:solidFill>
                  <a:srgbClr val="0070C0"/>
                </a:solidFill>
              </a:rPr>
              <a:t>with </a:t>
            </a:r>
            <a:r>
              <a:rPr lang="en-GB" b="1" dirty="0" smtClean="0">
                <a:solidFill>
                  <a:srgbClr val="0070C0"/>
                </a:solidFill>
              </a:rPr>
              <a:t>label between 0.6 and 0.8 </a:t>
            </a:r>
            <a:r>
              <a:rPr lang="en-GB" dirty="0" smtClean="0">
                <a:solidFill>
                  <a:srgbClr val="0070C0"/>
                </a:solidFill>
              </a:rPr>
              <a:t>have medium probability to leave </a:t>
            </a:r>
            <a:r>
              <a:rPr lang="en-GB" dirty="0" err="1" smtClean="0">
                <a:solidFill>
                  <a:srgbClr val="0070C0"/>
                </a:solidFill>
              </a:rPr>
              <a:t>Facial.Inc</a:t>
            </a:r>
            <a:r>
              <a:rPr lang="en-GB" dirty="0" smtClean="0">
                <a:solidFill>
                  <a:srgbClr val="0070C0"/>
                </a:solidFill>
              </a:rPr>
              <a:t>.</a:t>
            </a:r>
          </a:p>
          <a:p>
            <a:pPr marL="285750" indent="-285750">
              <a:buFont typeface="Arial" panose="020B0604020202020204" pitchFamily="34" charset="0"/>
              <a:buChar char="•"/>
            </a:pPr>
            <a:r>
              <a:rPr lang="en-GB" dirty="0" smtClean="0">
                <a:solidFill>
                  <a:srgbClr val="0070C0"/>
                </a:solidFill>
              </a:rPr>
              <a:t>Employees with </a:t>
            </a:r>
            <a:r>
              <a:rPr lang="en-GB" b="1" dirty="0" smtClean="0">
                <a:solidFill>
                  <a:srgbClr val="0070C0"/>
                </a:solidFill>
              </a:rPr>
              <a:t>label &gt; 0.8 </a:t>
            </a:r>
            <a:r>
              <a:rPr lang="en-GB" dirty="0" smtClean="0">
                <a:solidFill>
                  <a:srgbClr val="0070C0"/>
                </a:solidFill>
              </a:rPr>
              <a:t>have probability to leave </a:t>
            </a:r>
            <a:r>
              <a:rPr lang="en-GB" dirty="0" err="1" smtClean="0">
                <a:solidFill>
                  <a:srgbClr val="0070C0"/>
                </a:solidFill>
              </a:rPr>
              <a:t>Facial.Inc</a:t>
            </a:r>
            <a:r>
              <a:rPr lang="en-GB" dirty="0" smtClean="0">
                <a:solidFill>
                  <a:srgbClr val="0070C0"/>
                </a:solidFill>
              </a:rPr>
              <a:t>.</a:t>
            </a:r>
            <a:endParaRPr lang="it-IT" dirty="0">
              <a:solidFill>
                <a:srgbClr val="0070C0"/>
              </a:solidFill>
            </a:endParaRPr>
          </a:p>
        </p:txBody>
      </p:sp>
    </p:spTree>
    <p:extLst>
      <p:ext uri="{BB962C8B-B14F-4D97-AF65-F5344CB8AC3E}">
        <p14:creationId xmlns:p14="http://schemas.microsoft.com/office/powerpoint/2010/main" val="3844908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709531"/>
          </a:xfrm>
        </p:spPr>
        <p:txBody>
          <a:bodyPr>
            <a:normAutofit/>
          </a:bodyPr>
          <a:lstStyle/>
          <a:p>
            <a:pPr algn="ctr"/>
            <a:r>
              <a:rPr lang="en-GB" sz="4000" b="1" dirty="0" smtClean="0">
                <a:solidFill>
                  <a:srgbClr val="0070C0"/>
                </a:solidFill>
              </a:rPr>
              <a:t>Reasons of turnover in Facial Inc.</a:t>
            </a:r>
            <a:endParaRPr lang="it-IT" sz="4000" b="1" dirty="0">
              <a:solidFill>
                <a:srgbClr val="0070C0"/>
              </a:solidFill>
            </a:endParaRPr>
          </a:p>
        </p:txBody>
      </p:sp>
      <p:sp>
        <p:nvSpPr>
          <p:cNvPr id="3" name="Segnaposto contenuto 2"/>
          <p:cNvSpPr>
            <a:spLocks noGrp="1"/>
          </p:cNvSpPr>
          <p:nvPr>
            <p:ph idx="1"/>
          </p:nvPr>
        </p:nvSpPr>
        <p:spPr>
          <a:xfrm>
            <a:off x="301658" y="1300899"/>
            <a:ext cx="11660956" cy="5307291"/>
          </a:xfrm>
        </p:spPr>
        <p:txBody>
          <a:bodyPr>
            <a:normAutofit/>
          </a:bodyPr>
          <a:lstStyle/>
          <a:p>
            <a:r>
              <a:rPr lang="en-GB" sz="1800" b="1" dirty="0">
                <a:solidFill>
                  <a:srgbClr val="0070C0"/>
                </a:solidFill>
              </a:rPr>
              <a:t>Age</a:t>
            </a:r>
            <a:r>
              <a:rPr lang="en-GB" sz="1800" dirty="0">
                <a:solidFill>
                  <a:srgbClr val="0070C0"/>
                </a:solidFill>
              </a:rPr>
              <a:t>: Employees in relatively </a:t>
            </a:r>
            <a:r>
              <a:rPr lang="en-GB" sz="1800" dirty="0" smtClean="0">
                <a:solidFill>
                  <a:srgbClr val="0070C0"/>
                </a:solidFill>
              </a:rPr>
              <a:t>younger (</a:t>
            </a:r>
            <a:r>
              <a:rPr lang="en-GB" sz="1800" b="1" dirty="0" smtClean="0">
                <a:solidFill>
                  <a:srgbClr val="0070C0"/>
                </a:solidFill>
              </a:rPr>
              <a:t>under 35) </a:t>
            </a:r>
            <a:r>
              <a:rPr lang="en-GB" sz="1800" dirty="0">
                <a:solidFill>
                  <a:srgbClr val="0070C0"/>
                </a:solidFill>
              </a:rPr>
              <a:t>and </a:t>
            </a:r>
            <a:r>
              <a:rPr lang="en-GB" sz="1800" b="1" dirty="0">
                <a:solidFill>
                  <a:srgbClr val="0070C0"/>
                </a:solidFill>
              </a:rPr>
              <a:t>single</a:t>
            </a:r>
            <a:r>
              <a:rPr lang="en-GB" sz="1800" dirty="0">
                <a:solidFill>
                  <a:srgbClr val="0070C0"/>
                </a:solidFill>
              </a:rPr>
              <a:t> are more likely to </a:t>
            </a:r>
            <a:r>
              <a:rPr lang="en-GB" sz="1800" dirty="0" smtClean="0">
                <a:solidFill>
                  <a:srgbClr val="0070C0"/>
                </a:solidFill>
              </a:rPr>
              <a:t>leave.</a:t>
            </a:r>
          </a:p>
          <a:p>
            <a:r>
              <a:rPr lang="en-GB" sz="1800" b="1" dirty="0">
                <a:solidFill>
                  <a:srgbClr val="0070C0"/>
                </a:solidFill>
              </a:rPr>
              <a:t>Salary</a:t>
            </a:r>
            <a:r>
              <a:rPr lang="en-GB" sz="1800" dirty="0">
                <a:solidFill>
                  <a:srgbClr val="0070C0"/>
                </a:solidFill>
              </a:rPr>
              <a:t>: Employees with salary under</a:t>
            </a:r>
            <a:r>
              <a:rPr lang="en-GB" sz="1800" b="1" dirty="0">
                <a:solidFill>
                  <a:srgbClr val="0070C0"/>
                </a:solidFill>
              </a:rPr>
              <a:t> 4800 </a:t>
            </a:r>
            <a:r>
              <a:rPr lang="en-GB" sz="1800" dirty="0">
                <a:solidFill>
                  <a:srgbClr val="0070C0"/>
                </a:solidFill>
              </a:rPr>
              <a:t>are more likely to leave and have a </a:t>
            </a:r>
            <a:r>
              <a:rPr lang="en-GB" sz="1800" b="1" dirty="0">
                <a:solidFill>
                  <a:srgbClr val="0070C0"/>
                </a:solidFill>
              </a:rPr>
              <a:t>Level</a:t>
            </a:r>
            <a:r>
              <a:rPr lang="en-GB" sz="1800" dirty="0">
                <a:solidFill>
                  <a:srgbClr val="0070C0"/>
                </a:solidFill>
              </a:rPr>
              <a:t> more low (</a:t>
            </a:r>
            <a:r>
              <a:rPr lang="en-GB" sz="1800" b="1" dirty="0">
                <a:solidFill>
                  <a:srgbClr val="0070C0"/>
                </a:solidFill>
              </a:rPr>
              <a:t>1,62</a:t>
            </a:r>
            <a:r>
              <a:rPr lang="en-GB" sz="1800" dirty="0">
                <a:solidFill>
                  <a:srgbClr val="0070C0"/>
                </a:solidFill>
              </a:rPr>
              <a:t>) than other employees that not leaves the </a:t>
            </a:r>
            <a:r>
              <a:rPr lang="en-GB" sz="1800" dirty="0" smtClean="0">
                <a:solidFill>
                  <a:srgbClr val="0070C0"/>
                </a:solidFill>
              </a:rPr>
              <a:t>company.</a:t>
            </a:r>
          </a:p>
          <a:p>
            <a:r>
              <a:rPr lang="en-GB" sz="1800" b="1" dirty="0" smtClean="0">
                <a:solidFill>
                  <a:srgbClr val="0070C0"/>
                </a:solidFill>
              </a:rPr>
              <a:t>Stok Option Level </a:t>
            </a:r>
            <a:r>
              <a:rPr lang="en-GB" sz="1800" dirty="0" smtClean="0">
                <a:solidFill>
                  <a:srgbClr val="0070C0"/>
                </a:solidFill>
              </a:rPr>
              <a:t>:Having a low level of stock options does not discourage employees from leaving the company.</a:t>
            </a:r>
          </a:p>
          <a:p>
            <a:r>
              <a:rPr lang="en-GB" sz="1800" b="1" dirty="0" smtClean="0">
                <a:solidFill>
                  <a:srgbClr val="0070C0"/>
                </a:solidFill>
              </a:rPr>
              <a:t>Experience</a:t>
            </a:r>
            <a:r>
              <a:rPr lang="en-GB" sz="1800" dirty="0" smtClean="0">
                <a:solidFill>
                  <a:srgbClr val="0070C0"/>
                </a:solidFill>
              </a:rPr>
              <a:t>: Whoever leaves has less experience on average, </a:t>
            </a:r>
            <a:r>
              <a:rPr lang="en-GB" sz="1800" b="1" dirty="0" smtClean="0">
                <a:solidFill>
                  <a:srgbClr val="0070C0"/>
                </a:solidFill>
              </a:rPr>
              <a:t>because younger</a:t>
            </a:r>
            <a:r>
              <a:rPr lang="en-GB" sz="1800" dirty="0" smtClean="0">
                <a:solidFill>
                  <a:srgbClr val="0070C0"/>
                </a:solidFill>
              </a:rPr>
              <a:t>, it means that Facial Inc. neglects its employees with a junior profile.</a:t>
            </a:r>
          </a:p>
          <a:p>
            <a:r>
              <a:rPr lang="en-GB" sz="1800" b="1" dirty="0" smtClean="0">
                <a:solidFill>
                  <a:srgbClr val="0070C0"/>
                </a:solidFill>
              </a:rPr>
              <a:t>Time with Line Manager</a:t>
            </a:r>
            <a:r>
              <a:rPr lang="en-GB" sz="1800" dirty="0" smtClean="0">
                <a:solidFill>
                  <a:srgbClr val="0070C0"/>
                </a:solidFill>
              </a:rPr>
              <a:t>: A large number of leavers leave </a:t>
            </a:r>
            <a:r>
              <a:rPr lang="en-GB" sz="1800" b="1" dirty="0" smtClean="0">
                <a:solidFill>
                  <a:srgbClr val="0070C0"/>
                </a:solidFill>
              </a:rPr>
              <a:t>before 3 years </a:t>
            </a:r>
            <a:r>
              <a:rPr lang="en-GB" sz="1800" dirty="0" smtClean="0">
                <a:solidFill>
                  <a:srgbClr val="0070C0"/>
                </a:solidFill>
              </a:rPr>
              <a:t>with Line Managers. We need investigate who is the Manager  that have the largest numbers of employees resigning over the past year.</a:t>
            </a:r>
          </a:p>
          <a:p>
            <a:r>
              <a:rPr lang="en-GB" sz="1800" b="1" dirty="0" smtClean="0">
                <a:solidFill>
                  <a:srgbClr val="0070C0"/>
                </a:solidFill>
              </a:rPr>
              <a:t>Over Time and Home Distance</a:t>
            </a:r>
            <a:r>
              <a:rPr lang="en-GB" sz="1800" dirty="0" smtClean="0">
                <a:solidFill>
                  <a:srgbClr val="0070C0"/>
                </a:solidFill>
              </a:rPr>
              <a:t>: People who work overtime and live further from home are more </a:t>
            </a:r>
            <a:r>
              <a:rPr lang="en-GB" sz="1800" dirty="0" err="1" smtClean="0">
                <a:solidFill>
                  <a:srgbClr val="0070C0"/>
                </a:solidFill>
              </a:rPr>
              <a:t>likelty</a:t>
            </a:r>
            <a:r>
              <a:rPr lang="en-GB" sz="1800" dirty="0" smtClean="0">
                <a:solidFill>
                  <a:srgbClr val="0070C0"/>
                </a:solidFill>
              </a:rPr>
              <a:t> to leave the company. </a:t>
            </a:r>
          </a:p>
          <a:p>
            <a:r>
              <a:rPr lang="en-GB" sz="1800" b="1" dirty="0" err="1" smtClean="0">
                <a:solidFill>
                  <a:srgbClr val="0070C0"/>
                </a:solidFill>
              </a:rPr>
              <a:t>Senority</a:t>
            </a:r>
            <a:r>
              <a:rPr lang="en-GB" sz="1800" dirty="0" smtClean="0">
                <a:solidFill>
                  <a:srgbClr val="0070C0"/>
                </a:solidFill>
              </a:rPr>
              <a:t>: Employees who have </a:t>
            </a:r>
            <a:r>
              <a:rPr lang="en-GB" sz="1800" b="1" dirty="0" err="1" smtClean="0">
                <a:solidFill>
                  <a:srgbClr val="0070C0"/>
                </a:solidFill>
              </a:rPr>
              <a:t>senority</a:t>
            </a:r>
            <a:r>
              <a:rPr lang="en-GB" sz="1800" dirty="0" smtClean="0">
                <a:solidFill>
                  <a:srgbClr val="0070C0"/>
                </a:solidFill>
              </a:rPr>
              <a:t>, under </a:t>
            </a:r>
            <a:r>
              <a:rPr lang="en-GB" sz="1800" b="1" dirty="0" smtClean="0">
                <a:solidFill>
                  <a:srgbClr val="0070C0"/>
                </a:solidFill>
              </a:rPr>
              <a:t>5 years</a:t>
            </a:r>
            <a:r>
              <a:rPr lang="en-GB" sz="1800" dirty="0" smtClean="0">
                <a:solidFill>
                  <a:srgbClr val="0070C0"/>
                </a:solidFill>
              </a:rPr>
              <a:t>, are more likely to leave the company, this </a:t>
            </a:r>
            <a:r>
              <a:rPr lang="en-GB" sz="1800" dirty="0" err="1" smtClean="0">
                <a:solidFill>
                  <a:srgbClr val="0070C0"/>
                </a:solidFill>
              </a:rPr>
              <a:t>featurs</a:t>
            </a:r>
            <a:r>
              <a:rPr lang="en-GB" sz="1800" dirty="0" smtClean="0">
                <a:solidFill>
                  <a:srgbClr val="0070C0"/>
                </a:solidFill>
              </a:rPr>
              <a:t> is closely related to others such as age, experience, stock options and salary.</a:t>
            </a:r>
          </a:p>
          <a:p>
            <a:r>
              <a:rPr lang="en-GB" sz="1800" b="1" dirty="0" smtClean="0">
                <a:solidFill>
                  <a:srgbClr val="0070C0"/>
                </a:solidFill>
              </a:rPr>
              <a:t>Satisfaction</a:t>
            </a:r>
            <a:r>
              <a:rPr lang="en-GB" sz="1800" dirty="0" smtClean="0">
                <a:solidFill>
                  <a:srgbClr val="0070C0"/>
                </a:solidFill>
              </a:rPr>
              <a:t>: Obviously satisfaction is an important index and is closely connected to the other variables, it must be said that even in those who remain it was not found on average not a great satisfaction, but probably for other factors prefers to remain in Facial Inc.</a:t>
            </a:r>
          </a:p>
          <a:p>
            <a:endParaRPr lang="it-IT" sz="1800" dirty="0">
              <a:solidFill>
                <a:srgbClr val="0070C0"/>
              </a:solidFill>
            </a:endParaRPr>
          </a:p>
        </p:txBody>
      </p:sp>
    </p:spTree>
    <p:extLst>
      <p:ext uri="{BB962C8B-B14F-4D97-AF65-F5344CB8AC3E}">
        <p14:creationId xmlns:p14="http://schemas.microsoft.com/office/powerpoint/2010/main" val="31250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10515600" cy="1020615"/>
          </a:xfrm>
        </p:spPr>
        <p:txBody>
          <a:bodyPr/>
          <a:lstStyle/>
          <a:p>
            <a:pPr algn="ctr"/>
            <a:r>
              <a:rPr lang="it-IT" b="1" dirty="0" err="1" smtClean="0">
                <a:solidFill>
                  <a:srgbClr val="0070C0"/>
                </a:solidFill>
              </a:rPr>
              <a:t>Conclusions</a:t>
            </a:r>
            <a:endParaRPr lang="it-IT" b="1" dirty="0">
              <a:solidFill>
                <a:srgbClr val="0070C0"/>
              </a:solidFill>
            </a:endParaRPr>
          </a:p>
        </p:txBody>
      </p:sp>
      <p:sp>
        <p:nvSpPr>
          <p:cNvPr id="3" name="Segnaposto contenuto 2"/>
          <p:cNvSpPr>
            <a:spLocks noGrp="1"/>
          </p:cNvSpPr>
          <p:nvPr>
            <p:ph idx="1"/>
          </p:nvPr>
        </p:nvSpPr>
        <p:spPr>
          <a:xfrm>
            <a:off x="838200" y="1627662"/>
            <a:ext cx="10515600" cy="4351338"/>
          </a:xfrm>
        </p:spPr>
        <p:txBody>
          <a:bodyPr>
            <a:normAutofit/>
          </a:bodyPr>
          <a:lstStyle/>
          <a:p>
            <a:r>
              <a:rPr lang="en-GB" sz="2400" dirty="0" smtClean="0">
                <a:solidFill>
                  <a:srgbClr val="0070C0"/>
                </a:solidFill>
              </a:rPr>
              <a:t>First </a:t>
            </a:r>
            <a:r>
              <a:rPr lang="en-GB" sz="2400" dirty="0">
                <a:solidFill>
                  <a:srgbClr val="0070C0"/>
                </a:solidFill>
              </a:rPr>
              <a:t>step by Facial Inc. would be to motivate and give attention to the most junior employees, focusing on how to make life in the company more attractive and </a:t>
            </a:r>
            <a:r>
              <a:rPr lang="en-GB" sz="2400" dirty="0" smtClean="0">
                <a:solidFill>
                  <a:srgbClr val="0070C0"/>
                </a:solidFill>
              </a:rPr>
              <a:t>enjoyable, not to lose these resources.</a:t>
            </a:r>
          </a:p>
          <a:p>
            <a:pPr marL="0" indent="0">
              <a:buNone/>
            </a:pPr>
            <a:endParaRPr lang="en-GB" sz="2400" dirty="0" smtClean="0">
              <a:solidFill>
                <a:srgbClr val="0070C0"/>
              </a:solidFill>
            </a:endParaRPr>
          </a:p>
          <a:p>
            <a:r>
              <a:rPr lang="en-GB" sz="2400" dirty="0" smtClean="0">
                <a:solidFill>
                  <a:srgbClr val="0070C0"/>
                </a:solidFill>
              </a:rPr>
              <a:t>face-to-face </a:t>
            </a:r>
            <a:r>
              <a:rPr lang="en-GB" sz="2400" dirty="0">
                <a:solidFill>
                  <a:srgbClr val="0070C0"/>
                </a:solidFill>
              </a:rPr>
              <a:t>meetings between a HR representative and employees can be initiated for medium- and high-risk employees to discuss work </a:t>
            </a:r>
            <a:r>
              <a:rPr lang="en-GB" sz="2400" dirty="0" smtClean="0">
                <a:solidFill>
                  <a:srgbClr val="0070C0"/>
                </a:solidFill>
              </a:rPr>
              <a:t>conditions in each department. </a:t>
            </a:r>
          </a:p>
          <a:p>
            <a:pPr marL="0" indent="0">
              <a:buNone/>
            </a:pPr>
            <a:endParaRPr lang="en-GB" sz="2400" dirty="0" smtClean="0">
              <a:solidFill>
                <a:srgbClr val="0070C0"/>
              </a:solidFill>
            </a:endParaRPr>
          </a:p>
          <a:p>
            <a:r>
              <a:rPr lang="en-GB" sz="2400" dirty="0" smtClean="0">
                <a:solidFill>
                  <a:srgbClr val="0070C0"/>
                </a:solidFill>
              </a:rPr>
              <a:t>Also </a:t>
            </a:r>
            <a:r>
              <a:rPr lang="en-GB" sz="2400" dirty="0">
                <a:solidFill>
                  <a:srgbClr val="0070C0"/>
                </a:solidFill>
              </a:rPr>
              <a:t>to question the line manager with more turnover( for example in Engineer Department that has the highest average turnover) to understand his difficulties in relating to the employees most at risk based on the features </a:t>
            </a:r>
            <a:r>
              <a:rPr lang="en-GB" sz="2400" dirty="0" smtClean="0">
                <a:solidFill>
                  <a:srgbClr val="0070C0"/>
                </a:solidFill>
              </a:rPr>
              <a:t>analysed.</a:t>
            </a:r>
            <a:endParaRPr lang="it-IT" sz="2400" dirty="0">
              <a:solidFill>
                <a:srgbClr val="0070C0"/>
              </a:solidFill>
            </a:endParaRPr>
          </a:p>
        </p:txBody>
      </p:sp>
    </p:spTree>
    <p:extLst>
      <p:ext uri="{BB962C8B-B14F-4D97-AF65-F5344CB8AC3E}">
        <p14:creationId xmlns:p14="http://schemas.microsoft.com/office/powerpoint/2010/main" val="36303866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1075</TotalTime>
  <Words>621</Words>
  <Application>Microsoft Office PowerPoint</Application>
  <PresentationFormat>Widescreen</PresentationFormat>
  <Paragraphs>44</Paragraphs>
  <Slides>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vt:i4>
      </vt:variant>
    </vt:vector>
  </HeadingPairs>
  <TitlesOfParts>
    <vt:vector size="11" baseType="lpstr">
      <vt:lpstr>Arial</vt:lpstr>
      <vt:lpstr>Calibri</vt:lpstr>
      <vt:lpstr>Calibri Light</vt:lpstr>
      <vt:lpstr>Tema di Office</vt:lpstr>
      <vt:lpstr>CUEBIQ Turnover Analysis  Senior Challenge</vt:lpstr>
      <vt:lpstr>Why has the turnover increased in Facial Inc.?</vt:lpstr>
      <vt:lpstr>My approach to analyze the problem</vt:lpstr>
      <vt:lpstr>Data Analysis</vt:lpstr>
      <vt:lpstr>Machine Learning Analysis</vt:lpstr>
      <vt:lpstr>Reasons of turnover in Facial Inc.</vt:lpstr>
      <vt:lpstr>Conclusions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CUEBIQ Turnover Analysis  Senior Challenge</dc:title>
  <dc:creator>antonio.castiglione</dc:creator>
  <cp:lastModifiedBy>antonio.castiglione</cp:lastModifiedBy>
  <cp:revision>49</cp:revision>
  <dcterms:created xsi:type="dcterms:W3CDTF">2019-11-05T15:12:38Z</dcterms:created>
  <dcterms:modified xsi:type="dcterms:W3CDTF">2019-11-06T09:08:14Z</dcterms:modified>
</cp:coreProperties>
</file>