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6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BA96AA-DCA0-4B90-A2A1-2086992F7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C65754D-9F84-452A-801C-4EE4CCC97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ABFC9F-12CA-473D-A403-F90B2ED9F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0AD04-A810-41AE-A00B-FFA79AF18C4F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70F535-FA25-4FE3-A1B5-25FDBE1B6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521378-FF00-452D-B366-2B0DBB247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9C1B-B497-4DE6-B763-179395AD0E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7943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070429-C47E-4550-973C-D4A5C1FDD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533ADF0-A214-4C53-9814-4C727EE7D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473520-0B21-4C35-B80B-7A3E11FC8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0AD04-A810-41AE-A00B-FFA79AF18C4F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5588B1-B4AF-4F02-8A29-06E944E7E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C6CC4F-FEAD-49DF-ABD6-C1E4AEA50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9C1B-B497-4DE6-B763-179395AD0E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6570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93BF159-7DA1-4D3A-96E9-E525E89E57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468B9AB-2677-468A-83D5-1417935EF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A11DAB-CD9C-4CF5-987D-E5CAADAEC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0AD04-A810-41AE-A00B-FFA79AF18C4F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64CDEE-A7C0-424F-A23A-C35A0FA28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991852-8AEC-43D7-99CF-51DEB2AD8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9C1B-B497-4DE6-B763-179395AD0E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54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3817C1-04E8-481C-8452-98E4EF254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1B401C-556E-434A-81C2-C5C41DF30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B3EDBF-802B-40C1-95E2-30CCED8BE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0AD04-A810-41AE-A00B-FFA79AF18C4F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7FF38B-0894-4E01-93BC-F5E487E64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260800-D54D-49E0-824C-9E4AF7977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9C1B-B497-4DE6-B763-179395AD0E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4489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26655C-DE86-4CCE-BD3F-51E05F81A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224616-8F68-4911-8166-AC22CB7B7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AC485A-BC01-4BB4-A3A3-36F17EE58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0AD04-A810-41AE-A00B-FFA79AF18C4F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209931-F9F8-4A84-8600-EEB559725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1BAAD7-0502-4EDE-B85B-37D4318EA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9C1B-B497-4DE6-B763-179395AD0E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9521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9F57FC-E453-4CC3-A6EC-1EF199F0B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41FF79-0DBF-4073-AC1F-B1D9936FED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0AA28D1-4E63-4447-A087-431242D65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F8FEB8B-1E3D-4461-8909-145C4F352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0AD04-A810-41AE-A00B-FFA79AF18C4F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2C484C8-2051-4E91-A5C4-C33B9BA43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82DAD7-C5BE-4B59-8CE3-40F6A473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9C1B-B497-4DE6-B763-179395AD0E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101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799DD5-FC6F-4BE7-A071-8D08B5090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C42BD66-CBA3-4126-BF24-7AA9C840A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D8CEAA4-63E8-42E7-BA7D-55590B789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9FF6D9A-CC7F-42C7-9247-6E12FD40A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83D73A3-EFF1-41AC-9DF4-1BB2287705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4DB4363-8081-4A15-AD12-46671479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0AD04-A810-41AE-A00B-FFA79AF18C4F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85DEBE9-4389-405B-A616-03D261817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8DEBDDA-8ED8-4EBF-8567-A184111ED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9C1B-B497-4DE6-B763-179395AD0E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7569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F04EA0-5BAB-42C8-8118-2E3F862E0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9F87EE1-5C30-4E58-BA2D-6124615EA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0AD04-A810-41AE-A00B-FFA79AF18C4F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D3B5CEC-1D27-46EA-9045-FA29F21E4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794F7C6-A18C-448A-BA31-231D2135A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9C1B-B497-4DE6-B763-179395AD0E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05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51A4809-A6FB-47CF-8BC2-E89891927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0AD04-A810-41AE-A00B-FFA79AF18C4F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B21FED6-7DF0-47C0-BB58-735406055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148C66-6F59-4D4A-A4A0-8C538B45B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9C1B-B497-4DE6-B763-179395AD0E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0738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BCB365-F283-4DBD-BDF6-87D2855FA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C0C30C-184C-409B-928B-C76FE90FF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0B3BFA6-9EA9-473A-A175-7EA18D6B2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4331DD-F3DA-4DCB-A3B4-7DC9E49EC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0AD04-A810-41AE-A00B-FFA79AF18C4F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6BFD10-ACF3-4E11-BF7A-9FB13DAE5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3E284A-7E19-43A3-91AE-B8C073552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9C1B-B497-4DE6-B763-179395AD0E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6772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C635EC-43CF-4707-8C3E-C442324B1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73037F6-3738-41DE-8B32-F720C7EFFC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EB64253-B27A-4E16-B565-2229759D8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B0BA463-3C41-4BE8-9508-CDBB6BA1B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0AD04-A810-41AE-A00B-FFA79AF18C4F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170D65-2212-4528-9E5B-E256072F3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6835A32-299C-4CDD-8BF4-542F6B938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9C1B-B497-4DE6-B763-179395AD0E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4249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6A32301-1BC7-47F3-9674-182CB3256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C73E2-BBFD-4CD9-8470-2D3DBADBF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C09A5B-CFF4-48F2-9509-AFAB69C7CB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0AD04-A810-41AE-A00B-FFA79AF18C4F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16D067-E9CA-4FC5-8ADA-A4A3ED3D12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FFF847-EE30-421D-9168-B05C6221A9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39C1B-B497-4DE6-B763-179395AD0E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52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4E1D5B6-3D56-49BF-AF51-7E30CDE096C1}"/>
              </a:ext>
            </a:extLst>
          </p:cNvPr>
          <p:cNvSpPr txBox="1"/>
          <p:nvPr/>
        </p:nvSpPr>
        <p:spPr>
          <a:xfrm>
            <a:off x="3854841" y="6163294"/>
            <a:ext cx="4482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Software Engineering II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11270C1-3E43-409E-96F8-8D6C8C03F431}"/>
              </a:ext>
            </a:extLst>
          </p:cNvPr>
          <p:cNvSpPr txBox="1"/>
          <p:nvPr/>
        </p:nvSpPr>
        <p:spPr>
          <a:xfrm>
            <a:off x="647229" y="2053799"/>
            <a:ext cx="108975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9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Sprint </a:t>
            </a:r>
            <a:r>
              <a:rPr lang="fr-FR" sz="9600" dirty="0" err="1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Retrospective</a:t>
            </a:r>
            <a:endParaRPr lang="fr-FR" sz="9600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pic>
        <p:nvPicPr>
          <p:cNvPr id="5" name="Graphique 4" descr="Recherche">
            <a:extLst>
              <a:ext uri="{FF2B5EF4-FFF2-40B4-BE49-F238E27FC236}">
                <a16:creationId xmlns:a16="http://schemas.microsoft.com/office/drawing/2014/main" id="{1CFE230E-BA7E-4441-AFAC-BE8D38EBB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798" y="501733"/>
            <a:ext cx="914400" cy="9144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AAFB2E7-EB7F-4220-AE06-13DA0332920E}"/>
              </a:ext>
            </a:extLst>
          </p:cNvPr>
          <p:cNvSpPr txBox="1"/>
          <p:nvPr/>
        </p:nvSpPr>
        <p:spPr>
          <a:xfrm>
            <a:off x="5340822" y="5640074"/>
            <a:ext cx="1510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Group H</a:t>
            </a:r>
          </a:p>
        </p:txBody>
      </p:sp>
    </p:spTree>
    <p:extLst>
      <p:ext uri="{BB962C8B-B14F-4D97-AF65-F5344CB8AC3E}">
        <p14:creationId xmlns:p14="http://schemas.microsoft.com/office/powerpoint/2010/main" val="3027828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7E4C6A20-A3FD-4C20-965F-4815B9EA5A6A}"/>
              </a:ext>
            </a:extLst>
          </p:cNvPr>
          <p:cNvSpPr txBox="1"/>
          <p:nvPr/>
        </p:nvSpPr>
        <p:spPr>
          <a:xfrm>
            <a:off x="201879" y="273131"/>
            <a:ext cx="55419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WHAT WE HAD IN THE BACKLOG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55F323-FCA0-45EC-9917-200CA1572046}"/>
              </a:ext>
            </a:extLst>
          </p:cNvPr>
          <p:cNvSpPr/>
          <p:nvPr/>
        </p:nvSpPr>
        <p:spPr>
          <a:xfrm>
            <a:off x="423891" y="1009330"/>
            <a:ext cx="2419670" cy="24196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Story #1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As an office director I want to organize the office in counters, identified by numbers so that work is better organized and specialized.</a:t>
            </a:r>
            <a:endParaRPr lang="fr-FR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9551D2-FB52-4C1F-9E7B-4EDAAF74398A}"/>
              </a:ext>
            </a:extLst>
          </p:cNvPr>
          <p:cNvSpPr/>
          <p:nvPr/>
        </p:nvSpPr>
        <p:spPr>
          <a:xfrm>
            <a:off x="3676330" y="1302979"/>
            <a:ext cx="2419670" cy="24196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Story #2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As an operator I want to let the system know I am ready so that a new request can be served.</a:t>
            </a:r>
            <a:endParaRPr lang="fr-FR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1EB0F3-EBCF-4CD8-82F3-BB671F7E1E29}"/>
              </a:ext>
            </a:extLst>
          </p:cNvPr>
          <p:cNvSpPr/>
          <p:nvPr/>
        </p:nvSpPr>
        <p:spPr>
          <a:xfrm>
            <a:off x="4122378" y="4246222"/>
            <a:ext cx="2419670" cy="24196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Story #6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As a citizen I want to be notified when the length of the queue has changed an whose turn it is so that I know how much time I need to wait and when my turn comes.</a:t>
            </a:r>
            <a:endParaRPr lang="fr-FR" sz="16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2ECBE8-D8A2-44B0-9E39-3340F23BBAB0}"/>
              </a:ext>
            </a:extLst>
          </p:cNvPr>
          <p:cNvSpPr/>
          <p:nvPr/>
        </p:nvSpPr>
        <p:spPr>
          <a:xfrm>
            <a:off x="6669741" y="534741"/>
            <a:ext cx="2419670" cy="24196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Story #3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As a citizen I want to specify a request type so that I can receive a ticket and be served.</a:t>
            </a:r>
            <a:endParaRPr lang="fr-FR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6D9955-5024-4F99-A6EC-528A1A7594F9}"/>
              </a:ext>
            </a:extLst>
          </p:cNvPr>
          <p:cNvSpPr/>
          <p:nvPr/>
        </p:nvSpPr>
        <p:spPr>
          <a:xfrm>
            <a:off x="832766" y="3882483"/>
            <a:ext cx="2419670" cy="24196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Story #5 </a:t>
            </a:r>
          </a:p>
          <a:p>
            <a:pPr algn="ctr"/>
            <a:r>
              <a:rPr lang="en-US" sz="15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As an office director I want to configure a list of requests types (each with its service time) and assign to each counter the type of requests it can serve so that I can balance the load of incoming requests.</a:t>
            </a:r>
            <a:endParaRPr lang="fr-FR" sz="15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342168-7796-43FA-B861-92B26F7C024D}"/>
              </a:ext>
            </a:extLst>
          </p:cNvPr>
          <p:cNvSpPr/>
          <p:nvPr/>
        </p:nvSpPr>
        <p:spPr>
          <a:xfrm>
            <a:off x="9348439" y="1280749"/>
            <a:ext cx="2419670" cy="24196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Story #4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As an office director I want to organize requests in queues based on the request type so that requests can be dispatched more efficiently.</a:t>
            </a:r>
            <a:endParaRPr lang="fr-FR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A0BD75-7285-4107-AFA7-BE74BF38A95B}"/>
              </a:ext>
            </a:extLst>
          </p:cNvPr>
          <p:cNvSpPr/>
          <p:nvPr/>
        </p:nvSpPr>
        <p:spPr>
          <a:xfrm>
            <a:off x="7261377" y="3968104"/>
            <a:ext cx="2419670" cy="24196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Story #7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As an office director I want to be able to get statistics about clients served (by counter and by request type) so that I can improve the quality and efficiency of the service.</a:t>
            </a:r>
            <a:endParaRPr lang="fr-FR" sz="16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6CB58244-3CB0-442F-AA5B-F47D671EA9A2}"/>
              </a:ext>
            </a:extLst>
          </p:cNvPr>
          <p:cNvSpPr/>
          <p:nvPr/>
        </p:nvSpPr>
        <p:spPr>
          <a:xfrm>
            <a:off x="2464739" y="796351"/>
            <a:ext cx="571262" cy="5712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E97E602-3F1E-48F1-B5BF-5AC51BAF21E4}"/>
              </a:ext>
            </a:extLst>
          </p:cNvPr>
          <p:cNvSpPr/>
          <p:nvPr/>
        </p:nvSpPr>
        <p:spPr>
          <a:xfrm>
            <a:off x="5743781" y="1082296"/>
            <a:ext cx="571262" cy="5712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5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331C052-BDF1-4410-8741-A88134F6BFD1}"/>
              </a:ext>
            </a:extLst>
          </p:cNvPr>
          <p:cNvSpPr/>
          <p:nvPr/>
        </p:nvSpPr>
        <p:spPr>
          <a:xfrm>
            <a:off x="8768895" y="297717"/>
            <a:ext cx="571262" cy="5712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60003FD1-7C56-46D7-A4C5-C5E26787328F}"/>
              </a:ext>
            </a:extLst>
          </p:cNvPr>
          <p:cNvSpPr/>
          <p:nvPr/>
        </p:nvSpPr>
        <p:spPr>
          <a:xfrm>
            <a:off x="6112180" y="3965112"/>
            <a:ext cx="571262" cy="5712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CD44620D-0CDD-4F3C-AB8B-3E2F3B384948}"/>
              </a:ext>
            </a:extLst>
          </p:cNvPr>
          <p:cNvSpPr/>
          <p:nvPr/>
        </p:nvSpPr>
        <p:spPr>
          <a:xfrm>
            <a:off x="2931601" y="3596852"/>
            <a:ext cx="571262" cy="5712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5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8A38B45B-650C-464E-930D-277C50C3862B}"/>
              </a:ext>
            </a:extLst>
          </p:cNvPr>
          <p:cNvSpPr/>
          <p:nvPr/>
        </p:nvSpPr>
        <p:spPr>
          <a:xfrm>
            <a:off x="11455875" y="1017348"/>
            <a:ext cx="571262" cy="5712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1D99DCF1-DF01-402A-AB15-C6D9FA11B44F}"/>
              </a:ext>
            </a:extLst>
          </p:cNvPr>
          <p:cNvSpPr/>
          <p:nvPr/>
        </p:nvSpPr>
        <p:spPr>
          <a:xfrm>
            <a:off x="9348439" y="3837879"/>
            <a:ext cx="571262" cy="5712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FB83B6FA-DD1C-44E8-B8A9-EDE9350EF1E7}"/>
              </a:ext>
            </a:extLst>
          </p:cNvPr>
          <p:cNvSpPr/>
          <p:nvPr/>
        </p:nvSpPr>
        <p:spPr>
          <a:xfrm>
            <a:off x="9781825" y="48652"/>
            <a:ext cx="371387" cy="37138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F72C8973-3A10-484D-82EC-206EF6970DFA}"/>
              </a:ext>
            </a:extLst>
          </p:cNvPr>
          <p:cNvSpPr/>
          <p:nvPr/>
        </p:nvSpPr>
        <p:spPr>
          <a:xfrm>
            <a:off x="10701863" y="4993916"/>
            <a:ext cx="754012" cy="7540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18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79D4C6A-B8DD-4494-AE81-54B1A8CE7C99}"/>
              </a:ext>
            </a:extLst>
          </p:cNvPr>
          <p:cNvSpPr txBox="1"/>
          <p:nvPr/>
        </p:nvSpPr>
        <p:spPr>
          <a:xfrm>
            <a:off x="10153212" y="73767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Story points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CA84DD8-FEF8-4950-B06D-D01A8CDA7AC4}"/>
              </a:ext>
            </a:extLst>
          </p:cNvPr>
          <p:cNvSpPr txBox="1"/>
          <p:nvPr/>
        </p:nvSpPr>
        <p:spPr>
          <a:xfrm>
            <a:off x="10495352" y="4409141"/>
            <a:ext cx="11015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Total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D45FE40D-F301-4A12-B601-A67D878B47BD}"/>
              </a:ext>
            </a:extLst>
          </p:cNvPr>
          <p:cNvSpPr/>
          <p:nvPr/>
        </p:nvSpPr>
        <p:spPr>
          <a:xfrm>
            <a:off x="9781825" y="509940"/>
            <a:ext cx="371387" cy="37138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AEF348E-524B-454A-BFFD-3ACB1D4E6EFE}"/>
              </a:ext>
            </a:extLst>
          </p:cNvPr>
          <p:cNvSpPr txBox="1"/>
          <p:nvPr/>
        </p:nvSpPr>
        <p:spPr>
          <a:xfrm>
            <a:off x="10153212" y="535055"/>
            <a:ext cx="671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Tasks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E1DF71C4-6EBE-439B-A275-40D0DC40C035}"/>
              </a:ext>
            </a:extLst>
          </p:cNvPr>
          <p:cNvSpPr/>
          <p:nvPr/>
        </p:nvSpPr>
        <p:spPr>
          <a:xfrm>
            <a:off x="2456917" y="2975517"/>
            <a:ext cx="571262" cy="57126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5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57B45E7E-8614-4B9F-9B10-F676D4E7D2D9}"/>
              </a:ext>
            </a:extLst>
          </p:cNvPr>
          <p:cNvSpPr/>
          <p:nvPr/>
        </p:nvSpPr>
        <p:spPr>
          <a:xfrm>
            <a:off x="5709356" y="3248774"/>
            <a:ext cx="571262" cy="57126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4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8659645B-4FB0-4487-B747-46D5E9D0A86B}"/>
              </a:ext>
            </a:extLst>
          </p:cNvPr>
          <p:cNvSpPr/>
          <p:nvPr/>
        </p:nvSpPr>
        <p:spPr>
          <a:xfrm>
            <a:off x="8643522" y="2530101"/>
            <a:ext cx="571262" cy="57126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4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C987A9FD-8883-4FC3-8F32-3720F23EEC64}"/>
              </a:ext>
            </a:extLst>
          </p:cNvPr>
          <p:cNvSpPr/>
          <p:nvPr/>
        </p:nvSpPr>
        <p:spPr>
          <a:xfrm>
            <a:off x="2908303" y="6008031"/>
            <a:ext cx="571262" cy="57126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4</a:t>
            </a: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2A9D9E30-BEE1-409E-A3F6-FD3AC2243738}"/>
              </a:ext>
            </a:extLst>
          </p:cNvPr>
          <p:cNvSpPr/>
          <p:nvPr/>
        </p:nvSpPr>
        <p:spPr>
          <a:xfrm>
            <a:off x="11455875" y="3289026"/>
            <a:ext cx="571262" cy="57126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3</a:t>
            </a: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3E55D449-1EFD-4315-8DC0-49B6E67E6DE7}"/>
              </a:ext>
            </a:extLst>
          </p:cNvPr>
          <p:cNvSpPr/>
          <p:nvPr/>
        </p:nvSpPr>
        <p:spPr>
          <a:xfrm>
            <a:off x="6170161" y="6213985"/>
            <a:ext cx="571262" cy="57126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3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9D8208B5-F86E-47ED-9AAA-98239FD43208}"/>
              </a:ext>
            </a:extLst>
          </p:cNvPr>
          <p:cNvSpPr/>
          <p:nvPr/>
        </p:nvSpPr>
        <p:spPr>
          <a:xfrm>
            <a:off x="10701863" y="5970392"/>
            <a:ext cx="754012" cy="75401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4180668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7E4C6A20-A3FD-4C20-965F-4815B9EA5A6A}"/>
              </a:ext>
            </a:extLst>
          </p:cNvPr>
          <p:cNvSpPr txBox="1"/>
          <p:nvPr/>
        </p:nvSpPr>
        <p:spPr>
          <a:xfrm>
            <a:off x="201879" y="273131"/>
            <a:ext cx="4315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WHAT WE COMMITED TO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55F323-FCA0-45EC-9917-200CA1572046}"/>
              </a:ext>
            </a:extLst>
          </p:cNvPr>
          <p:cNvSpPr/>
          <p:nvPr/>
        </p:nvSpPr>
        <p:spPr>
          <a:xfrm>
            <a:off x="423891" y="1009330"/>
            <a:ext cx="2419670" cy="24196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Story #1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As an office director I want to organize the office in counters, identified by numbers so that work is better organized and specialized.</a:t>
            </a:r>
            <a:endParaRPr lang="fr-FR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9551D2-FB52-4C1F-9E7B-4EDAAF74398A}"/>
              </a:ext>
            </a:extLst>
          </p:cNvPr>
          <p:cNvSpPr/>
          <p:nvPr/>
        </p:nvSpPr>
        <p:spPr>
          <a:xfrm>
            <a:off x="3676330" y="1302979"/>
            <a:ext cx="2419670" cy="24196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Story #2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As an operator I want to let the system know I am ready so that a new request can be served.</a:t>
            </a:r>
            <a:endParaRPr lang="fr-FR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1EB0F3-EBCF-4CD8-82F3-BB671F7E1E29}"/>
              </a:ext>
            </a:extLst>
          </p:cNvPr>
          <p:cNvSpPr/>
          <p:nvPr/>
        </p:nvSpPr>
        <p:spPr>
          <a:xfrm>
            <a:off x="4122378" y="4246222"/>
            <a:ext cx="2419670" cy="24196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Story #6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As a citizen I want to be notified when the length of the queue has changed an whose turn it is so that I know how much time I need to wait and when my turn comes.</a:t>
            </a:r>
            <a:endParaRPr lang="fr-FR" sz="16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2ECBE8-D8A2-44B0-9E39-3340F23BBAB0}"/>
              </a:ext>
            </a:extLst>
          </p:cNvPr>
          <p:cNvSpPr/>
          <p:nvPr/>
        </p:nvSpPr>
        <p:spPr>
          <a:xfrm>
            <a:off x="6669741" y="534741"/>
            <a:ext cx="2419670" cy="24196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Story #3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As a citizen I want to specify a request type so that I can receive a ticket and be served.</a:t>
            </a:r>
            <a:endParaRPr lang="fr-FR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6D9955-5024-4F99-A6EC-528A1A7594F9}"/>
              </a:ext>
            </a:extLst>
          </p:cNvPr>
          <p:cNvSpPr/>
          <p:nvPr/>
        </p:nvSpPr>
        <p:spPr>
          <a:xfrm>
            <a:off x="832766" y="3882483"/>
            <a:ext cx="2419670" cy="24196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Story #5 </a:t>
            </a:r>
          </a:p>
          <a:p>
            <a:pPr algn="ctr"/>
            <a:r>
              <a:rPr lang="en-US" sz="15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As an office director I want to configure a list of requests types (each with its service time) and assign to each counter the type of requests it can serve so that I can balance the load of incoming requests.</a:t>
            </a:r>
            <a:endParaRPr lang="fr-FR" sz="15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342168-7796-43FA-B861-92B26F7C024D}"/>
              </a:ext>
            </a:extLst>
          </p:cNvPr>
          <p:cNvSpPr/>
          <p:nvPr/>
        </p:nvSpPr>
        <p:spPr>
          <a:xfrm>
            <a:off x="9348439" y="1280749"/>
            <a:ext cx="2419670" cy="24196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Story #4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As an office director I want to organize requests in queues based on the request type so that requests can be dispatched more efficiently.</a:t>
            </a:r>
            <a:endParaRPr lang="fr-FR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6CB58244-3CB0-442F-AA5B-F47D671EA9A2}"/>
              </a:ext>
            </a:extLst>
          </p:cNvPr>
          <p:cNvSpPr/>
          <p:nvPr/>
        </p:nvSpPr>
        <p:spPr>
          <a:xfrm>
            <a:off x="2464739" y="796351"/>
            <a:ext cx="571262" cy="5712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E97E602-3F1E-48F1-B5BF-5AC51BAF21E4}"/>
              </a:ext>
            </a:extLst>
          </p:cNvPr>
          <p:cNvSpPr/>
          <p:nvPr/>
        </p:nvSpPr>
        <p:spPr>
          <a:xfrm>
            <a:off x="5743781" y="1082296"/>
            <a:ext cx="571262" cy="5712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5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331C052-BDF1-4410-8741-A88134F6BFD1}"/>
              </a:ext>
            </a:extLst>
          </p:cNvPr>
          <p:cNvSpPr/>
          <p:nvPr/>
        </p:nvSpPr>
        <p:spPr>
          <a:xfrm>
            <a:off x="8768895" y="297717"/>
            <a:ext cx="571262" cy="5712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60003FD1-7C56-46D7-A4C5-C5E26787328F}"/>
              </a:ext>
            </a:extLst>
          </p:cNvPr>
          <p:cNvSpPr/>
          <p:nvPr/>
        </p:nvSpPr>
        <p:spPr>
          <a:xfrm>
            <a:off x="6112180" y="3965112"/>
            <a:ext cx="571262" cy="5712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CD44620D-0CDD-4F3C-AB8B-3E2F3B384948}"/>
              </a:ext>
            </a:extLst>
          </p:cNvPr>
          <p:cNvSpPr/>
          <p:nvPr/>
        </p:nvSpPr>
        <p:spPr>
          <a:xfrm>
            <a:off x="2931601" y="3596852"/>
            <a:ext cx="571262" cy="5712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5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8A38B45B-650C-464E-930D-277C50C3862B}"/>
              </a:ext>
            </a:extLst>
          </p:cNvPr>
          <p:cNvSpPr/>
          <p:nvPr/>
        </p:nvSpPr>
        <p:spPr>
          <a:xfrm>
            <a:off x="11455875" y="1017348"/>
            <a:ext cx="571262" cy="5712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FB83B6FA-DD1C-44E8-B8A9-EDE9350EF1E7}"/>
              </a:ext>
            </a:extLst>
          </p:cNvPr>
          <p:cNvSpPr/>
          <p:nvPr/>
        </p:nvSpPr>
        <p:spPr>
          <a:xfrm>
            <a:off x="9781825" y="82107"/>
            <a:ext cx="371387" cy="3713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F72C8973-3A10-484D-82EC-206EF6970DFA}"/>
              </a:ext>
            </a:extLst>
          </p:cNvPr>
          <p:cNvSpPr/>
          <p:nvPr/>
        </p:nvSpPr>
        <p:spPr>
          <a:xfrm>
            <a:off x="10701863" y="4993916"/>
            <a:ext cx="754012" cy="7540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17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79D4C6A-B8DD-4494-AE81-54B1A8CE7C99}"/>
              </a:ext>
            </a:extLst>
          </p:cNvPr>
          <p:cNvSpPr txBox="1"/>
          <p:nvPr/>
        </p:nvSpPr>
        <p:spPr>
          <a:xfrm>
            <a:off x="10153212" y="107222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Story points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CA84DD8-FEF8-4950-B06D-D01A8CDA7AC4}"/>
              </a:ext>
            </a:extLst>
          </p:cNvPr>
          <p:cNvSpPr txBox="1"/>
          <p:nvPr/>
        </p:nvSpPr>
        <p:spPr>
          <a:xfrm>
            <a:off x="10495352" y="4409141"/>
            <a:ext cx="11015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Total</a:t>
            </a: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253EFEDF-8A6B-4E1D-B6BB-F1DD60A8E437}"/>
              </a:ext>
            </a:extLst>
          </p:cNvPr>
          <p:cNvSpPr/>
          <p:nvPr/>
        </p:nvSpPr>
        <p:spPr>
          <a:xfrm>
            <a:off x="9781825" y="509940"/>
            <a:ext cx="371387" cy="37138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41E60FA9-F30D-4706-A17A-A9B38070D70A}"/>
              </a:ext>
            </a:extLst>
          </p:cNvPr>
          <p:cNvSpPr txBox="1"/>
          <p:nvPr/>
        </p:nvSpPr>
        <p:spPr>
          <a:xfrm>
            <a:off x="10153212" y="535055"/>
            <a:ext cx="671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Tasks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3D6CBF79-8D55-422A-A005-1232C4BEB429}"/>
              </a:ext>
            </a:extLst>
          </p:cNvPr>
          <p:cNvSpPr/>
          <p:nvPr/>
        </p:nvSpPr>
        <p:spPr>
          <a:xfrm>
            <a:off x="2456917" y="2975517"/>
            <a:ext cx="571262" cy="57126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5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212392D-EA72-439E-BAFA-BE3F0FC6284E}"/>
              </a:ext>
            </a:extLst>
          </p:cNvPr>
          <p:cNvSpPr/>
          <p:nvPr/>
        </p:nvSpPr>
        <p:spPr>
          <a:xfrm>
            <a:off x="5709356" y="3248774"/>
            <a:ext cx="571262" cy="57126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4</a:t>
            </a: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C3C48E96-E572-4C93-BA26-C275C727772B}"/>
              </a:ext>
            </a:extLst>
          </p:cNvPr>
          <p:cNvSpPr/>
          <p:nvPr/>
        </p:nvSpPr>
        <p:spPr>
          <a:xfrm>
            <a:off x="8643522" y="2530101"/>
            <a:ext cx="571262" cy="57126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4</a:t>
            </a: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F756D58-E148-477A-A82A-C4936EB6ECEB}"/>
              </a:ext>
            </a:extLst>
          </p:cNvPr>
          <p:cNvSpPr/>
          <p:nvPr/>
        </p:nvSpPr>
        <p:spPr>
          <a:xfrm>
            <a:off x="2908303" y="6008031"/>
            <a:ext cx="571262" cy="57126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4</a:t>
            </a: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49647B39-81E4-4E39-93A4-5D45D88FACA0}"/>
              </a:ext>
            </a:extLst>
          </p:cNvPr>
          <p:cNvSpPr/>
          <p:nvPr/>
        </p:nvSpPr>
        <p:spPr>
          <a:xfrm>
            <a:off x="11455875" y="3289026"/>
            <a:ext cx="571262" cy="57126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3</a:t>
            </a: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90C21BEA-85C1-4D27-8041-42F5ADA7E52B}"/>
              </a:ext>
            </a:extLst>
          </p:cNvPr>
          <p:cNvSpPr/>
          <p:nvPr/>
        </p:nvSpPr>
        <p:spPr>
          <a:xfrm>
            <a:off x="6170161" y="6213985"/>
            <a:ext cx="571262" cy="57126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3</a:t>
            </a: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F8257B26-03CA-422B-AEFC-9314D638C214}"/>
              </a:ext>
            </a:extLst>
          </p:cNvPr>
          <p:cNvSpPr/>
          <p:nvPr/>
        </p:nvSpPr>
        <p:spPr>
          <a:xfrm>
            <a:off x="10701863" y="5970392"/>
            <a:ext cx="754012" cy="75401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1570232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7E4C6A20-A3FD-4C20-965F-4815B9EA5A6A}"/>
              </a:ext>
            </a:extLst>
          </p:cNvPr>
          <p:cNvSpPr txBox="1"/>
          <p:nvPr/>
        </p:nvSpPr>
        <p:spPr>
          <a:xfrm>
            <a:off x="201879" y="273131"/>
            <a:ext cx="4398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WHAT WE IMPLEMENTED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55F323-FCA0-45EC-9917-200CA1572046}"/>
              </a:ext>
            </a:extLst>
          </p:cNvPr>
          <p:cNvSpPr/>
          <p:nvPr/>
        </p:nvSpPr>
        <p:spPr>
          <a:xfrm>
            <a:off x="423891" y="1009330"/>
            <a:ext cx="2419670" cy="24196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Story #1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As an office director I want to organize the office in counters, identified by numbers so that work is better organized and specialized.</a:t>
            </a:r>
            <a:endParaRPr lang="fr-FR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9551D2-FB52-4C1F-9E7B-4EDAAF74398A}"/>
              </a:ext>
            </a:extLst>
          </p:cNvPr>
          <p:cNvSpPr/>
          <p:nvPr/>
        </p:nvSpPr>
        <p:spPr>
          <a:xfrm>
            <a:off x="3676330" y="1302979"/>
            <a:ext cx="2419670" cy="24196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Story #2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As an operator I want to let the system know I am ready so that a new request can be served.</a:t>
            </a:r>
            <a:endParaRPr lang="fr-FR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1EB0F3-EBCF-4CD8-82F3-BB671F7E1E29}"/>
              </a:ext>
            </a:extLst>
          </p:cNvPr>
          <p:cNvSpPr/>
          <p:nvPr/>
        </p:nvSpPr>
        <p:spPr>
          <a:xfrm>
            <a:off x="4122378" y="4246222"/>
            <a:ext cx="2419670" cy="24196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Story #6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As a citizen I want to be notified when the length of the queue has changed an whose turn it is so that I know how much time I need to wait and when my turn comes.</a:t>
            </a:r>
            <a:endParaRPr lang="fr-FR" sz="16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2ECBE8-D8A2-44B0-9E39-3340F23BBAB0}"/>
              </a:ext>
            </a:extLst>
          </p:cNvPr>
          <p:cNvSpPr/>
          <p:nvPr/>
        </p:nvSpPr>
        <p:spPr>
          <a:xfrm>
            <a:off x="6669741" y="534741"/>
            <a:ext cx="2419670" cy="24196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Story #3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As a citizen I want to specify a request type so that I can receive a ticket and be served.</a:t>
            </a:r>
            <a:endParaRPr lang="fr-FR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342168-7796-43FA-B861-92B26F7C024D}"/>
              </a:ext>
            </a:extLst>
          </p:cNvPr>
          <p:cNvSpPr/>
          <p:nvPr/>
        </p:nvSpPr>
        <p:spPr>
          <a:xfrm>
            <a:off x="9348439" y="1280749"/>
            <a:ext cx="2419670" cy="24196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Story #4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As an office director I want to organize requests in queues based on the request type so that requests can be dispatched more efficiently.</a:t>
            </a:r>
            <a:endParaRPr lang="fr-FR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6CB58244-3CB0-442F-AA5B-F47D671EA9A2}"/>
              </a:ext>
            </a:extLst>
          </p:cNvPr>
          <p:cNvSpPr/>
          <p:nvPr/>
        </p:nvSpPr>
        <p:spPr>
          <a:xfrm>
            <a:off x="2464739" y="796351"/>
            <a:ext cx="571262" cy="57126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E97E602-3F1E-48F1-B5BF-5AC51BAF21E4}"/>
              </a:ext>
            </a:extLst>
          </p:cNvPr>
          <p:cNvSpPr/>
          <p:nvPr/>
        </p:nvSpPr>
        <p:spPr>
          <a:xfrm>
            <a:off x="5743781" y="1082296"/>
            <a:ext cx="571262" cy="57126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5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331C052-BDF1-4410-8741-A88134F6BFD1}"/>
              </a:ext>
            </a:extLst>
          </p:cNvPr>
          <p:cNvSpPr/>
          <p:nvPr/>
        </p:nvSpPr>
        <p:spPr>
          <a:xfrm>
            <a:off x="8768895" y="297717"/>
            <a:ext cx="571262" cy="57126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60003FD1-7C56-46D7-A4C5-C5E26787328F}"/>
              </a:ext>
            </a:extLst>
          </p:cNvPr>
          <p:cNvSpPr/>
          <p:nvPr/>
        </p:nvSpPr>
        <p:spPr>
          <a:xfrm>
            <a:off x="6112180" y="3965112"/>
            <a:ext cx="571262" cy="57126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8A38B45B-650C-464E-930D-277C50C3862B}"/>
              </a:ext>
            </a:extLst>
          </p:cNvPr>
          <p:cNvSpPr/>
          <p:nvPr/>
        </p:nvSpPr>
        <p:spPr>
          <a:xfrm>
            <a:off x="11455875" y="1017348"/>
            <a:ext cx="571262" cy="57126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FB83B6FA-DD1C-44E8-B8A9-EDE9350EF1E7}"/>
              </a:ext>
            </a:extLst>
          </p:cNvPr>
          <p:cNvSpPr/>
          <p:nvPr/>
        </p:nvSpPr>
        <p:spPr>
          <a:xfrm>
            <a:off x="9781825" y="82106"/>
            <a:ext cx="371387" cy="37138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F72C8973-3A10-484D-82EC-206EF6970DFA}"/>
              </a:ext>
            </a:extLst>
          </p:cNvPr>
          <p:cNvSpPr/>
          <p:nvPr/>
        </p:nvSpPr>
        <p:spPr>
          <a:xfrm>
            <a:off x="10701863" y="4993916"/>
            <a:ext cx="754012" cy="7540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12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79D4C6A-B8DD-4494-AE81-54B1A8CE7C99}"/>
              </a:ext>
            </a:extLst>
          </p:cNvPr>
          <p:cNvSpPr txBox="1"/>
          <p:nvPr/>
        </p:nvSpPr>
        <p:spPr>
          <a:xfrm>
            <a:off x="10153212" y="107221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Story points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CA84DD8-FEF8-4950-B06D-D01A8CDA7AC4}"/>
              </a:ext>
            </a:extLst>
          </p:cNvPr>
          <p:cNvSpPr txBox="1"/>
          <p:nvPr/>
        </p:nvSpPr>
        <p:spPr>
          <a:xfrm>
            <a:off x="10495352" y="4409141"/>
            <a:ext cx="11015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Total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8555FDA9-E18E-4E5B-8ACD-31E5EA7AEC6A}"/>
              </a:ext>
            </a:extLst>
          </p:cNvPr>
          <p:cNvSpPr/>
          <p:nvPr/>
        </p:nvSpPr>
        <p:spPr>
          <a:xfrm>
            <a:off x="9781825" y="509940"/>
            <a:ext cx="371387" cy="37138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9DC029F-8EB6-44A4-922D-56BA648A72C7}"/>
              </a:ext>
            </a:extLst>
          </p:cNvPr>
          <p:cNvSpPr txBox="1"/>
          <p:nvPr/>
        </p:nvSpPr>
        <p:spPr>
          <a:xfrm>
            <a:off x="10153212" y="535055"/>
            <a:ext cx="671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Tasks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B189C574-DC80-4D67-A8CC-44A21CA3C716}"/>
              </a:ext>
            </a:extLst>
          </p:cNvPr>
          <p:cNvSpPr/>
          <p:nvPr/>
        </p:nvSpPr>
        <p:spPr>
          <a:xfrm>
            <a:off x="2456917" y="2975517"/>
            <a:ext cx="571262" cy="57126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5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8FBE9D12-4E09-43E2-A1DE-320BD7FDCFA3}"/>
              </a:ext>
            </a:extLst>
          </p:cNvPr>
          <p:cNvSpPr/>
          <p:nvPr/>
        </p:nvSpPr>
        <p:spPr>
          <a:xfrm>
            <a:off x="5709356" y="3248774"/>
            <a:ext cx="571262" cy="57126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4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DFEED158-F6C7-4F02-B688-2DADC202AF50}"/>
              </a:ext>
            </a:extLst>
          </p:cNvPr>
          <p:cNvSpPr/>
          <p:nvPr/>
        </p:nvSpPr>
        <p:spPr>
          <a:xfrm>
            <a:off x="8643522" y="2530101"/>
            <a:ext cx="571262" cy="57126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4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843B9009-C46B-4A3D-AA84-CEE9D80615B5}"/>
              </a:ext>
            </a:extLst>
          </p:cNvPr>
          <p:cNvSpPr/>
          <p:nvPr/>
        </p:nvSpPr>
        <p:spPr>
          <a:xfrm>
            <a:off x="11455875" y="3289026"/>
            <a:ext cx="571262" cy="57126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3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0E01E643-4895-4AED-8DAF-7DA70A689BAC}"/>
              </a:ext>
            </a:extLst>
          </p:cNvPr>
          <p:cNvSpPr/>
          <p:nvPr/>
        </p:nvSpPr>
        <p:spPr>
          <a:xfrm>
            <a:off x="6170161" y="6213985"/>
            <a:ext cx="571262" cy="57126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3</a:t>
            </a: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2AC0CABB-C76D-44CC-91A1-C84D058DFBDA}"/>
              </a:ext>
            </a:extLst>
          </p:cNvPr>
          <p:cNvSpPr/>
          <p:nvPr/>
        </p:nvSpPr>
        <p:spPr>
          <a:xfrm>
            <a:off x="10701863" y="5970392"/>
            <a:ext cx="754012" cy="75401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1185966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que 2" descr="Chronomètre">
            <a:extLst>
              <a:ext uri="{FF2B5EF4-FFF2-40B4-BE49-F238E27FC236}">
                <a16:creationId xmlns:a16="http://schemas.microsoft.com/office/drawing/2014/main" id="{C13F6441-9601-486B-9E0C-332A52ED8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4947" y="282500"/>
            <a:ext cx="1297258" cy="1297258"/>
          </a:xfrm>
          <a:prstGeom prst="rect">
            <a:avLst/>
          </a:prstGeom>
        </p:spPr>
      </p:pic>
      <p:pic>
        <p:nvPicPr>
          <p:cNvPr id="5" name="Graphique 4" descr="Marteau">
            <a:extLst>
              <a:ext uri="{FF2B5EF4-FFF2-40B4-BE49-F238E27FC236}">
                <a16:creationId xmlns:a16="http://schemas.microsoft.com/office/drawing/2014/main" id="{5DE34C6C-06EB-4116-BF94-B7AEEC8399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89797" y="282500"/>
            <a:ext cx="1297258" cy="1297258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EEBC2CFB-B724-47C1-9834-CBEADE164F68}"/>
              </a:ext>
            </a:extLst>
          </p:cNvPr>
          <p:cNvSpPr txBox="1"/>
          <p:nvPr/>
        </p:nvSpPr>
        <p:spPr>
          <a:xfrm>
            <a:off x="234535" y="1802781"/>
            <a:ext cx="50176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bg1"/>
                </a:solidFill>
                <a:ea typeface="Roboto" panose="02000000000000000000" pitchFamily="2" charset="0"/>
              </a:rPr>
              <a:t>Estimated</a:t>
            </a:r>
            <a:r>
              <a:rPr lang="fr-FR" sz="2000" dirty="0">
                <a:solidFill>
                  <a:schemeClr val="bg1"/>
                </a:solidFill>
                <a:ea typeface="Roboto" panose="02000000000000000000" pitchFamily="2" charset="0"/>
              </a:rPr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  <a:ea typeface="Roboto" panose="02000000000000000000" pitchFamily="2" charset="0"/>
              </a:rPr>
              <a:t>32,5 </a:t>
            </a:r>
            <a:r>
              <a:rPr lang="fr-FR" sz="2000" dirty="0" err="1">
                <a:solidFill>
                  <a:schemeClr val="bg1"/>
                </a:solidFill>
                <a:ea typeface="Roboto" panose="02000000000000000000" pitchFamily="2" charset="0"/>
              </a:rPr>
              <a:t>hours</a:t>
            </a:r>
            <a:r>
              <a:rPr lang="fr-FR" sz="2000" dirty="0">
                <a:solidFill>
                  <a:schemeClr val="bg1"/>
                </a:solidFill>
                <a:ea typeface="Roboto" panose="02000000000000000000" pitchFamily="2" charset="0"/>
              </a:rPr>
              <a:t> on </a:t>
            </a:r>
            <a:r>
              <a:rPr lang="fr-FR" sz="2000" dirty="0" err="1">
                <a:solidFill>
                  <a:schemeClr val="bg1"/>
                </a:solidFill>
                <a:ea typeface="Roboto" panose="02000000000000000000" pitchFamily="2" charset="0"/>
              </a:rPr>
              <a:t>tasks</a:t>
            </a:r>
            <a:r>
              <a:rPr lang="fr-FR" sz="2000" dirty="0">
                <a:solidFill>
                  <a:schemeClr val="bg1"/>
                </a:solidFill>
                <a:ea typeface="Roboto" panose="02000000000000000000" pitchFamily="2" charset="0"/>
              </a:rPr>
              <a:t> (</a:t>
            </a:r>
            <a:r>
              <a:rPr lang="fr-FR" sz="2000" dirty="0" err="1">
                <a:solidFill>
                  <a:schemeClr val="bg1"/>
                </a:solidFill>
                <a:ea typeface="Roboto" panose="02000000000000000000" pitchFamily="2" charset="0"/>
              </a:rPr>
              <a:t>without</a:t>
            </a:r>
            <a:r>
              <a:rPr lang="fr-FR" sz="2000" dirty="0">
                <a:solidFill>
                  <a:schemeClr val="bg1"/>
                </a:solidFill>
                <a:ea typeface="Roboto" panose="02000000000000000000" pitchFamily="2" charset="0"/>
              </a:rPr>
              <a:t> code </a:t>
            </a:r>
            <a:r>
              <a:rPr lang="fr-FR" sz="2000" dirty="0" err="1">
                <a:solidFill>
                  <a:schemeClr val="bg1"/>
                </a:solidFill>
                <a:ea typeface="Roboto" panose="02000000000000000000" pitchFamily="2" charset="0"/>
              </a:rPr>
              <a:t>review</a:t>
            </a:r>
            <a:r>
              <a:rPr lang="fr-FR" sz="2000" dirty="0">
                <a:solidFill>
                  <a:schemeClr val="bg1"/>
                </a:solidFill>
                <a:ea typeface="Roboto" panose="02000000000000000000" pitchFamily="2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  <a:ea typeface="Roboto" panose="02000000000000000000" pitchFamily="2" charset="0"/>
              </a:rPr>
              <a:t>27.5 </a:t>
            </a:r>
            <a:r>
              <a:rPr lang="fr-FR" sz="2000" dirty="0" err="1">
                <a:solidFill>
                  <a:schemeClr val="bg1"/>
                </a:solidFill>
                <a:ea typeface="Roboto" panose="02000000000000000000" pitchFamily="2" charset="0"/>
              </a:rPr>
              <a:t>hours</a:t>
            </a:r>
            <a:r>
              <a:rPr lang="fr-FR" sz="2000" dirty="0">
                <a:solidFill>
                  <a:schemeClr val="bg1"/>
                </a:solidFill>
                <a:ea typeface="Roboto" panose="02000000000000000000" pitchFamily="2" charset="0"/>
              </a:rPr>
              <a:t> on </a:t>
            </a:r>
            <a:r>
              <a:rPr lang="fr-FR" sz="2000" dirty="0" err="1">
                <a:solidFill>
                  <a:schemeClr val="bg1"/>
                </a:solidFill>
                <a:ea typeface="Roboto" panose="02000000000000000000" pitchFamily="2" charset="0"/>
              </a:rPr>
              <a:t>tasks</a:t>
            </a:r>
            <a:r>
              <a:rPr lang="fr-FR" sz="2000" dirty="0">
                <a:solidFill>
                  <a:schemeClr val="bg1"/>
                </a:solidFill>
                <a:ea typeface="Roboto" panose="02000000000000000000" pitchFamily="2" charset="0"/>
              </a:rPr>
              <a:t> </a:t>
            </a:r>
            <a:r>
              <a:rPr lang="fr-FR" sz="2000" dirty="0" err="1">
                <a:solidFill>
                  <a:schemeClr val="bg1"/>
                </a:solidFill>
                <a:ea typeface="Roboto" panose="02000000000000000000" pitchFamily="2" charset="0"/>
              </a:rPr>
              <a:t>without</a:t>
            </a:r>
            <a:r>
              <a:rPr lang="fr-FR" sz="2000" dirty="0">
                <a:solidFill>
                  <a:schemeClr val="bg1"/>
                </a:solidFill>
                <a:ea typeface="Roboto" panose="02000000000000000000" pitchFamily="2" charset="0"/>
              </a:rPr>
              <a:t> </a:t>
            </a:r>
            <a:r>
              <a:rPr lang="fr-FR" sz="2000" dirty="0" err="1">
                <a:solidFill>
                  <a:schemeClr val="bg1"/>
                </a:solidFill>
                <a:ea typeface="Roboto" panose="02000000000000000000" pitchFamily="2" charset="0"/>
              </a:rPr>
              <a:t>learning</a:t>
            </a:r>
            <a:endParaRPr lang="fr-FR" sz="2000" dirty="0">
              <a:solidFill>
                <a:schemeClr val="bg1"/>
              </a:solidFill>
              <a:ea typeface="Roboto" panose="02000000000000000000" pitchFamily="2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5025B22-AC88-48E2-BBEC-48CA363DCC8C}"/>
              </a:ext>
            </a:extLst>
          </p:cNvPr>
          <p:cNvSpPr txBox="1"/>
          <p:nvPr/>
        </p:nvSpPr>
        <p:spPr>
          <a:xfrm>
            <a:off x="5980952" y="1802780"/>
            <a:ext cx="501768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bg1"/>
                </a:solidFill>
                <a:ea typeface="Roboto" panose="02000000000000000000" pitchFamily="2" charset="0"/>
              </a:rPr>
              <a:t>Task</a:t>
            </a:r>
            <a:r>
              <a:rPr lang="fr-FR" sz="2000" dirty="0">
                <a:solidFill>
                  <a:schemeClr val="bg1"/>
                </a:solidFill>
                <a:ea typeface="Roboto" panose="02000000000000000000" pitchFamily="2" charset="0"/>
              </a:rPr>
              <a:t> estimation </a:t>
            </a:r>
            <a:r>
              <a:rPr lang="fr-FR" sz="2000" dirty="0" err="1">
                <a:solidFill>
                  <a:schemeClr val="bg1"/>
                </a:solidFill>
                <a:ea typeface="Roboto" panose="02000000000000000000" pitchFamily="2" charset="0"/>
              </a:rPr>
              <a:t>error</a:t>
            </a:r>
            <a:r>
              <a:rPr lang="fr-FR" sz="2000" dirty="0">
                <a:solidFill>
                  <a:schemeClr val="bg1"/>
                </a:solidFill>
                <a:ea typeface="Roboto" panose="02000000000000000000" pitchFamily="2" charset="0"/>
              </a:rPr>
              <a:t> ratio: 0,82</a:t>
            </a:r>
          </a:p>
          <a:p>
            <a:endParaRPr lang="fr-FR" sz="2000" dirty="0">
              <a:solidFill>
                <a:schemeClr val="bg1"/>
              </a:solidFill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  <a:ea typeface="Roboto" panose="02000000000000000000" pitchFamily="2" charset="0"/>
              </a:rPr>
              <a:t>1 and 2 points stories: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bg1"/>
                </a:solidFill>
                <a:ea typeface="Roboto" panose="02000000000000000000" pitchFamily="2" charset="0"/>
              </a:rPr>
              <a:t>Average</a:t>
            </a:r>
            <a:r>
              <a:rPr lang="fr-FR" sz="2000" dirty="0">
                <a:solidFill>
                  <a:schemeClr val="bg1"/>
                </a:solidFill>
                <a:ea typeface="Roboto" panose="02000000000000000000" pitchFamily="2" charset="0"/>
              </a:rPr>
              <a:t> time </a:t>
            </a:r>
            <a:r>
              <a:rPr lang="fr-FR" sz="2000" dirty="0" err="1">
                <a:solidFill>
                  <a:schemeClr val="bg1"/>
                </a:solidFill>
                <a:ea typeface="Roboto" panose="02000000000000000000" pitchFamily="2" charset="0"/>
              </a:rPr>
              <a:t>spent</a:t>
            </a:r>
            <a:r>
              <a:rPr lang="fr-FR" sz="2000" dirty="0">
                <a:solidFill>
                  <a:schemeClr val="bg1"/>
                </a:solidFill>
                <a:ea typeface="Roboto" panose="02000000000000000000" pitchFamily="2" charset="0"/>
              </a:rPr>
              <a:t> on 1: 30 mins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bg1"/>
                </a:solidFill>
                <a:ea typeface="Roboto" panose="02000000000000000000" pitchFamily="2" charset="0"/>
              </a:rPr>
              <a:t>Average</a:t>
            </a:r>
            <a:r>
              <a:rPr lang="fr-FR" sz="2000" dirty="0">
                <a:solidFill>
                  <a:schemeClr val="bg1"/>
                </a:solidFill>
                <a:ea typeface="Roboto" panose="02000000000000000000" pitchFamily="2" charset="0"/>
              </a:rPr>
              <a:t> time </a:t>
            </a:r>
            <a:r>
              <a:rPr lang="fr-FR" sz="2000" dirty="0" err="1">
                <a:solidFill>
                  <a:schemeClr val="bg1"/>
                </a:solidFill>
                <a:ea typeface="Roboto" panose="02000000000000000000" pitchFamily="2" charset="0"/>
              </a:rPr>
              <a:t>spent</a:t>
            </a:r>
            <a:r>
              <a:rPr lang="fr-FR" sz="2000" dirty="0">
                <a:solidFill>
                  <a:schemeClr val="bg1"/>
                </a:solidFill>
                <a:ea typeface="Roboto" panose="02000000000000000000" pitchFamily="2" charset="0"/>
              </a:rPr>
              <a:t> on 2: 3.3 </a:t>
            </a:r>
            <a:r>
              <a:rPr lang="fr-FR" sz="2000" dirty="0" err="1">
                <a:solidFill>
                  <a:schemeClr val="bg1"/>
                </a:solidFill>
                <a:ea typeface="Roboto" panose="02000000000000000000" pitchFamily="2" charset="0"/>
              </a:rPr>
              <a:t>hours</a:t>
            </a:r>
            <a:endParaRPr lang="fr-FR" sz="2000" dirty="0">
              <a:solidFill>
                <a:schemeClr val="bg1"/>
              </a:solidFill>
              <a:ea typeface="Roboto" panose="0200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  <a:ea typeface="Roboto" panose="02000000000000000000" pitchFamily="2" charset="0"/>
              </a:rPr>
              <a:t>Ratio: 6.6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  <a:ea typeface="Roboto" panose="02000000000000000000" pitchFamily="2" charset="0"/>
              </a:rPr>
              <a:t>2 and 5 points stories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bg1"/>
                </a:solidFill>
                <a:ea typeface="Roboto" panose="02000000000000000000" pitchFamily="2" charset="0"/>
              </a:rPr>
              <a:t>Average</a:t>
            </a:r>
            <a:r>
              <a:rPr lang="fr-FR" sz="2000" dirty="0">
                <a:solidFill>
                  <a:schemeClr val="bg1"/>
                </a:solidFill>
                <a:ea typeface="Roboto" panose="02000000000000000000" pitchFamily="2" charset="0"/>
              </a:rPr>
              <a:t> time </a:t>
            </a:r>
            <a:r>
              <a:rPr lang="fr-FR" sz="2000" dirty="0" err="1">
                <a:solidFill>
                  <a:schemeClr val="bg1"/>
                </a:solidFill>
                <a:ea typeface="Roboto" panose="02000000000000000000" pitchFamily="2" charset="0"/>
              </a:rPr>
              <a:t>spent</a:t>
            </a:r>
            <a:r>
              <a:rPr lang="fr-FR" sz="2000" dirty="0">
                <a:solidFill>
                  <a:schemeClr val="bg1"/>
                </a:solidFill>
                <a:ea typeface="Roboto" panose="02000000000000000000" pitchFamily="2" charset="0"/>
              </a:rPr>
              <a:t> on 2: 3.3 </a:t>
            </a:r>
            <a:r>
              <a:rPr lang="fr-FR" sz="2000" dirty="0" err="1">
                <a:solidFill>
                  <a:schemeClr val="bg1"/>
                </a:solidFill>
                <a:ea typeface="Roboto" panose="02000000000000000000" pitchFamily="2" charset="0"/>
              </a:rPr>
              <a:t>hours</a:t>
            </a:r>
            <a:endParaRPr lang="fr-FR" sz="2000" dirty="0">
              <a:solidFill>
                <a:schemeClr val="bg1"/>
              </a:solidFill>
              <a:ea typeface="Roboto" panose="0200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bg1"/>
                </a:solidFill>
                <a:ea typeface="Roboto" panose="02000000000000000000" pitchFamily="2" charset="0"/>
              </a:rPr>
              <a:t>Average</a:t>
            </a:r>
            <a:r>
              <a:rPr lang="fr-FR" sz="2000" dirty="0">
                <a:solidFill>
                  <a:schemeClr val="bg1"/>
                </a:solidFill>
                <a:ea typeface="Roboto" panose="02000000000000000000" pitchFamily="2" charset="0"/>
              </a:rPr>
              <a:t> time </a:t>
            </a:r>
            <a:r>
              <a:rPr lang="fr-FR" sz="2000" dirty="0" err="1">
                <a:solidFill>
                  <a:schemeClr val="bg1"/>
                </a:solidFill>
                <a:ea typeface="Roboto" panose="02000000000000000000" pitchFamily="2" charset="0"/>
              </a:rPr>
              <a:t>spent</a:t>
            </a:r>
            <a:r>
              <a:rPr lang="fr-FR" sz="2000" dirty="0">
                <a:solidFill>
                  <a:schemeClr val="bg1"/>
                </a:solidFill>
                <a:ea typeface="Roboto" panose="02000000000000000000" pitchFamily="2" charset="0"/>
              </a:rPr>
              <a:t> on 5: 2.1 </a:t>
            </a:r>
            <a:r>
              <a:rPr lang="fr-FR" sz="2000" dirty="0" err="1">
                <a:solidFill>
                  <a:schemeClr val="bg1"/>
                </a:solidFill>
                <a:ea typeface="Roboto" panose="02000000000000000000" pitchFamily="2" charset="0"/>
              </a:rPr>
              <a:t>hours</a:t>
            </a:r>
            <a:endParaRPr lang="fr-FR" sz="2000" dirty="0">
              <a:solidFill>
                <a:schemeClr val="bg1"/>
              </a:solidFill>
              <a:ea typeface="Roboto" panose="0200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>
                <a:solidFill>
                  <a:schemeClr val="bg1"/>
                </a:solidFill>
                <a:ea typeface="Roboto" panose="02000000000000000000" pitchFamily="2" charset="0"/>
              </a:rPr>
              <a:t>Ratio: 0.63</a:t>
            </a:r>
            <a:endParaRPr lang="fr-FR" sz="2000" dirty="0">
              <a:solidFill>
                <a:schemeClr val="bg1"/>
              </a:solidFill>
              <a:ea typeface="Roboto" panose="02000000000000000000" pitchFamily="2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FE8FB03-6CBC-4CAB-BCEE-193AA2C39ECC}"/>
              </a:ext>
            </a:extLst>
          </p:cNvPr>
          <p:cNvSpPr txBox="1"/>
          <p:nvPr/>
        </p:nvSpPr>
        <p:spPr>
          <a:xfrm>
            <a:off x="234535" y="3429000"/>
            <a:ext cx="50176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bg1"/>
                </a:solidFill>
                <a:ea typeface="Roboto" panose="02000000000000000000" pitchFamily="2" charset="0"/>
              </a:rPr>
              <a:t>Implemented</a:t>
            </a:r>
            <a:r>
              <a:rPr lang="fr-FR" sz="2000" dirty="0">
                <a:solidFill>
                  <a:schemeClr val="bg1"/>
                </a:solidFill>
                <a:ea typeface="Roboto" panose="02000000000000000000" pitchFamily="2" charset="0"/>
              </a:rPr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  <a:ea typeface="Roboto" panose="02000000000000000000" pitchFamily="2" charset="0"/>
              </a:rPr>
              <a:t>32.5 </a:t>
            </a:r>
            <a:r>
              <a:rPr lang="fr-FR" sz="2000" dirty="0" err="1">
                <a:solidFill>
                  <a:schemeClr val="bg1"/>
                </a:solidFill>
                <a:ea typeface="Roboto" panose="02000000000000000000" pitchFamily="2" charset="0"/>
              </a:rPr>
              <a:t>hours</a:t>
            </a:r>
            <a:r>
              <a:rPr lang="fr-FR" sz="2000" dirty="0">
                <a:solidFill>
                  <a:schemeClr val="bg1"/>
                </a:solidFill>
                <a:ea typeface="Roboto" panose="02000000000000000000" pitchFamily="2" charset="0"/>
              </a:rPr>
              <a:t> on </a:t>
            </a:r>
            <a:r>
              <a:rPr lang="fr-FR" sz="2000" dirty="0" err="1">
                <a:solidFill>
                  <a:schemeClr val="bg1"/>
                </a:solidFill>
                <a:ea typeface="Roboto" panose="02000000000000000000" pitchFamily="2" charset="0"/>
              </a:rPr>
              <a:t>tasks</a:t>
            </a:r>
            <a:r>
              <a:rPr lang="fr-FR" sz="2000" dirty="0">
                <a:solidFill>
                  <a:schemeClr val="bg1"/>
                </a:solidFill>
                <a:ea typeface="Roboto" panose="02000000000000000000" pitchFamily="2" charset="0"/>
              </a:rPr>
              <a:t> (</a:t>
            </a:r>
            <a:r>
              <a:rPr lang="fr-FR" sz="2000" dirty="0" err="1">
                <a:solidFill>
                  <a:schemeClr val="bg1"/>
                </a:solidFill>
                <a:ea typeface="Roboto" panose="02000000000000000000" pitchFamily="2" charset="0"/>
              </a:rPr>
              <a:t>without</a:t>
            </a:r>
            <a:r>
              <a:rPr lang="fr-FR" sz="2000" dirty="0">
                <a:solidFill>
                  <a:schemeClr val="bg1"/>
                </a:solidFill>
                <a:ea typeface="Roboto" panose="02000000000000000000" pitchFamily="2" charset="0"/>
              </a:rPr>
              <a:t> code </a:t>
            </a:r>
            <a:r>
              <a:rPr lang="fr-FR" sz="2000" dirty="0" err="1">
                <a:solidFill>
                  <a:schemeClr val="bg1"/>
                </a:solidFill>
                <a:ea typeface="Roboto" panose="02000000000000000000" pitchFamily="2" charset="0"/>
              </a:rPr>
              <a:t>review</a:t>
            </a:r>
            <a:r>
              <a:rPr lang="fr-FR" sz="2000" dirty="0">
                <a:solidFill>
                  <a:schemeClr val="bg1"/>
                </a:solidFill>
                <a:ea typeface="Roboto" panose="02000000000000000000" pitchFamily="2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  <a:ea typeface="Roboto" panose="02000000000000000000" pitchFamily="2" charset="0"/>
              </a:rPr>
              <a:t>15 </a:t>
            </a:r>
            <a:r>
              <a:rPr lang="fr-FR" sz="2000" dirty="0" err="1">
                <a:solidFill>
                  <a:schemeClr val="bg1"/>
                </a:solidFill>
                <a:ea typeface="Roboto" panose="02000000000000000000" pitchFamily="2" charset="0"/>
              </a:rPr>
              <a:t>hours</a:t>
            </a:r>
            <a:r>
              <a:rPr lang="fr-FR" sz="2000" dirty="0">
                <a:solidFill>
                  <a:schemeClr val="bg1"/>
                </a:solidFill>
                <a:ea typeface="Roboto" panose="02000000000000000000" pitchFamily="2" charset="0"/>
              </a:rPr>
              <a:t> on </a:t>
            </a:r>
            <a:r>
              <a:rPr lang="fr-FR" sz="2000" dirty="0" err="1">
                <a:solidFill>
                  <a:schemeClr val="bg1"/>
                </a:solidFill>
                <a:ea typeface="Roboto" panose="02000000000000000000" pitchFamily="2" charset="0"/>
              </a:rPr>
              <a:t>tasks</a:t>
            </a:r>
            <a:r>
              <a:rPr lang="fr-FR" sz="2000" dirty="0">
                <a:solidFill>
                  <a:schemeClr val="bg1"/>
                </a:solidFill>
                <a:ea typeface="Roboto" panose="02000000000000000000" pitchFamily="2" charset="0"/>
              </a:rPr>
              <a:t> </a:t>
            </a:r>
            <a:r>
              <a:rPr lang="fr-FR" sz="2000" dirty="0" err="1">
                <a:solidFill>
                  <a:schemeClr val="bg1"/>
                </a:solidFill>
                <a:ea typeface="Roboto" panose="02000000000000000000" pitchFamily="2" charset="0"/>
              </a:rPr>
              <a:t>without</a:t>
            </a:r>
            <a:r>
              <a:rPr lang="fr-FR" sz="2000" dirty="0">
                <a:solidFill>
                  <a:schemeClr val="bg1"/>
                </a:solidFill>
                <a:ea typeface="Roboto" panose="02000000000000000000" pitchFamily="2" charset="0"/>
              </a:rPr>
              <a:t> </a:t>
            </a:r>
            <a:r>
              <a:rPr lang="fr-FR" sz="2000" dirty="0" err="1">
                <a:solidFill>
                  <a:schemeClr val="bg1"/>
                </a:solidFill>
                <a:ea typeface="Roboto" panose="02000000000000000000" pitchFamily="2" charset="0"/>
              </a:rPr>
              <a:t>learning</a:t>
            </a:r>
            <a:endParaRPr lang="fr-FR" sz="2000" dirty="0">
              <a:solidFill>
                <a:schemeClr val="bg1"/>
              </a:solidFill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  <a:ea typeface="Roboto" panose="02000000000000000000" pitchFamily="2" charset="0"/>
              </a:rPr>
              <a:t>~ 47 minutes per </a:t>
            </a:r>
            <a:r>
              <a:rPr lang="fr-FR" sz="2000" dirty="0" err="1">
                <a:solidFill>
                  <a:schemeClr val="bg1"/>
                </a:solidFill>
                <a:ea typeface="Roboto" panose="02000000000000000000" pitchFamily="2" charset="0"/>
              </a:rPr>
              <a:t>task</a:t>
            </a:r>
            <a:endParaRPr lang="fr-FR" sz="2000" dirty="0">
              <a:solidFill>
                <a:schemeClr val="bg1"/>
              </a:solidFill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526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AB91296E-C88A-4D4B-A53F-3AA1BA350E32}"/>
              </a:ext>
            </a:extLst>
          </p:cNvPr>
          <p:cNvSpPr txBox="1"/>
          <p:nvPr/>
        </p:nvSpPr>
        <p:spPr>
          <a:xfrm>
            <a:off x="2093254" y="83127"/>
            <a:ext cx="85138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Causes for the </a:t>
            </a:r>
            <a:r>
              <a:rPr lang="fr-FR" sz="40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error</a:t>
            </a:r>
            <a:r>
              <a:rPr lang="fr-FR" sz="40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in the estimation</a:t>
            </a:r>
          </a:p>
        </p:txBody>
      </p:sp>
      <p:pic>
        <p:nvPicPr>
          <p:cNvPr id="4" name="Graphique 3" descr="Livres">
            <a:extLst>
              <a:ext uri="{FF2B5EF4-FFF2-40B4-BE49-F238E27FC236}">
                <a16:creationId xmlns:a16="http://schemas.microsoft.com/office/drawing/2014/main" id="{BEF72B46-AC4D-491B-AB77-D9F1C92A4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783" y="1342899"/>
            <a:ext cx="1225138" cy="122513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C6832E1-DF12-4F0C-904F-3B88299D25CD}"/>
              </a:ext>
            </a:extLst>
          </p:cNvPr>
          <p:cNvSpPr txBox="1"/>
          <p:nvPr/>
        </p:nvSpPr>
        <p:spPr>
          <a:xfrm>
            <a:off x="1900050" y="1638793"/>
            <a:ext cx="6567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Time to </a:t>
            </a:r>
            <a:r>
              <a:rPr lang="fr-FR" sz="2800" dirty="0" err="1">
                <a:solidFill>
                  <a:schemeClr val="bg1"/>
                </a:solidFill>
              </a:rPr>
              <a:t>learn</a:t>
            </a:r>
            <a:r>
              <a:rPr lang="fr-FR" sz="2800" dirty="0">
                <a:solidFill>
                  <a:schemeClr val="bg1"/>
                </a:solidFill>
              </a:rPr>
              <a:t> technologies </a:t>
            </a:r>
            <a:r>
              <a:rPr lang="fr-FR" sz="2800" dirty="0" err="1">
                <a:solidFill>
                  <a:schemeClr val="bg1"/>
                </a:solidFill>
              </a:rPr>
              <a:t>underestimated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1EBA728-507A-482C-8393-CA0EDFA17ADF}"/>
              </a:ext>
            </a:extLst>
          </p:cNvPr>
          <p:cNvSpPr txBox="1"/>
          <p:nvPr/>
        </p:nvSpPr>
        <p:spPr>
          <a:xfrm>
            <a:off x="1900049" y="4469103"/>
            <a:ext cx="6567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Unit </a:t>
            </a:r>
            <a:r>
              <a:rPr lang="fr-FR" sz="2800" dirty="0" err="1">
                <a:solidFill>
                  <a:schemeClr val="bg1"/>
                </a:solidFill>
              </a:rPr>
              <a:t>testing</a:t>
            </a:r>
            <a:r>
              <a:rPr lang="fr-FR" sz="2800" dirty="0">
                <a:solidFill>
                  <a:schemeClr val="bg1"/>
                </a:solidFill>
              </a:rPr>
              <a:t> </a:t>
            </a:r>
            <a:r>
              <a:rPr lang="fr-FR" sz="2800" dirty="0" err="1">
                <a:solidFill>
                  <a:schemeClr val="bg1"/>
                </a:solidFill>
              </a:rPr>
              <a:t>much</a:t>
            </a:r>
            <a:r>
              <a:rPr lang="fr-FR" sz="2800" dirty="0">
                <a:solidFill>
                  <a:schemeClr val="bg1"/>
                </a:solidFill>
              </a:rPr>
              <a:t> </a:t>
            </a:r>
            <a:r>
              <a:rPr lang="fr-FR" sz="2800" dirty="0" err="1">
                <a:solidFill>
                  <a:schemeClr val="bg1"/>
                </a:solidFill>
              </a:rPr>
              <a:t>quicker</a:t>
            </a:r>
            <a:r>
              <a:rPr lang="fr-FR" sz="2800" dirty="0">
                <a:solidFill>
                  <a:schemeClr val="bg1"/>
                </a:solidFill>
              </a:rPr>
              <a:t> </a:t>
            </a:r>
            <a:r>
              <a:rPr lang="fr-FR" sz="2800" dirty="0" err="1">
                <a:solidFill>
                  <a:schemeClr val="bg1"/>
                </a:solidFill>
              </a:rPr>
              <a:t>than</a:t>
            </a:r>
            <a:r>
              <a:rPr lang="fr-FR" sz="2800" dirty="0">
                <a:solidFill>
                  <a:schemeClr val="bg1"/>
                </a:solidFill>
              </a:rPr>
              <a:t> </a:t>
            </a:r>
            <a:r>
              <a:rPr lang="fr-FR" sz="2800" dirty="0" err="1">
                <a:solidFill>
                  <a:schemeClr val="bg1"/>
                </a:solidFill>
              </a:rPr>
              <a:t>expected</a:t>
            </a:r>
            <a:endParaRPr lang="fr-FR" sz="2800" dirty="0">
              <a:solidFill>
                <a:schemeClr val="bg1"/>
              </a:solidFill>
            </a:endParaRPr>
          </a:p>
        </p:txBody>
      </p:sp>
      <p:pic>
        <p:nvPicPr>
          <p:cNvPr id="9" name="Graphique 8" descr="Questions">
            <a:extLst>
              <a:ext uri="{FF2B5EF4-FFF2-40B4-BE49-F238E27FC236}">
                <a16:creationId xmlns:a16="http://schemas.microsoft.com/office/drawing/2014/main" id="{A6A2798B-CFEA-49F7-BDE1-6E3715A22B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1090" y="2726252"/>
            <a:ext cx="1230831" cy="1230831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009C31B5-FD58-4374-BD7C-2726C11E5FD2}"/>
              </a:ext>
            </a:extLst>
          </p:cNvPr>
          <p:cNvSpPr txBox="1"/>
          <p:nvPr/>
        </p:nvSpPr>
        <p:spPr>
          <a:xfrm>
            <a:off x="1900049" y="3199166"/>
            <a:ext cx="6567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Lack</a:t>
            </a:r>
            <a:r>
              <a:rPr lang="fr-FR" sz="2800" dirty="0">
                <a:solidFill>
                  <a:schemeClr val="bg1"/>
                </a:solidFill>
              </a:rPr>
              <a:t> of planning on « </a:t>
            </a:r>
            <a:r>
              <a:rPr lang="fr-FR" sz="2800" dirty="0" err="1">
                <a:solidFill>
                  <a:schemeClr val="bg1"/>
                </a:solidFill>
              </a:rPr>
              <a:t>who</a:t>
            </a:r>
            <a:r>
              <a:rPr lang="fr-FR" sz="2800" dirty="0">
                <a:solidFill>
                  <a:schemeClr val="bg1"/>
                </a:solidFill>
              </a:rPr>
              <a:t> </a:t>
            </a:r>
            <a:r>
              <a:rPr lang="fr-FR" sz="2800" dirty="0" err="1">
                <a:solidFill>
                  <a:schemeClr val="bg1"/>
                </a:solidFill>
              </a:rPr>
              <a:t>should</a:t>
            </a:r>
            <a:r>
              <a:rPr lang="fr-FR" sz="2800" dirty="0">
                <a:solidFill>
                  <a:schemeClr val="bg1"/>
                </a:solidFill>
              </a:rPr>
              <a:t> do </a:t>
            </a:r>
            <a:r>
              <a:rPr lang="fr-FR" sz="2800" dirty="0" err="1">
                <a:solidFill>
                  <a:schemeClr val="bg1"/>
                </a:solidFill>
              </a:rPr>
              <a:t>what</a:t>
            </a:r>
            <a:r>
              <a:rPr lang="fr-FR" sz="2800" dirty="0">
                <a:solidFill>
                  <a:schemeClr val="bg1"/>
                </a:solidFill>
              </a:rPr>
              <a:t> »</a:t>
            </a:r>
          </a:p>
        </p:txBody>
      </p:sp>
      <p:pic>
        <p:nvPicPr>
          <p:cNvPr id="12" name="Graphique 11" descr="Jauge">
            <a:extLst>
              <a:ext uri="{FF2B5EF4-FFF2-40B4-BE49-F238E27FC236}">
                <a16:creationId xmlns:a16="http://schemas.microsoft.com/office/drawing/2014/main" id="{52E3701F-8792-4025-89C3-DF8CD1086B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1089" y="4115298"/>
            <a:ext cx="1230831" cy="123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640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AB4AC832-5416-44ED-AEBA-E5C9C1F9BD8E}"/>
              </a:ext>
            </a:extLst>
          </p:cNvPr>
          <p:cNvSpPr txBox="1"/>
          <p:nvPr/>
        </p:nvSpPr>
        <p:spPr>
          <a:xfrm>
            <a:off x="938150" y="1368631"/>
            <a:ext cx="366138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</a:rPr>
              <a:t>Unit </a:t>
            </a:r>
            <a:r>
              <a:rPr lang="fr-FR" sz="3600" dirty="0" err="1">
                <a:solidFill>
                  <a:schemeClr val="bg1"/>
                </a:solidFill>
              </a:rPr>
              <a:t>testing</a:t>
            </a:r>
            <a:endParaRPr lang="fr-FR" sz="3600" dirty="0">
              <a:solidFill>
                <a:schemeClr val="bg1"/>
              </a:solidFill>
            </a:endParaRPr>
          </a:p>
          <a:p>
            <a:endParaRPr lang="fr-FR" sz="3600" dirty="0">
              <a:solidFill>
                <a:schemeClr val="bg1"/>
              </a:solidFill>
            </a:endParaRPr>
          </a:p>
          <a:p>
            <a:r>
              <a:rPr lang="fr-FR" sz="3600" dirty="0">
                <a:solidFill>
                  <a:schemeClr val="bg1"/>
                </a:solidFill>
              </a:rPr>
              <a:t>Code </a:t>
            </a:r>
            <a:r>
              <a:rPr lang="fr-FR" sz="3600" dirty="0" err="1">
                <a:solidFill>
                  <a:schemeClr val="bg1"/>
                </a:solidFill>
              </a:rPr>
              <a:t>review</a:t>
            </a:r>
            <a:endParaRPr lang="fr-FR" sz="3600" dirty="0">
              <a:solidFill>
                <a:schemeClr val="bg1"/>
              </a:solidFill>
            </a:endParaRPr>
          </a:p>
          <a:p>
            <a:endParaRPr lang="fr-FR" sz="3600" dirty="0">
              <a:solidFill>
                <a:schemeClr val="bg1"/>
              </a:solidFill>
            </a:endParaRPr>
          </a:p>
          <a:p>
            <a:r>
              <a:rPr lang="fr-FR" sz="3600" dirty="0">
                <a:solidFill>
                  <a:schemeClr val="bg1"/>
                </a:solidFill>
              </a:rPr>
              <a:t>Code on VCS</a:t>
            </a:r>
          </a:p>
          <a:p>
            <a:endParaRPr lang="fr-FR" sz="3600" dirty="0">
              <a:solidFill>
                <a:schemeClr val="bg1"/>
              </a:solidFill>
            </a:endParaRPr>
          </a:p>
          <a:p>
            <a:r>
              <a:rPr lang="fr-FR" sz="3600" dirty="0">
                <a:solidFill>
                  <a:schemeClr val="bg1"/>
                </a:solidFill>
              </a:rPr>
              <a:t>End-to-end </a:t>
            </a:r>
            <a:r>
              <a:rPr lang="fr-FR" sz="3600" dirty="0" err="1">
                <a:solidFill>
                  <a:schemeClr val="bg1"/>
                </a:solidFill>
              </a:rPr>
              <a:t>testing</a:t>
            </a:r>
            <a:endParaRPr lang="fr-FR" sz="3600" dirty="0">
              <a:solidFill>
                <a:schemeClr val="bg1"/>
              </a:solidFill>
            </a:endParaRPr>
          </a:p>
        </p:txBody>
      </p:sp>
      <p:pic>
        <p:nvPicPr>
          <p:cNvPr id="4" name="Graphique 3" descr="Coche">
            <a:extLst>
              <a:ext uri="{FF2B5EF4-FFF2-40B4-BE49-F238E27FC236}">
                <a16:creationId xmlns:a16="http://schemas.microsoft.com/office/drawing/2014/main" id="{CB2B2F21-B6F7-4E78-93A2-4271E15849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0129" y="1202377"/>
            <a:ext cx="914400" cy="9144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EB3F619-A866-4293-8E66-B9CA9BC80CCB}"/>
              </a:ext>
            </a:extLst>
          </p:cNvPr>
          <p:cNvSpPr txBox="1"/>
          <p:nvPr/>
        </p:nvSpPr>
        <p:spPr>
          <a:xfrm>
            <a:off x="4023958" y="203545"/>
            <a:ext cx="41440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Definition</a:t>
            </a:r>
            <a:r>
              <a:rPr lang="fr-FR" sz="40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of </a:t>
            </a:r>
            <a:r>
              <a:rPr lang="fr-FR" sz="40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done</a:t>
            </a:r>
            <a:endParaRPr lang="fr-FR" sz="40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6" name="Graphique 5" descr="Coche">
            <a:extLst>
              <a:ext uri="{FF2B5EF4-FFF2-40B4-BE49-F238E27FC236}">
                <a16:creationId xmlns:a16="http://schemas.microsoft.com/office/drawing/2014/main" id="{C93A071B-6640-40A7-9253-F450DF6B7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6758" y="3353790"/>
            <a:ext cx="914400" cy="914400"/>
          </a:xfrm>
          <a:prstGeom prst="rect">
            <a:avLst/>
          </a:prstGeom>
        </p:spPr>
      </p:pic>
      <p:pic>
        <p:nvPicPr>
          <p:cNvPr id="7" name="Graphique 6" descr="Coche">
            <a:extLst>
              <a:ext uri="{FF2B5EF4-FFF2-40B4-BE49-F238E27FC236}">
                <a16:creationId xmlns:a16="http://schemas.microsoft.com/office/drawing/2014/main" id="{F1DC668E-77A1-4F39-9627-349EC1348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537" y="4516365"/>
            <a:ext cx="914400" cy="914400"/>
          </a:xfrm>
          <a:prstGeom prst="rect">
            <a:avLst/>
          </a:prstGeom>
        </p:spPr>
      </p:pic>
      <p:pic>
        <p:nvPicPr>
          <p:cNvPr id="8" name="Graphique 7" descr="Coche">
            <a:extLst>
              <a:ext uri="{FF2B5EF4-FFF2-40B4-BE49-F238E27FC236}">
                <a16:creationId xmlns:a16="http://schemas.microsoft.com/office/drawing/2014/main" id="{B69A1705-C15A-4D2C-AA83-C65D0F9C49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66758" y="2277431"/>
            <a:ext cx="914400" cy="9144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3EF2FC0-8DF0-4541-903F-825FA73DE3AD}"/>
              </a:ext>
            </a:extLst>
          </p:cNvPr>
          <p:cNvSpPr txBox="1"/>
          <p:nvPr/>
        </p:nvSpPr>
        <p:spPr>
          <a:xfrm>
            <a:off x="4806176" y="2631688"/>
            <a:ext cx="5244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(yes, but </a:t>
            </a:r>
            <a:r>
              <a:rPr lang="fr-FR" dirty="0" err="1">
                <a:solidFill>
                  <a:schemeClr val="bg1"/>
                </a:solidFill>
              </a:rPr>
              <a:t>could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be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improved</a:t>
            </a:r>
            <a:r>
              <a:rPr lang="fr-FR" dirty="0">
                <a:solidFill>
                  <a:schemeClr val="bg1"/>
                </a:solidFill>
              </a:rPr>
              <a:t> by </a:t>
            </a:r>
            <a:r>
              <a:rPr lang="fr-FR" dirty="0" err="1">
                <a:solidFill>
                  <a:schemeClr val="bg1"/>
                </a:solidFill>
              </a:rPr>
              <a:t>doing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peer-review</a:t>
            </a:r>
            <a:r>
              <a:rPr lang="fr-FR" dirty="0">
                <a:solidFill>
                  <a:schemeClr val="bg1"/>
                </a:solidFill>
              </a:rPr>
              <a:t> IRL)</a:t>
            </a:r>
          </a:p>
        </p:txBody>
      </p:sp>
    </p:spTree>
    <p:extLst>
      <p:ext uri="{BB962C8B-B14F-4D97-AF65-F5344CB8AC3E}">
        <p14:creationId xmlns:p14="http://schemas.microsoft.com/office/powerpoint/2010/main" val="1611229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AB4AC832-5416-44ED-AEBA-E5C9C1F9BD8E}"/>
              </a:ext>
            </a:extLst>
          </p:cNvPr>
          <p:cNvSpPr txBox="1"/>
          <p:nvPr/>
        </p:nvSpPr>
        <p:spPr>
          <a:xfrm>
            <a:off x="949301" y="911431"/>
            <a:ext cx="9363654" cy="326121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3600" dirty="0">
                <a:solidFill>
                  <a:schemeClr val="bg1"/>
                </a:solidFill>
              </a:rPr>
              <a:t>Learning new technologies </a:t>
            </a:r>
            <a:r>
              <a:rPr lang="fr-FR" sz="3600" dirty="0" err="1">
                <a:solidFill>
                  <a:schemeClr val="bg1"/>
                </a:solidFill>
              </a:rPr>
              <a:t>is</a:t>
            </a:r>
            <a:r>
              <a:rPr lang="fr-FR" sz="3600" dirty="0">
                <a:solidFill>
                  <a:schemeClr val="bg1"/>
                </a:solidFill>
              </a:rPr>
              <a:t> time </a:t>
            </a:r>
            <a:r>
              <a:rPr lang="fr-FR" sz="3600" dirty="0" err="1">
                <a:solidFill>
                  <a:schemeClr val="bg1"/>
                </a:solidFill>
              </a:rPr>
              <a:t>consuming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3600" dirty="0">
                <a:solidFill>
                  <a:schemeClr val="bg1"/>
                </a:solidFill>
              </a:rPr>
              <a:t>Communication </a:t>
            </a:r>
            <a:r>
              <a:rPr lang="fr-FR" sz="3600" dirty="0" err="1">
                <a:solidFill>
                  <a:schemeClr val="bg1"/>
                </a:solidFill>
              </a:rPr>
              <a:t>is</a:t>
            </a:r>
            <a:r>
              <a:rPr lang="fr-FR" sz="3600" dirty="0">
                <a:solidFill>
                  <a:schemeClr val="bg1"/>
                </a:solidFill>
              </a:rPr>
              <a:t> key</a:t>
            </a: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3600" dirty="0">
                <a:solidFill>
                  <a:schemeClr val="bg1"/>
                </a:solidFill>
              </a:rPr>
              <a:t>The more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plan, the </a:t>
            </a:r>
            <a:r>
              <a:rPr lang="fr-FR" sz="3600" dirty="0" err="1">
                <a:solidFill>
                  <a:schemeClr val="bg1"/>
                </a:solidFill>
              </a:rPr>
              <a:t>less</a:t>
            </a:r>
            <a:r>
              <a:rPr lang="fr-FR" sz="3600" dirty="0">
                <a:solidFill>
                  <a:schemeClr val="bg1"/>
                </a:solidFill>
              </a:rPr>
              <a:t> time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waste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EB3F619-A866-4293-8E66-B9CA9BC80CCB}"/>
              </a:ext>
            </a:extLst>
          </p:cNvPr>
          <p:cNvSpPr txBox="1"/>
          <p:nvPr/>
        </p:nvSpPr>
        <p:spPr>
          <a:xfrm>
            <a:off x="4023958" y="203545"/>
            <a:ext cx="38523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Lessons</a:t>
            </a:r>
            <a:r>
              <a:rPr lang="fr-FR" sz="40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fr-FR" sz="40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learned</a:t>
            </a:r>
            <a:endParaRPr lang="fr-FR" sz="40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588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que 3" descr="Culturiste">
            <a:extLst>
              <a:ext uri="{FF2B5EF4-FFF2-40B4-BE49-F238E27FC236}">
                <a16:creationId xmlns:a16="http://schemas.microsoft.com/office/drawing/2014/main" id="{49129161-4048-46C6-8B70-2E6EC002C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9595" y="167267"/>
            <a:ext cx="3012809" cy="301280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9FEC20F-4011-4B12-A2CD-194363C9DFCF}"/>
              </a:ext>
            </a:extLst>
          </p:cNvPr>
          <p:cNvSpPr txBox="1"/>
          <p:nvPr/>
        </p:nvSpPr>
        <p:spPr>
          <a:xfrm>
            <a:off x="880180" y="3677925"/>
            <a:ext cx="10431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>
                <a:solidFill>
                  <a:schemeClr val="bg1"/>
                </a:solidFill>
              </a:rPr>
              <a:t>We</a:t>
            </a:r>
            <a:r>
              <a:rPr lang="fr-FR" sz="2000" dirty="0">
                <a:solidFill>
                  <a:schemeClr val="bg1"/>
                </a:solidFill>
              </a:rPr>
              <a:t> are </a:t>
            </a:r>
            <a:r>
              <a:rPr lang="fr-FR" sz="2000" dirty="0" err="1">
                <a:solidFill>
                  <a:schemeClr val="bg1"/>
                </a:solidFill>
              </a:rPr>
              <a:t>proud</a:t>
            </a:r>
            <a:r>
              <a:rPr lang="fr-FR" sz="2000" dirty="0">
                <a:solidFill>
                  <a:schemeClr val="bg1"/>
                </a:solidFill>
              </a:rPr>
              <a:t> of the end </a:t>
            </a:r>
            <a:r>
              <a:rPr lang="fr-FR" sz="2000" dirty="0" err="1">
                <a:solidFill>
                  <a:schemeClr val="bg1"/>
                </a:solidFill>
              </a:rPr>
              <a:t>result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we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obtained</a:t>
            </a:r>
            <a:r>
              <a:rPr lang="fr-FR" sz="2000" dirty="0">
                <a:solidFill>
                  <a:schemeClr val="bg1"/>
                </a:solidFill>
              </a:rPr>
              <a:t>. The application </a:t>
            </a:r>
            <a:r>
              <a:rPr lang="fr-FR" sz="2000" dirty="0" err="1">
                <a:solidFill>
                  <a:schemeClr val="bg1"/>
                </a:solidFill>
              </a:rPr>
              <a:t>works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nicely</a:t>
            </a:r>
            <a:r>
              <a:rPr lang="fr-FR" sz="2000" dirty="0">
                <a:solidFill>
                  <a:schemeClr val="bg1"/>
                </a:solidFill>
              </a:rPr>
              <a:t> and </a:t>
            </a:r>
            <a:r>
              <a:rPr lang="fr-FR" sz="2000" dirty="0" err="1">
                <a:solidFill>
                  <a:schemeClr val="bg1"/>
                </a:solidFill>
              </a:rPr>
              <a:t>got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great</a:t>
            </a:r>
            <a:r>
              <a:rPr lang="fr-FR" sz="2000" dirty="0">
                <a:solidFill>
                  <a:schemeClr val="bg1"/>
                </a:solidFill>
              </a:rPr>
              <a:t> feedbacks.</a:t>
            </a:r>
          </a:p>
        </p:txBody>
      </p:sp>
    </p:spTree>
    <p:extLst>
      <p:ext uri="{BB962C8B-B14F-4D97-AF65-F5344CB8AC3E}">
        <p14:creationId xmlns:p14="http://schemas.microsoft.com/office/powerpoint/2010/main" val="31419732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824</Words>
  <Application>Microsoft Office PowerPoint</Application>
  <PresentationFormat>Grand écran</PresentationFormat>
  <Paragraphs>127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Roboto</vt:lpstr>
      <vt:lpstr>Roboto Light</vt:lpstr>
      <vt:lpstr>Roboto Thin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Emile Legendre</dc:creator>
  <cp:lastModifiedBy>Emile Legendre</cp:lastModifiedBy>
  <cp:revision>15</cp:revision>
  <dcterms:created xsi:type="dcterms:W3CDTF">2019-10-22T19:55:13Z</dcterms:created>
  <dcterms:modified xsi:type="dcterms:W3CDTF">2019-10-23T14:11:39Z</dcterms:modified>
</cp:coreProperties>
</file>