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notesMasterIdLst>
    <p:notesMasterId r:id="rId16"/>
  </p:notesMasterIdLst>
  <p:sldIdLst>
    <p:sldId id="271" r:id="rId2"/>
    <p:sldId id="286" r:id="rId3"/>
    <p:sldId id="276" r:id="rId4"/>
    <p:sldId id="305" r:id="rId5"/>
    <p:sldId id="306" r:id="rId6"/>
    <p:sldId id="307" r:id="rId7"/>
    <p:sldId id="308" r:id="rId8"/>
    <p:sldId id="309" r:id="rId9"/>
    <p:sldId id="310" r:id="rId10"/>
    <p:sldId id="311" r:id="rId11"/>
    <p:sldId id="312" r:id="rId12"/>
    <p:sldId id="313" r:id="rId13"/>
    <p:sldId id="314" r:id="rId14"/>
    <p:sldId id="28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abriel VT" initials="GV" lastIdx="1" clrIdx="0">
    <p:extLst>
      <p:ext uri="{19B8F6BF-5375-455C-9EA6-DF929625EA0E}">
        <p15:presenceInfo xmlns:p15="http://schemas.microsoft.com/office/powerpoint/2012/main" userId="67b2f91bbd62e33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56DCC15-1F76-4749-AA77-62CC3480AB5D}" v="35" dt="2020-05-13T17:28:38.7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77" autoAdjust="0"/>
    <p:restoredTop sz="85714" autoAdjust="0"/>
  </p:normalViewPr>
  <p:slideViewPr>
    <p:cSldViewPr snapToGrid="0">
      <p:cViewPr varScale="1">
        <p:scale>
          <a:sx n="75" d="100"/>
          <a:sy n="75" d="100"/>
        </p:scale>
        <p:origin x="110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C3D06E-D880-4630-85C6-508F7CA16EC0}" type="datetimeFigureOut">
              <a:rPr lang="es-ES" smtClean="0"/>
              <a:t>17/06/2021</a:t>
            </a:fld>
            <a:endParaRPr lang="es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D93026-1E8D-47D2-B9FC-F3B11254A40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88205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966925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101908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459608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427620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207683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105600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19438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953148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962868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614145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531262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617672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529385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212360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00B27-DE4C-4B9E-BB11-B9027034A00F}" type="datetimeFigureOut">
              <a:rPr lang="en-US" smtClean="0"/>
              <a:pPr/>
              <a:t>6/17/2021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75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smtClean="0"/>
              <a:t>6/17/2021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535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smtClean="0"/>
              <a:t>6/17/2021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016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smtClean="0"/>
              <a:t>6/17/2021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147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smtClean="0"/>
              <a:t>6/17/2021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368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smtClean="0"/>
              <a:t>6/17/2021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881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smtClean="0"/>
              <a:t>6/17/2021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479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smtClean="0"/>
              <a:t>6/17/2021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375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smtClean="0"/>
              <a:t>6/17/2021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591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smtClean="0"/>
              <a:t>6/17/2021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685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smtClean="0"/>
              <a:t>6/17/2021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448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D914D-B099-4142-A885-11F276715148}" type="datetimeFigureOut">
              <a:rPr lang="en-US" smtClean="0"/>
              <a:t>6/17/2021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1937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6518" y="2330166"/>
            <a:ext cx="7638964" cy="2197668"/>
          </a:xfrm>
        </p:spPr>
        <p:txBody>
          <a:bodyPr/>
          <a:lstStyle/>
          <a:p>
            <a:pPr algn="ctr"/>
            <a:r>
              <a:rPr lang="es-ES" dirty="0">
                <a:solidFill>
                  <a:srgbClr val="FF0000"/>
                </a:solidFill>
              </a:rPr>
              <a:t>PCA – </a:t>
            </a:r>
            <a:r>
              <a:rPr lang="es-ES" dirty="0" err="1">
                <a:solidFill>
                  <a:srgbClr val="FF0000"/>
                </a:solidFill>
              </a:rPr>
              <a:t>Dimensionality</a:t>
            </a:r>
            <a:r>
              <a:rPr lang="es-ES" dirty="0">
                <a:solidFill>
                  <a:srgbClr val="FF0000"/>
                </a:solidFill>
              </a:rPr>
              <a:t> </a:t>
            </a:r>
            <a:r>
              <a:rPr lang="es-ES" dirty="0" err="1">
                <a:solidFill>
                  <a:srgbClr val="FF0000"/>
                </a:solidFill>
              </a:rPr>
              <a:t>Reduction</a:t>
            </a:r>
            <a:endParaRPr lang="es-E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30608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90253"/>
            <a:ext cx="10057599" cy="780281"/>
          </a:xfrm>
        </p:spPr>
        <p:txBody>
          <a:bodyPr/>
          <a:lstStyle/>
          <a:p>
            <a:r>
              <a:rPr lang="es-ES" dirty="0">
                <a:solidFill>
                  <a:srgbClr val="FF0000"/>
                </a:solidFill>
              </a:rPr>
              <a:t>PCA: Principal </a:t>
            </a:r>
            <a:r>
              <a:rPr lang="es-ES" dirty="0" err="1">
                <a:solidFill>
                  <a:srgbClr val="FF0000"/>
                </a:solidFill>
              </a:rPr>
              <a:t>component</a:t>
            </a:r>
            <a:r>
              <a:rPr lang="es-ES" dirty="0">
                <a:solidFill>
                  <a:srgbClr val="FF0000"/>
                </a:solidFill>
              </a:rPr>
              <a:t> </a:t>
            </a:r>
            <a:r>
              <a:rPr lang="es-ES" dirty="0" err="1">
                <a:solidFill>
                  <a:srgbClr val="FF0000"/>
                </a:solidFill>
              </a:rPr>
              <a:t>analysis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7313259-F9BD-4110-88DC-EF468F225852}"/>
              </a:ext>
            </a:extLst>
          </p:cNvPr>
          <p:cNvSpPr txBox="1">
            <a:spLocks/>
          </p:cNvSpPr>
          <p:nvPr/>
        </p:nvSpPr>
        <p:spPr>
          <a:xfrm>
            <a:off x="3962845" y="5496659"/>
            <a:ext cx="5084902" cy="871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800" dirty="0"/>
              <a:t>Selección de diferentes espacios proyectados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9B55DD-ED81-475B-808A-11480E1A17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444" y="1492569"/>
            <a:ext cx="7923107" cy="3872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3755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90253"/>
            <a:ext cx="10057599" cy="780281"/>
          </a:xfrm>
        </p:spPr>
        <p:txBody>
          <a:bodyPr/>
          <a:lstStyle/>
          <a:p>
            <a:r>
              <a:rPr lang="es-ES" dirty="0">
                <a:solidFill>
                  <a:srgbClr val="FF0000"/>
                </a:solidFill>
              </a:rPr>
              <a:t>PCA: Principal </a:t>
            </a:r>
            <a:r>
              <a:rPr lang="es-ES" dirty="0" err="1">
                <a:solidFill>
                  <a:srgbClr val="FF0000"/>
                </a:solidFill>
              </a:rPr>
              <a:t>component</a:t>
            </a:r>
            <a:r>
              <a:rPr lang="es-ES" dirty="0">
                <a:solidFill>
                  <a:srgbClr val="FF0000"/>
                </a:solidFill>
              </a:rPr>
              <a:t> </a:t>
            </a:r>
            <a:r>
              <a:rPr lang="es-ES" dirty="0" err="1">
                <a:solidFill>
                  <a:srgbClr val="FF0000"/>
                </a:solidFill>
              </a:rPr>
              <a:t>analysis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DB5D6498-B4E7-48EB-BD0D-4DAA3676F3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96941"/>
            <a:ext cx="5257800" cy="4370806"/>
          </a:xfrm>
        </p:spPr>
        <p:txBody>
          <a:bodyPr>
            <a:normAutofit lnSpcReduction="10000"/>
          </a:bodyPr>
          <a:lstStyle/>
          <a:p>
            <a:r>
              <a:rPr lang="es-ES" sz="1600" dirty="0"/>
              <a:t>Trata de identificar el eje que cuenta con la mayor cantidad de varianza explicada (r</a:t>
            </a:r>
            <a:r>
              <a:rPr lang="es-ES" sz="1600" baseline="30000" dirty="0"/>
              <a:t>2</a:t>
            </a:r>
            <a:r>
              <a:rPr lang="es-ES" sz="1600" dirty="0"/>
              <a:t>) en el conjunto de entrenamiento.</a:t>
            </a:r>
          </a:p>
          <a:p>
            <a:r>
              <a:rPr lang="es-ES" sz="1600" dirty="0"/>
              <a:t>También identifica el eje con menor variedad. </a:t>
            </a:r>
          </a:p>
          <a:p>
            <a:r>
              <a:rPr lang="es-ES" sz="1600" dirty="0"/>
              <a:t>Cuantas más dimensiones tengan los datos, más ejes va encontrando.</a:t>
            </a:r>
          </a:p>
          <a:p>
            <a:r>
              <a:rPr lang="es-ES" sz="1600" dirty="0"/>
              <a:t>Para 2D, encuentra 2 ejes, para 3D, encuentra 3 ejes, … (el mejor con su ortogonal).</a:t>
            </a:r>
          </a:p>
          <a:p>
            <a:r>
              <a:rPr lang="es-ES" sz="1600" dirty="0"/>
              <a:t>r</a:t>
            </a:r>
            <a:r>
              <a:rPr lang="es-ES" sz="1600" baseline="30000" dirty="0"/>
              <a:t>2 </a:t>
            </a:r>
            <a:r>
              <a:rPr lang="es-ES" sz="1600" dirty="0"/>
              <a:t>mide la discrepancia entre un modelo (PCA) y los datos originales. </a:t>
            </a:r>
          </a:p>
          <a:p>
            <a:r>
              <a:rPr lang="es-ES" sz="1600" dirty="0"/>
              <a:t>En otras palabras, es el porcentaje del modelo que puede ser explicado por factores en los datos originales.</a:t>
            </a:r>
          </a:p>
          <a:p>
            <a:r>
              <a:rPr lang="es-ES" sz="1600" dirty="0"/>
              <a:t>Usar reducción de dimensionalidad mejora el tiempo de entrenamiento de nuestro algoritmo de ML y puede que el score</a:t>
            </a:r>
          </a:p>
          <a:p>
            <a:r>
              <a:rPr lang="es-ES" sz="1600" dirty="0"/>
              <a:t>Existe un </a:t>
            </a:r>
            <a:r>
              <a:rPr lang="es-ES" sz="1600" dirty="0" err="1"/>
              <a:t>kernel</a:t>
            </a:r>
            <a:r>
              <a:rPr lang="es-ES" sz="1600" dirty="0"/>
              <a:t> PCA que puede aumentar dimensiones.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E518C30-4E87-4F52-87CD-E209CF3BAA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6139" y="2146604"/>
            <a:ext cx="5026164" cy="3223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4452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90253"/>
            <a:ext cx="10057599" cy="780281"/>
          </a:xfrm>
        </p:spPr>
        <p:txBody>
          <a:bodyPr/>
          <a:lstStyle/>
          <a:p>
            <a:r>
              <a:rPr lang="es-ES" dirty="0">
                <a:solidFill>
                  <a:srgbClr val="FF0000"/>
                </a:solidFill>
              </a:rPr>
              <a:t>PCA: Principal </a:t>
            </a:r>
            <a:r>
              <a:rPr lang="es-ES" dirty="0" err="1">
                <a:solidFill>
                  <a:srgbClr val="FF0000"/>
                </a:solidFill>
              </a:rPr>
              <a:t>component</a:t>
            </a:r>
            <a:r>
              <a:rPr lang="es-ES" dirty="0">
                <a:solidFill>
                  <a:srgbClr val="FF0000"/>
                </a:solidFill>
              </a:rPr>
              <a:t> </a:t>
            </a:r>
            <a:r>
              <a:rPr lang="es-ES" dirty="0" err="1">
                <a:solidFill>
                  <a:srgbClr val="FF0000"/>
                </a:solidFill>
              </a:rPr>
              <a:t>analysis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DB5D6498-B4E7-48EB-BD0D-4DAA3676F3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53523" y="5671734"/>
            <a:ext cx="5678283" cy="3990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1600" dirty="0"/>
              <a:t>PCA (</a:t>
            </a:r>
            <a:r>
              <a:rPr lang="es-ES" sz="1600" dirty="0" err="1"/>
              <a:t>n_components</a:t>
            </a:r>
            <a:r>
              <a:rPr lang="es-ES" sz="1600" dirty="0"/>
              <a:t>=2) transformaría un conjunto de datos a 2D. </a:t>
            </a:r>
          </a:p>
          <a:p>
            <a:endParaRPr lang="es-ES" sz="1600" dirty="0"/>
          </a:p>
          <a:p>
            <a:endParaRPr lang="es-ES" sz="1600" dirty="0"/>
          </a:p>
        </p:txBody>
      </p:sp>
      <p:pic>
        <p:nvPicPr>
          <p:cNvPr id="9220" name="Picture 4" descr="mls2 0802">
            <a:extLst>
              <a:ext uri="{FF2B5EF4-FFF2-40B4-BE49-F238E27FC236}">
                <a16:creationId xmlns:a16="http://schemas.microsoft.com/office/drawing/2014/main" id="{26DD59F9-9639-4ED6-A983-8D7457B79E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403" y="2057058"/>
            <a:ext cx="4959597" cy="3227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 descr="mls2 0803">
            <a:extLst>
              <a:ext uri="{FF2B5EF4-FFF2-40B4-BE49-F238E27FC236}">
                <a16:creationId xmlns:a16="http://schemas.microsoft.com/office/drawing/2014/main" id="{5B14490D-21F5-4388-A978-FDFAD9A83B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9650" y="2057058"/>
            <a:ext cx="3804674" cy="3227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B938E03F-BCEA-4024-B39C-431AE3393D8F}"/>
              </a:ext>
            </a:extLst>
          </p:cNvPr>
          <p:cNvSpPr txBox="1">
            <a:spLocks/>
          </p:cNvSpPr>
          <p:nvPr/>
        </p:nvSpPr>
        <p:spPr>
          <a:xfrm>
            <a:off x="7275717" y="5481123"/>
            <a:ext cx="2753807" cy="7802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1600" dirty="0" err="1"/>
              <a:t>pca.explained_variance_ratio</a:t>
            </a:r>
            <a:r>
              <a:rPr lang="es-ES" sz="1600" dirty="0"/>
              <a:t>_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ES" sz="1600" dirty="0"/>
              <a:t>      [0.842486, 0.146318]</a:t>
            </a:r>
          </a:p>
          <a:p>
            <a:endParaRPr lang="es-ES" sz="1600" dirty="0"/>
          </a:p>
          <a:p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27580758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90253"/>
            <a:ext cx="10057599" cy="780281"/>
          </a:xfrm>
        </p:spPr>
        <p:txBody>
          <a:bodyPr/>
          <a:lstStyle/>
          <a:p>
            <a:r>
              <a:rPr lang="es-ES" dirty="0">
                <a:solidFill>
                  <a:srgbClr val="FF0000"/>
                </a:solidFill>
              </a:rPr>
              <a:t>PCA: compresión</a:t>
            </a:r>
          </a:p>
        </p:txBody>
      </p:sp>
      <p:pic>
        <p:nvPicPr>
          <p:cNvPr id="9218" name="Picture 2" descr="mls2 0809">
            <a:extLst>
              <a:ext uri="{FF2B5EF4-FFF2-40B4-BE49-F238E27FC236}">
                <a16:creationId xmlns:a16="http://schemas.microsoft.com/office/drawing/2014/main" id="{A19A6A90-7A5A-4A80-8D4D-14535E05FD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9831" y="1415144"/>
            <a:ext cx="7594333" cy="3815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9E062DB-ADBC-45B7-AF0C-8481C4B73E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71499" y="5375709"/>
            <a:ext cx="4649001" cy="1270536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s-ES" sz="1600" dirty="0"/>
              <a:t>Pasamos imágenes con 784 píxeles a 154 píxeles:</a:t>
            </a:r>
          </a:p>
          <a:p>
            <a:pPr marL="0" indent="0">
              <a:buNone/>
            </a:pPr>
            <a:r>
              <a:rPr lang="es-ES" sz="1400" dirty="0">
                <a:latin typeface="Consolas" panose="020B0609020204030204" pitchFamily="49" charset="0"/>
              </a:rPr>
              <a:t>   </a:t>
            </a:r>
            <a:r>
              <a:rPr lang="es-ES" sz="1400" dirty="0" err="1">
                <a:latin typeface="Consolas" panose="020B0609020204030204" pitchFamily="49" charset="0"/>
              </a:rPr>
              <a:t>pca</a:t>
            </a:r>
            <a:r>
              <a:rPr lang="es-ES" sz="1400" dirty="0">
                <a:latin typeface="Consolas" panose="020B0609020204030204" pitchFamily="49" charset="0"/>
              </a:rPr>
              <a:t> = PCA(</a:t>
            </a:r>
            <a:r>
              <a:rPr lang="es-ES" sz="1400" dirty="0" err="1">
                <a:latin typeface="Consolas" panose="020B0609020204030204" pitchFamily="49" charset="0"/>
              </a:rPr>
              <a:t>n_components</a:t>
            </a:r>
            <a:r>
              <a:rPr lang="es-ES" sz="1400" dirty="0">
                <a:latin typeface="Consolas" panose="020B0609020204030204" pitchFamily="49" charset="0"/>
              </a:rPr>
              <a:t>=154)</a:t>
            </a:r>
          </a:p>
          <a:p>
            <a:pPr marL="0" indent="0">
              <a:buNone/>
            </a:pPr>
            <a:r>
              <a:rPr lang="es-ES" sz="1400" dirty="0">
                <a:latin typeface="Consolas" panose="020B0609020204030204" pitchFamily="49" charset="0"/>
              </a:rPr>
              <a:t>   </a:t>
            </a:r>
            <a:r>
              <a:rPr lang="es-ES" sz="1400" dirty="0" err="1">
                <a:latin typeface="Consolas" panose="020B0609020204030204" pitchFamily="49" charset="0"/>
              </a:rPr>
              <a:t>X_reduced</a:t>
            </a:r>
            <a:r>
              <a:rPr lang="es-ES" sz="1400" dirty="0">
                <a:latin typeface="Consolas" panose="020B0609020204030204" pitchFamily="49" charset="0"/>
              </a:rPr>
              <a:t> = </a:t>
            </a:r>
            <a:r>
              <a:rPr lang="es-ES" sz="1400" dirty="0" err="1">
                <a:latin typeface="Consolas" panose="020B0609020204030204" pitchFamily="49" charset="0"/>
              </a:rPr>
              <a:t>pca.fit_transform</a:t>
            </a:r>
            <a:r>
              <a:rPr lang="es-ES" sz="1400" dirty="0">
                <a:latin typeface="Consolas" panose="020B0609020204030204" pitchFamily="49" charset="0"/>
              </a:rPr>
              <a:t>(</a:t>
            </a:r>
            <a:r>
              <a:rPr lang="es-ES" sz="1400" dirty="0" err="1">
                <a:latin typeface="Consolas" panose="020B0609020204030204" pitchFamily="49" charset="0"/>
              </a:rPr>
              <a:t>X_train</a:t>
            </a:r>
            <a:r>
              <a:rPr lang="es-ES" sz="1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s-ES" sz="1400" dirty="0">
                <a:latin typeface="Consolas" panose="020B0609020204030204" pitchFamily="49" charset="0"/>
              </a:rPr>
              <a:t>   </a:t>
            </a:r>
            <a:r>
              <a:rPr lang="es-ES" sz="1400" dirty="0" err="1">
                <a:latin typeface="Consolas" panose="020B0609020204030204" pitchFamily="49" charset="0"/>
              </a:rPr>
              <a:t>X_recovered</a:t>
            </a:r>
            <a:r>
              <a:rPr lang="es-ES" sz="1400" dirty="0">
                <a:latin typeface="Consolas" panose="020B0609020204030204" pitchFamily="49" charset="0"/>
              </a:rPr>
              <a:t> = </a:t>
            </a:r>
            <a:r>
              <a:rPr lang="es-ES" sz="1400" dirty="0" err="1">
                <a:latin typeface="Consolas" panose="020B0609020204030204" pitchFamily="49" charset="0"/>
              </a:rPr>
              <a:t>pca.inverse_transform</a:t>
            </a:r>
            <a:r>
              <a:rPr lang="es-ES" sz="1400" dirty="0">
                <a:latin typeface="Consolas" panose="020B0609020204030204" pitchFamily="49" charset="0"/>
              </a:rPr>
              <a:t>(</a:t>
            </a:r>
            <a:r>
              <a:rPr lang="es-ES" sz="1400" dirty="0" err="1">
                <a:latin typeface="Consolas" panose="020B0609020204030204" pitchFamily="49" charset="0"/>
              </a:rPr>
              <a:t>X_reduced</a:t>
            </a:r>
            <a:r>
              <a:rPr lang="es-ES" sz="1400" dirty="0">
                <a:latin typeface="Consolas" panose="020B0609020204030204" pitchFamily="49" charset="0"/>
              </a:rPr>
              <a:t>)</a:t>
            </a:r>
          </a:p>
          <a:p>
            <a:pPr>
              <a:buFontTx/>
              <a:buChar char="-"/>
            </a:pPr>
            <a:endParaRPr lang="es-ES" sz="1600" dirty="0"/>
          </a:p>
          <a:p>
            <a:endParaRPr lang="es-ES" sz="1600" dirty="0"/>
          </a:p>
          <a:p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574703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5295" y="2766218"/>
            <a:ext cx="3661409" cy="1325563"/>
          </a:xfrm>
        </p:spPr>
        <p:txBody>
          <a:bodyPr>
            <a:normAutofit/>
          </a:bodyPr>
          <a:lstStyle/>
          <a:p>
            <a:pPr algn="ctr"/>
            <a:r>
              <a:rPr lang="es-ES" dirty="0">
                <a:solidFill>
                  <a:schemeClr val="accent1"/>
                </a:solidFill>
              </a:rPr>
              <a:t>Ejemplo</a:t>
            </a:r>
          </a:p>
        </p:txBody>
      </p:sp>
    </p:spTree>
    <p:extLst>
      <p:ext uri="{BB962C8B-B14F-4D97-AF65-F5344CB8AC3E}">
        <p14:creationId xmlns:p14="http://schemas.microsoft.com/office/powerpoint/2010/main" val="1129475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FF0000"/>
                </a:solidFill>
              </a:rPr>
              <a:t>Supervisado &amp; No supervisado</a:t>
            </a:r>
          </a:p>
        </p:txBody>
      </p:sp>
      <p:pic>
        <p:nvPicPr>
          <p:cNvPr id="1026" name="Picture 2" descr="Aprendizaje Supervisado y No supervisado - Diego Calvo">
            <a:extLst>
              <a:ext uri="{FF2B5EF4-FFF2-40B4-BE49-F238E27FC236}">
                <a16:creationId xmlns:a16="http://schemas.microsoft.com/office/drawing/2014/main" id="{30EDB3B1-80C3-4854-A8F4-78352EFD57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2106324"/>
            <a:ext cx="6858000" cy="3248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2814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90253"/>
            <a:ext cx="10240479" cy="712905"/>
          </a:xfrm>
        </p:spPr>
        <p:txBody>
          <a:bodyPr/>
          <a:lstStyle/>
          <a:p>
            <a:r>
              <a:rPr lang="es-ES" dirty="0">
                <a:solidFill>
                  <a:srgbClr val="FF0000"/>
                </a:solidFill>
              </a:rPr>
              <a:t>Aumentar dimensionalidad: </a:t>
            </a:r>
            <a:r>
              <a:rPr lang="es-ES" dirty="0" err="1">
                <a:solidFill>
                  <a:srgbClr val="FF0000"/>
                </a:solidFill>
              </a:rPr>
              <a:t>kernel</a:t>
            </a:r>
            <a:r>
              <a:rPr lang="es-ES" dirty="0">
                <a:solidFill>
                  <a:srgbClr val="FF0000"/>
                </a:solidFill>
              </a:rPr>
              <a:t> SVM </a:t>
            </a:r>
          </a:p>
        </p:txBody>
      </p:sp>
      <p:pic>
        <p:nvPicPr>
          <p:cNvPr id="1028" name="Picture 4" descr="Kernel Trick &amp; SVM. In most of the machine learning… | by Vaisakh Nambiar |  Medium">
            <a:extLst>
              <a:ext uri="{FF2B5EF4-FFF2-40B4-BE49-F238E27FC236}">
                <a16:creationId xmlns:a16="http://schemas.microsoft.com/office/drawing/2014/main" id="{3FCEF0DE-3E5E-47FF-9C79-D23E52B85D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4997" y="2085866"/>
            <a:ext cx="8962006" cy="2686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1327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90253"/>
            <a:ext cx="7545405" cy="780281"/>
          </a:xfrm>
        </p:spPr>
        <p:txBody>
          <a:bodyPr/>
          <a:lstStyle/>
          <a:p>
            <a:r>
              <a:rPr lang="es-ES" dirty="0">
                <a:solidFill>
                  <a:srgbClr val="FF0000"/>
                </a:solidFill>
              </a:rPr>
              <a:t>Reducción de dimensionalidad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4A0E79-EA7E-4FBA-97C0-419221C82E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2756" y="1796817"/>
            <a:ext cx="10126488" cy="3572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398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90253"/>
            <a:ext cx="7545405" cy="780281"/>
          </a:xfrm>
        </p:spPr>
        <p:txBody>
          <a:bodyPr/>
          <a:lstStyle/>
          <a:p>
            <a:r>
              <a:rPr lang="es-ES" dirty="0">
                <a:solidFill>
                  <a:srgbClr val="FF0000"/>
                </a:solidFill>
              </a:rPr>
              <a:t>Reducción de dimensionalidad</a:t>
            </a:r>
          </a:p>
        </p:txBody>
      </p:sp>
      <p:pic>
        <p:nvPicPr>
          <p:cNvPr id="2050" name="Picture 2" descr="mls2 0802">
            <a:extLst>
              <a:ext uri="{FF2B5EF4-FFF2-40B4-BE49-F238E27FC236}">
                <a16:creationId xmlns:a16="http://schemas.microsoft.com/office/drawing/2014/main" id="{799F5B3A-E1B4-45A1-A290-185B579F4E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166" y="1954056"/>
            <a:ext cx="4533403" cy="2949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mls2 0803">
            <a:extLst>
              <a:ext uri="{FF2B5EF4-FFF2-40B4-BE49-F238E27FC236}">
                <a16:creationId xmlns:a16="http://schemas.microsoft.com/office/drawing/2014/main" id="{684DE559-E39B-475D-87D2-3F345F29D1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5432" y="1454956"/>
            <a:ext cx="4654540" cy="3948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2517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90253"/>
            <a:ext cx="7545405" cy="780281"/>
          </a:xfrm>
        </p:spPr>
        <p:txBody>
          <a:bodyPr/>
          <a:lstStyle/>
          <a:p>
            <a:r>
              <a:rPr lang="es-ES" dirty="0">
                <a:solidFill>
                  <a:srgbClr val="FF0000"/>
                </a:solidFill>
              </a:rPr>
              <a:t>Reducción de dimensionalidad</a:t>
            </a:r>
          </a:p>
        </p:txBody>
      </p:sp>
      <p:pic>
        <p:nvPicPr>
          <p:cNvPr id="3074" name="Picture 2" descr="mls2 0804">
            <a:extLst>
              <a:ext uri="{FF2B5EF4-FFF2-40B4-BE49-F238E27FC236}">
                <a16:creationId xmlns:a16="http://schemas.microsoft.com/office/drawing/2014/main" id="{6E7E8610-5852-4D89-B7F6-ADE1DA70B0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634" y="1783385"/>
            <a:ext cx="4273265" cy="3291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2AEDFF1-3080-4D5B-9380-8D10FC9EBB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4437" y="1783384"/>
            <a:ext cx="4779905" cy="3291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265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90253"/>
            <a:ext cx="7545405" cy="780281"/>
          </a:xfrm>
        </p:spPr>
        <p:txBody>
          <a:bodyPr/>
          <a:lstStyle/>
          <a:p>
            <a:r>
              <a:rPr lang="es-ES" dirty="0">
                <a:solidFill>
                  <a:srgbClr val="FF0000"/>
                </a:solidFill>
              </a:rPr>
              <a:t>Reducción de dimensionalidad</a:t>
            </a:r>
          </a:p>
        </p:txBody>
      </p:sp>
      <p:pic>
        <p:nvPicPr>
          <p:cNvPr id="3074" name="Picture 2" descr="mls2 0804">
            <a:extLst>
              <a:ext uri="{FF2B5EF4-FFF2-40B4-BE49-F238E27FC236}">
                <a16:creationId xmlns:a16="http://schemas.microsoft.com/office/drawing/2014/main" id="{6E7E8610-5852-4D89-B7F6-ADE1DA70B0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634" y="1783385"/>
            <a:ext cx="4273265" cy="3291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2AEDFF1-3080-4D5B-9380-8D10FC9EBB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4437" y="1783384"/>
            <a:ext cx="4779905" cy="3291229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57313259-F9BD-4110-88DC-EF468F225852}"/>
              </a:ext>
            </a:extLst>
          </p:cNvPr>
          <p:cNvSpPr txBox="1">
            <a:spLocks/>
          </p:cNvSpPr>
          <p:nvPr/>
        </p:nvSpPr>
        <p:spPr>
          <a:xfrm>
            <a:off x="1735041" y="5366082"/>
            <a:ext cx="8852747" cy="871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800" dirty="0" err="1"/>
              <a:t>Squashing</a:t>
            </a:r>
            <a:r>
              <a:rPr lang="es-ES" sz="1800" dirty="0"/>
              <a:t> </a:t>
            </a:r>
            <a:r>
              <a:rPr lang="es-ES" sz="1800" dirty="0" err="1"/>
              <a:t>by</a:t>
            </a:r>
            <a:r>
              <a:rPr lang="es-ES" sz="1800" dirty="0"/>
              <a:t> </a:t>
            </a:r>
            <a:r>
              <a:rPr lang="es-ES" sz="1800" dirty="0" err="1"/>
              <a:t>projecting</a:t>
            </a:r>
            <a:r>
              <a:rPr lang="es-ES" sz="1800" dirty="0"/>
              <a:t> onto a </a:t>
            </a:r>
            <a:r>
              <a:rPr lang="es-ES" sz="1800" dirty="0" err="1"/>
              <a:t>plane</a:t>
            </a:r>
            <a:r>
              <a:rPr lang="es-ES" sz="1800" dirty="0"/>
              <a:t> | Aplastamiento mediante la proyección sobre un plano</a:t>
            </a:r>
          </a:p>
        </p:txBody>
      </p:sp>
    </p:spTree>
    <p:extLst>
      <p:ext uri="{BB962C8B-B14F-4D97-AF65-F5344CB8AC3E}">
        <p14:creationId xmlns:p14="http://schemas.microsoft.com/office/powerpoint/2010/main" val="30825448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90253"/>
            <a:ext cx="7545405" cy="780281"/>
          </a:xfrm>
        </p:spPr>
        <p:txBody>
          <a:bodyPr/>
          <a:lstStyle/>
          <a:p>
            <a:r>
              <a:rPr lang="es-ES" dirty="0">
                <a:solidFill>
                  <a:srgbClr val="FF0000"/>
                </a:solidFill>
              </a:rPr>
              <a:t>Reducción de dimensionalidad</a:t>
            </a:r>
          </a:p>
        </p:txBody>
      </p:sp>
      <p:pic>
        <p:nvPicPr>
          <p:cNvPr id="3074" name="Picture 2" descr="mls2 0804">
            <a:extLst>
              <a:ext uri="{FF2B5EF4-FFF2-40B4-BE49-F238E27FC236}">
                <a16:creationId xmlns:a16="http://schemas.microsoft.com/office/drawing/2014/main" id="{6E7E8610-5852-4D89-B7F6-ADE1DA70B0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634" y="1783385"/>
            <a:ext cx="4273265" cy="3291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57313259-F9BD-4110-88DC-EF468F225852}"/>
              </a:ext>
            </a:extLst>
          </p:cNvPr>
          <p:cNvSpPr txBox="1">
            <a:spLocks/>
          </p:cNvSpPr>
          <p:nvPr/>
        </p:nvSpPr>
        <p:spPr>
          <a:xfrm>
            <a:off x="3481582" y="5375707"/>
            <a:ext cx="5228836" cy="871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800" dirty="0" err="1"/>
              <a:t>Unrolling</a:t>
            </a:r>
            <a:r>
              <a:rPr lang="es-ES" sz="1800" dirty="0"/>
              <a:t> </a:t>
            </a:r>
            <a:r>
              <a:rPr lang="es-ES" sz="1800" dirty="0" err="1"/>
              <a:t>the</a:t>
            </a:r>
            <a:r>
              <a:rPr lang="es-ES" sz="1800" dirty="0"/>
              <a:t> Swiss roll  | Desenrollando el rollo suizo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137A682-CEF7-4359-9284-6E97FFD8AC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4103" y="1783385"/>
            <a:ext cx="4639657" cy="3291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8757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937" y="230372"/>
            <a:ext cx="10702491" cy="510774"/>
          </a:xfrm>
        </p:spPr>
        <p:txBody>
          <a:bodyPr>
            <a:normAutofit fontScale="90000"/>
          </a:bodyPr>
          <a:lstStyle/>
          <a:p>
            <a:r>
              <a:rPr lang="es-ES" dirty="0">
                <a:solidFill>
                  <a:srgbClr val="FF0000"/>
                </a:solidFill>
              </a:rPr>
              <a:t>No siempre buena idea: depende de datos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7B69C6-33EB-4D58-B7A7-FDB58E4818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6819" y="862803"/>
            <a:ext cx="7448070" cy="5667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9052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000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5254</TotalTime>
  <Words>305</Words>
  <Application>Microsoft Office PowerPoint</Application>
  <PresentationFormat>Widescreen</PresentationFormat>
  <Paragraphs>47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Consolas</vt:lpstr>
      <vt:lpstr>Office Theme</vt:lpstr>
      <vt:lpstr>PCA – Dimensionality Reduction</vt:lpstr>
      <vt:lpstr>Supervisado &amp; No supervisado</vt:lpstr>
      <vt:lpstr>Aumentar dimensionalidad: kernel SVM </vt:lpstr>
      <vt:lpstr>Reducción de dimensionalidad</vt:lpstr>
      <vt:lpstr>Reducción de dimensionalidad</vt:lpstr>
      <vt:lpstr>Reducción de dimensionalidad</vt:lpstr>
      <vt:lpstr>Reducción de dimensionalidad</vt:lpstr>
      <vt:lpstr>Reducción de dimensionalidad</vt:lpstr>
      <vt:lpstr>No siempre buena idea: depende de datos</vt:lpstr>
      <vt:lpstr>PCA: Principal component analysis</vt:lpstr>
      <vt:lpstr>PCA: Principal component analysis</vt:lpstr>
      <vt:lpstr>PCA: Principal component analysis</vt:lpstr>
      <vt:lpstr>PCA: compresión</vt:lpstr>
      <vt:lpstr>Ejemplo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Gabriel VT</dc:creator>
  <cp:lastModifiedBy>Gabriel VT</cp:lastModifiedBy>
  <cp:revision>101</cp:revision>
  <dcterms:created xsi:type="dcterms:W3CDTF">2020-05-12T19:48:30Z</dcterms:created>
  <dcterms:modified xsi:type="dcterms:W3CDTF">2021-06-17T11:45:39Z</dcterms:modified>
</cp:coreProperties>
</file>