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1"/>
  </p:notesMasterIdLst>
  <p:sldIdLst>
    <p:sldId id="271" r:id="rId2"/>
    <p:sldId id="276" r:id="rId3"/>
    <p:sldId id="295" r:id="rId4"/>
    <p:sldId id="297" r:id="rId5"/>
    <p:sldId id="296" r:id="rId6"/>
    <p:sldId id="299" r:id="rId7"/>
    <p:sldId id="300" r:id="rId8"/>
    <p:sldId id="298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14/06/2021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8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0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28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3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</a:t>
            </a:r>
            <a:r>
              <a:rPr lang="es-ES" dirty="0" err="1">
                <a:solidFill>
                  <a:srgbClr val="FF0000"/>
                </a:solidFill>
              </a:rPr>
              <a:t>Concepts</a:t>
            </a:r>
            <a:r>
              <a:rPr lang="es-ES" dirty="0">
                <a:solidFill>
                  <a:srgbClr val="FF0000"/>
                </a:solidFill>
              </a:rPr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regresión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0224"/>
            <a:ext cx="5257800" cy="219799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</a:t>
            </a:r>
            <a:r>
              <a:rPr lang="en-GB" sz="1800" dirty="0" err="1"/>
              <a:t>tienen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valores</a:t>
            </a:r>
            <a:r>
              <a:rPr lang="en-GB" sz="1800" dirty="0"/>
              <a:t> </a:t>
            </a:r>
            <a:r>
              <a:rPr lang="en-GB" sz="1800" dirty="0" err="1"/>
              <a:t>continuos</a:t>
            </a:r>
            <a:r>
              <a:rPr lang="en-GB" sz="1800" dirty="0"/>
              <a:t> (1, 2.3, 5, 6954.2,…).</a:t>
            </a:r>
          </a:p>
          <a:p>
            <a:endParaRPr lang="en-GB" sz="1800" dirty="0"/>
          </a:p>
          <a:p>
            <a:r>
              <a:rPr lang="en-GB" sz="1800" dirty="0"/>
              <a:t>Parten de una </a:t>
            </a:r>
            <a:r>
              <a:rPr lang="en-GB" sz="1800" dirty="0" err="1"/>
              <a:t>fórmula</a:t>
            </a:r>
            <a:r>
              <a:rPr lang="en-GB" sz="1800" dirty="0"/>
              <a:t> para la </a:t>
            </a:r>
            <a:r>
              <a:rPr lang="en-GB" sz="1800" dirty="0" err="1"/>
              <a:t>creación</a:t>
            </a:r>
            <a:r>
              <a:rPr lang="en-GB" sz="1800" dirty="0"/>
              <a:t> de la </a:t>
            </a:r>
            <a:r>
              <a:rPr lang="en-GB" sz="1800" dirty="0" err="1"/>
              <a:t>línea</a:t>
            </a:r>
            <a:r>
              <a:rPr lang="en-GB" sz="1800" dirty="0"/>
              <a:t> o </a:t>
            </a:r>
            <a:r>
              <a:rPr lang="en-GB" sz="1800" dirty="0" err="1"/>
              <a:t>curva</a:t>
            </a:r>
            <a:r>
              <a:rPr lang="en-GB" sz="1800" dirty="0"/>
              <a:t>: </a:t>
            </a:r>
          </a:p>
          <a:p>
            <a:endParaRPr lang="en-GB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 descr="Regresión Polinómica en Python con scikit-learn - IArtificial.net">
            <a:extLst>
              <a:ext uri="{FF2B5EF4-FFF2-40B4-BE49-F238E27FC236}">
                <a16:creationId xmlns:a16="http://schemas.microsoft.com/office/drawing/2014/main" id="{263AD8DE-87B2-4A2B-BCFC-AC8AB881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45" y="3541021"/>
            <a:ext cx="4584746" cy="2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213C1-6319-485F-A50C-7E7B12EA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45" y="534973"/>
            <a:ext cx="4584746" cy="278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6CE7E-CDB2-40C9-BB64-68727395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228" y="4615766"/>
            <a:ext cx="4791744" cy="50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966B8-1CFC-40C0-98B9-49CD964D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67" y="5666749"/>
            <a:ext cx="350568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</a:t>
            </a:r>
            <a:r>
              <a:rPr lang="en-US" sz="1600" i="1" dirty="0" err="1"/>
              <a:t>binaria</a:t>
            </a:r>
            <a:r>
              <a:rPr lang="en-US" sz="1600" dirty="0"/>
              <a:t>: solo hay dos </a:t>
            </a:r>
            <a:r>
              <a:rPr lang="en-US" sz="1600" dirty="0" err="1"/>
              <a:t>clases</a:t>
            </a:r>
            <a:r>
              <a:rPr lang="en-US" sz="1600" dirty="0"/>
              <a:t> </a:t>
            </a:r>
            <a:r>
              <a:rPr lang="en-US" sz="1600" dirty="0" err="1"/>
              <a:t>posibles</a:t>
            </a:r>
            <a:r>
              <a:rPr lang="en-US" sz="1600" dirty="0"/>
              <a:t>. Ejemplo: </a:t>
            </a:r>
            <a:r>
              <a:rPr lang="en-US" sz="1600" dirty="0" err="1"/>
              <a:t>correo</a:t>
            </a:r>
            <a:r>
              <a:rPr lang="en-US" sz="1600" dirty="0"/>
              <a:t> spam o no spam (0 o 1)</a:t>
            </a:r>
          </a:p>
          <a:p>
            <a:pPr lvl="1"/>
            <a:r>
              <a:rPr lang="en-US" sz="1600" i="1" dirty="0" err="1"/>
              <a:t>Clasificación</a:t>
            </a:r>
            <a:r>
              <a:rPr lang="en-US" sz="1600" i="1" dirty="0"/>
              <a:t> multi-</a:t>
            </a:r>
            <a:r>
              <a:rPr lang="en-US" sz="1600" i="1" dirty="0" err="1"/>
              <a:t>clase</a:t>
            </a:r>
            <a:r>
              <a:rPr lang="en-US" sz="1600" dirty="0"/>
              <a:t>: </a:t>
            </a:r>
            <a:r>
              <a:rPr lang="en-US" sz="1600" dirty="0" err="1"/>
              <a:t>más</a:t>
            </a:r>
            <a:r>
              <a:rPr lang="en-US" sz="1600" dirty="0"/>
              <a:t> de dos </a:t>
            </a:r>
            <a:r>
              <a:rPr lang="en-US" sz="1600" dirty="0" err="1"/>
              <a:t>clases</a:t>
            </a:r>
            <a:r>
              <a:rPr lang="en-US" sz="1600" dirty="0"/>
              <a:t>. Ejemplo: </a:t>
            </a:r>
            <a:r>
              <a:rPr lang="en-US" sz="1600" dirty="0" err="1"/>
              <a:t>identificación</a:t>
            </a:r>
            <a:r>
              <a:rPr lang="en-US" sz="1600" dirty="0"/>
              <a:t> de </a:t>
            </a:r>
            <a:r>
              <a:rPr lang="en-US" sz="1600" dirty="0" err="1"/>
              <a:t>dígitos</a:t>
            </a:r>
            <a:r>
              <a:rPr lang="en-US" sz="16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Matriz de confusión: ejemplo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7854"/>
            <a:ext cx="5257800" cy="3191544"/>
          </a:xfrm>
        </p:spPr>
        <p:txBody>
          <a:bodyPr>
            <a:normAutofit/>
          </a:bodyPr>
          <a:lstStyle/>
          <a:p>
            <a:r>
              <a:rPr lang="en-US" sz="1800" dirty="0" err="1"/>
              <a:t>Tenemos</a:t>
            </a:r>
            <a:r>
              <a:rPr lang="en-US" sz="1800" dirty="0"/>
              <a:t> un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clasificación</a:t>
            </a:r>
            <a:r>
              <a:rPr lang="en-US" sz="1800" dirty="0"/>
              <a:t> que </a:t>
            </a:r>
            <a:r>
              <a:rPr lang="en-US" sz="1800" dirty="0" err="1"/>
              <a:t>predice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un </a:t>
            </a:r>
            <a:r>
              <a:rPr lang="en-US" sz="1800" dirty="0" err="1"/>
              <a:t>cliente</a:t>
            </a:r>
            <a:r>
              <a:rPr lang="en-US" sz="1800" dirty="0"/>
              <a:t> al que llama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empresa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interesado</a:t>
            </a:r>
            <a:r>
              <a:rPr lang="en-US" sz="1800" dirty="0"/>
              <a:t> o no </a:t>
            </a:r>
            <a:r>
              <a:rPr lang="en-US" sz="1800" dirty="0" err="1"/>
              <a:t>en</a:t>
            </a:r>
            <a:r>
              <a:rPr lang="en-US" sz="1800" dirty="0"/>
              <a:t> lo que </a:t>
            </a:r>
            <a:r>
              <a:rPr lang="en-US" sz="1800" dirty="0" err="1"/>
              <a:t>ofrecemos</a:t>
            </a:r>
            <a:r>
              <a:rPr lang="en-US" sz="1800" dirty="0"/>
              <a:t>.</a:t>
            </a:r>
            <a:endParaRPr lang="en-US" sz="16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err="1"/>
              <a:t>Realidad</a:t>
            </a:r>
            <a:r>
              <a:rPr lang="en-GB" sz="1800" dirty="0"/>
              <a:t>: </a:t>
            </a:r>
            <a:r>
              <a:rPr lang="en-GB" sz="1800" dirty="0" err="1"/>
              <a:t>contactamos</a:t>
            </a:r>
            <a:r>
              <a:rPr lang="en-GB" sz="1800" dirty="0"/>
              <a:t> a 100 </a:t>
            </a:r>
            <a:r>
              <a:rPr lang="en-GB" sz="1800" dirty="0" err="1"/>
              <a:t>clientes</a:t>
            </a:r>
            <a:r>
              <a:rPr lang="en-GB" sz="1800" dirty="0"/>
              <a:t> y 80 </a:t>
            </a:r>
            <a:r>
              <a:rPr lang="en-GB" sz="1800" dirty="0" err="1"/>
              <a:t>dicen</a:t>
            </a:r>
            <a:r>
              <a:rPr lang="en-GB" sz="1800" dirty="0"/>
              <a:t> que no </a:t>
            </a:r>
            <a:r>
              <a:rPr lang="en-GB" sz="1800" dirty="0" err="1"/>
              <a:t>están</a:t>
            </a:r>
            <a:r>
              <a:rPr lang="en-GB" sz="1800" dirty="0"/>
              <a:t> </a:t>
            </a:r>
            <a:r>
              <a:rPr lang="en-GB" sz="1800" dirty="0" err="1"/>
              <a:t>interesados</a:t>
            </a:r>
            <a:r>
              <a:rPr lang="en-GB" sz="1800" dirty="0"/>
              <a:t> y 20 de </a:t>
            </a:r>
            <a:r>
              <a:rPr lang="en-GB" sz="1800" dirty="0" err="1"/>
              <a:t>ellos</a:t>
            </a:r>
            <a:r>
              <a:rPr lang="en-GB" sz="1800" dirty="0"/>
              <a:t> </a:t>
            </a:r>
            <a:r>
              <a:rPr lang="en-GB" sz="1800" dirty="0" err="1"/>
              <a:t>dicen</a:t>
            </a:r>
            <a:r>
              <a:rPr lang="en-GB" sz="1800" dirty="0"/>
              <a:t> que </a:t>
            </a:r>
            <a:r>
              <a:rPr lang="en-GB" sz="1800" dirty="0" err="1"/>
              <a:t>sí</a:t>
            </a:r>
            <a:r>
              <a:rPr lang="en-GB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B74D8-0EA5-432B-9BD1-3B150A8E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67" y="1611181"/>
            <a:ext cx="4315427" cy="211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94C51-D16E-43C8-BEF7-361C69FD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40" y="4086588"/>
            <a:ext cx="4324954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60F06-000D-4137-95DB-9368222F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408" y="4611723"/>
            <a:ext cx="2819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08557"/>
            <a:ext cx="5257800" cy="4226483"/>
          </a:xfrm>
        </p:spPr>
        <p:txBody>
          <a:bodyPr>
            <a:normAutofit/>
          </a:bodyPr>
          <a:lstStyle/>
          <a:p>
            <a:r>
              <a:rPr lang="en-GB" sz="1800" dirty="0"/>
              <a:t>Precision: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proporción</a:t>
            </a:r>
            <a:r>
              <a:rPr lang="en-GB" sz="1800" dirty="0"/>
              <a:t> de </a:t>
            </a:r>
            <a:r>
              <a:rPr lang="en-GB" sz="1800" dirty="0" err="1"/>
              <a:t>identificaciones</a:t>
            </a:r>
            <a:r>
              <a:rPr lang="en-GB" sz="1800" dirty="0"/>
              <a:t> </a:t>
            </a:r>
            <a:r>
              <a:rPr lang="en-GB" sz="1800" dirty="0" err="1"/>
              <a:t>positivas</a:t>
            </a:r>
            <a:r>
              <a:rPr lang="en-GB" sz="1800" dirty="0"/>
              <a:t> </a:t>
            </a:r>
            <a:r>
              <a:rPr lang="en-GB" sz="1800" dirty="0" err="1"/>
              <a:t>fueron</a:t>
            </a:r>
            <a:r>
              <a:rPr lang="en-GB" sz="1800" dirty="0"/>
              <a:t> </a:t>
            </a:r>
            <a:r>
              <a:rPr lang="en-GB" sz="1800" dirty="0" err="1"/>
              <a:t>correctas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Recall (</a:t>
            </a:r>
            <a:r>
              <a:rPr lang="en-GB" sz="1800" dirty="0" err="1"/>
              <a:t>Exhaustividad</a:t>
            </a:r>
            <a:r>
              <a:rPr lang="en-GB" sz="1800" dirty="0"/>
              <a:t>/</a:t>
            </a:r>
            <a:r>
              <a:rPr lang="en-GB" sz="1800" dirty="0" err="1"/>
              <a:t>Sensibilidad</a:t>
            </a:r>
            <a:r>
              <a:rPr lang="en-GB" sz="1800" dirty="0"/>
              <a:t>): ¿</a:t>
            </a:r>
            <a:r>
              <a:rPr lang="en-GB" sz="1800" dirty="0" err="1"/>
              <a:t>qué</a:t>
            </a:r>
            <a:r>
              <a:rPr lang="en-GB" sz="1800" dirty="0"/>
              <a:t> </a:t>
            </a:r>
            <a:r>
              <a:rPr lang="en-GB" sz="1800" dirty="0" err="1"/>
              <a:t>propoción</a:t>
            </a:r>
            <a:r>
              <a:rPr lang="en-GB" sz="1800" dirty="0"/>
              <a:t> de los </a:t>
            </a:r>
            <a:r>
              <a:rPr lang="en-GB" sz="1800" dirty="0" err="1"/>
              <a:t>positivos</a:t>
            </a:r>
            <a:r>
              <a:rPr lang="en-GB" sz="1800" dirty="0"/>
              <a:t> </a:t>
            </a:r>
            <a:r>
              <a:rPr lang="en-GB" sz="1800" dirty="0" err="1"/>
              <a:t>reales</a:t>
            </a:r>
            <a:r>
              <a:rPr lang="en-GB" sz="1800" dirty="0"/>
              <a:t> ha </a:t>
            </a:r>
            <a:r>
              <a:rPr lang="en-GB" sz="1800" dirty="0" err="1"/>
              <a:t>conseguido</a:t>
            </a:r>
            <a:r>
              <a:rPr lang="en-GB" sz="1800" dirty="0"/>
              <a:t>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correctamente</a:t>
            </a:r>
            <a:r>
              <a:rPr lang="en-GB" sz="1800" dirty="0"/>
              <a:t>?</a:t>
            </a:r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59C48-2C5F-41E2-B5D3-2BC5F9FB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86" y="205191"/>
            <a:ext cx="2875397" cy="1684632"/>
          </a:xfrm>
          <a:prstGeom prst="rect">
            <a:avLst/>
          </a:prstGeom>
        </p:spPr>
      </p:pic>
      <p:pic>
        <p:nvPicPr>
          <p:cNvPr id="2052" name="Picture 4" descr="Precisión (precision)">
            <a:extLst>
              <a:ext uri="{FF2B5EF4-FFF2-40B4-BE49-F238E27FC236}">
                <a16:creationId xmlns:a16="http://schemas.microsoft.com/office/drawing/2014/main" id="{674FC95F-EAE3-4030-9C0E-2840C2A3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12" y="2544126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5DC54-D1D9-4AB7-A7D2-2B7528706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77" y="2609736"/>
            <a:ext cx="2418022" cy="819264"/>
          </a:xfrm>
          <a:prstGeom prst="rect">
            <a:avLst/>
          </a:prstGeom>
        </p:spPr>
      </p:pic>
      <p:pic>
        <p:nvPicPr>
          <p:cNvPr id="2054" name="Picture 6" descr="Exhaustividad (recall)">
            <a:extLst>
              <a:ext uri="{FF2B5EF4-FFF2-40B4-BE49-F238E27FC236}">
                <a16:creationId xmlns:a16="http://schemas.microsoft.com/office/drawing/2014/main" id="{08D798E6-742E-4160-A827-6D232DF2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15" y="4811611"/>
            <a:ext cx="2424514" cy="112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AB3D-7C78-47F5-8A96-60D25A110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38" y="4966305"/>
            <a:ext cx="2410161" cy="819264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3261A4-4249-4CAD-ABBE-D29D0FA2D525}"/>
              </a:ext>
            </a:extLst>
          </p:cNvPr>
          <p:cNvSpPr txBox="1">
            <a:spLocks/>
          </p:cNvSpPr>
          <p:nvPr/>
        </p:nvSpPr>
        <p:spPr>
          <a:xfrm>
            <a:off x="6894928" y="1988647"/>
            <a:ext cx="5257800" cy="422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F1-score: </a:t>
            </a:r>
            <a:r>
              <a:rPr lang="en-US" sz="1800" dirty="0" err="1"/>
              <a:t>combina</a:t>
            </a:r>
            <a:r>
              <a:rPr lang="en-US" sz="1800" dirty="0"/>
              <a:t> precision y recall </a:t>
            </a:r>
            <a:r>
              <a:rPr lang="en-US" sz="1800" dirty="0" err="1"/>
              <a:t>en</a:t>
            </a:r>
            <a:r>
              <a:rPr lang="en-US" sz="1800" dirty="0"/>
              <a:t> un valor: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(score): </a:t>
            </a:r>
            <a:r>
              <a:rPr lang="en-US" sz="1800" dirty="0" err="1"/>
              <a:t>mide</a:t>
            </a:r>
            <a:r>
              <a:rPr lang="en-US" sz="1800" dirty="0"/>
              <a:t> el </a:t>
            </a:r>
            <a:r>
              <a:rPr lang="en-US" sz="1800" dirty="0" err="1"/>
              <a:t>porcentaje</a:t>
            </a:r>
            <a:r>
              <a:rPr lang="en-US" sz="1800" dirty="0"/>
              <a:t> de </a:t>
            </a:r>
            <a:r>
              <a:rPr lang="en-US" sz="1800" dirty="0" err="1"/>
              <a:t>casos</a:t>
            </a:r>
            <a:r>
              <a:rPr lang="en-US" sz="1800" dirty="0"/>
              <a:t> que el </a:t>
            </a:r>
            <a:r>
              <a:rPr lang="en-US" sz="1800" dirty="0" err="1"/>
              <a:t>modelo</a:t>
            </a:r>
            <a:r>
              <a:rPr lang="en-US" sz="1800" dirty="0"/>
              <a:t> ha </a:t>
            </a:r>
            <a:r>
              <a:rPr lang="en-US" sz="1800" dirty="0" err="1"/>
              <a:t>acertado</a:t>
            </a:r>
            <a:r>
              <a:rPr lang="en-US" sz="1800" dirty="0"/>
              <a:t>.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llevar</a:t>
            </a:r>
            <a:r>
              <a:rPr lang="en-US" sz="1800" dirty="0"/>
              <a:t> a </a:t>
            </a:r>
            <a:r>
              <a:rPr lang="en-US" sz="1800" dirty="0" err="1"/>
              <a:t>equivocación</a:t>
            </a:r>
            <a:r>
              <a:rPr lang="en-US" sz="1800" dirty="0"/>
              <a:t> </a:t>
            </a:r>
            <a:r>
              <a:rPr lang="en-US" sz="1800" dirty="0" err="1"/>
              <a:t>dependiendo</a:t>
            </a:r>
            <a:r>
              <a:rPr lang="en-US" sz="1800" dirty="0"/>
              <a:t> de multiples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B2589-9A9A-4C96-BFB0-609EDB05A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899" y="2671657"/>
            <a:ext cx="3248478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177EB-99C3-44C5-9B15-0DAAB283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9899" y="4991229"/>
            <a:ext cx="3420471" cy="7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3091"/>
            <a:ext cx="10515600" cy="4354830"/>
          </a:xfrm>
        </p:spPr>
        <p:txBody>
          <a:bodyPr>
            <a:normAutofit/>
          </a:bodyPr>
          <a:lstStyle/>
          <a:p>
            <a:r>
              <a:rPr lang="es-ES" sz="2400" dirty="0"/>
              <a:t>Supongamos de la existencia de un programa que reconoce perros en fotografías, dicho programa reconoce </a:t>
            </a:r>
            <a:r>
              <a:rPr lang="es-ES" sz="2400" dirty="0">
                <a:solidFill>
                  <a:srgbClr val="FFC000"/>
                </a:solidFill>
              </a:rPr>
              <a:t>7</a:t>
            </a:r>
            <a:r>
              <a:rPr lang="es-ES" sz="2400" dirty="0"/>
              <a:t> perros en una escena que contiene </a:t>
            </a:r>
            <a:r>
              <a:rPr lang="es-ES" sz="2400" dirty="0">
                <a:solidFill>
                  <a:srgbClr val="FFC000"/>
                </a:solidFill>
              </a:rPr>
              <a:t>9</a:t>
            </a:r>
            <a:r>
              <a:rPr lang="es-ES" sz="2400" dirty="0"/>
              <a:t> perros y algunos gatos. Si </a:t>
            </a:r>
            <a:r>
              <a:rPr lang="es-ES" sz="2400" dirty="0">
                <a:solidFill>
                  <a:srgbClr val="FFC000"/>
                </a:solidFill>
              </a:rPr>
              <a:t>4</a:t>
            </a:r>
            <a:r>
              <a:rPr lang="es-ES" sz="2400" dirty="0"/>
              <a:t> de las identificaciones han sido correctas, pero </a:t>
            </a:r>
            <a:r>
              <a:rPr lang="es-ES" sz="2400" dirty="0">
                <a:solidFill>
                  <a:srgbClr val="FFC000"/>
                </a:solidFill>
              </a:rPr>
              <a:t>3</a:t>
            </a:r>
            <a:r>
              <a:rPr lang="es-ES" sz="2400" dirty="0"/>
              <a:t> eran gatos, el programa tendrá una precisión de </a:t>
            </a:r>
            <a:r>
              <a:rPr lang="es-ES" sz="2400" dirty="0">
                <a:solidFill>
                  <a:srgbClr val="FFC000"/>
                </a:solidFill>
              </a:rPr>
              <a:t>4/7</a:t>
            </a:r>
            <a:r>
              <a:rPr lang="es-ES" sz="2400" dirty="0"/>
              <a:t> mientras que posee una sensibilidad de </a:t>
            </a:r>
            <a:r>
              <a:rPr lang="es-ES" sz="2400" dirty="0">
                <a:solidFill>
                  <a:srgbClr val="FFC000"/>
                </a:solidFill>
              </a:rPr>
              <a:t>4/9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Otro ejemplo en el que participa un motor de búsqueda que, ante una consulta dada, retorna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</a:t>
            </a:r>
            <a:r>
              <a:rPr lang="es-ES" sz="2400" dirty="0"/>
              <a:t> páginas de las cuales sólo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  <a:r>
              <a:rPr lang="es-ES" sz="2400" dirty="0"/>
              <a:t> son relevantes dejando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es-ES" sz="2400" dirty="0"/>
              <a:t> páginas relevantes fuera de la búsqueda. Este motor tendrá entonces una precisión de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20/30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2/3</a:t>
            </a:r>
            <a:r>
              <a:rPr lang="es-ES" sz="2400" dirty="0"/>
              <a:t> mientras que su sensibilidad es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20/60</a:t>
            </a:r>
            <a:r>
              <a:rPr lang="es-ES" sz="2400" dirty="0"/>
              <a:t> =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1/3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84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98608"/>
            <a:ext cx="10515600" cy="312791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La situación ideal es aquella en la que existe una precisión y exhaustividad alta (es decir muy cercana a 1). A esta situación se la denomina utilidad teórica. </a:t>
            </a:r>
          </a:p>
          <a:p>
            <a:pPr>
              <a:lnSpc>
                <a:spcPct val="100000"/>
              </a:lnSpc>
            </a:pPr>
            <a:endParaRPr lang="es-ES" sz="2400" dirty="0"/>
          </a:p>
          <a:p>
            <a:pPr>
              <a:lnSpc>
                <a:spcPct val="100000"/>
              </a:lnSpc>
            </a:pPr>
            <a:r>
              <a:rPr lang="es-ES" sz="2400" dirty="0"/>
              <a:t>Suele emplearse los valores de ambas métricas combinadas en una media armónica (inversa a la media aritmética) denominada F-</a:t>
            </a:r>
            <a:r>
              <a:rPr lang="es-ES" sz="2400" dirty="0" err="1"/>
              <a:t>value</a:t>
            </a:r>
            <a:r>
              <a:rPr lang="es-ES" sz="2400" dirty="0"/>
              <a:t>.</a:t>
            </a:r>
            <a:endParaRPr lang="en-GB" sz="2400" dirty="0"/>
          </a:p>
          <a:p>
            <a:endParaRPr lang="en-GB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88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Conceptos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08557"/>
            <a:ext cx="5878287" cy="4226483"/>
          </a:xfrm>
        </p:spPr>
        <p:txBody>
          <a:bodyPr>
            <a:normAutofit/>
          </a:bodyPr>
          <a:lstStyle/>
          <a:p>
            <a:r>
              <a:rPr lang="en-GB" sz="1800" dirty="0"/>
              <a:t>“Bias” de </a:t>
            </a:r>
            <a:r>
              <a:rPr lang="en-GB" sz="1800" dirty="0" err="1"/>
              <a:t>selección</a:t>
            </a:r>
            <a:r>
              <a:rPr lang="en-GB" sz="1800" dirty="0"/>
              <a:t>: </a:t>
            </a:r>
            <a:r>
              <a:rPr lang="en-GB" sz="1800" dirty="0" err="1"/>
              <a:t>occure</a:t>
            </a:r>
            <a:r>
              <a:rPr lang="en-GB" sz="1800" dirty="0"/>
              <a:t> </a:t>
            </a:r>
            <a:r>
              <a:rPr lang="en-GB" sz="1800" dirty="0" err="1"/>
              <a:t>cuando</a:t>
            </a:r>
            <a:r>
              <a:rPr lang="en-GB" sz="1800" dirty="0"/>
              <a:t> </a:t>
            </a:r>
            <a:r>
              <a:rPr lang="en-GB" sz="1800" dirty="0" err="1"/>
              <a:t>obtienes</a:t>
            </a:r>
            <a:r>
              <a:rPr lang="en-GB" sz="1800" dirty="0"/>
              <a:t> una </a:t>
            </a:r>
            <a:r>
              <a:rPr lang="en-GB" sz="1800" dirty="0" err="1"/>
              <a:t>muestra</a:t>
            </a:r>
            <a:r>
              <a:rPr lang="en-GB" sz="1800" dirty="0"/>
              <a:t> de los </a:t>
            </a:r>
            <a:r>
              <a:rPr lang="en-GB" sz="1800" dirty="0" err="1"/>
              <a:t>datos</a:t>
            </a:r>
            <a:r>
              <a:rPr lang="en-GB" sz="1800" dirty="0"/>
              <a:t> que no es </a:t>
            </a:r>
            <a:r>
              <a:rPr lang="en-GB" sz="1800" dirty="0" err="1"/>
              <a:t>representativa</a:t>
            </a:r>
            <a:r>
              <a:rPr lang="en-GB" sz="1800" dirty="0"/>
              <a:t> de la población que </a:t>
            </a:r>
            <a:r>
              <a:rPr lang="en-GB" sz="1800" dirty="0" err="1"/>
              <a:t>quiere</a:t>
            </a:r>
            <a:r>
              <a:rPr lang="en-GB" sz="1800" dirty="0"/>
              <a:t> ser </a:t>
            </a:r>
            <a:r>
              <a:rPr lang="en-GB" sz="1800" dirty="0" err="1"/>
              <a:t>analizada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US" sz="1800" dirty="0"/>
          </a:p>
          <a:p>
            <a:r>
              <a:rPr lang="en-US" sz="1800" dirty="0"/>
              <a:t>ROC-Curve: es una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gráfica</a:t>
            </a:r>
            <a:r>
              <a:rPr lang="en-US" sz="1800" dirty="0"/>
              <a:t> del </a:t>
            </a:r>
            <a:r>
              <a:rPr lang="en-US" sz="1800" dirty="0" err="1"/>
              <a:t>contraste</a:t>
            </a:r>
            <a:r>
              <a:rPr lang="en-US" sz="1800" dirty="0"/>
              <a:t> entre los true positives y los false positives.  </a:t>
            </a:r>
            <a:r>
              <a:rPr lang="en-US" sz="1800" dirty="0" err="1"/>
              <a:t>Normalmente</a:t>
            </a:r>
            <a:r>
              <a:rPr lang="en-US" sz="1800" dirty="0"/>
              <a:t> es </a:t>
            </a:r>
            <a:r>
              <a:rPr lang="en-US" sz="1800" dirty="0" err="1"/>
              <a:t>usado</a:t>
            </a:r>
            <a:r>
              <a:rPr lang="en-US" sz="1800" dirty="0"/>
              <a:t> para </a:t>
            </a:r>
            <a:r>
              <a:rPr lang="en-US" sz="1800" dirty="0" err="1"/>
              <a:t>descartar</a:t>
            </a:r>
            <a:r>
              <a:rPr lang="en-US" sz="1800" dirty="0"/>
              <a:t> </a:t>
            </a:r>
            <a:r>
              <a:rPr lang="en-US" sz="1800" dirty="0" err="1"/>
              <a:t>modelos</a:t>
            </a:r>
            <a:r>
              <a:rPr lang="en-US" sz="1800" dirty="0"/>
              <a:t> que </a:t>
            </a:r>
            <a:r>
              <a:rPr lang="en-US" sz="1800" dirty="0" err="1"/>
              <a:t>tienden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hacia</a:t>
            </a:r>
            <a:r>
              <a:rPr lang="en-US" sz="1800" dirty="0"/>
              <a:t> los </a:t>
            </a:r>
            <a:r>
              <a:rPr lang="en-US" sz="1800" dirty="0" err="1"/>
              <a:t>falsos</a:t>
            </a:r>
            <a:r>
              <a:rPr lang="en-US" sz="1800" dirty="0"/>
              <a:t> </a:t>
            </a:r>
            <a:r>
              <a:rPr lang="en-US" sz="1800" dirty="0" err="1"/>
              <a:t>positivos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02E74-A438-497C-AFFF-F2833F69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31" y="1447949"/>
            <a:ext cx="4393417" cy="43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4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459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– Concepts v2</vt:lpstr>
      <vt:lpstr>Algoritmos de regresión</vt:lpstr>
      <vt:lpstr>Algoritmos de clasificación</vt:lpstr>
      <vt:lpstr>Matriz de confusión: ejemplo</vt:lpstr>
      <vt:lpstr>Conceptos</vt:lpstr>
      <vt:lpstr>Conceptos</vt:lpstr>
      <vt:lpstr>Conceptos</vt:lpstr>
      <vt:lpstr>Conceptos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79</cp:revision>
  <dcterms:created xsi:type="dcterms:W3CDTF">2020-05-12T19:48:30Z</dcterms:created>
  <dcterms:modified xsi:type="dcterms:W3CDTF">2021-06-14T07:54:06Z</dcterms:modified>
</cp:coreProperties>
</file>