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2"/>
  </p:notesMasterIdLst>
  <p:sldIdLst>
    <p:sldId id="271" r:id="rId2"/>
    <p:sldId id="283" r:id="rId3"/>
    <p:sldId id="276" r:id="rId4"/>
    <p:sldId id="294" r:id="rId5"/>
    <p:sldId id="291" r:id="rId6"/>
    <p:sldId id="298" r:id="rId7"/>
    <p:sldId id="295" r:id="rId8"/>
    <p:sldId id="296" r:id="rId9"/>
    <p:sldId id="297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75" d="100"/>
          <a:sy n="75" d="100"/>
        </p:scale>
        <p:origin x="11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14/06/2021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4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7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84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239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20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13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</a:t>
            </a:r>
            <a:r>
              <a:rPr lang="es-ES" dirty="0" err="1">
                <a:solidFill>
                  <a:srgbClr val="FF0000"/>
                </a:solidFill>
              </a:rPr>
              <a:t>Decission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Trees</a:t>
            </a:r>
            <a:r>
              <a:rPr lang="es-ES" dirty="0">
                <a:solidFill>
                  <a:srgbClr val="FF0000"/>
                </a:solidFill>
              </a:rPr>
              <a:t> &amp; </a:t>
            </a:r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machine learning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0C21D-17FE-4B40-A594-A24E135A7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918736"/>
            <a:ext cx="5715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regresión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0224"/>
            <a:ext cx="5257800" cy="219799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tienen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valores</a:t>
            </a:r>
            <a:r>
              <a:rPr lang="en-GB" sz="1800" dirty="0"/>
              <a:t> </a:t>
            </a:r>
            <a:r>
              <a:rPr lang="en-GB" sz="1800" dirty="0" err="1"/>
              <a:t>continuos</a:t>
            </a:r>
            <a:r>
              <a:rPr lang="en-GB" sz="1800" dirty="0"/>
              <a:t> (1, 2.3, 5, 6954.2,…).</a:t>
            </a:r>
          </a:p>
          <a:p>
            <a:endParaRPr lang="en-GB" sz="1800" dirty="0"/>
          </a:p>
          <a:p>
            <a:r>
              <a:rPr lang="en-GB" sz="1800" dirty="0"/>
              <a:t>Parten de una </a:t>
            </a:r>
            <a:r>
              <a:rPr lang="en-GB" sz="1800" dirty="0" err="1"/>
              <a:t>fórmula</a:t>
            </a:r>
            <a:r>
              <a:rPr lang="en-GB" sz="1800" dirty="0"/>
              <a:t> para la </a:t>
            </a:r>
            <a:r>
              <a:rPr lang="en-GB" sz="1800" dirty="0" err="1"/>
              <a:t>creación</a:t>
            </a:r>
            <a:r>
              <a:rPr lang="en-GB" sz="1800" dirty="0"/>
              <a:t> de la </a:t>
            </a:r>
            <a:r>
              <a:rPr lang="en-GB" sz="1800" dirty="0" err="1"/>
              <a:t>línea</a:t>
            </a:r>
            <a:r>
              <a:rPr lang="en-GB" sz="1800" dirty="0"/>
              <a:t> o </a:t>
            </a:r>
            <a:r>
              <a:rPr lang="en-GB" sz="1800" dirty="0" err="1"/>
              <a:t>curva</a:t>
            </a:r>
            <a:r>
              <a:rPr lang="en-GB" sz="1800" dirty="0"/>
              <a:t>: </a:t>
            </a:r>
          </a:p>
          <a:p>
            <a:endParaRPr lang="en-GB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 descr="Regresión Polinómica en Python con scikit-learn - IArtificial.net">
            <a:extLst>
              <a:ext uri="{FF2B5EF4-FFF2-40B4-BE49-F238E27FC236}">
                <a16:creationId xmlns:a16="http://schemas.microsoft.com/office/drawing/2014/main" id="{263AD8DE-87B2-4A2B-BCFC-AC8AB881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45" y="3541021"/>
            <a:ext cx="4584746" cy="27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213C1-6319-485F-A50C-7E7B12EA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945" y="534973"/>
            <a:ext cx="4584746" cy="278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6CE7E-CDB2-40C9-BB64-687273954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28" y="4615766"/>
            <a:ext cx="479174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966B8-1CFC-40C0-98B9-49CD964D5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367" y="5666749"/>
            <a:ext cx="350568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</a:t>
            </a:r>
            <a:r>
              <a:rPr lang="en-US" sz="1600" i="1" dirty="0" err="1"/>
              <a:t>binaria</a:t>
            </a:r>
            <a:r>
              <a:rPr lang="en-US" sz="1600" dirty="0"/>
              <a:t>: solo hay dos </a:t>
            </a:r>
            <a:r>
              <a:rPr lang="en-US" sz="1600" dirty="0" err="1"/>
              <a:t>clases</a:t>
            </a:r>
            <a:r>
              <a:rPr lang="en-US" sz="1600" dirty="0"/>
              <a:t> </a:t>
            </a:r>
            <a:r>
              <a:rPr lang="en-US" sz="1600" dirty="0" err="1"/>
              <a:t>posibles</a:t>
            </a:r>
            <a:r>
              <a:rPr lang="en-US" sz="1600" dirty="0"/>
              <a:t>. Ejemplo: </a:t>
            </a:r>
            <a:r>
              <a:rPr lang="en-US" sz="1600" dirty="0" err="1"/>
              <a:t>correo</a:t>
            </a:r>
            <a:r>
              <a:rPr lang="en-US" sz="1600" dirty="0"/>
              <a:t> spam o no spam (0 o 1)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multi-</a:t>
            </a:r>
            <a:r>
              <a:rPr lang="en-US" sz="1600" i="1" dirty="0" err="1"/>
              <a:t>clase</a:t>
            </a:r>
            <a:r>
              <a:rPr lang="en-US" sz="1600" dirty="0"/>
              <a:t>: </a:t>
            </a:r>
            <a:r>
              <a:rPr lang="en-US" sz="1600" dirty="0" err="1"/>
              <a:t>más</a:t>
            </a:r>
            <a:r>
              <a:rPr lang="en-US" sz="1600" dirty="0"/>
              <a:t> de dos </a:t>
            </a:r>
            <a:r>
              <a:rPr lang="en-US" sz="1600" dirty="0" err="1"/>
              <a:t>clases</a:t>
            </a:r>
            <a:r>
              <a:rPr lang="en-US" sz="1600" dirty="0"/>
              <a:t>. Ejemplo: </a:t>
            </a:r>
            <a:r>
              <a:rPr lang="en-US" sz="1600" dirty="0" err="1"/>
              <a:t>identificación</a:t>
            </a:r>
            <a:r>
              <a:rPr lang="en-US" sz="1600" dirty="0"/>
              <a:t> de </a:t>
            </a:r>
            <a:r>
              <a:rPr lang="en-US" sz="1600" dirty="0" err="1"/>
              <a:t>dígitos</a:t>
            </a:r>
            <a:r>
              <a:rPr lang="en-US" sz="16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44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Decision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Trees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021"/>
            <a:ext cx="5257800" cy="4129049"/>
          </a:xfrm>
        </p:spPr>
        <p:txBody>
          <a:bodyPr>
            <a:normAutofit/>
          </a:bodyPr>
          <a:lstStyle/>
          <a:p>
            <a:r>
              <a:rPr lang="en-GB" sz="1800" dirty="0" err="1"/>
              <a:t>Puede</a:t>
            </a:r>
            <a:r>
              <a:rPr lang="en-GB" sz="1800" dirty="0"/>
              <a:t> ser </a:t>
            </a:r>
            <a:r>
              <a:rPr lang="en-GB" sz="1800" dirty="0" err="1"/>
              <a:t>usado</a:t>
            </a:r>
            <a:r>
              <a:rPr lang="en-GB" sz="1800" dirty="0"/>
              <a:t> tanto para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clasificación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/>
              <a:t>Es una simple </a:t>
            </a:r>
            <a:r>
              <a:rPr lang="en-GB" sz="1800" dirty="0" err="1"/>
              <a:t>serie</a:t>
            </a:r>
            <a:r>
              <a:rPr lang="en-GB" sz="1800" dirty="0"/>
              <a:t> de </a:t>
            </a:r>
            <a:r>
              <a:rPr lang="en-GB" sz="1800" dirty="0" err="1"/>
              <a:t>decisiones</a:t>
            </a:r>
            <a:r>
              <a:rPr lang="en-GB" sz="1800" dirty="0"/>
              <a:t> </a:t>
            </a:r>
            <a:r>
              <a:rPr lang="en-GB" sz="1800" dirty="0" err="1"/>
              <a:t>secuenciales</a:t>
            </a:r>
            <a:r>
              <a:rPr lang="en-GB" sz="1800" dirty="0"/>
              <a:t> con el </a:t>
            </a:r>
            <a:r>
              <a:rPr lang="en-GB" sz="1800" dirty="0" err="1"/>
              <a:t>objetivo</a:t>
            </a:r>
            <a:r>
              <a:rPr lang="en-GB" sz="1800" dirty="0"/>
              <a:t> de </a:t>
            </a:r>
            <a:r>
              <a:rPr lang="en-GB" sz="1800" dirty="0" err="1"/>
              <a:t>alcanzar</a:t>
            </a:r>
            <a:r>
              <a:rPr lang="en-GB" sz="1800" dirty="0"/>
              <a:t> </a:t>
            </a:r>
            <a:r>
              <a:rPr lang="en-GB" sz="1800" dirty="0" err="1"/>
              <a:t>algún</a:t>
            </a:r>
            <a:r>
              <a:rPr lang="en-GB" sz="1800" dirty="0"/>
              <a:t> </a:t>
            </a:r>
            <a:r>
              <a:rPr lang="en-GB" sz="1800" dirty="0" err="1"/>
              <a:t>resultado</a:t>
            </a:r>
            <a:r>
              <a:rPr lang="en-GB" sz="1800" dirty="0"/>
              <a:t> final.</a:t>
            </a:r>
          </a:p>
          <a:p>
            <a:endParaRPr lang="en-GB" sz="1800" dirty="0"/>
          </a:p>
          <a:p>
            <a:r>
              <a:rPr lang="en-GB" sz="1800" dirty="0"/>
              <a:t>Los components son: la </a:t>
            </a:r>
            <a:r>
              <a:rPr lang="en-GB" sz="1800" dirty="0" err="1"/>
              <a:t>raíz</a:t>
            </a:r>
            <a:r>
              <a:rPr lang="en-GB" sz="1800" dirty="0"/>
              <a:t>, las </a:t>
            </a:r>
            <a:r>
              <a:rPr lang="en-GB" sz="1800" dirty="0" err="1"/>
              <a:t>ramas</a:t>
            </a:r>
            <a:r>
              <a:rPr lang="en-GB" sz="1800" dirty="0"/>
              <a:t>, los </a:t>
            </a:r>
            <a:r>
              <a:rPr lang="en-GB" sz="1800" dirty="0" err="1"/>
              <a:t>nodos</a:t>
            </a:r>
            <a:r>
              <a:rPr lang="en-GB" sz="1800" dirty="0"/>
              <a:t> y las </a:t>
            </a:r>
            <a:r>
              <a:rPr lang="en-GB" sz="1800" dirty="0" err="1"/>
              <a:t>hojas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 err="1"/>
              <a:t>En</a:t>
            </a:r>
            <a:r>
              <a:rPr lang="en-GB" sz="1800" dirty="0"/>
              <a:t> la imagen, </a:t>
            </a:r>
            <a:r>
              <a:rPr lang="en-GB" sz="1800" dirty="0" err="1"/>
              <a:t>vemos</a:t>
            </a:r>
            <a:r>
              <a:rPr lang="en-GB" sz="1800" dirty="0"/>
              <a:t> un </a:t>
            </a:r>
            <a:r>
              <a:rPr lang="en-GB" sz="1800" dirty="0" err="1"/>
              <a:t>ejemplo</a:t>
            </a:r>
            <a:r>
              <a:rPr lang="en-GB" sz="1800" dirty="0"/>
              <a:t> de un árbol de </a:t>
            </a:r>
            <a:r>
              <a:rPr lang="en-GB" sz="1800" dirty="0" err="1"/>
              <a:t>decisión</a:t>
            </a:r>
            <a:r>
              <a:rPr lang="en-GB" sz="1800" dirty="0"/>
              <a:t> </a:t>
            </a:r>
            <a:r>
              <a:rPr lang="en-GB" sz="1800" dirty="0" err="1"/>
              <a:t>orientado</a:t>
            </a:r>
            <a:r>
              <a:rPr lang="en-GB" sz="1800" dirty="0"/>
              <a:t> a la </a:t>
            </a:r>
            <a:r>
              <a:rPr lang="en-GB" sz="1800" dirty="0" err="1"/>
              <a:t>clasificación</a:t>
            </a:r>
            <a:r>
              <a:rPr lang="en-GB" sz="1800" dirty="0"/>
              <a:t> de dos </a:t>
            </a:r>
            <a:r>
              <a:rPr lang="en-GB" sz="1800" dirty="0" err="1"/>
              <a:t>clases</a:t>
            </a:r>
            <a:r>
              <a:rPr lang="en-GB" sz="1800" dirty="0"/>
              <a:t>(Small/Big).</a:t>
            </a:r>
          </a:p>
        </p:txBody>
      </p:sp>
      <p:pic>
        <p:nvPicPr>
          <p:cNvPr id="2050" name="Picture 2" descr="decision tree loan approval">
            <a:extLst>
              <a:ext uri="{FF2B5EF4-FFF2-40B4-BE49-F238E27FC236}">
                <a16:creationId xmlns:a16="http://schemas.microsoft.com/office/drawing/2014/main" id="{389A8806-2233-4571-B1A4-A95567766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712" y="1924021"/>
            <a:ext cx="5327505" cy="34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Regression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Trees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8A905-4F46-4A89-A26E-38C256E4A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7814"/>
            <a:ext cx="5181600" cy="1960764"/>
          </a:xfrm>
        </p:spPr>
        <p:txBody>
          <a:bodyPr>
            <a:normAutofit/>
          </a:bodyPr>
          <a:lstStyle/>
          <a:p>
            <a:r>
              <a:rPr lang="es-ES" sz="1800" dirty="0"/>
              <a:t>En un árbol de regresión, las salidas son números “continuos”. </a:t>
            </a:r>
          </a:p>
          <a:p>
            <a:endParaRPr lang="es-ES" sz="1800" dirty="0"/>
          </a:p>
          <a:p>
            <a:r>
              <a:rPr lang="es-ES" sz="1800" dirty="0"/>
              <a:t>Las preguntas/comprobaciones son con números continuos a partir de entradas numéricas.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0E715-FC81-491C-A452-F23B5B49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95" y="2022761"/>
            <a:ext cx="5181600" cy="36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1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021"/>
            <a:ext cx="5257800" cy="4129049"/>
          </a:xfrm>
        </p:spPr>
        <p:txBody>
          <a:bodyPr>
            <a:normAutofit/>
          </a:bodyPr>
          <a:lstStyle/>
          <a:p>
            <a:r>
              <a:rPr lang="en-GB" sz="1800" dirty="0" err="1"/>
              <a:t>Algunas</a:t>
            </a:r>
            <a:r>
              <a:rPr lang="en-GB" sz="1800" dirty="0"/>
              <a:t> </a:t>
            </a:r>
            <a:r>
              <a:rPr lang="en-GB" sz="1800" dirty="0" err="1"/>
              <a:t>veces</a:t>
            </a:r>
            <a:r>
              <a:rPr lang="en-GB" sz="1800" dirty="0"/>
              <a:t>, no es </a:t>
            </a:r>
            <a:r>
              <a:rPr lang="en-GB" sz="1800" dirty="0" err="1"/>
              <a:t>suficiente</a:t>
            </a:r>
            <a:r>
              <a:rPr lang="en-GB" sz="1800" dirty="0"/>
              <a:t> con un solo árbol de decision o </a:t>
            </a:r>
            <a:r>
              <a:rPr lang="en-GB" sz="1800" dirty="0" err="1"/>
              <a:t>regresión</a:t>
            </a:r>
            <a:r>
              <a:rPr lang="en-GB" sz="1800" dirty="0"/>
              <a:t>. Por </a:t>
            </a:r>
            <a:r>
              <a:rPr lang="en-GB" sz="1800" dirty="0" err="1"/>
              <a:t>ello</a:t>
            </a:r>
            <a:r>
              <a:rPr lang="en-GB" sz="1800" dirty="0"/>
              <a:t>, </a:t>
            </a:r>
            <a:r>
              <a:rPr lang="en-GB" sz="1800" dirty="0" err="1"/>
              <a:t>tenemos</a:t>
            </a:r>
            <a:r>
              <a:rPr lang="en-GB" sz="1800" dirty="0"/>
              <a:t> los bosques.</a:t>
            </a:r>
          </a:p>
          <a:p>
            <a:endParaRPr lang="en-GB" sz="1800" dirty="0"/>
          </a:p>
          <a:p>
            <a:r>
              <a:rPr lang="en-GB" sz="1800" dirty="0"/>
              <a:t>Los </a:t>
            </a:r>
            <a:r>
              <a:rPr lang="en-GB" sz="1800" dirty="0" err="1"/>
              <a:t>árboles</a:t>
            </a:r>
            <a:r>
              <a:rPr lang="en-GB" sz="1800" dirty="0"/>
              <a:t> </a:t>
            </a:r>
            <a:r>
              <a:rPr lang="en-GB" sz="1800" dirty="0" err="1"/>
              <a:t>aleatorios</a:t>
            </a:r>
            <a:r>
              <a:rPr lang="en-GB" sz="1800" dirty="0"/>
              <a:t> es un </a:t>
            </a:r>
            <a:r>
              <a:rPr lang="en-GB" sz="1800" dirty="0" err="1"/>
              <a:t>algorimo</a:t>
            </a:r>
            <a:r>
              <a:rPr lang="en-GB" sz="1800" dirty="0"/>
              <a:t> de ML que </a:t>
            </a:r>
            <a:r>
              <a:rPr lang="en-GB" sz="1800" dirty="0" err="1"/>
              <a:t>aprovecha</a:t>
            </a:r>
            <a:r>
              <a:rPr lang="en-GB" sz="1800" dirty="0"/>
              <a:t> el </a:t>
            </a:r>
            <a:r>
              <a:rPr lang="en-GB" sz="1800" dirty="0" err="1"/>
              <a:t>poder</a:t>
            </a:r>
            <a:r>
              <a:rPr lang="en-GB" sz="1800" dirty="0"/>
              <a:t> de </a:t>
            </a:r>
            <a:r>
              <a:rPr lang="en-GB" sz="1800" dirty="0" err="1"/>
              <a:t>múltiples</a:t>
            </a:r>
            <a:r>
              <a:rPr lang="en-GB" sz="1800" dirty="0"/>
              <a:t> </a:t>
            </a:r>
            <a:r>
              <a:rPr lang="en-GB" sz="1800" dirty="0" err="1"/>
              <a:t>árboles</a:t>
            </a:r>
            <a:r>
              <a:rPr lang="en-GB" sz="1800" dirty="0"/>
              <a:t> de </a:t>
            </a:r>
            <a:r>
              <a:rPr lang="en-GB" sz="1800" dirty="0" err="1"/>
              <a:t>decisión</a:t>
            </a:r>
            <a:r>
              <a:rPr lang="en-GB" sz="1800" dirty="0"/>
              <a:t> para </a:t>
            </a:r>
            <a:r>
              <a:rPr lang="en-GB" sz="1800" dirty="0" err="1"/>
              <a:t>tomar</a:t>
            </a:r>
            <a:r>
              <a:rPr lang="en-GB" sz="1800" dirty="0"/>
              <a:t> </a:t>
            </a:r>
            <a:r>
              <a:rPr lang="en-GB" sz="1800" dirty="0" err="1"/>
              <a:t>decisiones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/>
              <a:t>¿Por </a:t>
            </a:r>
            <a:r>
              <a:rPr lang="en-GB" sz="1800" dirty="0" err="1"/>
              <a:t>qué</a:t>
            </a:r>
            <a:r>
              <a:rPr lang="en-GB" sz="1800" dirty="0"/>
              <a:t> </a:t>
            </a:r>
            <a:r>
              <a:rPr lang="en-GB" sz="1800" dirty="0" err="1"/>
              <a:t>aleatorio</a:t>
            </a:r>
            <a:r>
              <a:rPr lang="en-GB" sz="1800" dirty="0"/>
              <a:t>? </a:t>
            </a:r>
            <a:r>
              <a:rPr lang="en-GB" sz="1800" dirty="0" err="1"/>
              <a:t>Porque</a:t>
            </a:r>
            <a:r>
              <a:rPr lang="en-GB" sz="1800" dirty="0"/>
              <a:t> </a:t>
            </a:r>
            <a:r>
              <a:rPr lang="en-GB" sz="1800" dirty="0" err="1"/>
              <a:t>va</a:t>
            </a:r>
            <a:r>
              <a:rPr lang="en-GB" sz="1800" dirty="0"/>
              <a:t> </a:t>
            </a:r>
            <a:r>
              <a:rPr lang="en-GB" sz="1800" dirty="0" err="1"/>
              <a:t>creando</a:t>
            </a:r>
            <a:r>
              <a:rPr lang="en-GB" sz="1800" dirty="0"/>
              <a:t> </a:t>
            </a:r>
            <a:r>
              <a:rPr lang="en-GB" sz="1800" dirty="0" err="1"/>
              <a:t>aleatoriamente</a:t>
            </a:r>
            <a:r>
              <a:rPr lang="en-GB" sz="1800" dirty="0"/>
              <a:t> los </a:t>
            </a:r>
            <a:r>
              <a:rPr lang="en-GB" sz="1800" dirty="0" err="1"/>
              <a:t>árboles</a:t>
            </a:r>
            <a:r>
              <a:rPr lang="en-GB" sz="1800" dirty="0"/>
              <a:t> de </a:t>
            </a:r>
            <a:r>
              <a:rPr lang="en-GB" sz="1800" dirty="0" err="1"/>
              <a:t>decisión</a:t>
            </a:r>
            <a:r>
              <a:rPr lang="en-GB" sz="1800" dirty="0"/>
              <a:t>. </a:t>
            </a:r>
          </a:p>
          <a:p>
            <a:endParaRPr lang="en-GB" sz="1800" dirty="0"/>
          </a:p>
          <a:p>
            <a:r>
              <a:rPr lang="en-GB" sz="1800" dirty="0" err="1"/>
              <a:t>Cada</a:t>
            </a:r>
            <a:r>
              <a:rPr lang="en-GB" sz="1800" dirty="0"/>
              <a:t> </a:t>
            </a:r>
            <a:r>
              <a:rPr lang="en-GB" sz="1800" dirty="0" err="1"/>
              <a:t>nodo</a:t>
            </a:r>
            <a:r>
              <a:rPr lang="en-GB" sz="1800" dirty="0"/>
              <a:t> de </a:t>
            </a:r>
            <a:r>
              <a:rPr lang="en-GB" sz="1800" dirty="0" err="1"/>
              <a:t>cada</a:t>
            </a:r>
            <a:r>
              <a:rPr lang="en-GB" sz="1800" dirty="0"/>
              <a:t> árbol de </a:t>
            </a:r>
            <a:r>
              <a:rPr lang="en-GB" sz="1800" dirty="0" err="1"/>
              <a:t>decisión</a:t>
            </a:r>
            <a:r>
              <a:rPr lang="en-GB" sz="1800" dirty="0"/>
              <a:t> </a:t>
            </a:r>
            <a:r>
              <a:rPr lang="en-GB" sz="1800" dirty="0" err="1"/>
              <a:t>trabaja</a:t>
            </a:r>
            <a:r>
              <a:rPr lang="en-GB" sz="1800" dirty="0"/>
              <a:t> de forma </a:t>
            </a:r>
            <a:r>
              <a:rPr lang="en-GB" sz="1800" dirty="0" err="1"/>
              <a:t>aleatoria</a:t>
            </a:r>
            <a:r>
              <a:rPr lang="en-GB" sz="1800" dirty="0"/>
              <a:t> con un conjunto de </a:t>
            </a:r>
            <a:r>
              <a:rPr lang="en-GB" sz="1800" dirty="0" err="1"/>
              <a:t>características</a:t>
            </a:r>
            <a:r>
              <a:rPr lang="en-GB" sz="1800" dirty="0"/>
              <a:t> para </a:t>
            </a:r>
            <a:r>
              <a:rPr lang="en-GB" sz="1800" dirty="0" err="1"/>
              <a:t>calcular</a:t>
            </a:r>
            <a:r>
              <a:rPr lang="en-GB" sz="1800" dirty="0"/>
              <a:t> los outputs.</a:t>
            </a:r>
          </a:p>
        </p:txBody>
      </p:sp>
      <p:pic>
        <p:nvPicPr>
          <p:cNvPr id="3074" name="Picture 2" descr="random forest ensemble">
            <a:extLst>
              <a:ext uri="{FF2B5EF4-FFF2-40B4-BE49-F238E27FC236}">
                <a16:creationId xmlns:a16="http://schemas.microsoft.com/office/drawing/2014/main" id="{40D3D948-2246-4138-A7B1-382564AC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45" y="1924021"/>
            <a:ext cx="5257801" cy="35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07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64250"/>
            <a:ext cx="5257800" cy="2702408"/>
          </a:xfrm>
        </p:spPr>
        <p:txBody>
          <a:bodyPr>
            <a:normAutofit/>
          </a:bodyPr>
          <a:lstStyle/>
          <a:p>
            <a:r>
              <a:rPr lang="en-GB" sz="1800" dirty="0"/>
              <a:t>El </a:t>
            </a:r>
            <a:r>
              <a:rPr lang="en-GB" sz="1800" dirty="0" err="1"/>
              <a:t>proceso</a:t>
            </a:r>
            <a:r>
              <a:rPr lang="en-GB" sz="1800" dirty="0"/>
              <a:t> de </a:t>
            </a:r>
            <a:r>
              <a:rPr lang="en-GB" sz="1800" dirty="0" err="1"/>
              <a:t>combinar</a:t>
            </a:r>
            <a:r>
              <a:rPr lang="en-GB" sz="1800" dirty="0"/>
              <a:t> la </a:t>
            </a:r>
            <a:r>
              <a:rPr lang="en-GB" sz="1800" dirty="0" err="1"/>
              <a:t>salida</a:t>
            </a:r>
            <a:r>
              <a:rPr lang="en-GB" sz="1800" dirty="0"/>
              <a:t> de </a:t>
            </a:r>
            <a:r>
              <a:rPr lang="en-GB" sz="1800" dirty="0" err="1"/>
              <a:t>múltiples</a:t>
            </a:r>
            <a:r>
              <a:rPr lang="en-GB" sz="1800" dirty="0"/>
              <a:t> e </a:t>
            </a:r>
            <a:r>
              <a:rPr lang="en-GB" sz="1800" dirty="0" err="1"/>
              <a:t>individuales</a:t>
            </a:r>
            <a:r>
              <a:rPr lang="en-GB" sz="1800" dirty="0"/>
              <a:t> </a:t>
            </a:r>
            <a:r>
              <a:rPr lang="en-GB" sz="1800" dirty="0" err="1"/>
              <a:t>modelos</a:t>
            </a:r>
            <a:r>
              <a:rPr lang="en-GB" sz="1800" dirty="0"/>
              <a:t> se </a:t>
            </a:r>
            <a:r>
              <a:rPr lang="en-GB" sz="1800" dirty="0" err="1"/>
              <a:t>conoce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“Ensemble Learning”. </a:t>
            </a:r>
          </a:p>
          <a:p>
            <a:endParaRPr lang="en-GB" sz="1800" dirty="0"/>
          </a:p>
          <a:p>
            <a:r>
              <a:rPr lang="en-GB" sz="1800" dirty="0" err="1"/>
              <a:t>En</a:t>
            </a:r>
            <a:r>
              <a:rPr lang="en-GB" sz="1800" dirty="0"/>
              <a:t> la </a:t>
            </a:r>
            <a:r>
              <a:rPr lang="en-GB" sz="1800" dirty="0" err="1"/>
              <a:t>salida</a:t>
            </a:r>
            <a:r>
              <a:rPr lang="en-GB" sz="1800" dirty="0"/>
              <a:t> final con </a:t>
            </a:r>
            <a:r>
              <a:rPr lang="en-GB" sz="1800" dirty="0" err="1"/>
              <a:t>todos</a:t>
            </a:r>
            <a:r>
              <a:rPr lang="en-GB" sz="1800" dirty="0"/>
              <a:t> los </a:t>
            </a:r>
            <a:r>
              <a:rPr lang="en-GB" sz="1800" dirty="0" err="1"/>
              <a:t>resultados</a:t>
            </a:r>
            <a:r>
              <a:rPr lang="en-GB" sz="1800" dirty="0"/>
              <a:t> de </a:t>
            </a:r>
            <a:r>
              <a:rPr lang="en-GB" sz="1800" dirty="0" err="1"/>
              <a:t>cada</a:t>
            </a:r>
            <a:r>
              <a:rPr lang="en-GB" sz="1800" dirty="0"/>
              <a:t> uno de los </a:t>
            </a:r>
            <a:r>
              <a:rPr lang="en-GB" sz="1800" dirty="0" err="1"/>
              <a:t>árboles</a:t>
            </a:r>
            <a:r>
              <a:rPr lang="en-GB" sz="1800" dirty="0"/>
              <a:t> de </a:t>
            </a:r>
            <a:r>
              <a:rPr lang="en-GB" sz="1800" dirty="0" err="1"/>
              <a:t>decisión</a:t>
            </a:r>
            <a:r>
              <a:rPr lang="en-GB" sz="1800" dirty="0"/>
              <a:t>, se </a:t>
            </a:r>
            <a:r>
              <a:rPr lang="en-GB" sz="1800" dirty="0" err="1"/>
              <a:t>elige</a:t>
            </a:r>
            <a:r>
              <a:rPr lang="en-GB" sz="1800" dirty="0"/>
              <a:t>/</a:t>
            </a:r>
            <a:r>
              <a:rPr lang="en-GB" sz="1800" dirty="0" err="1"/>
              <a:t>vota</a:t>
            </a:r>
            <a:r>
              <a:rPr lang="en-GB" sz="1800" dirty="0"/>
              <a:t> el </a:t>
            </a:r>
            <a:r>
              <a:rPr lang="en-GB" sz="1800" dirty="0" err="1"/>
              <a:t>mejor</a:t>
            </a:r>
            <a:r>
              <a:rPr lang="en-GB" sz="1800" dirty="0"/>
              <a:t>.</a:t>
            </a:r>
          </a:p>
          <a:p>
            <a:endParaRPr lang="en-GB" sz="1800" dirty="0"/>
          </a:p>
        </p:txBody>
      </p:sp>
      <p:pic>
        <p:nvPicPr>
          <p:cNvPr id="3074" name="Picture 2" descr="random forest ensemble">
            <a:extLst>
              <a:ext uri="{FF2B5EF4-FFF2-40B4-BE49-F238E27FC236}">
                <a16:creationId xmlns:a16="http://schemas.microsoft.com/office/drawing/2014/main" id="{40D3D948-2246-4138-A7B1-382564AC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45" y="1924021"/>
            <a:ext cx="5257801" cy="35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37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Examples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4098" name="Picture 2" descr="Decision Trees modified">
            <a:extLst>
              <a:ext uri="{FF2B5EF4-FFF2-40B4-BE49-F238E27FC236}">
                <a16:creationId xmlns:a16="http://schemas.microsoft.com/office/drawing/2014/main" id="{3FA1A28B-BD41-4205-A2E0-E94834ADA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2" y="2067386"/>
            <a:ext cx="4937057" cy="30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21DE0E-7450-4735-8B86-A0E5B76B6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624" y="1690688"/>
            <a:ext cx="5216794" cy="38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4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4630</TotalTime>
  <Words>362</Words>
  <Application>Microsoft Office PowerPoint</Application>
  <PresentationFormat>Widescreen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 – Decission Trees &amp; Random Forest</vt:lpstr>
      <vt:lpstr>Algoritmos de machine learning </vt:lpstr>
      <vt:lpstr>Algoritmos de regresión</vt:lpstr>
      <vt:lpstr>Algoritmos de clasificación</vt:lpstr>
      <vt:lpstr>Decision Trees</vt:lpstr>
      <vt:lpstr>Regression Trees</vt:lpstr>
      <vt:lpstr>Random Forest</vt:lpstr>
      <vt:lpstr>Random Forest</vt:lpstr>
      <vt:lpstr>Examples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73</cp:revision>
  <dcterms:created xsi:type="dcterms:W3CDTF">2020-05-12T19:48:30Z</dcterms:created>
  <dcterms:modified xsi:type="dcterms:W3CDTF">2021-06-14T10:58:25Z</dcterms:modified>
</cp:coreProperties>
</file>