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9.xml.rels" ContentType="application/vnd.openxmlformats-package.relationships+xml"/>
  <Override PartName="/ppt/slideMasters/_rels/slideMaster31.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32.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33.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35.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2.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13.xml" ContentType="application/vnd.openxmlformats-officedocument.theme+xml"/>
  <Override PartName="/ppt/theme/theme30.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slideLayouts/slideLayout22.xml" ContentType="application/vnd.openxmlformats-officedocument.presentationml.slideLayout+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26.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slide" Target="slides/slide20.xml"/><Relationship Id="rId58" Type="http://schemas.openxmlformats.org/officeDocument/2006/relationships/slide" Target="slides/slide21.xml"/><Relationship Id="rId59" Type="http://schemas.openxmlformats.org/officeDocument/2006/relationships/slide" Target="slides/slide22.xml"/><Relationship Id="rId60" Type="http://schemas.openxmlformats.org/officeDocument/2006/relationships/slide" Target="slides/slide23.xml"/><Relationship Id="rId61" Type="http://schemas.openxmlformats.org/officeDocument/2006/relationships/slide" Target="slides/slide24.xml"/><Relationship Id="rId62" Type="http://schemas.openxmlformats.org/officeDocument/2006/relationships/slide" Target="slides/slide25.xml"/><Relationship Id="rId63" Type="http://schemas.openxmlformats.org/officeDocument/2006/relationships/slide" Target="slides/slide26.xml"/><Relationship Id="rId6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BO" sz="4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BO"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2">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BO" sz="4400" spc="-1" strike="noStrike">
              <a:solidFill>
                <a:srgbClr val="000000"/>
              </a:solidFill>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BO"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BO" sz="4400" spc="-1" strike="noStrike">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BO" sz="3200" spc="-1" strike="noStrike">
              <a:solidFill>
                <a:srgbClr val="000000"/>
              </a:solidFill>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BO"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BO" sz="4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_">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_">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_">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__">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0" name="Google Shape;11;p2"/>
          <p:cNvSpPr/>
          <p:nvPr/>
        </p:nvSpPr>
        <p:spPr>
          <a:xfrm>
            <a:off x="-565200" y="-462600"/>
            <a:ext cx="590796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 name="Google Shape;12;p2"/>
          <p:cNvSpPr/>
          <p:nvPr/>
        </p:nvSpPr>
        <p:spPr>
          <a:xfrm>
            <a:off x="3799800" y="4608720"/>
            <a:ext cx="59079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BO" sz="1800" spc="-1" strike="noStrike">
                <a:solidFill>
                  <a:srgbClr val="000000"/>
                </a:solidFill>
                <a:latin typeface="Arial"/>
              </a:rPr>
              <a:t>Click to edit the title </a:t>
            </a:r>
            <a:r>
              <a:rPr b="0" lang="es-BO" sz="1800" spc="-1" strike="noStrike">
                <a:solidFill>
                  <a:srgbClr val="000000"/>
                </a:solidFill>
                <a:latin typeface="Arial"/>
              </a:rPr>
              <a:t>text format</a:t>
            </a:r>
            <a:endParaRPr b="0" lang="es-BO" sz="1800" spc="-1" strike="noStrike">
              <a:solidFill>
                <a:srgbClr val="000000"/>
              </a:solidFill>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4" name="Google Shape;104;p19"/>
          <p:cNvSpPr/>
          <p:nvPr/>
        </p:nvSpPr>
        <p:spPr>
          <a:xfrm rot="5400000">
            <a:off x="-1170360" y="2927520"/>
            <a:ext cx="235836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5" name="Google Shape;105;p19"/>
          <p:cNvSpPr/>
          <p:nvPr/>
        </p:nvSpPr>
        <p:spPr>
          <a:xfrm rot="5400000">
            <a:off x="7958160" y="1218240"/>
            <a:ext cx="23583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6" name="Google Shape;114;p20"/>
          <p:cNvSpPr/>
          <p:nvPr/>
        </p:nvSpPr>
        <p:spPr>
          <a:xfrm>
            <a:off x="-1303920" y="-462600"/>
            <a:ext cx="40334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7" name="Google Shape;115;p20"/>
          <p:cNvSpPr/>
          <p:nvPr/>
        </p:nvSpPr>
        <p:spPr>
          <a:xfrm>
            <a:off x="6413400" y="4608720"/>
            <a:ext cx="403344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a:t>
            </a:r>
            <a:r>
              <a:rPr b="0" lang="es-BO" sz="4400" spc="-1" strike="noStrike">
                <a:solidFill>
                  <a:srgbClr val="000000"/>
                </a:solidFill>
                <a:latin typeface="Arial"/>
              </a:rPr>
              <a:t>format</a:t>
            </a:r>
            <a:endParaRPr b="0" lang="es-BO" sz="4400" spc="-1" strike="noStrike">
              <a:solidFill>
                <a:srgbClr val="000000"/>
              </a:solidFill>
              <a:latin typeface="Arial"/>
            </a:endParaRPr>
          </a:p>
        </p:txBody>
      </p:sp>
      <p:sp>
        <p:nvSpPr>
          <p:cNvPr id="2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30" name="Google Shape;17;p3"/>
          <p:cNvSpPr/>
          <p:nvPr/>
        </p:nvSpPr>
        <p:spPr>
          <a:xfrm>
            <a:off x="-808920" y="53964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31" name="Google Shape;18;p3"/>
          <p:cNvSpPr/>
          <p:nvPr/>
        </p:nvSpPr>
        <p:spPr>
          <a:xfrm>
            <a:off x="6912000" y="3498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34" name="Google Shape;126;p21"/>
          <p:cNvSpPr/>
          <p:nvPr/>
        </p:nvSpPr>
        <p:spPr>
          <a:xfrm>
            <a:off x="-738360" y="5396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35" name="Google Shape;127;p21"/>
          <p:cNvSpPr/>
          <p:nvPr/>
        </p:nvSpPr>
        <p:spPr>
          <a:xfrm>
            <a:off x="6978960" y="539640"/>
            <a:ext cx="290232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38" name="Google Shape;142;p22"/>
          <p:cNvSpPr/>
          <p:nvPr/>
        </p:nvSpPr>
        <p:spPr>
          <a:xfrm rot="5400000">
            <a:off x="-1170360" y="1218240"/>
            <a:ext cx="235836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39" name="Google Shape;143;p22"/>
          <p:cNvSpPr/>
          <p:nvPr/>
        </p:nvSpPr>
        <p:spPr>
          <a:xfrm rot="5400000">
            <a:off x="7958160" y="2927520"/>
            <a:ext cx="23583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40" name="Google Shape;154;p23"/>
          <p:cNvSpPr/>
          <p:nvPr/>
        </p:nvSpPr>
        <p:spPr>
          <a:xfrm>
            <a:off x="-457920" y="-2120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41" name="Google Shape;155;p23"/>
          <p:cNvSpPr/>
          <p:nvPr/>
        </p:nvSpPr>
        <p:spPr>
          <a:xfrm>
            <a:off x="6698520" y="4353480"/>
            <a:ext cx="290232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42" name="Google Shape;161;p24"/>
          <p:cNvSpPr/>
          <p:nvPr/>
        </p:nvSpPr>
        <p:spPr>
          <a:xfrm>
            <a:off x="2555280" y="3617640"/>
            <a:ext cx="4032720" cy="4644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Bef>
                <a:spcPts val="300"/>
              </a:spcBef>
              <a:tabLst>
                <a:tab algn="l" pos="0"/>
              </a:tabLst>
            </a:pPr>
            <a:r>
              <a:rPr b="0" lang="en" sz="1000" spc="-1" strike="noStrike">
                <a:solidFill>
                  <a:srgbClr val="191919"/>
                </a:solidFill>
                <a:latin typeface="Catamaran"/>
                <a:ea typeface="Catamaran"/>
              </a:rPr>
              <a:t>CREDITS: This presentation template was created by </a:t>
            </a:r>
            <a:r>
              <a:rPr b="1" lang="en" sz="1000" spc="-1" strike="noStrike" u="sng">
                <a:solidFill>
                  <a:srgbClr val="000000"/>
                </a:solidFill>
                <a:uFillTx/>
                <a:latin typeface="Catamaran"/>
                <a:ea typeface="Catamaran"/>
                <a:hlinkClick r:id="rId2"/>
              </a:rPr>
              <a:t>Slidesgo</a:t>
            </a:r>
            <a:r>
              <a:rPr b="0" lang="en" sz="1000" spc="-1" strike="noStrike">
                <a:solidFill>
                  <a:srgbClr val="191919"/>
                </a:solidFill>
                <a:latin typeface="Catamaran"/>
                <a:ea typeface="Catamaran"/>
              </a:rPr>
              <a:t>, and includes icons by </a:t>
            </a:r>
            <a:r>
              <a:rPr b="1" lang="en" sz="1000" spc="-1" strike="noStrike" u="sng">
                <a:solidFill>
                  <a:srgbClr val="000000"/>
                </a:solidFill>
                <a:uFillTx/>
                <a:latin typeface="Catamaran"/>
                <a:ea typeface="Catamaran"/>
                <a:hlinkClick r:id="rId3"/>
              </a:rPr>
              <a:t>Flaticon</a:t>
            </a:r>
            <a:r>
              <a:rPr b="0" lang="en" sz="1000" spc="-1" strike="noStrike">
                <a:solidFill>
                  <a:srgbClr val="191919"/>
                </a:solidFill>
                <a:latin typeface="Catamaran"/>
                <a:ea typeface="Catamaran"/>
              </a:rPr>
              <a:t> and infographics &amp; images by </a:t>
            </a:r>
            <a:r>
              <a:rPr b="1" lang="en" sz="1000" spc="-1" strike="noStrike" u="sng">
                <a:solidFill>
                  <a:srgbClr val="000000"/>
                </a:solidFill>
                <a:uFillTx/>
                <a:latin typeface="Catamaran"/>
                <a:ea typeface="Catamaran"/>
                <a:hlinkClick r:id="rId4"/>
              </a:rPr>
              <a:t>Freepik</a:t>
            </a:r>
            <a:endParaRPr b="0" lang="es-BO" sz="1000" spc="-1" strike="noStrike">
              <a:solidFill>
                <a:srgbClr val="000000"/>
              </a:solidFill>
              <a:latin typeface="Arial"/>
            </a:endParaRPr>
          </a:p>
        </p:txBody>
      </p:sp>
      <p:sp>
        <p:nvSpPr>
          <p:cNvPr id="43" name="Google Shape;162;p24"/>
          <p:cNvSpPr/>
          <p:nvPr/>
        </p:nvSpPr>
        <p:spPr>
          <a:xfrm rot="5400000">
            <a:off x="-947880" y="193680"/>
            <a:ext cx="432576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44" name="Google Shape;163;p24"/>
          <p:cNvSpPr/>
          <p:nvPr/>
        </p:nvSpPr>
        <p:spPr>
          <a:xfrm rot="5400000">
            <a:off x="5767560" y="3947760"/>
            <a:ext cx="432576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5"/>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45" name="Google Shape;166;p25"/>
          <p:cNvSpPr/>
          <p:nvPr/>
        </p:nvSpPr>
        <p:spPr>
          <a:xfrm>
            <a:off x="-565200" y="-462600"/>
            <a:ext cx="590796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46" name="Google Shape;167;p25"/>
          <p:cNvSpPr/>
          <p:nvPr/>
        </p:nvSpPr>
        <p:spPr>
          <a:xfrm>
            <a:off x="3799800" y="4608720"/>
            <a:ext cx="59079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47" name="Google Shape;169;p26"/>
          <p:cNvSpPr/>
          <p:nvPr/>
        </p:nvSpPr>
        <p:spPr>
          <a:xfrm>
            <a:off x="-808920" y="539640"/>
            <a:ext cx="303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48" name="Google Shape;170;p26"/>
          <p:cNvSpPr/>
          <p:nvPr/>
        </p:nvSpPr>
        <p:spPr>
          <a:xfrm>
            <a:off x="6912000" y="3498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49" name="Google Shape;22;p4"/>
          <p:cNvSpPr/>
          <p:nvPr/>
        </p:nvSpPr>
        <p:spPr>
          <a:xfrm rot="5400000">
            <a:off x="-185760" y="4401720"/>
            <a:ext cx="2554200" cy="1000800"/>
          </a:xfrm>
          <a:prstGeom prst="roundRect">
            <a:avLst>
              <a:gd name="adj" fmla="val 50000"/>
            </a:avLst>
          </a:prstGeom>
          <a:noFill/>
          <a:ln w="38100">
            <a:solidFill>
              <a:srgbClr val="e7e4f1"/>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50" name="Google Shape;23;p4"/>
          <p:cNvSpPr/>
          <p:nvPr/>
        </p:nvSpPr>
        <p:spPr>
          <a:xfrm rot="5400000">
            <a:off x="6777720" y="4401720"/>
            <a:ext cx="255420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BO" sz="1800" spc="-1" strike="noStrike">
                <a:solidFill>
                  <a:srgbClr val="000000"/>
                </a:solidFill>
                <a:latin typeface="Arial"/>
              </a:rPr>
              <a:t>Click to edit the title text format</a:t>
            </a:r>
            <a:endParaRPr b="0" lang="es-BO" sz="1800" spc="-1" strike="noStrike">
              <a:solidFill>
                <a:srgbClr val="000000"/>
              </a:solidFill>
              <a:latin typeface="Arial"/>
            </a:endParaRPr>
          </a:p>
        </p:txBody>
      </p:sp>
      <p:sp>
        <p:nvSpPr>
          <p:cNvPr id="52"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1800" spc="-1" strike="noStrike">
                <a:solidFill>
                  <a:srgbClr val="000000"/>
                </a:solidFill>
                <a:latin typeface="Arial"/>
              </a:rPr>
              <a:t>Click to edit the outline text format</a:t>
            </a:r>
            <a:endParaRPr b="0" lang="es-B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1800" spc="-1" strike="noStrike">
                <a:solidFill>
                  <a:srgbClr val="000000"/>
                </a:solidFill>
                <a:latin typeface="Arial"/>
              </a:rPr>
              <a:t>Second Outline Level</a:t>
            </a:r>
            <a:endParaRPr b="0" lang="es-B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1800" spc="-1" strike="noStrike">
                <a:solidFill>
                  <a:srgbClr val="000000"/>
                </a:solidFill>
                <a:latin typeface="Arial"/>
              </a:rPr>
              <a:t>Third Outline Level</a:t>
            </a:r>
            <a:endParaRPr b="0" lang="es-B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1800" spc="-1" strike="noStrike">
                <a:solidFill>
                  <a:srgbClr val="000000"/>
                </a:solidFill>
                <a:latin typeface="Arial"/>
              </a:rPr>
              <a:t>Fourth Outline Level</a:t>
            </a:r>
            <a:endParaRPr b="0" lang="es-B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1800" spc="-1" strike="noStrike">
                <a:solidFill>
                  <a:srgbClr val="000000"/>
                </a:solidFill>
                <a:latin typeface="Arial"/>
              </a:rPr>
              <a:t>Fifth Outline Level</a:t>
            </a:r>
            <a:endParaRPr b="0" lang="es-B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1800" spc="-1" strike="noStrike">
                <a:solidFill>
                  <a:srgbClr val="000000"/>
                </a:solidFill>
                <a:latin typeface="Arial"/>
              </a:rPr>
              <a:t>Sixth Outline Level</a:t>
            </a:r>
            <a:endParaRPr b="0" lang="es-B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1800" spc="-1" strike="noStrike">
                <a:solidFill>
                  <a:srgbClr val="000000"/>
                </a:solidFill>
                <a:latin typeface="Arial"/>
              </a:rPr>
              <a:t>Seventh Outline Level</a:t>
            </a:r>
            <a:endParaRPr b="0" lang="es-BO"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6" name="Google Shape;57;p11"/>
          <p:cNvSpPr/>
          <p:nvPr/>
        </p:nvSpPr>
        <p:spPr>
          <a:xfrm>
            <a:off x="1595880" y="-462600"/>
            <a:ext cx="595080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7" name="Google Shape;58;p11"/>
          <p:cNvSpPr/>
          <p:nvPr/>
        </p:nvSpPr>
        <p:spPr>
          <a:xfrm rot="21599400">
            <a:off x="1595880" y="4607640"/>
            <a:ext cx="595080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55" name="Google Shape;30;p5"/>
          <p:cNvSpPr/>
          <p:nvPr/>
        </p:nvSpPr>
        <p:spPr>
          <a:xfrm>
            <a:off x="-1303920" y="-462600"/>
            <a:ext cx="40334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56" name="Google Shape;31;p5"/>
          <p:cNvSpPr/>
          <p:nvPr/>
        </p:nvSpPr>
        <p:spPr>
          <a:xfrm>
            <a:off x="6413400" y="4608720"/>
            <a:ext cx="403344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5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BO" sz="1800" spc="-1" strike="noStrike">
                <a:solidFill>
                  <a:srgbClr val="000000"/>
                </a:solidFill>
                <a:latin typeface="Arial"/>
              </a:rPr>
              <a:t>Click to edit the title text format</a:t>
            </a:r>
            <a:endParaRPr b="0" lang="es-BO" sz="1800" spc="-1" strike="noStrike">
              <a:solidFill>
                <a:srgbClr val="000000"/>
              </a:solidFill>
              <a:latin typeface="Arial"/>
            </a:endParaRPr>
          </a:p>
        </p:txBody>
      </p:sp>
      <p:sp>
        <p:nvSpPr>
          <p:cNvPr id="5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s-BO" sz="1800" spc="-1" strike="noStrike">
                <a:solidFill>
                  <a:srgbClr val="000000"/>
                </a:solidFill>
                <a:latin typeface="Arial"/>
              </a:rPr>
              <a:t>Click to edit the outline text format</a:t>
            </a:r>
            <a:endParaRPr b="0" lang="es-B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1800" spc="-1" strike="noStrike">
                <a:solidFill>
                  <a:srgbClr val="000000"/>
                </a:solidFill>
                <a:latin typeface="Arial"/>
              </a:rPr>
              <a:t>Second Outline Level</a:t>
            </a:r>
            <a:endParaRPr b="0" lang="es-B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1800" spc="-1" strike="noStrike">
                <a:solidFill>
                  <a:srgbClr val="000000"/>
                </a:solidFill>
                <a:latin typeface="Arial"/>
              </a:rPr>
              <a:t>Third Outline Level</a:t>
            </a:r>
            <a:endParaRPr b="0" lang="es-B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1800" spc="-1" strike="noStrike">
                <a:solidFill>
                  <a:srgbClr val="000000"/>
                </a:solidFill>
                <a:latin typeface="Arial"/>
              </a:rPr>
              <a:t>Fourth Outline Level</a:t>
            </a:r>
            <a:endParaRPr b="0" lang="es-B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1800" spc="-1" strike="noStrike">
                <a:solidFill>
                  <a:srgbClr val="000000"/>
                </a:solidFill>
                <a:latin typeface="Arial"/>
              </a:rPr>
              <a:t>Fifth Outline Level</a:t>
            </a:r>
            <a:endParaRPr b="0" lang="es-B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1800" spc="-1" strike="noStrike">
                <a:solidFill>
                  <a:srgbClr val="000000"/>
                </a:solidFill>
                <a:latin typeface="Arial"/>
              </a:rPr>
              <a:t>Sixth Outline Level</a:t>
            </a:r>
            <a:endParaRPr b="0" lang="es-B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1800" spc="-1" strike="noStrike">
                <a:solidFill>
                  <a:srgbClr val="000000"/>
                </a:solidFill>
                <a:latin typeface="Arial"/>
              </a:rPr>
              <a:t>Seventh Outline Level</a:t>
            </a:r>
            <a:endParaRPr b="0" lang="es-BO" sz="1800" spc="-1" strike="noStrike">
              <a:solidFill>
                <a:srgbClr val="000000"/>
              </a:solidFill>
              <a:latin typeface="Arial"/>
            </a:endParaRPr>
          </a:p>
        </p:txBody>
      </p:sp>
      <p:sp>
        <p:nvSpPr>
          <p:cNvPr id="59"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s-BO" sz="1800" spc="-1" strike="noStrike">
                <a:solidFill>
                  <a:srgbClr val="000000"/>
                </a:solidFill>
                <a:latin typeface="Arial"/>
              </a:rPr>
              <a:t>Click to edit the outline text format</a:t>
            </a:r>
            <a:endParaRPr b="0" lang="es-B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1800" spc="-1" strike="noStrike">
                <a:solidFill>
                  <a:srgbClr val="000000"/>
                </a:solidFill>
                <a:latin typeface="Arial"/>
              </a:rPr>
              <a:t>Second Outline Level</a:t>
            </a:r>
            <a:endParaRPr b="0" lang="es-B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1800" spc="-1" strike="noStrike">
                <a:solidFill>
                  <a:srgbClr val="000000"/>
                </a:solidFill>
                <a:latin typeface="Arial"/>
              </a:rPr>
              <a:t>Third Outline Level</a:t>
            </a:r>
            <a:endParaRPr b="0" lang="es-B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1800" spc="-1" strike="noStrike">
                <a:solidFill>
                  <a:srgbClr val="000000"/>
                </a:solidFill>
                <a:latin typeface="Arial"/>
              </a:rPr>
              <a:t>Fourth Outline Level</a:t>
            </a:r>
            <a:endParaRPr b="0" lang="es-B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1800" spc="-1" strike="noStrike">
                <a:solidFill>
                  <a:srgbClr val="000000"/>
                </a:solidFill>
                <a:latin typeface="Arial"/>
              </a:rPr>
              <a:t>Fifth Outline Level</a:t>
            </a:r>
            <a:endParaRPr b="0" lang="es-B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1800" spc="-1" strike="noStrike">
                <a:solidFill>
                  <a:srgbClr val="000000"/>
                </a:solidFill>
                <a:latin typeface="Arial"/>
              </a:rPr>
              <a:t>Sixth Outline Level</a:t>
            </a:r>
            <a:endParaRPr b="0" lang="es-B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1800" spc="-1" strike="noStrike">
                <a:solidFill>
                  <a:srgbClr val="000000"/>
                </a:solidFill>
                <a:latin typeface="Arial"/>
              </a:rPr>
              <a:t>Seventh Outline Level</a:t>
            </a:r>
            <a:endParaRPr b="0" lang="es-BO"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63" name="Google Shape;34;p6"/>
          <p:cNvSpPr/>
          <p:nvPr/>
        </p:nvSpPr>
        <p:spPr>
          <a:xfrm rot="5400000">
            <a:off x="6744240" y="-209160"/>
            <a:ext cx="235836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64" name="Google Shape;35;p6"/>
          <p:cNvSpPr/>
          <p:nvPr/>
        </p:nvSpPr>
        <p:spPr>
          <a:xfrm>
            <a:off x="-1335600" y="4633920"/>
            <a:ext cx="23583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6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BO" sz="1800" spc="-1" strike="noStrike">
                <a:solidFill>
                  <a:srgbClr val="000000"/>
                </a:solidFill>
                <a:latin typeface="Arial"/>
              </a:rPr>
              <a:t>Click to edit the title text format</a:t>
            </a:r>
            <a:endParaRPr b="0" lang="es-BO"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67" name="Google Shape;39;p7"/>
          <p:cNvSpPr/>
          <p:nvPr/>
        </p:nvSpPr>
        <p:spPr>
          <a:xfrm>
            <a:off x="-1303920" y="-614880"/>
            <a:ext cx="56210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68" name="Google Shape;40;p7"/>
          <p:cNvSpPr/>
          <p:nvPr/>
        </p:nvSpPr>
        <p:spPr>
          <a:xfrm>
            <a:off x="-1303920" y="4761000"/>
            <a:ext cx="562104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69" name="Google Shape;43;p8"/>
          <p:cNvSpPr/>
          <p:nvPr/>
        </p:nvSpPr>
        <p:spPr>
          <a:xfrm rot="5400000">
            <a:off x="6338520" y="-212040"/>
            <a:ext cx="418536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70" name="Google Shape;44;p8"/>
          <p:cNvSpPr/>
          <p:nvPr/>
        </p:nvSpPr>
        <p:spPr>
          <a:xfrm rot="5400000">
            <a:off x="-1378800" y="4353480"/>
            <a:ext cx="418536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71" name="Google Shape;48;p9"/>
          <p:cNvSpPr/>
          <p:nvPr/>
        </p:nvSpPr>
        <p:spPr>
          <a:xfrm>
            <a:off x="5176080" y="420480"/>
            <a:ext cx="3154320" cy="80316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72" name="Google Shape;49;p9"/>
          <p:cNvSpPr/>
          <p:nvPr/>
        </p:nvSpPr>
        <p:spPr>
          <a:xfrm>
            <a:off x="812520" y="3918600"/>
            <a:ext cx="3154320" cy="80316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75" name="Google Shape;52;p10"/>
          <p:cNvSpPr/>
          <p:nvPr/>
        </p:nvSpPr>
        <p:spPr>
          <a:xfrm>
            <a:off x="-808920" y="539640"/>
            <a:ext cx="303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76" name="Google Shape;53;p10"/>
          <p:cNvSpPr/>
          <p:nvPr/>
        </p:nvSpPr>
        <p:spPr>
          <a:xfrm>
            <a:off x="6912000" y="3498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77" name="Google Shape;48;p9"/>
          <p:cNvSpPr/>
          <p:nvPr/>
        </p:nvSpPr>
        <p:spPr>
          <a:xfrm>
            <a:off x="5176080" y="420480"/>
            <a:ext cx="3154320" cy="80316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78" name="Google Shape;49;p9"/>
          <p:cNvSpPr/>
          <p:nvPr/>
        </p:nvSpPr>
        <p:spPr>
          <a:xfrm>
            <a:off x="812520" y="3918600"/>
            <a:ext cx="3154320" cy="80316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81" name="Google Shape;17;p3"/>
          <p:cNvSpPr/>
          <p:nvPr/>
        </p:nvSpPr>
        <p:spPr>
          <a:xfrm>
            <a:off x="-808920" y="53964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82" name="Google Shape;18;p3"/>
          <p:cNvSpPr/>
          <p:nvPr/>
        </p:nvSpPr>
        <p:spPr>
          <a:xfrm>
            <a:off x="6912000" y="3498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8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85" name="Google Shape;93;p17"/>
          <p:cNvSpPr/>
          <p:nvPr/>
        </p:nvSpPr>
        <p:spPr>
          <a:xfrm>
            <a:off x="3053160" y="-570600"/>
            <a:ext cx="3036600" cy="1108800"/>
          </a:xfrm>
          <a:prstGeom prst="roundRect">
            <a:avLst>
              <a:gd name="adj" fmla="val 50000"/>
            </a:avLst>
          </a:prstGeom>
          <a:noFill/>
          <a:ln w="38100">
            <a:solidFill>
              <a:srgbClr val="e7e4f1"/>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86" name="Google Shape;94;p17"/>
          <p:cNvSpPr/>
          <p:nvPr/>
        </p:nvSpPr>
        <p:spPr>
          <a:xfrm>
            <a:off x="3053160" y="4560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89" name="Google Shape;126;p21"/>
          <p:cNvSpPr/>
          <p:nvPr/>
        </p:nvSpPr>
        <p:spPr>
          <a:xfrm>
            <a:off x="-738360" y="5396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0" name="Google Shape;127;p21"/>
          <p:cNvSpPr/>
          <p:nvPr/>
        </p:nvSpPr>
        <p:spPr>
          <a:xfrm>
            <a:off x="6978960" y="539640"/>
            <a:ext cx="290232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9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93" name="Google Shape;39;p7"/>
          <p:cNvSpPr/>
          <p:nvPr/>
        </p:nvSpPr>
        <p:spPr>
          <a:xfrm>
            <a:off x="-1303920" y="-614880"/>
            <a:ext cx="56210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4" name="Google Shape;40;p7"/>
          <p:cNvSpPr/>
          <p:nvPr/>
        </p:nvSpPr>
        <p:spPr>
          <a:xfrm>
            <a:off x="-1303920" y="4761000"/>
            <a:ext cx="562104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97" name="Google Shape;17;p3"/>
          <p:cNvSpPr/>
          <p:nvPr/>
        </p:nvSpPr>
        <p:spPr>
          <a:xfrm>
            <a:off x="-808920" y="53964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8" name="Google Shape;18;p3"/>
          <p:cNvSpPr/>
          <p:nvPr/>
        </p:nvSpPr>
        <p:spPr>
          <a:xfrm>
            <a:off x="6912000" y="3498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10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01" name="Google Shape;126;p21"/>
          <p:cNvSpPr/>
          <p:nvPr/>
        </p:nvSpPr>
        <p:spPr>
          <a:xfrm>
            <a:off x="-738360" y="5396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102" name="Google Shape;127;p21"/>
          <p:cNvSpPr/>
          <p:nvPr/>
        </p:nvSpPr>
        <p:spPr>
          <a:xfrm>
            <a:off x="6978960" y="539640"/>
            <a:ext cx="290232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10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05" name="Google Shape;114;p20"/>
          <p:cNvSpPr/>
          <p:nvPr/>
        </p:nvSpPr>
        <p:spPr>
          <a:xfrm>
            <a:off x="-1303920" y="-462600"/>
            <a:ext cx="40334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106" name="Google Shape;115;p20"/>
          <p:cNvSpPr/>
          <p:nvPr/>
        </p:nvSpPr>
        <p:spPr>
          <a:xfrm>
            <a:off x="6413400" y="4608720"/>
            <a:ext cx="403344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10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09" name="Google Shape;126;p21"/>
          <p:cNvSpPr/>
          <p:nvPr/>
        </p:nvSpPr>
        <p:spPr>
          <a:xfrm>
            <a:off x="-738360" y="5396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endParaRPr b="0" lang="es-BO" sz="1400" spc="-1" strike="noStrike">
              <a:solidFill>
                <a:srgbClr val="000000"/>
              </a:solidFill>
              <a:latin typeface="Arial"/>
            </a:endParaRPr>
          </a:p>
        </p:txBody>
      </p:sp>
      <p:sp>
        <p:nvSpPr>
          <p:cNvPr id="110" name="Google Shape;127;p21"/>
          <p:cNvSpPr/>
          <p:nvPr/>
        </p:nvSpPr>
        <p:spPr>
          <a:xfrm>
            <a:off x="6978960" y="539640"/>
            <a:ext cx="290232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endParaRPr b="0" lang="es-BO" sz="1400" spc="-1" strike="noStrike">
              <a:solidFill>
                <a:srgbClr val="000000"/>
              </a:solidFill>
              <a:latin typeface="Arial"/>
            </a:endParaRPr>
          </a:p>
        </p:txBody>
      </p:sp>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the title text format</a:t>
            </a:r>
            <a:endParaRPr b="0" lang="es-BO" sz="4400" spc="-1" strike="noStrike">
              <a:solidFill>
                <a:srgbClr val="000000"/>
              </a:solidFill>
              <a:latin typeface="Arial"/>
            </a:endParaRPr>
          </a:p>
        </p:txBody>
      </p:sp>
      <p:sp>
        <p:nvSpPr>
          <p:cNvPr id="1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8" name="Google Shape;74;p13"/>
          <p:cNvSpPr/>
          <p:nvPr/>
        </p:nvSpPr>
        <p:spPr>
          <a:xfrm rot="5400000">
            <a:off x="-2061000" y="2056680"/>
            <a:ext cx="40352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9" name="Google Shape;75;p13"/>
          <p:cNvSpPr/>
          <p:nvPr/>
        </p:nvSpPr>
        <p:spPr>
          <a:xfrm rot="5400000">
            <a:off x="7171560" y="2056680"/>
            <a:ext cx="403524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a:t>
            </a:r>
            <a:r>
              <a:rPr b="0" lang="es-BO" sz="4400" spc="-1" strike="noStrike">
                <a:solidFill>
                  <a:srgbClr val="000000"/>
                </a:solidFill>
                <a:latin typeface="Arial"/>
              </a:rPr>
              <a:t>edit the </a:t>
            </a:r>
            <a:r>
              <a:rPr b="0" lang="es-BO" sz="4400" spc="-1" strike="noStrike">
                <a:solidFill>
                  <a:srgbClr val="000000"/>
                </a:solidFill>
                <a:latin typeface="Arial"/>
              </a:rPr>
              <a:t>title text </a:t>
            </a:r>
            <a:r>
              <a:rPr b="0" lang="es-BO" sz="4400" spc="-1" strike="noStrike">
                <a:solidFill>
                  <a:srgbClr val="000000"/>
                </a:solidFill>
                <a:latin typeface="Arial"/>
              </a:rPr>
              <a:t>format</a:t>
            </a:r>
            <a:endParaRPr b="0" lang="es-BO" sz="4400" spc="-1" strike="noStrike">
              <a:solidFill>
                <a:srgbClr val="000000"/>
              </a:solidFill>
              <a:latin typeface="Arial"/>
            </a:endParaRP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2" name="Google Shape;78;p14"/>
          <p:cNvSpPr/>
          <p:nvPr/>
        </p:nvSpPr>
        <p:spPr>
          <a:xfrm>
            <a:off x="-796320" y="-462600"/>
            <a:ext cx="220140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3" name="Google Shape;79;p14"/>
          <p:cNvSpPr/>
          <p:nvPr/>
        </p:nvSpPr>
        <p:spPr>
          <a:xfrm rot="5400000">
            <a:off x="7831800" y="-462240"/>
            <a:ext cx="220140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4" name="Google Shape;83;p15"/>
          <p:cNvSpPr/>
          <p:nvPr/>
        </p:nvSpPr>
        <p:spPr>
          <a:xfrm>
            <a:off x="713160" y="-2120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5" name="Google Shape;84;p15"/>
          <p:cNvSpPr/>
          <p:nvPr/>
        </p:nvSpPr>
        <p:spPr>
          <a:xfrm>
            <a:off x="5488560" y="4353480"/>
            <a:ext cx="290232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6" name="Google Shape;88;p16"/>
          <p:cNvSpPr/>
          <p:nvPr/>
        </p:nvSpPr>
        <p:spPr>
          <a:xfrm>
            <a:off x="5527440" y="-212040"/>
            <a:ext cx="2902320" cy="10008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7" name="Google Shape;89;p16"/>
          <p:cNvSpPr/>
          <p:nvPr/>
        </p:nvSpPr>
        <p:spPr>
          <a:xfrm>
            <a:off x="713160" y="4353480"/>
            <a:ext cx="2902320" cy="10008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8" name="Google Shape;93;p17"/>
          <p:cNvSpPr/>
          <p:nvPr/>
        </p:nvSpPr>
        <p:spPr>
          <a:xfrm>
            <a:off x="3053160" y="-570600"/>
            <a:ext cx="3036600" cy="1108800"/>
          </a:xfrm>
          <a:prstGeom prst="roundRect">
            <a:avLst>
              <a:gd name="adj" fmla="val 50000"/>
            </a:avLst>
          </a:prstGeom>
          <a:noFill/>
          <a:ln w="38100">
            <a:solidFill>
              <a:srgbClr val="e7e4f1"/>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9" name="Google Shape;94;p17"/>
          <p:cNvSpPr/>
          <p:nvPr/>
        </p:nvSpPr>
        <p:spPr>
          <a:xfrm>
            <a:off x="3053160" y="4560480"/>
            <a:ext cx="3036600" cy="1108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BO" sz="4400" spc="-1" strike="noStrike">
                <a:solidFill>
                  <a:srgbClr val="000000"/>
                </a:solidFill>
                <a:latin typeface="Arial"/>
              </a:rPr>
              <a:t>Click to edit </a:t>
            </a:r>
            <a:r>
              <a:rPr b="0" lang="es-BO" sz="4400" spc="-1" strike="noStrike">
                <a:solidFill>
                  <a:srgbClr val="000000"/>
                </a:solidFill>
                <a:latin typeface="Arial"/>
              </a:rPr>
              <a:t>the title text </a:t>
            </a:r>
            <a:r>
              <a:rPr b="0" lang="es-BO" sz="4400" spc="-1" strike="noStrike">
                <a:solidFill>
                  <a:srgbClr val="000000"/>
                </a:solidFill>
                <a:latin typeface="Arial"/>
              </a:rPr>
              <a:t>format</a:t>
            </a:r>
            <a:endParaRPr b="0" lang="es-BO" sz="4400" spc="-1" strike="noStrike">
              <a:solidFill>
                <a:srgbClr val="000000"/>
              </a:solidFill>
              <a:latin typeface="Arial"/>
            </a:endParaRPr>
          </a:p>
        </p:txBody>
      </p:sp>
      <p:sp>
        <p:nvSpPr>
          <p:cNvPr id="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BO" sz="3200" spc="-1" strike="noStrike">
                <a:solidFill>
                  <a:srgbClr val="000000"/>
                </a:solidFill>
                <a:latin typeface="Arial"/>
              </a:rPr>
              <a:t>Click to edit the outline text format</a:t>
            </a:r>
            <a:endParaRPr b="0" lang="es-B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BO" sz="2800" spc="-1" strike="noStrike">
                <a:solidFill>
                  <a:srgbClr val="000000"/>
                </a:solidFill>
                <a:latin typeface="Arial"/>
              </a:rPr>
              <a:t>Second Outline Level</a:t>
            </a:r>
            <a:endParaRPr b="0" lang="es-B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BO" sz="2400" spc="-1" strike="noStrike">
                <a:solidFill>
                  <a:srgbClr val="000000"/>
                </a:solidFill>
                <a:latin typeface="Arial"/>
              </a:rPr>
              <a:t>Third Outline Level</a:t>
            </a:r>
            <a:endParaRPr b="0" lang="es-B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BO" sz="2000" spc="-1" strike="noStrike">
                <a:solidFill>
                  <a:srgbClr val="000000"/>
                </a:solidFill>
                <a:latin typeface="Arial"/>
              </a:rPr>
              <a:t>Fourth Outline Level</a:t>
            </a:r>
            <a:endParaRPr b="0" lang="es-B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BO" sz="2000" spc="-1" strike="noStrike">
                <a:solidFill>
                  <a:srgbClr val="000000"/>
                </a:solidFill>
                <a:latin typeface="Arial"/>
              </a:rPr>
              <a:t>Fifth Outline Level</a:t>
            </a:r>
            <a:endParaRPr b="0" lang="es-B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BO" sz="2000" spc="-1" strike="noStrike">
                <a:solidFill>
                  <a:srgbClr val="000000"/>
                </a:solidFill>
                <a:latin typeface="Arial"/>
              </a:rPr>
              <a:t>Sixth Outline Level</a:t>
            </a:r>
            <a:endParaRPr b="0" lang="es-B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BO" sz="2000" spc="-1" strike="noStrike">
                <a:solidFill>
                  <a:srgbClr val="000000"/>
                </a:solidFill>
                <a:latin typeface="Arial"/>
              </a:rPr>
              <a:t>Seventh Outline Level</a:t>
            </a:r>
            <a:endParaRPr b="0" lang="es-B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2" name="Google Shape;98;p18"/>
          <p:cNvSpPr/>
          <p:nvPr/>
        </p:nvSpPr>
        <p:spPr>
          <a:xfrm>
            <a:off x="6413400" y="-462600"/>
            <a:ext cx="4033440" cy="10008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23" name="Google Shape;99;p18"/>
          <p:cNvSpPr/>
          <p:nvPr/>
        </p:nvSpPr>
        <p:spPr>
          <a:xfrm>
            <a:off x="6413400" y="4608720"/>
            <a:ext cx="4033440" cy="1000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0.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0.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2.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2.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2.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2.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2.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713160" y="1130040"/>
            <a:ext cx="7716600" cy="247356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5300" spc="-1" strike="noStrike">
                <a:solidFill>
                  <a:schemeClr val="dk1"/>
                </a:solidFill>
                <a:latin typeface="Lexend Deca"/>
                <a:ea typeface="Lexend Deca"/>
              </a:rPr>
              <a:t> </a:t>
            </a:r>
            <a:r>
              <a:rPr b="0" lang="en" sz="5300" spc="-1" strike="noStrike">
                <a:solidFill>
                  <a:schemeClr val="dk1"/>
                </a:solidFill>
                <a:latin typeface="Lexend Deca"/>
                <a:ea typeface="Lexend Deca"/>
              </a:rPr>
              <a:t>Temporal Fusion Transformer</a:t>
            </a:r>
            <a:endParaRPr b="0" lang="es-BO" sz="5300" spc="-1" strike="noStrike">
              <a:solidFill>
                <a:srgbClr val="000000"/>
              </a:solidFill>
              <a:latin typeface="Arial"/>
            </a:endParaRPr>
          </a:p>
        </p:txBody>
      </p:sp>
      <p:sp>
        <p:nvSpPr>
          <p:cNvPr id="114" name="PlaceHolder 2"/>
          <p:cNvSpPr>
            <a:spLocks noGrp="1"/>
          </p:cNvSpPr>
          <p:nvPr>
            <p:ph type="subTitle"/>
          </p:nvPr>
        </p:nvSpPr>
        <p:spPr>
          <a:xfrm>
            <a:off x="2392560" y="3603960"/>
            <a:ext cx="4357800" cy="4086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1600" spc="-1" strike="noStrike">
                <a:solidFill>
                  <a:schemeClr val="dk1"/>
                </a:solidFill>
                <a:latin typeface="Catamaran"/>
                <a:ea typeface="Catamaran"/>
              </a:rPr>
              <a:t>Calderón Flores Enrique Antonio</a:t>
            </a:r>
            <a:endParaRPr b="0" lang="es-BO" sz="1600" spc="-1" strike="noStrike">
              <a:solidFill>
                <a:srgbClr val="000000"/>
              </a:solidFill>
              <a:latin typeface="Arial"/>
            </a:endParaRPr>
          </a:p>
        </p:txBody>
      </p:sp>
      <p:cxnSp>
        <p:nvCxnSpPr>
          <p:cNvPr id="115" name="Google Shape;183;p30"/>
          <p:cNvCxnSpPr/>
          <p:nvPr/>
        </p:nvCxnSpPr>
        <p:spPr>
          <a:xfrm>
            <a:off x="3017160" y="3562200"/>
            <a:ext cx="3110400" cy="1080"/>
          </a:xfrm>
          <a:prstGeom prst="straightConnector1">
            <a:avLst/>
          </a:prstGeom>
          <a:ln w="38100">
            <a:solidFill>
              <a:srgbClr val="d2dae9"/>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Google Shape;220;p 1"/>
          <p:cNvSpPr/>
          <p:nvPr/>
        </p:nvSpPr>
        <p:spPr>
          <a:xfrm>
            <a:off x="3638160" y="1262160"/>
            <a:ext cx="186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192" name="PlaceHolder 1"/>
          <p:cNvSpPr>
            <a:spLocks noGrp="1"/>
          </p:cNvSpPr>
          <p:nvPr>
            <p:ph type="title"/>
          </p:nvPr>
        </p:nvSpPr>
        <p:spPr>
          <a:xfrm>
            <a:off x="2391840" y="2561400"/>
            <a:ext cx="4359240" cy="8406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4800" spc="-1" strike="noStrike">
                <a:solidFill>
                  <a:schemeClr val="dk1"/>
                </a:solidFill>
                <a:latin typeface="Lexend Deca"/>
                <a:ea typeface="Lexend Deca"/>
              </a:rPr>
              <a:t>Arquitectura</a:t>
            </a:r>
            <a:endParaRPr b="0" lang="es-BO" sz="4800" spc="-1" strike="noStrike">
              <a:solidFill>
                <a:srgbClr val="000000"/>
              </a:solidFill>
              <a:latin typeface="Arial"/>
            </a:endParaRPr>
          </a:p>
        </p:txBody>
      </p:sp>
      <p:sp>
        <p:nvSpPr>
          <p:cNvPr id="193" name="PlaceHolder 2"/>
          <p:cNvSpPr>
            <a:spLocks noGrp="1"/>
          </p:cNvSpPr>
          <p:nvPr>
            <p:ph type="title"/>
          </p:nvPr>
        </p:nvSpPr>
        <p:spPr>
          <a:xfrm>
            <a:off x="2996640" y="1262160"/>
            <a:ext cx="3150000" cy="8406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6000" spc="-1" strike="noStrike">
                <a:solidFill>
                  <a:schemeClr val="dk1"/>
                </a:solidFill>
                <a:latin typeface="Lexend Deca"/>
                <a:ea typeface="Lexend Deca"/>
              </a:rPr>
              <a:t>02</a:t>
            </a:r>
            <a:endParaRPr b="0" lang="es-BO" sz="6000" spc="-1" strike="noStrike">
              <a:solidFill>
                <a:srgbClr val="000000"/>
              </a:solidFill>
              <a:latin typeface="Arial"/>
            </a:endParaRPr>
          </a:p>
        </p:txBody>
      </p:sp>
      <p:sp>
        <p:nvSpPr>
          <p:cNvPr id="194" name="PlaceHolder 3"/>
          <p:cNvSpPr>
            <a:spLocks noGrp="1"/>
          </p:cNvSpPr>
          <p:nvPr>
            <p:ph type="subTitle"/>
          </p:nvPr>
        </p:nvSpPr>
        <p:spPr>
          <a:xfrm>
            <a:off x="2391840" y="3361320"/>
            <a:ext cx="4359240" cy="51876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Explicación de la arquitectura del modelo</a:t>
            </a:r>
            <a:endParaRPr b="0" lang="es-BO"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ubTitle"/>
          </p:nvPr>
        </p:nvSpPr>
        <p:spPr>
          <a:xfrm>
            <a:off x="914400" y="685800"/>
            <a:ext cx="7314480" cy="913680"/>
          </a:xfrm>
          <a:prstGeom prst="rect">
            <a:avLst/>
          </a:prstGeom>
          <a:noFill/>
          <a:ln w="0">
            <a:noFill/>
          </a:ln>
        </p:spPr>
        <p:txBody>
          <a:bodyPr lIns="91440" rIns="91440" tIns="91440" bIns="91440" anchor="b">
            <a:noAutofit/>
          </a:bodyPr>
          <a:p>
            <a:pPr algn="ctr">
              <a:lnSpc>
                <a:spcPct val="100000"/>
              </a:lnSpc>
              <a:tabLst>
                <a:tab algn="l" pos="0"/>
              </a:tabLst>
            </a:pPr>
            <a:r>
              <a:rPr b="0" lang="en" sz="1800" spc="-1" strike="noStrike">
                <a:solidFill>
                  <a:schemeClr val="dk1"/>
                </a:solidFill>
                <a:latin typeface="Catamaran"/>
                <a:ea typeface="Catamaran"/>
              </a:rPr>
              <a:t>En lugar de proporcionar un solo valor, el TFT genera intervalos de predicción a través de cuantiles. Cada pronóstico de quantile </a:t>
            </a:r>
            <a:r>
              <a:rPr b="1" i="1" lang="en" sz="1800" spc="-1" strike="noStrike">
                <a:solidFill>
                  <a:schemeClr val="dk1"/>
                </a:solidFill>
                <a:latin typeface="Catamaran"/>
                <a:ea typeface="Catamaran"/>
              </a:rPr>
              <a:t>q</a:t>
            </a:r>
            <a:r>
              <a:rPr b="0" lang="en" sz="1800" spc="-1" strike="noStrike">
                <a:solidFill>
                  <a:schemeClr val="dk1"/>
                </a:solidFill>
                <a:latin typeface="Catamaran"/>
                <a:ea typeface="Catamaran"/>
              </a:rPr>
              <a:t> para </a:t>
            </a:r>
            <a:r>
              <a:rPr b="1" i="1" lang="en" sz="1800" spc="-1" strike="noStrike">
                <a:solidFill>
                  <a:schemeClr val="dk1"/>
                </a:solidFill>
                <a:latin typeface="Catamaran"/>
                <a:ea typeface="Catamaran"/>
              </a:rPr>
              <a:t>τ</a:t>
            </a:r>
            <a:r>
              <a:rPr b="0" lang="en" sz="1800" spc="-1" strike="noStrike">
                <a:solidFill>
                  <a:schemeClr val="dk1"/>
                </a:solidFill>
                <a:latin typeface="Catamaran"/>
                <a:ea typeface="Catamaran"/>
              </a:rPr>
              <a:t> pasos adelante en el tiempo </a:t>
            </a:r>
            <a:r>
              <a:rPr b="1" i="1" lang="en" sz="1800" spc="-1" strike="noStrike">
                <a:solidFill>
                  <a:schemeClr val="dk1"/>
                </a:solidFill>
                <a:latin typeface="Catamaran"/>
                <a:ea typeface="Catamaran"/>
              </a:rPr>
              <a:t>t</a:t>
            </a:r>
            <a:r>
              <a:rPr b="0" lang="en" sz="1800" spc="-1" strike="noStrike">
                <a:solidFill>
                  <a:schemeClr val="dk1"/>
                </a:solidFill>
                <a:latin typeface="Catamaran"/>
                <a:ea typeface="Catamaran"/>
              </a:rPr>
              <a:t> tiene la forma:</a:t>
            </a:r>
            <a:endParaRPr b="0" lang="es-BO" sz="1800" spc="-1" strike="noStrike">
              <a:solidFill>
                <a:srgbClr val="000000"/>
              </a:solidFill>
              <a:latin typeface="Arial"/>
            </a:endParaRPr>
          </a:p>
        </p:txBody>
      </p:sp>
      <p:pic>
        <p:nvPicPr>
          <p:cNvPr id="196" name="" descr=""/>
          <p:cNvPicPr/>
          <p:nvPr/>
        </p:nvPicPr>
        <p:blipFill>
          <a:blip r:embed="rId1"/>
          <a:stretch/>
        </p:blipFill>
        <p:spPr>
          <a:xfrm>
            <a:off x="1295640" y="1657800"/>
            <a:ext cx="6552000" cy="2456280"/>
          </a:xfrm>
          <a:prstGeom prst="rect">
            <a:avLst/>
          </a:prstGeom>
          <a:ln w="0">
            <a:noFill/>
          </a:ln>
        </p:spPr>
      </p:pic>
      <p:sp>
        <p:nvSpPr>
          <p:cNvPr id="197" name=""/>
          <p:cNvSpPr/>
          <p:nvPr/>
        </p:nvSpPr>
        <p:spPr>
          <a:xfrm>
            <a:off x="0" y="4114800"/>
            <a:ext cx="9143280" cy="55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BO" sz="1050" spc="-1" strike="noStrike">
                <a:solidFill>
                  <a:srgbClr val="000000"/>
                </a:solidFill>
                <a:latin typeface="Roboto"/>
              </a:rPr>
              <a:t>Los "</a:t>
            </a:r>
            <a:r>
              <a:rPr b="0" i="1" lang="es-BO" sz="1050" spc="-1" strike="noStrike">
                <a:solidFill>
                  <a:srgbClr val="000000"/>
                </a:solidFill>
                <a:latin typeface="Roboto"/>
              </a:rPr>
              <a:t>unknown inputs</a:t>
            </a:r>
            <a:r>
              <a:rPr b="0" lang="es-BO" sz="1050" spc="-1" strike="noStrike">
                <a:solidFill>
                  <a:srgbClr val="000000"/>
                </a:solidFill>
                <a:latin typeface="Roboto"/>
              </a:rPr>
              <a:t>" no son directamente observables en el futuro, pero el modelo puede aprender su comportamiento basado en los datos históricos y otras señales contextuales. Esto es lo que diferencia al TFT: la capacidad de integrar variables que no necesariamente son conocidas o determinísticas en su horizonte futuro.</a:t>
            </a:r>
            <a:endParaRPr b="0" lang="es-BO"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 descr=""/>
          <p:cNvPicPr/>
          <p:nvPr/>
        </p:nvPicPr>
        <p:blipFill>
          <a:blip r:embed="rId1"/>
          <a:stretch/>
        </p:blipFill>
        <p:spPr>
          <a:xfrm>
            <a:off x="360" y="22680"/>
            <a:ext cx="9142920" cy="5120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28600"/>
            <a:ext cx="6118200" cy="1142640"/>
          </a:xfrm>
          <a:prstGeom prst="rect">
            <a:avLst/>
          </a:prstGeom>
          <a:noFill/>
          <a:ln w="0">
            <a:noFill/>
          </a:ln>
        </p:spPr>
        <p:txBody>
          <a:bodyPr lIns="91440" rIns="91440" tIns="91440" bIns="91440" anchor="b">
            <a:noAutofit/>
          </a:bodyPr>
          <a:p>
            <a:pPr indent="0">
              <a:lnSpc>
                <a:spcPct val="100000"/>
              </a:lnSpc>
              <a:buNone/>
              <a:tabLst>
                <a:tab algn="l" pos="0"/>
              </a:tabLst>
            </a:pPr>
            <a:r>
              <a:rPr b="0" lang="en" sz="2400" spc="-1" strike="noStrike">
                <a:solidFill>
                  <a:schemeClr val="dk1"/>
                </a:solidFill>
                <a:latin typeface="Lexend Deca"/>
                <a:ea typeface="Lexend Deca"/>
              </a:rPr>
              <a:t>1. Mecanismos de Gating impulsados por las Gated Residual Networks (GRN):</a:t>
            </a:r>
            <a:endParaRPr b="0" lang="es-BO" sz="2400" spc="-1" strike="noStrike">
              <a:solidFill>
                <a:srgbClr val="000000"/>
              </a:solidFill>
              <a:latin typeface="Arial"/>
            </a:endParaRPr>
          </a:p>
        </p:txBody>
      </p:sp>
      <p:sp>
        <p:nvSpPr>
          <p:cNvPr id="200" name="PlaceHolder 2"/>
          <p:cNvSpPr>
            <a:spLocks noGrp="1"/>
          </p:cNvSpPr>
          <p:nvPr>
            <p:ph type="subTitle"/>
          </p:nvPr>
        </p:nvSpPr>
        <p:spPr>
          <a:xfrm>
            <a:off x="457200" y="1694520"/>
            <a:ext cx="4389840" cy="264852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Permiten aplicar procesamiento no lineal solo cuando sea necesario. </a:t>
            </a:r>
            <a:endParaRPr b="0" lang="es-BO" sz="1400" spc="-1" strike="noStrike">
              <a:solidFill>
                <a:srgbClr val="000000"/>
              </a:solidFill>
              <a:latin typeface="Arial"/>
            </a:endParaRPr>
          </a:p>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Esto es útil porque las relaciones no lineales entre las variables dinámicas y el objetivo son difíciles de conocer de antemano. </a:t>
            </a:r>
            <a:endParaRPr b="0" lang="es-BO" sz="1400" spc="-1" strike="noStrike">
              <a:solidFill>
                <a:srgbClr val="000000"/>
              </a:solidFill>
              <a:latin typeface="Arial"/>
            </a:endParaRPr>
          </a:p>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Además, cuando se trabaja con conjuntos de datos pequeños o ruidosos, los modelos más simples suelen ser más beneficiosos y los procesos no lineales pueden omitirse.</a:t>
            </a:r>
            <a:endParaRPr b="0" lang="es-BO" sz="1400" spc="-1" strike="noStrike">
              <a:solidFill>
                <a:srgbClr val="000000"/>
              </a:solidFill>
              <a:latin typeface="Arial"/>
            </a:endParaRPr>
          </a:p>
        </p:txBody>
      </p:sp>
      <p:pic>
        <p:nvPicPr>
          <p:cNvPr id="201" name="" descr=""/>
          <p:cNvPicPr/>
          <p:nvPr/>
        </p:nvPicPr>
        <p:blipFill>
          <a:blip r:embed="rId1"/>
          <a:stretch/>
        </p:blipFill>
        <p:spPr>
          <a:xfrm>
            <a:off x="5026680" y="1371600"/>
            <a:ext cx="4116960" cy="3200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28600"/>
            <a:ext cx="6118200" cy="11426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0" lang="en" sz="2400" spc="-1" strike="noStrike">
                <a:solidFill>
                  <a:schemeClr val="dk1"/>
                </a:solidFill>
                <a:latin typeface="Lexend Deca"/>
                <a:ea typeface="Lexend Deca"/>
              </a:rPr>
              <a:t>2. Redes de Selección de Variables (VSN):</a:t>
            </a:r>
            <a:endParaRPr b="0" lang="es-BO" sz="2400" spc="-1" strike="noStrike">
              <a:solidFill>
                <a:srgbClr val="000000"/>
              </a:solidFill>
              <a:latin typeface="Arial"/>
            </a:endParaRPr>
          </a:p>
        </p:txBody>
      </p:sp>
      <p:sp>
        <p:nvSpPr>
          <p:cNvPr id="203" name="PlaceHolder 2"/>
          <p:cNvSpPr>
            <a:spLocks noGrp="1"/>
          </p:cNvSpPr>
          <p:nvPr>
            <p:ph type="subTitle"/>
          </p:nvPr>
        </p:nvSpPr>
        <p:spPr>
          <a:xfrm>
            <a:off x="457200" y="1465920"/>
            <a:ext cx="8457840" cy="150552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200" spc="-1" strike="noStrike">
                <a:solidFill>
                  <a:schemeClr val="dk1"/>
                </a:solidFill>
                <a:latin typeface="Roboto"/>
                <a:ea typeface="Catamaran"/>
              </a:rPr>
              <a:t>Determinan la relevancia y contribución de cada covariable (estática, pasada y futura). </a:t>
            </a:r>
            <a:endParaRPr b="0" lang="es-BO" sz="1200" spc="-1" strike="noStrike">
              <a:solidFill>
                <a:srgbClr val="000000"/>
              </a:solidFill>
              <a:latin typeface="Arial"/>
            </a:endParaRPr>
          </a:p>
          <a:p>
            <a:pPr indent="0">
              <a:lnSpc>
                <a:spcPct val="100000"/>
              </a:lnSpc>
              <a:spcBef>
                <a:spcPts val="1191"/>
              </a:spcBef>
              <a:spcAft>
                <a:spcPts val="992"/>
              </a:spcAft>
              <a:buNone/>
              <a:tabLst>
                <a:tab algn="l" pos="0"/>
              </a:tabLst>
            </a:pPr>
            <a:r>
              <a:rPr b="0" lang="en" sz="1200" spc="-1" strike="noStrike">
                <a:solidFill>
                  <a:schemeClr val="dk1"/>
                </a:solidFill>
                <a:latin typeface="Roboto"/>
                <a:ea typeface="Catamaran"/>
              </a:rPr>
              <a:t>Estas redes no solo identifican las características más importantes para la predicción, sino que también eliminan las entradas innecesarias y ruidosas que pueden afectar negativamente el rendimiento.</a:t>
            </a:r>
            <a:endParaRPr b="0" lang="es-BO" sz="1200" spc="-1" strike="noStrike">
              <a:solidFill>
                <a:srgbClr val="000000"/>
              </a:solidFill>
              <a:latin typeface="Arial"/>
            </a:endParaRPr>
          </a:p>
          <a:p>
            <a:pPr indent="0">
              <a:lnSpc>
                <a:spcPct val="100000"/>
              </a:lnSpc>
              <a:spcBef>
                <a:spcPts val="1191"/>
              </a:spcBef>
              <a:spcAft>
                <a:spcPts val="992"/>
              </a:spcAft>
              <a:buNone/>
              <a:tabLst>
                <a:tab algn="l" pos="0"/>
              </a:tabLst>
            </a:pPr>
            <a:r>
              <a:rPr b="0" lang="es-BO" sz="1200" spc="-1" strike="noStrike">
                <a:solidFill>
                  <a:srgbClr val="000000"/>
                </a:solidFill>
                <a:latin typeface="Roboto"/>
                <a:ea typeface="Catamaran"/>
              </a:rPr>
              <a:t>Antes de entrar en las VSN:</a:t>
            </a:r>
            <a:br>
              <a:rPr sz="1200"/>
            </a:br>
            <a:r>
              <a:rPr b="0" lang="es-BO" sz="1200" spc="-1" strike="noStrike">
                <a:solidFill>
                  <a:srgbClr val="000000"/>
                </a:solidFill>
                <a:latin typeface="Roboto"/>
                <a:ea typeface="Catamaran"/>
              </a:rPr>
              <a:t>Las entradas categóricas se convierten en vectores de embedding de dimensión </a:t>
            </a:r>
            <a:r>
              <a:rPr b="1" i="1" lang="es-BO" sz="1200" spc="-1" strike="noStrike">
                <a:solidFill>
                  <a:srgbClr val="000000"/>
                </a:solidFill>
                <a:latin typeface="Roboto"/>
                <a:ea typeface="Catamaran"/>
              </a:rPr>
              <a:t>d</a:t>
            </a:r>
            <a:r>
              <a:rPr b="0" lang="es-BO" sz="1200" spc="-1" strike="noStrike">
                <a:solidFill>
                  <a:srgbClr val="000000"/>
                </a:solidFill>
                <a:latin typeface="Roboto"/>
                <a:ea typeface="Catamaran"/>
              </a:rPr>
              <a:t>.</a:t>
            </a:r>
            <a:br>
              <a:rPr sz="1200"/>
            </a:br>
            <a:r>
              <a:rPr b="0" lang="es-BO" sz="1200" spc="-1" strike="noStrike">
                <a:solidFill>
                  <a:srgbClr val="000000"/>
                </a:solidFill>
                <a:latin typeface="Roboto"/>
                <a:ea typeface="Catamaran"/>
              </a:rPr>
              <a:t>Las características numéricas se transforman linealmente en vectores de dimensión </a:t>
            </a:r>
            <a:r>
              <a:rPr b="1" i="1" lang="es-BO" sz="1200" spc="-1" strike="noStrike">
                <a:solidFill>
                  <a:srgbClr val="000000"/>
                </a:solidFill>
                <a:latin typeface="Roboto"/>
                <a:ea typeface="Catamaran"/>
              </a:rPr>
              <a:t>d</a:t>
            </a:r>
            <a:r>
              <a:rPr b="0" lang="es-BO" sz="1200" spc="-1" strike="noStrike">
                <a:solidFill>
                  <a:srgbClr val="000000"/>
                </a:solidFill>
                <a:latin typeface="Roboto"/>
                <a:ea typeface="Catamaran"/>
              </a:rPr>
              <a:t>.</a:t>
            </a:r>
            <a:endParaRPr b="0" lang="es-BO" sz="1200" spc="-1" strike="noStrike">
              <a:solidFill>
                <a:srgbClr val="000000"/>
              </a:solidFill>
              <a:latin typeface="Arial"/>
            </a:endParaRPr>
          </a:p>
        </p:txBody>
      </p:sp>
      <p:pic>
        <p:nvPicPr>
          <p:cNvPr id="204" name="" descr=""/>
          <p:cNvPicPr/>
          <p:nvPr/>
        </p:nvPicPr>
        <p:blipFill>
          <a:blip r:embed="rId1"/>
          <a:stretch/>
        </p:blipFill>
        <p:spPr>
          <a:xfrm>
            <a:off x="360" y="3429000"/>
            <a:ext cx="9143280" cy="16970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685800"/>
            <a:ext cx="6118200" cy="6854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0" lang="en" sz="2400" spc="-1" strike="noStrike">
                <a:solidFill>
                  <a:schemeClr val="dk1"/>
                </a:solidFill>
                <a:latin typeface="Lexend Deca"/>
                <a:ea typeface="Lexend Deca"/>
              </a:rPr>
              <a:t>3. Codificadores de Covariables Estáticas:</a:t>
            </a:r>
            <a:endParaRPr b="0" lang="es-BO" sz="2400" spc="-1" strike="noStrike">
              <a:solidFill>
                <a:srgbClr val="000000"/>
              </a:solidFill>
              <a:latin typeface="Arial"/>
            </a:endParaRPr>
          </a:p>
        </p:txBody>
      </p:sp>
      <p:sp>
        <p:nvSpPr>
          <p:cNvPr id="206" name="PlaceHolder 2"/>
          <p:cNvSpPr>
            <a:spLocks noGrp="1"/>
          </p:cNvSpPr>
          <p:nvPr>
            <p:ph type="subTitle"/>
          </p:nvPr>
        </p:nvSpPr>
        <p:spPr>
          <a:xfrm>
            <a:off x="457200" y="1694520"/>
            <a:ext cx="4389840" cy="264852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Codifican las covariables estáticas en cuatro vectores de contexto diferentes, cada uno con un propósito específico:</a:t>
            </a:r>
            <a:endParaRPr b="0" lang="es-BO" sz="1400" spc="-1" strike="noStrike">
              <a:solidFill>
                <a:srgbClr val="000000"/>
              </a:solidFill>
              <a:latin typeface="Arial"/>
            </a:endParaRPr>
          </a:p>
          <a:p>
            <a:pPr indent="0">
              <a:lnSpc>
                <a:spcPct val="100000"/>
              </a:lnSpc>
              <a:spcBef>
                <a:spcPts val="1191"/>
              </a:spcBef>
              <a:spcAft>
                <a:spcPts val="992"/>
              </a:spcAft>
              <a:buNone/>
              <a:tabLst>
                <a:tab algn="l" pos="0"/>
              </a:tabLst>
            </a:pPr>
            <a:r>
              <a:rPr b="1" i="1" lang="en" sz="1400" spc="-1" strike="noStrike">
                <a:solidFill>
                  <a:schemeClr val="dk1"/>
                </a:solidFill>
                <a:latin typeface="Catamaran"/>
                <a:ea typeface="Catamaran"/>
              </a:rPr>
              <a:t>s</a:t>
            </a:r>
            <a:r>
              <a:rPr b="0" lang="en" sz="1400" spc="-1" strike="noStrike">
                <a:solidFill>
                  <a:schemeClr val="dk1"/>
                </a:solidFill>
                <a:latin typeface="Catamaran"/>
                <a:ea typeface="Catamaran"/>
              </a:rPr>
              <a:t>: Utilizado para la selección de variables temporales en las VSN.</a:t>
            </a:r>
            <a:br>
              <a:rPr sz="1400"/>
            </a:br>
            <a:r>
              <a:rPr b="1" i="1" lang="en" sz="1400" spc="-1" strike="noStrike">
                <a:solidFill>
                  <a:schemeClr val="dk1"/>
                </a:solidFill>
                <a:latin typeface="Catamaran"/>
                <a:ea typeface="Catamaran"/>
              </a:rPr>
              <a:t>c</a:t>
            </a:r>
            <a:r>
              <a:rPr b="0" lang="en" sz="1400" spc="-1" strike="noStrike">
                <a:solidFill>
                  <a:schemeClr val="dk1"/>
                </a:solidFill>
                <a:latin typeface="Catamaran"/>
                <a:ea typeface="Catamaran"/>
              </a:rPr>
              <a:t> y </a:t>
            </a:r>
            <a:r>
              <a:rPr b="1" i="1" lang="en" sz="1400" spc="-1" strike="noStrike">
                <a:solidFill>
                  <a:schemeClr val="dk1"/>
                </a:solidFill>
                <a:latin typeface="Catamaran"/>
                <a:ea typeface="Catamaran"/>
              </a:rPr>
              <a:t>h</a:t>
            </a:r>
            <a:r>
              <a:rPr b="0" lang="en" sz="1400" spc="-1" strike="noStrike">
                <a:solidFill>
                  <a:schemeClr val="dk1"/>
                </a:solidFill>
                <a:latin typeface="Catamaran"/>
                <a:ea typeface="Catamaran"/>
              </a:rPr>
              <a:t>: Utilizados en el procesamiento local de características temporales dentro del LSTM Encoder-Decoder.</a:t>
            </a:r>
            <a:br>
              <a:rPr sz="1400"/>
            </a:br>
            <a:r>
              <a:rPr b="1" i="1" lang="en" sz="1400" spc="-1" strike="noStrike">
                <a:solidFill>
                  <a:schemeClr val="dk1"/>
                </a:solidFill>
                <a:latin typeface="Catamaran"/>
                <a:ea typeface="Catamaran"/>
              </a:rPr>
              <a:t>e</a:t>
            </a:r>
            <a:r>
              <a:rPr b="0" lang="en" sz="1400" spc="-1" strike="noStrike">
                <a:solidFill>
                  <a:schemeClr val="dk1"/>
                </a:solidFill>
                <a:latin typeface="Catamaran"/>
                <a:ea typeface="Catamaran"/>
              </a:rPr>
              <a:t>: Enriquecer las características temporales con información estática en la capa de enriquecimiento.</a:t>
            </a:r>
            <a:endParaRPr b="0" lang="es-BO" sz="1400" spc="-1" strike="noStrike">
              <a:solidFill>
                <a:srgbClr val="000000"/>
              </a:solidFill>
              <a:latin typeface="Arial"/>
            </a:endParaRPr>
          </a:p>
        </p:txBody>
      </p:sp>
      <p:pic>
        <p:nvPicPr>
          <p:cNvPr id="207" name="" descr=""/>
          <p:cNvPicPr/>
          <p:nvPr/>
        </p:nvPicPr>
        <p:blipFill>
          <a:blip r:embed="rId1"/>
          <a:stretch/>
        </p:blipFill>
        <p:spPr>
          <a:xfrm>
            <a:off x="6172200" y="1341720"/>
            <a:ext cx="2149560" cy="3458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685800"/>
            <a:ext cx="6118200" cy="6854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0" lang="en" sz="2400" spc="-1" strike="noStrike">
                <a:solidFill>
                  <a:schemeClr val="dk1"/>
                </a:solidFill>
                <a:latin typeface="Lexend Deca"/>
                <a:ea typeface="Lexend Deca"/>
              </a:rPr>
              <a:t>4. Procesamiento Temporal:</a:t>
            </a:r>
            <a:endParaRPr b="0" lang="es-BO" sz="2400" spc="-1" strike="noStrike">
              <a:solidFill>
                <a:srgbClr val="000000"/>
              </a:solidFill>
              <a:latin typeface="Arial"/>
            </a:endParaRPr>
          </a:p>
        </p:txBody>
      </p:sp>
      <p:sp>
        <p:nvSpPr>
          <p:cNvPr id="209" name="PlaceHolder 2"/>
          <p:cNvSpPr>
            <a:spLocks noGrp="1"/>
          </p:cNvSpPr>
          <p:nvPr>
            <p:ph type="subTitle"/>
          </p:nvPr>
        </p:nvSpPr>
        <p:spPr>
          <a:xfrm>
            <a:off x="457200" y="1371600"/>
            <a:ext cx="8457840" cy="196272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100" spc="-1" strike="noStrike">
                <a:solidFill>
                  <a:schemeClr val="dk1"/>
                </a:solidFill>
                <a:latin typeface="Catamaran"/>
                <a:ea typeface="Catamaran"/>
              </a:rPr>
              <a:t>Dado que en las series temporales las observaciones cercanas son clave para las predicciones futuras, el modelo utiliza un enfoque de secuencia a secuencia para manejar las entradas pasadas y futuras conocidas.</a:t>
            </a:r>
            <a:endParaRPr b="0" lang="es-BO" sz="1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tabLst>
                <a:tab algn="l" pos="0"/>
              </a:tabLst>
            </a:pPr>
            <a:r>
              <a:rPr b="0" lang="en" sz="1100" spc="-1" strike="noStrike">
                <a:solidFill>
                  <a:schemeClr val="dk1"/>
                </a:solidFill>
                <a:latin typeface="Catamaran"/>
                <a:ea typeface="Catamaran"/>
              </a:rPr>
              <a:t>Las entradas pasadas alimentan un LSTM Encoder.</a:t>
            </a:r>
            <a:endParaRPr b="0" lang="es-BO" sz="1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tabLst>
                <a:tab algn="l" pos="0"/>
              </a:tabLst>
            </a:pPr>
            <a:r>
              <a:rPr b="0" lang="en" sz="1100" spc="-1" strike="noStrike">
                <a:solidFill>
                  <a:schemeClr val="dk1"/>
                </a:solidFill>
                <a:latin typeface="Catamaran"/>
                <a:ea typeface="Catamaran"/>
              </a:rPr>
              <a:t>Las entradas futuras conocidas alimentan un LSTM Decoder.</a:t>
            </a:r>
            <a:endParaRPr b="0" lang="es-BO" sz="11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tabLst>
                <a:tab algn="l" pos="0"/>
              </a:tabLst>
            </a:pPr>
            <a:r>
              <a:rPr b="0" lang="en" sz="1100" spc="-1" strike="noStrike">
                <a:solidFill>
                  <a:schemeClr val="dk1"/>
                </a:solidFill>
                <a:latin typeface="Catamaran"/>
                <a:ea typeface="Catamaran"/>
              </a:rPr>
              <a:t>Ambos utilizan los vectores de contexto </a:t>
            </a:r>
            <a:r>
              <a:rPr b="1" lang="en" sz="1100" spc="-1" strike="noStrike">
                <a:solidFill>
                  <a:schemeClr val="dk1"/>
                </a:solidFill>
                <a:latin typeface="Catamaran"/>
                <a:ea typeface="Catamaran"/>
              </a:rPr>
              <a:t>c</a:t>
            </a:r>
            <a:r>
              <a:rPr b="0" lang="en" sz="1100" spc="-1" strike="noStrike">
                <a:solidFill>
                  <a:schemeClr val="dk1"/>
                </a:solidFill>
                <a:latin typeface="Catamaran"/>
                <a:ea typeface="Catamaran"/>
              </a:rPr>
              <a:t> y </a:t>
            </a:r>
            <a:r>
              <a:rPr b="1" lang="en" sz="1100" spc="-1" strike="noStrike">
                <a:solidFill>
                  <a:schemeClr val="dk1"/>
                </a:solidFill>
                <a:latin typeface="Catamaran"/>
                <a:ea typeface="Catamaran"/>
              </a:rPr>
              <a:t>h</a:t>
            </a:r>
            <a:r>
              <a:rPr b="0" lang="en" sz="1100" spc="-1" strike="noStrike">
                <a:solidFill>
                  <a:schemeClr val="dk1"/>
                </a:solidFill>
                <a:latin typeface="Catamaran"/>
                <a:ea typeface="Catamaran"/>
              </a:rPr>
              <a:t> para que los metadatos estáticos influyan en el procesamiento local.</a:t>
            </a:r>
            <a:endParaRPr b="0" lang="es-BO" sz="1100" spc="-1" strike="noStrike">
              <a:solidFill>
                <a:srgbClr val="000000"/>
              </a:solidFill>
              <a:latin typeface="Arial"/>
            </a:endParaRPr>
          </a:p>
          <a:p>
            <a:pPr indent="0">
              <a:lnSpc>
                <a:spcPct val="100000"/>
              </a:lnSpc>
              <a:spcBef>
                <a:spcPts val="1191"/>
              </a:spcBef>
              <a:spcAft>
                <a:spcPts val="992"/>
              </a:spcAft>
              <a:buNone/>
              <a:tabLst>
                <a:tab algn="l" pos="0"/>
              </a:tabLst>
            </a:pPr>
            <a:endParaRPr b="0" lang="es-BO" sz="1800" spc="-1" strike="noStrike">
              <a:solidFill>
                <a:srgbClr val="000000"/>
              </a:solidFill>
              <a:latin typeface="Arial"/>
            </a:endParaRPr>
          </a:p>
        </p:txBody>
      </p:sp>
      <p:pic>
        <p:nvPicPr>
          <p:cNvPr id="210" name="" descr=""/>
          <p:cNvPicPr/>
          <p:nvPr/>
        </p:nvPicPr>
        <p:blipFill>
          <a:blip r:embed="rId1"/>
          <a:stretch/>
        </p:blipFill>
        <p:spPr>
          <a:xfrm>
            <a:off x="1600200" y="3225600"/>
            <a:ext cx="5486040" cy="19177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685800"/>
            <a:ext cx="6118200" cy="6854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0" lang="en" sz="2400" spc="-1" strike="noStrike">
                <a:solidFill>
                  <a:schemeClr val="dk1"/>
                </a:solidFill>
                <a:latin typeface="Lexend Deca"/>
                <a:ea typeface="Lexend Deca"/>
              </a:rPr>
              <a:t>5. Predicción de Cuantiles:</a:t>
            </a:r>
            <a:endParaRPr b="0" lang="es-BO" sz="2400" spc="-1" strike="noStrike">
              <a:solidFill>
                <a:srgbClr val="000000"/>
              </a:solidFill>
              <a:latin typeface="Arial"/>
            </a:endParaRPr>
          </a:p>
        </p:txBody>
      </p:sp>
      <p:sp>
        <p:nvSpPr>
          <p:cNvPr id="212" name="PlaceHolder 2"/>
          <p:cNvSpPr>
            <a:spLocks noGrp="1"/>
          </p:cNvSpPr>
          <p:nvPr>
            <p:ph type="subTitle"/>
          </p:nvPr>
        </p:nvSpPr>
        <p:spPr>
          <a:xfrm>
            <a:off x="457200" y="1371600"/>
            <a:ext cx="8457840" cy="68544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El modelo genera predicciones para diferentes percentiles en cada instante de tiempo. Estas predicciones se obtienen mediante una transformación lineal de la salida del decodificador de fusión temporal.</a:t>
            </a:r>
            <a:endParaRPr b="0" lang="es-BO" sz="1400" spc="-1" strike="noStrike">
              <a:solidFill>
                <a:srgbClr val="000000"/>
              </a:solidFill>
              <a:latin typeface="Arial"/>
            </a:endParaRPr>
          </a:p>
        </p:txBody>
      </p:sp>
      <p:pic>
        <p:nvPicPr>
          <p:cNvPr id="213" name="" descr=""/>
          <p:cNvPicPr/>
          <p:nvPr/>
        </p:nvPicPr>
        <p:blipFill>
          <a:blip r:embed="rId1"/>
          <a:stretch/>
        </p:blipFill>
        <p:spPr>
          <a:xfrm>
            <a:off x="1158480" y="2356560"/>
            <a:ext cx="6384960" cy="1529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ubTitle"/>
          </p:nvPr>
        </p:nvSpPr>
        <p:spPr>
          <a:xfrm>
            <a:off x="905760" y="1143000"/>
            <a:ext cx="7331760" cy="4000320"/>
          </a:xfrm>
          <a:prstGeom prst="rect">
            <a:avLst/>
          </a:prstGeom>
          <a:noFill/>
          <a:ln w="0">
            <a:noFill/>
          </a:ln>
        </p:spPr>
        <p:txBody>
          <a:bodyPr lIns="91440" rIns="91440" tIns="91440" bIns="91440" anchor="t">
            <a:noAutofit/>
          </a:bodyPr>
          <a:p>
            <a:pPr>
              <a:lnSpc>
                <a:spcPct val="100000"/>
              </a:lnSpc>
              <a:spcBef>
                <a:spcPts val="1191"/>
              </a:spcBef>
              <a:spcAft>
                <a:spcPts val="992"/>
              </a:spcAft>
              <a:tabLst>
                <a:tab algn="l" pos="0"/>
              </a:tabLst>
            </a:pPr>
            <a:r>
              <a:rPr b="0" lang="en" sz="1200" spc="-1" strike="noStrike">
                <a:solidFill>
                  <a:schemeClr val="dk1"/>
                </a:solidFill>
                <a:latin typeface="Roboto"/>
                <a:ea typeface="Catamaran"/>
              </a:rPr>
              <a:t>La predicción de cuantiles usa tres valores clave para capturar la incertidumbre en las predicciones:</a:t>
            </a:r>
            <a:endParaRPr b="0" lang="es-BO" sz="1200" spc="-1" strike="noStrike">
              <a:solidFill>
                <a:srgbClr val="000000"/>
              </a:solidFill>
              <a:latin typeface="Arial"/>
            </a:endParaRPr>
          </a:p>
          <a:p>
            <a:pPr>
              <a:lnSpc>
                <a:spcPct val="100000"/>
              </a:lnSpc>
              <a:spcBef>
                <a:spcPts val="1191"/>
              </a:spcBef>
              <a:spcAft>
                <a:spcPts val="992"/>
              </a:spcAft>
              <a:tabLst>
                <a:tab algn="l" pos="0"/>
              </a:tabLst>
            </a:pPr>
            <a:r>
              <a:rPr b="0" lang="en" sz="1200" spc="-1" strike="noStrike">
                <a:solidFill>
                  <a:schemeClr val="dk1"/>
                </a:solidFill>
                <a:latin typeface="Roboto"/>
                <a:ea typeface="Catamaran"/>
              </a:rPr>
              <a:t>- Q10 (10° percentil): Escenario pesimista, muestra el límite inferior de la predicción.</a:t>
            </a:r>
            <a:br>
              <a:rPr sz="1200"/>
            </a:br>
            <a:r>
              <a:rPr b="0" lang="en" sz="1200" spc="-1" strike="noStrike">
                <a:solidFill>
                  <a:schemeClr val="dk1"/>
                </a:solidFill>
                <a:latin typeface="Roboto"/>
                <a:ea typeface="Catamaran"/>
              </a:rPr>
              <a:t>- Q50 (50° percentil): Mediana, escenario más probable y valor de referencia.</a:t>
            </a:r>
            <a:br>
              <a:rPr sz="1200"/>
            </a:br>
            <a:r>
              <a:rPr b="0" lang="en" sz="1200" spc="-1" strike="noStrike">
                <a:solidFill>
                  <a:schemeClr val="dk1"/>
                </a:solidFill>
                <a:latin typeface="Roboto"/>
                <a:ea typeface="Catamaran"/>
              </a:rPr>
              <a:t>- Q90 (90° percentil): Escenario optimista, muestra el límite superior de la predicción.</a:t>
            </a:r>
            <a:endParaRPr b="0" lang="es-BO" sz="1200" spc="-1" strike="noStrike">
              <a:solidFill>
                <a:srgbClr val="000000"/>
              </a:solidFill>
              <a:latin typeface="Arial"/>
            </a:endParaRPr>
          </a:p>
          <a:p>
            <a:pPr>
              <a:lnSpc>
                <a:spcPct val="100000"/>
              </a:lnSpc>
              <a:spcBef>
                <a:spcPts val="1191"/>
              </a:spcBef>
              <a:spcAft>
                <a:spcPts val="992"/>
              </a:spcAft>
              <a:tabLst>
                <a:tab algn="l" pos="0"/>
              </a:tabLst>
            </a:pPr>
            <a:r>
              <a:rPr b="1" lang="en" sz="1200" spc="-1" strike="noStrike">
                <a:solidFill>
                  <a:schemeClr val="dk1"/>
                </a:solidFill>
                <a:latin typeface="Roboto"/>
                <a:ea typeface="Catamaran"/>
              </a:rPr>
              <a:t>Beneficios:</a:t>
            </a:r>
            <a:r>
              <a:rPr b="0" lang="en" sz="1200" spc="-1" strike="noStrike">
                <a:solidFill>
                  <a:schemeClr val="dk1"/>
                </a:solidFill>
                <a:latin typeface="Roboto"/>
                <a:ea typeface="Catamaran"/>
              </a:rPr>
              <a:t> Captura la incertidumbre al considerar varios escenarios.</a:t>
            </a:r>
            <a:endParaRPr b="0" lang="es-BO" sz="1200" spc="-1" strike="noStrike">
              <a:solidFill>
                <a:srgbClr val="000000"/>
              </a:solidFill>
              <a:latin typeface="Arial"/>
            </a:endParaRPr>
          </a:p>
          <a:p>
            <a:pPr>
              <a:lnSpc>
                <a:spcPct val="100000"/>
              </a:lnSpc>
              <a:spcBef>
                <a:spcPts val="1191"/>
              </a:spcBef>
              <a:spcAft>
                <a:spcPts val="992"/>
              </a:spcAft>
              <a:tabLst>
                <a:tab algn="l" pos="0"/>
              </a:tabLst>
            </a:pPr>
            <a:r>
              <a:rPr b="0" lang="en" sz="1200" spc="-1" strike="noStrike">
                <a:solidFill>
                  <a:schemeClr val="dk1"/>
                </a:solidFill>
                <a:latin typeface="Roboto"/>
                <a:ea typeface="Catamaran"/>
              </a:rPr>
              <a:t>- Q10: Planificación para peores casos.</a:t>
            </a:r>
            <a:br>
              <a:rPr sz="1200"/>
            </a:br>
            <a:r>
              <a:rPr b="0" lang="en" sz="1200" spc="-1" strike="noStrike">
                <a:solidFill>
                  <a:schemeClr val="dk1"/>
                </a:solidFill>
                <a:latin typeface="Roboto"/>
                <a:ea typeface="Catamaran"/>
              </a:rPr>
              <a:t>- Q50: Estimación equilibrada.</a:t>
            </a:r>
            <a:br>
              <a:rPr sz="1200"/>
            </a:br>
            <a:r>
              <a:rPr b="0" lang="en" sz="1200" spc="-1" strike="noStrike">
                <a:solidFill>
                  <a:schemeClr val="dk1"/>
                </a:solidFill>
                <a:latin typeface="Roboto"/>
                <a:ea typeface="Catamaran"/>
              </a:rPr>
              <a:t>- Q90: Planificación optimista.</a:t>
            </a:r>
            <a:endParaRPr b="0" lang="es-BO" sz="1200" spc="-1" strike="noStrike">
              <a:solidFill>
                <a:srgbClr val="000000"/>
              </a:solidFill>
              <a:latin typeface="Arial"/>
            </a:endParaRPr>
          </a:p>
          <a:p>
            <a:pPr>
              <a:lnSpc>
                <a:spcPct val="100000"/>
              </a:lnSpc>
              <a:spcBef>
                <a:spcPts val="1191"/>
              </a:spcBef>
              <a:spcAft>
                <a:spcPts val="992"/>
              </a:spcAft>
              <a:tabLst>
                <a:tab algn="l" pos="0"/>
              </a:tabLst>
            </a:pPr>
            <a:r>
              <a:rPr b="1" lang="en" sz="1200" spc="-1" strike="noStrike">
                <a:solidFill>
                  <a:schemeClr val="dk1"/>
                </a:solidFill>
                <a:latin typeface="Roboto"/>
                <a:ea typeface="Catamaran"/>
              </a:rPr>
              <a:t>Aplicaciones: </a:t>
            </a:r>
            <a:endParaRPr b="0" lang="es-BO" sz="1200" spc="-1" strike="noStrike">
              <a:solidFill>
                <a:srgbClr val="000000"/>
              </a:solidFill>
              <a:latin typeface="Arial"/>
            </a:endParaRPr>
          </a:p>
          <a:p>
            <a:pPr>
              <a:lnSpc>
                <a:spcPct val="100000"/>
              </a:lnSpc>
              <a:spcBef>
                <a:spcPts val="1191"/>
              </a:spcBef>
              <a:spcAft>
                <a:spcPts val="992"/>
              </a:spcAft>
              <a:tabLst>
                <a:tab algn="l" pos="0"/>
              </a:tabLst>
            </a:pPr>
            <a:r>
              <a:rPr b="0" lang="en" sz="1200" spc="-1" strike="noStrike">
                <a:solidFill>
                  <a:schemeClr val="dk1"/>
                </a:solidFill>
                <a:latin typeface="Roboto"/>
                <a:ea typeface="Catamaran"/>
              </a:rPr>
              <a:t>- Gestión de riesgos: Mejor manejo de riesgos inciertos.</a:t>
            </a:r>
            <a:br>
              <a:rPr sz="1200"/>
            </a:br>
            <a:r>
              <a:rPr b="0" lang="en" sz="1200" spc="-1" strike="noStrike">
                <a:solidFill>
                  <a:schemeClr val="dk1"/>
                </a:solidFill>
                <a:latin typeface="Roboto"/>
                <a:ea typeface="Catamaran"/>
              </a:rPr>
              <a:t>- Planificación de recursos: Optimiza producción y distribución.</a:t>
            </a:r>
            <a:br>
              <a:rPr sz="1200"/>
            </a:br>
            <a:r>
              <a:rPr b="0" lang="en" sz="1200" spc="-1" strike="noStrike">
                <a:solidFill>
                  <a:schemeClr val="dk1"/>
                </a:solidFill>
                <a:latin typeface="Roboto"/>
                <a:ea typeface="Catamaran"/>
              </a:rPr>
              <a:t>- Predicción de demanda/precios: Ayuda a adaptarse a fluctuaciones.</a:t>
            </a:r>
            <a:endParaRPr b="0" lang="es-BO" sz="1200" spc="-1" strike="noStrike">
              <a:solidFill>
                <a:srgbClr val="000000"/>
              </a:solidFill>
              <a:latin typeface="Arial"/>
            </a:endParaRPr>
          </a:p>
          <a:p>
            <a:pPr>
              <a:lnSpc>
                <a:spcPct val="100000"/>
              </a:lnSpc>
              <a:spcBef>
                <a:spcPts val="1191"/>
              </a:spcBef>
              <a:spcAft>
                <a:spcPts val="992"/>
              </a:spcAft>
              <a:tabLst>
                <a:tab algn="l" pos="0"/>
              </a:tabLst>
            </a:pPr>
            <a:endParaRPr b="0" lang="es-BO" sz="1500" spc="-1" strike="noStrike">
              <a:solidFill>
                <a:srgbClr val="000000"/>
              </a:solidFill>
              <a:latin typeface="Arial"/>
            </a:endParaRPr>
          </a:p>
        </p:txBody>
      </p:sp>
      <p:cxnSp>
        <p:nvCxnSpPr>
          <p:cNvPr id="215" name="Google Shape;279;p 3"/>
          <p:cNvCxnSpPr/>
          <p:nvPr/>
        </p:nvCxnSpPr>
        <p:spPr>
          <a:xfrm>
            <a:off x="4707360" y="1214640"/>
            <a:ext cx="1068120" cy="1080"/>
          </a:xfrm>
          <a:prstGeom prst="straightConnector1">
            <a:avLst/>
          </a:prstGeom>
          <a:ln w="38100">
            <a:solidFill>
              <a:srgbClr val="f9cfd0"/>
            </a:solidFill>
            <a:round/>
          </a:ln>
        </p:spPr>
      </p:cxnSp>
      <p:sp>
        <p:nvSpPr>
          <p:cNvPr id="216" name="Google Shape;270;p 3"/>
          <p:cNvSpPr/>
          <p:nvPr/>
        </p:nvSpPr>
        <p:spPr>
          <a:xfrm>
            <a:off x="720360" y="542160"/>
            <a:ext cx="770292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Bef>
                <a:spcPts val="1191"/>
              </a:spcBef>
              <a:spcAft>
                <a:spcPts val="992"/>
              </a:spcAft>
              <a:tabLst>
                <a:tab algn="l" pos="0"/>
              </a:tabLst>
            </a:pPr>
            <a:r>
              <a:rPr b="1" lang="en" sz="2400" spc="-1" strike="noStrike">
                <a:solidFill>
                  <a:schemeClr val="dk1"/>
                </a:solidFill>
                <a:latin typeface="Lexend Deca"/>
                <a:ea typeface="Lexend Deca"/>
              </a:rPr>
              <a:t>Predicción de Cuantiles en TFT</a:t>
            </a:r>
            <a:endParaRPr b="0" lang="es-B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685800"/>
            <a:ext cx="6857640" cy="6854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0" lang="en" sz="2400" spc="-1" strike="noStrike">
                <a:solidFill>
                  <a:schemeClr val="dk1"/>
                </a:solidFill>
                <a:latin typeface="Lexend Deca"/>
                <a:ea typeface="Lexend Deca"/>
              </a:rPr>
              <a:t>Masked  Interpretable Multihead Attention</a:t>
            </a:r>
            <a:endParaRPr b="0" lang="es-BO" sz="2400" spc="-1" strike="noStrike">
              <a:solidFill>
                <a:srgbClr val="000000"/>
              </a:solidFill>
              <a:latin typeface="Arial"/>
            </a:endParaRPr>
          </a:p>
        </p:txBody>
      </p:sp>
      <p:sp>
        <p:nvSpPr>
          <p:cNvPr id="218" name="PlaceHolder 2"/>
          <p:cNvSpPr>
            <a:spLocks noGrp="1"/>
          </p:cNvSpPr>
          <p:nvPr>
            <p:ph type="subTitle"/>
          </p:nvPr>
        </p:nvSpPr>
        <p:spPr>
          <a:xfrm>
            <a:off x="457200" y="1371600"/>
            <a:ext cx="8457840" cy="3200040"/>
          </a:xfrm>
          <a:prstGeom prst="rect">
            <a:avLst/>
          </a:prstGeom>
          <a:noFill/>
          <a:ln w="0">
            <a:noFill/>
          </a:ln>
        </p:spPr>
        <p:txBody>
          <a:bodyPr lIns="91440" rIns="91440" tIns="91440" bIns="91440" anchor="t">
            <a:noAutofit/>
          </a:bodyPr>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En los modelos tradicionales de atención, como el Transformer, cada capa de atención tiene sus propios pesos y las salidas de las diferentes cabezas de atención se concatenan. Esto permite que cada cabeza aprenda una representación única de las relaciones entre las entradas, pero también puede hacer más difícil interpretar cómo cada cabeza contribuye a la predicción final.</a:t>
            </a:r>
            <a:endParaRPr b="0" lang="es-BO" sz="1400" spc="-1" strike="noStrike">
              <a:solidFill>
                <a:srgbClr val="000000"/>
              </a:solidFill>
              <a:latin typeface="Arial"/>
            </a:endParaRPr>
          </a:p>
          <a:p>
            <a:pPr indent="0">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En contraste, el Temporal Fusion Transformer (TFT) comparte los mismos pesos entre todas las cabezas de atención, lo que facilita la interpretabilidad. Al hacerlo, el modelo puede identificar de manera más clara qué valores son más relevantes para la predicción final, ya que las salidas de todas las cabezas se combinan de manera aditiva. Este enfoque no solo mejora la trazabilidad, sino que también permite capturar dependencias a largo plazo de la secuencia temporal de manera más eficiente y simplificada.</a:t>
            </a:r>
            <a:endParaRPr b="0" lang="es-BO" sz="1400" spc="-1" strike="noStrike">
              <a:solidFill>
                <a:srgbClr val="000000"/>
              </a:solidFill>
              <a:latin typeface="Arial"/>
            </a:endParaRPr>
          </a:p>
        </p:txBody>
      </p:sp>
      <p:pic>
        <p:nvPicPr>
          <p:cNvPr id="219" name="" descr=""/>
          <p:cNvPicPr/>
          <p:nvPr/>
        </p:nvPicPr>
        <p:blipFill>
          <a:blip r:embed="rId1"/>
          <a:stretch/>
        </p:blipFill>
        <p:spPr>
          <a:xfrm>
            <a:off x="1149120" y="3905280"/>
            <a:ext cx="6622920" cy="666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Google Shape;198;p32"/>
          <p:cNvSpPr/>
          <p:nvPr/>
        </p:nvSpPr>
        <p:spPr>
          <a:xfrm>
            <a:off x="2442600" y="1480680"/>
            <a:ext cx="997200" cy="5922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17" name="PlaceHolder 1"/>
          <p:cNvSpPr>
            <a:spLocks noGrp="1"/>
          </p:cNvSpPr>
          <p:nvPr>
            <p:ph type="title"/>
          </p:nvPr>
        </p:nvSpPr>
        <p:spPr>
          <a:xfrm>
            <a:off x="1522800" y="2047680"/>
            <a:ext cx="283716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500" spc="-1" strike="noStrike">
                <a:solidFill>
                  <a:schemeClr val="dk1"/>
                </a:solidFill>
                <a:latin typeface="Lexend Deca"/>
                <a:ea typeface="Lexend Deca"/>
              </a:rPr>
              <a:t>Introduccion</a:t>
            </a:r>
            <a:endParaRPr b="0" lang="es-BO" sz="2500" spc="-1" strike="noStrike">
              <a:solidFill>
                <a:srgbClr val="000000"/>
              </a:solidFill>
              <a:latin typeface="Arial"/>
            </a:endParaRPr>
          </a:p>
        </p:txBody>
      </p:sp>
      <p:sp>
        <p:nvSpPr>
          <p:cNvPr id="118" name="PlaceHolder 2"/>
          <p:cNvSpPr>
            <a:spLocks noGrp="1"/>
          </p:cNvSpPr>
          <p:nvPr>
            <p:ph type="subTitle"/>
          </p:nvPr>
        </p:nvSpPr>
        <p:spPr>
          <a:xfrm>
            <a:off x="1522800" y="2405520"/>
            <a:ext cx="2837160" cy="48384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Introduccion al modelo</a:t>
            </a:r>
            <a:endParaRPr b="0" lang="es-BO" sz="1400" spc="-1" strike="noStrike">
              <a:solidFill>
                <a:srgbClr val="000000"/>
              </a:solidFill>
              <a:latin typeface="Arial"/>
            </a:endParaRPr>
          </a:p>
        </p:txBody>
      </p:sp>
      <p:sp>
        <p:nvSpPr>
          <p:cNvPr id="119" name="PlaceHolder 3"/>
          <p:cNvSpPr>
            <a:spLocks noGrp="1"/>
          </p:cNvSpPr>
          <p:nvPr>
            <p:ph type="title"/>
          </p:nvPr>
        </p:nvSpPr>
        <p:spPr>
          <a:xfrm>
            <a:off x="4782960" y="2047680"/>
            <a:ext cx="283716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500" spc="-1" strike="noStrike">
                <a:solidFill>
                  <a:schemeClr val="dk1"/>
                </a:solidFill>
                <a:latin typeface="Lexend Deca"/>
                <a:ea typeface="Lexend Deca"/>
              </a:rPr>
              <a:t>Arquitectura</a:t>
            </a:r>
            <a:endParaRPr b="0" lang="es-BO" sz="2500" spc="-1" strike="noStrike">
              <a:solidFill>
                <a:srgbClr val="000000"/>
              </a:solidFill>
              <a:latin typeface="Arial"/>
            </a:endParaRPr>
          </a:p>
        </p:txBody>
      </p:sp>
      <p:sp>
        <p:nvSpPr>
          <p:cNvPr id="120" name="PlaceHolder 4"/>
          <p:cNvSpPr>
            <a:spLocks noGrp="1"/>
          </p:cNvSpPr>
          <p:nvPr>
            <p:ph type="subTitle"/>
          </p:nvPr>
        </p:nvSpPr>
        <p:spPr>
          <a:xfrm>
            <a:off x="4782960" y="2405520"/>
            <a:ext cx="2837160" cy="48384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Se describe la arquitectura del modelo</a:t>
            </a:r>
            <a:endParaRPr b="0" lang="es-BO" sz="1400" spc="-1" strike="noStrike">
              <a:solidFill>
                <a:srgbClr val="000000"/>
              </a:solidFill>
              <a:latin typeface="Arial"/>
            </a:endParaRPr>
          </a:p>
        </p:txBody>
      </p:sp>
      <p:sp>
        <p:nvSpPr>
          <p:cNvPr id="121" name="PlaceHolder 5"/>
          <p:cNvSpPr>
            <a:spLocks noGrp="1"/>
          </p:cNvSpPr>
          <p:nvPr>
            <p:ph type="title"/>
          </p:nvPr>
        </p:nvSpPr>
        <p:spPr>
          <a:xfrm>
            <a:off x="1522800" y="3689640"/>
            <a:ext cx="283716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500" spc="-1" strike="noStrike">
                <a:solidFill>
                  <a:schemeClr val="dk1"/>
                </a:solidFill>
                <a:latin typeface="Lexend Deca"/>
                <a:ea typeface="Lexend Deca"/>
              </a:rPr>
              <a:t>Implementacion</a:t>
            </a:r>
            <a:endParaRPr b="0" lang="es-BO" sz="2500" spc="-1" strike="noStrike">
              <a:solidFill>
                <a:srgbClr val="000000"/>
              </a:solidFill>
              <a:latin typeface="Arial"/>
            </a:endParaRPr>
          </a:p>
        </p:txBody>
      </p:sp>
      <p:sp>
        <p:nvSpPr>
          <p:cNvPr id="122" name="PlaceHolder 6"/>
          <p:cNvSpPr>
            <a:spLocks noGrp="1"/>
          </p:cNvSpPr>
          <p:nvPr>
            <p:ph type="subTitle"/>
          </p:nvPr>
        </p:nvSpPr>
        <p:spPr>
          <a:xfrm>
            <a:off x="1522800" y="4047480"/>
            <a:ext cx="2837160" cy="48384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Implementaciones del modelo</a:t>
            </a:r>
            <a:endParaRPr b="0" lang="es-BO" sz="1400" spc="-1" strike="noStrike">
              <a:solidFill>
                <a:srgbClr val="000000"/>
              </a:solidFill>
              <a:latin typeface="Arial"/>
            </a:endParaRPr>
          </a:p>
        </p:txBody>
      </p:sp>
      <p:sp>
        <p:nvSpPr>
          <p:cNvPr id="123" name="PlaceHolder 7"/>
          <p:cNvSpPr>
            <a:spLocks noGrp="1"/>
          </p:cNvSpPr>
          <p:nvPr>
            <p:ph type="title"/>
          </p:nvPr>
        </p:nvSpPr>
        <p:spPr>
          <a:xfrm>
            <a:off x="4782960" y="3689640"/>
            <a:ext cx="283716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500" spc="-1" strike="noStrike">
                <a:solidFill>
                  <a:schemeClr val="dk1"/>
                </a:solidFill>
                <a:latin typeface="Lexend Deca"/>
                <a:ea typeface="Lexend Deca"/>
              </a:rPr>
              <a:t>Aplicaciones</a:t>
            </a:r>
            <a:endParaRPr b="0" lang="es-BO" sz="2500" spc="-1" strike="noStrike">
              <a:solidFill>
                <a:srgbClr val="000000"/>
              </a:solidFill>
              <a:latin typeface="Arial"/>
            </a:endParaRPr>
          </a:p>
        </p:txBody>
      </p:sp>
      <p:sp>
        <p:nvSpPr>
          <p:cNvPr id="124" name="PlaceHolder 8"/>
          <p:cNvSpPr>
            <a:spLocks noGrp="1"/>
          </p:cNvSpPr>
          <p:nvPr>
            <p:ph type="subTitle"/>
          </p:nvPr>
        </p:nvSpPr>
        <p:spPr>
          <a:xfrm>
            <a:off x="4782960" y="4047480"/>
            <a:ext cx="2837160" cy="48384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Donde se aplica el modelo</a:t>
            </a:r>
            <a:endParaRPr b="0" lang="es-BO" sz="1400" spc="-1" strike="noStrike">
              <a:solidFill>
                <a:srgbClr val="000000"/>
              </a:solidFill>
              <a:latin typeface="Arial"/>
            </a:endParaRPr>
          </a:p>
        </p:txBody>
      </p:sp>
      <p:sp>
        <p:nvSpPr>
          <p:cNvPr id="125" name="PlaceHolder 9"/>
          <p:cNvSpPr>
            <a:spLocks noGrp="1"/>
          </p:cNvSpPr>
          <p:nvPr>
            <p:ph type="title"/>
          </p:nvPr>
        </p:nvSpPr>
        <p:spPr>
          <a:xfrm>
            <a:off x="720000" y="539640"/>
            <a:ext cx="7702920" cy="57168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3500" spc="-1" strike="noStrike">
                <a:solidFill>
                  <a:schemeClr val="dk1"/>
                </a:solidFill>
                <a:latin typeface="Lexend Deca"/>
                <a:ea typeface="Lexend Deca"/>
              </a:rPr>
              <a:t>Tabla de </a:t>
            </a:r>
            <a:r>
              <a:rPr b="1" lang="en" sz="3500" spc="-1" strike="noStrike">
                <a:solidFill>
                  <a:schemeClr val="dk1"/>
                </a:solidFill>
                <a:latin typeface="Lexend Deca"/>
                <a:ea typeface="Lexend Deca"/>
              </a:rPr>
              <a:t>contenidos</a:t>
            </a:r>
            <a:endParaRPr b="0" lang="es-BO" sz="3500" spc="-1" strike="noStrike">
              <a:solidFill>
                <a:srgbClr val="000000"/>
              </a:solidFill>
              <a:latin typeface="Arial"/>
            </a:endParaRPr>
          </a:p>
        </p:txBody>
      </p:sp>
      <p:sp>
        <p:nvSpPr>
          <p:cNvPr id="126" name="Google Shape;208;p32"/>
          <p:cNvSpPr/>
          <p:nvPr/>
        </p:nvSpPr>
        <p:spPr>
          <a:xfrm>
            <a:off x="5703120" y="1480680"/>
            <a:ext cx="997200" cy="59220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27" name="Google Shape;209;p32"/>
          <p:cNvSpPr/>
          <p:nvPr/>
        </p:nvSpPr>
        <p:spPr>
          <a:xfrm>
            <a:off x="2442600" y="3114720"/>
            <a:ext cx="997200" cy="59220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28" name="Google Shape;210;p32"/>
          <p:cNvSpPr/>
          <p:nvPr/>
        </p:nvSpPr>
        <p:spPr>
          <a:xfrm>
            <a:off x="5703120" y="3114720"/>
            <a:ext cx="997200" cy="59220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cxnSp>
        <p:nvCxnSpPr>
          <p:cNvPr id="129" name="Google Shape;211;p32"/>
          <p:cNvCxnSpPr/>
          <p:nvPr/>
        </p:nvCxnSpPr>
        <p:spPr>
          <a:xfrm>
            <a:off x="4506480" y="1210320"/>
            <a:ext cx="2007000" cy="1080"/>
          </a:xfrm>
          <a:prstGeom prst="straightConnector1">
            <a:avLst/>
          </a:prstGeom>
          <a:ln w="38100">
            <a:solidFill>
              <a:srgbClr val="d2dae9"/>
            </a:solidFill>
            <a:round/>
          </a:ln>
        </p:spPr>
      </p:cxnSp>
      <p:sp>
        <p:nvSpPr>
          <p:cNvPr id="130" name="PlaceHolder 10"/>
          <p:cNvSpPr>
            <a:spLocks noGrp="1"/>
          </p:cNvSpPr>
          <p:nvPr>
            <p:ph type="title"/>
          </p:nvPr>
        </p:nvSpPr>
        <p:spPr>
          <a:xfrm>
            <a:off x="2589840" y="1454400"/>
            <a:ext cx="702720" cy="5922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3000" spc="-1" strike="noStrike">
                <a:solidFill>
                  <a:schemeClr val="dk1"/>
                </a:solidFill>
                <a:latin typeface="Lexend Deca"/>
                <a:ea typeface="Lexend Deca"/>
              </a:rPr>
              <a:t>01</a:t>
            </a:r>
            <a:endParaRPr b="0" lang="es-BO" sz="3000" spc="-1" strike="noStrike">
              <a:solidFill>
                <a:srgbClr val="000000"/>
              </a:solidFill>
              <a:latin typeface="Arial"/>
            </a:endParaRPr>
          </a:p>
        </p:txBody>
      </p:sp>
      <p:sp>
        <p:nvSpPr>
          <p:cNvPr id="131" name="PlaceHolder 11"/>
          <p:cNvSpPr>
            <a:spLocks noGrp="1"/>
          </p:cNvSpPr>
          <p:nvPr>
            <p:ph type="title"/>
          </p:nvPr>
        </p:nvSpPr>
        <p:spPr>
          <a:xfrm>
            <a:off x="5850360" y="1454400"/>
            <a:ext cx="702720" cy="5922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3000" spc="-1" strike="noStrike">
                <a:solidFill>
                  <a:schemeClr val="dk1"/>
                </a:solidFill>
                <a:latin typeface="Lexend Deca"/>
                <a:ea typeface="Lexend Deca"/>
              </a:rPr>
              <a:t>02</a:t>
            </a:r>
            <a:endParaRPr b="0" lang="es-BO" sz="3000" spc="-1" strike="noStrike">
              <a:solidFill>
                <a:srgbClr val="000000"/>
              </a:solidFill>
              <a:latin typeface="Arial"/>
            </a:endParaRPr>
          </a:p>
        </p:txBody>
      </p:sp>
      <p:sp>
        <p:nvSpPr>
          <p:cNvPr id="132" name="PlaceHolder 12"/>
          <p:cNvSpPr>
            <a:spLocks noGrp="1"/>
          </p:cNvSpPr>
          <p:nvPr>
            <p:ph type="title"/>
          </p:nvPr>
        </p:nvSpPr>
        <p:spPr>
          <a:xfrm>
            <a:off x="2589840" y="3096360"/>
            <a:ext cx="702720" cy="5922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3000" spc="-1" strike="noStrike">
                <a:solidFill>
                  <a:schemeClr val="dk1"/>
                </a:solidFill>
                <a:latin typeface="Lexend Deca"/>
                <a:ea typeface="Lexend Deca"/>
              </a:rPr>
              <a:t>03</a:t>
            </a:r>
            <a:endParaRPr b="0" lang="es-BO" sz="3000" spc="-1" strike="noStrike">
              <a:solidFill>
                <a:srgbClr val="000000"/>
              </a:solidFill>
              <a:latin typeface="Arial"/>
            </a:endParaRPr>
          </a:p>
        </p:txBody>
      </p:sp>
      <p:sp>
        <p:nvSpPr>
          <p:cNvPr id="133" name="PlaceHolder 13"/>
          <p:cNvSpPr>
            <a:spLocks noGrp="1"/>
          </p:cNvSpPr>
          <p:nvPr>
            <p:ph type="title"/>
          </p:nvPr>
        </p:nvSpPr>
        <p:spPr>
          <a:xfrm>
            <a:off x="5850360" y="3096360"/>
            <a:ext cx="702720" cy="5922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3000" spc="-1" strike="noStrike">
                <a:solidFill>
                  <a:schemeClr val="dk1"/>
                </a:solidFill>
                <a:latin typeface="Lexend Deca"/>
                <a:ea typeface="Lexend Deca"/>
              </a:rPr>
              <a:t>04</a:t>
            </a:r>
            <a:endParaRPr b="0" lang="es-BO"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 descr=""/>
          <p:cNvPicPr/>
          <p:nvPr/>
        </p:nvPicPr>
        <p:blipFill>
          <a:blip r:embed="rId1"/>
          <a:stretch/>
        </p:blipFill>
        <p:spPr>
          <a:xfrm>
            <a:off x="6111720" y="933840"/>
            <a:ext cx="2468520" cy="2723400"/>
          </a:xfrm>
          <a:prstGeom prst="rect">
            <a:avLst/>
          </a:prstGeom>
          <a:ln w="0">
            <a:noFill/>
          </a:ln>
        </p:spPr>
      </p:pic>
      <p:sp>
        <p:nvSpPr>
          <p:cNvPr id="221" name="PlaceHolder 27"/>
          <p:cNvSpPr/>
          <p:nvPr/>
        </p:nvSpPr>
        <p:spPr>
          <a:xfrm>
            <a:off x="457560" y="914400"/>
            <a:ext cx="5485680" cy="3657600"/>
          </a:xfrm>
          <a:prstGeom prst="rect">
            <a:avLst/>
          </a:prstGeom>
          <a:noFill/>
          <a:ln w="0">
            <a:noFill/>
          </a:ln>
        </p:spPr>
        <p:style>
          <a:lnRef idx="0"/>
          <a:fillRef idx="0"/>
          <a:effectRef idx="0"/>
          <a:fontRef idx="minor"/>
        </p:style>
        <p:txBody>
          <a:bodyPr lIns="90000" rIns="90000" tIns="91440" bIns="91440" anchor="t">
            <a:noAutofit/>
          </a:bodyPr>
          <a:p>
            <a:pPr>
              <a:lnSpc>
                <a:spcPct val="100000"/>
              </a:lnSpc>
              <a:spcBef>
                <a:spcPts val="1191"/>
              </a:spcBef>
              <a:spcAft>
                <a:spcPts val="992"/>
              </a:spcAft>
              <a:tabLst>
                <a:tab algn="l" pos="0"/>
              </a:tabLst>
            </a:pPr>
            <a:r>
              <a:rPr b="1" lang="en" sz="1400" spc="-1" strike="noStrike">
                <a:solidFill>
                  <a:schemeClr val="dk1"/>
                </a:solidFill>
                <a:latin typeface="Catamaran"/>
                <a:ea typeface="Catamaran"/>
              </a:rPr>
              <a:t>Add &amp; Norm</a:t>
            </a:r>
            <a:r>
              <a:rPr b="0" lang="en" sz="1400" spc="-1" strike="noStrike">
                <a:solidFill>
                  <a:schemeClr val="dk1"/>
                </a:solidFill>
                <a:latin typeface="Catamaran"/>
                <a:ea typeface="Catamaran"/>
              </a:rPr>
              <a:t>: </a:t>
            </a:r>
            <a:br>
              <a:rPr sz="1400"/>
            </a:br>
            <a:r>
              <a:rPr b="0" lang="en" sz="1400" spc="-1" strike="noStrike">
                <a:solidFill>
                  <a:schemeClr val="dk1"/>
                </a:solidFill>
                <a:latin typeface="Catamaran"/>
                <a:ea typeface="Catamaran"/>
              </a:rPr>
              <a:t>Este componente suma las conexiones residuales (la entrada original de la capa se agrega a la salida) y normaliza los datos para mantener una media y varianza constantes. Esto ayuda a estabilizar el entrenamiento y mejora la eficiencia del modelo.</a:t>
            </a:r>
            <a:endParaRPr b="0" lang="es-BO" sz="1400" spc="-1" strike="noStrike">
              <a:solidFill>
                <a:srgbClr val="000000"/>
              </a:solidFill>
              <a:latin typeface="Arial"/>
            </a:endParaRPr>
          </a:p>
          <a:p>
            <a:pPr>
              <a:lnSpc>
                <a:spcPct val="100000"/>
              </a:lnSpc>
              <a:spcBef>
                <a:spcPts val="1191"/>
              </a:spcBef>
              <a:spcAft>
                <a:spcPts val="992"/>
              </a:spcAft>
              <a:tabLst>
                <a:tab algn="l" pos="0"/>
              </a:tabLst>
            </a:pPr>
            <a:r>
              <a:rPr b="1" lang="en" sz="1400" spc="-1" strike="noStrike">
                <a:solidFill>
                  <a:schemeClr val="dk1"/>
                </a:solidFill>
                <a:latin typeface="Catamaran"/>
                <a:ea typeface="Catamaran"/>
              </a:rPr>
              <a:t>Gate</a:t>
            </a:r>
            <a:r>
              <a:rPr b="0" lang="en" sz="1400" spc="-1" strike="noStrike">
                <a:solidFill>
                  <a:schemeClr val="dk1"/>
                </a:solidFill>
                <a:latin typeface="Catamaran"/>
                <a:ea typeface="Catamaran"/>
              </a:rPr>
              <a:t>: </a:t>
            </a:r>
            <a:br>
              <a:rPr sz="1400"/>
            </a:br>
            <a:r>
              <a:rPr b="0" lang="en" sz="1400" spc="-1" strike="noStrike">
                <a:solidFill>
                  <a:schemeClr val="dk1"/>
                </a:solidFill>
                <a:latin typeface="Catamaran"/>
                <a:ea typeface="Catamaran"/>
              </a:rPr>
              <a:t>Funciona como una función de activación que regula cuánta información pasa a la siguiente capa. Usa una función sigmoide para controlar el flujo de datos, permitiendo solo la cantidad necesaria. Se diferencia del GRN en que el gate regula el flujo de información, mientras que el GRN aplica procesamiento no lineal cuando es necesario.</a:t>
            </a:r>
            <a:endParaRPr b="0" lang="es-BO" sz="1400" spc="-1" strike="noStrike">
              <a:solidFill>
                <a:srgbClr val="000000"/>
              </a:solidFill>
              <a:latin typeface="Arial"/>
            </a:endParaRPr>
          </a:p>
          <a:p>
            <a:pPr>
              <a:lnSpc>
                <a:spcPct val="100000"/>
              </a:lnSpc>
              <a:spcBef>
                <a:spcPts val="1191"/>
              </a:spcBef>
              <a:spcAft>
                <a:spcPts val="992"/>
              </a:spcAft>
              <a:tabLst>
                <a:tab algn="l" pos="0"/>
              </a:tabLst>
            </a:pPr>
            <a:endParaRPr b="0" lang="es-BO"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2" name="" descr=""/>
          <p:cNvPicPr/>
          <p:nvPr/>
        </p:nvPicPr>
        <p:blipFill>
          <a:blip r:embed="rId1"/>
          <a:stretch/>
        </p:blipFill>
        <p:spPr>
          <a:xfrm>
            <a:off x="360" y="22680"/>
            <a:ext cx="9142920" cy="5120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220;p 2"/>
          <p:cNvSpPr/>
          <p:nvPr/>
        </p:nvSpPr>
        <p:spPr>
          <a:xfrm>
            <a:off x="3638160" y="1262160"/>
            <a:ext cx="186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224" name="PlaceHolder 1"/>
          <p:cNvSpPr>
            <a:spLocks noGrp="1"/>
          </p:cNvSpPr>
          <p:nvPr>
            <p:ph type="title"/>
          </p:nvPr>
        </p:nvSpPr>
        <p:spPr>
          <a:xfrm>
            <a:off x="1767600" y="2561400"/>
            <a:ext cx="5608800" cy="8406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4800" spc="-1" strike="noStrike">
                <a:solidFill>
                  <a:schemeClr val="dk1"/>
                </a:solidFill>
                <a:latin typeface="Lexend Deca"/>
                <a:ea typeface="Lexend Deca"/>
              </a:rPr>
              <a:t>Implementación</a:t>
            </a:r>
            <a:endParaRPr b="0" lang="es-BO" sz="4800" spc="-1" strike="noStrike">
              <a:solidFill>
                <a:srgbClr val="000000"/>
              </a:solidFill>
              <a:latin typeface="Arial"/>
            </a:endParaRPr>
          </a:p>
        </p:txBody>
      </p:sp>
      <p:sp>
        <p:nvSpPr>
          <p:cNvPr id="225" name="PlaceHolder 2"/>
          <p:cNvSpPr>
            <a:spLocks noGrp="1"/>
          </p:cNvSpPr>
          <p:nvPr>
            <p:ph type="title"/>
          </p:nvPr>
        </p:nvSpPr>
        <p:spPr>
          <a:xfrm>
            <a:off x="2996640" y="1262160"/>
            <a:ext cx="3150000" cy="8406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6000" spc="-1" strike="noStrike">
                <a:solidFill>
                  <a:schemeClr val="dk1"/>
                </a:solidFill>
                <a:latin typeface="Lexend Deca"/>
                <a:ea typeface="Lexend Deca"/>
              </a:rPr>
              <a:t>03</a:t>
            </a:r>
            <a:endParaRPr b="0" lang="es-BO" sz="6000" spc="-1" strike="noStrike">
              <a:solidFill>
                <a:srgbClr val="000000"/>
              </a:solidFill>
              <a:latin typeface="Arial"/>
            </a:endParaRPr>
          </a:p>
        </p:txBody>
      </p:sp>
      <p:sp>
        <p:nvSpPr>
          <p:cNvPr id="226" name="PlaceHolder 3"/>
          <p:cNvSpPr>
            <a:spLocks noGrp="1"/>
          </p:cNvSpPr>
          <p:nvPr>
            <p:ph type="subTitle"/>
          </p:nvPr>
        </p:nvSpPr>
        <p:spPr>
          <a:xfrm>
            <a:off x="2391840" y="3361320"/>
            <a:ext cx="4359240" cy="51876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Implementaciones del modelo</a:t>
            </a:r>
            <a:endParaRPr b="0" lang="es-BO"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720000" y="539640"/>
            <a:ext cx="7702920" cy="5716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2100" spc="-1" strike="noStrike">
                <a:solidFill>
                  <a:schemeClr val="dk1"/>
                </a:solidFill>
                <a:latin typeface="Lexend Deca"/>
                <a:ea typeface="Lexend Deca"/>
              </a:rPr>
              <a:t>Implementación de Transformers en Series Temporales</a:t>
            </a:r>
            <a:endParaRPr b="0" lang="es-BO" sz="2100" spc="-1" strike="noStrike">
              <a:solidFill>
                <a:srgbClr val="000000"/>
              </a:solidFill>
              <a:latin typeface="Arial"/>
            </a:endParaRPr>
          </a:p>
        </p:txBody>
      </p:sp>
      <p:sp>
        <p:nvSpPr>
          <p:cNvPr id="228" name="PlaceHolder 2"/>
          <p:cNvSpPr>
            <a:spLocks noGrp="1"/>
          </p:cNvSpPr>
          <p:nvPr>
            <p:ph type="title"/>
          </p:nvPr>
        </p:nvSpPr>
        <p:spPr>
          <a:xfrm>
            <a:off x="228600" y="2784600"/>
            <a:ext cx="3174480" cy="526680"/>
          </a:xfrm>
          <a:prstGeom prst="rect">
            <a:avLst/>
          </a:prstGeom>
          <a:noFill/>
          <a:ln w="0">
            <a:noFill/>
          </a:ln>
        </p:spPr>
        <p:txBody>
          <a:bodyPr lIns="91440" rIns="91440" tIns="91440" bIns="91440" anchor="b">
            <a:noAutofit/>
          </a:bodyPr>
          <a:p>
            <a:pPr indent="0" algn="ctr">
              <a:lnSpc>
                <a:spcPct val="100000"/>
              </a:lnSpc>
              <a:spcBef>
                <a:spcPts val="1191"/>
              </a:spcBef>
              <a:spcAft>
                <a:spcPts val="992"/>
              </a:spcAft>
              <a:buNone/>
              <a:tabLst>
                <a:tab algn="l" pos="0"/>
              </a:tabLst>
            </a:pPr>
            <a:r>
              <a:rPr b="0" lang="en" sz="2000" spc="-1" strike="noStrike">
                <a:solidFill>
                  <a:schemeClr val="dk1"/>
                </a:solidFill>
                <a:latin typeface="Lexend Deca"/>
                <a:ea typeface="Lexend Deca"/>
              </a:rPr>
              <a:t>PyTorch</a:t>
            </a:r>
            <a:endParaRPr b="0" lang="es-BO" sz="2000" spc="-1" strike="noStrike">
              <a:solidFill>
                <a:srgbClr val="000000"/>
              </a:solidFill>
              <a:latin typeface="Arial"/>
            </a:endParaRPr>
          </a:p>
        </p:txBody>
      </p:sp>
      <p:sp>
        <p:nvSpPr>
          <p:cNvPr id="229" name="PlaceHolder 3"/>
          <p:cNvSpPr>
            <a:spLocks noGrp="1"/>
          </p:cNvSpPr>
          <p:nvPr>
            <p:ph type="subTitle"/>
          </p:nvPr>
        </p:nvSpPr>
        <p:spPr>
          <a:xfrm>
            <a:off x="685800" y="3311640"/>
            <a:ext cx="2335320" cy="148860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Usando la librería timeseries-transformer y PyTorch Lightning para una implementación flexible y eficiente de modelos basados en transformers.</a:t>
            </a:r>
            <a:endParaRPr b="0" lang="es-BO" sz="1400" spc="-1" strike="noStrike">
              <a:solidFill>
                <a:srgbClr val="000000"/>
              </a:solidFill>
              <a:latin typeface="Arial"/>
            </a:endParaRPr>
          </a:p>
        </p:txBody>
      </p:sp>
      <p:sp>
        <p:nvSpPr>
          <p:cNvPr id="230" name="PlaceHolder 4"/>
          <p:cNvSpPr>
            <a:spLocks noGrp="1"/>
          </p:cNvSpPr>
          <p:nvPr>
            <p:ph type="title"/>
          </p:nvPr>
        </p:nvSpPr>
        <p:spPr>
          <a:xfrm>
            <a:off x="3403800" y="2784600"/>
            <a:ext cx="2335320" cy="526680"/>
          </a:xfrm>
          <a:prstGeom prst="rect">
            <a:avLst/>
          </a:prstGeom>
          <a:noFill/>
          <a:ln w="0">
            <a:noFill/>
          </a:ln>
        </p:spPr>
        <p:txBody>
          <a:bodyPr lIns="91440" rIns="91440" tIns="91440" bIns="91440" anchor="b">
            <a:noAutofit/>
          </a:bodyPr>
          <a:p>
            <a:pPr indent="0" algn="ctr">
              <a:lnSpc>
                <a:spcPct val="100000"/>
              </a:lnSpc>
              <a:spcBef>
                <a:spcPts val="1191"/>
              </a:spcBef>
              <a:spcAft>
                <a:spcPts val="992"/>
              </a:spcAft>
              <a:buNone/>
              <a:tabLst>
                <a:tab algn="l" pos="0"/>
              </a:tabLst>
            </a:pPr>
            <a:r>
              <a:rPr b="0" lang="en" sz="2000" spc="-1" strike="noStrike">
                <a:solidFill>
                  <a:schemeClr val="dk1"/>
                </a:solidFill>
                <a:latin typeface="Lexend Deca"/>
                <a:ea typeface="Lexend Deca"/>
              </a:rPr>
              <a:t>TensorFlow</a:t>
            </a:r>
            <a:endParaRPr b="0" lang="es-BO" sz="2000" spc="-1" strike="noStrike">
              <a:solidFill>
                <a:srgbClr val="000000"/>
              </a:solidFill>
              <a:latin typeface="Arial"/>
            </a:endParaRPr>
          </a:p>
        </p:txBody>
      </p:sp>
      <p:sp>
        <p:nvSpPr>
          <p:cNvPr id="231" name="PlaceHolder 5"/>
          <p:cNvSpPr>
            <a:spLocks noGrp="1"/>
          </p:cNvSpPr>
          <p:nvPr>
            <p:ph type="subTitle"/>
          </p:nvPr>
        </p:nvSpPr>
        <p:spPr>
          <a:xfrm>
            <a:off x="3403440" y="3311640"/>
            <a:ext cx="2335320" cy="159984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También ofrece soporte completo para transformers, permitiendo la creación de modelos de series temporales con alto rendimiento.</a:t>
            </a:r>
            <a:endParaRPr b="0" lang="es-BO" sz="1400" spc="-1" strike="noStrike">
              <a:solidFill>
                <a:srgbClr val="000000"/>
              </a:solidFill>
              <a:latin typeface="Arial"/>
            </a:endParaRPr>
          </a:p>
        </p:txBody>
      </p:sp>
      <p:sp>
        <p:nvSpPr>
          <p:cNvPr id="232" name="PlaceHolder 6"/>
          <p:cNvSpPr>
            <a:spLocks noGrp="1"/>
          </p:cNvSpPr>
          <p:nvPr>
            <p:ph type="subTitle"/>
          </p:nvPr>
        </p:nvSpPr>
        <p:spPr>
          <a:xfrm>
            <a:off x="6053400" y="3302280"/>
            <a:ext cx="2335320" cy="81216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Una librería específica para predicción de series temporales que incluye implementaciones de modelos basados en transformers.</a:t>
            </a:r>
            <a:endParaRPr b="0" lang="es-BO" sz="1400" spc="-1" strike="noStrike">
              <a:solidFill>
                <a:srgbClr val="000000"/>
              </a:solidFill>
              <a:latin typeface="Arial"/>
            </a:endParaRPr>
          </a:p>
        </p:txBody>
      </p:sp>
      <p:sp>
        <p:nvSpPr>
          <p:cNvPr id="233" name="Google Shape;243;p 2"/>
          <p:cNvSpPr/>
          <p:nvPr/>
        </p:nvSpPr>
        <p:spPr>
          <a:xfrm>
            <a:off x="3887640" y="1999800"/>
            <a:ext cx="1367640" cy="81216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234" name="Google Shape;244;p 2"/>
          <p:cNvSpPr/>
          <p:nvPr/>
        </p:nvSpPr>
        <p:spPr>
          <a:xfrm>
            <a:off x="1203840" y="1999800"/>
            <a:ext cx="1367640" cy="81216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235" name="Google Shape;245;p 2"/>
          <p:cNvSpPr/>
          <p:nvPr/>
        </p:nvSpPr>
        <p:spPr>
          <a:xfrm>
            <a:off x="6571440" y="1999800"/>
            <a:ext cx="1367640" cy="81216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grpSp>
        <p:nvGrpSpPr>
          <p:cNvPr id="236" name="Google Shape;246;p 2"/>
          <p:cNvGrpSpPr/>
          <p:nvPr/>
        </p:nvGrpSpPr>
        <p:grpSpPr>
          <a:xfrm>
            <a:off x="7074720" y="2286000"/>
            <a:ext cx="468720" cy="358920"/>
            <a:chOff x="7074720" y="2286000"/>
            <a:chExt cx="468720" cy="358920"/>
          </a:xfrm>
        </p:grpSpPr>
        <p:sp>
          <p:nvSpPr>
            <p:cNvPr id="237" name="Google Shape;247;p 2"/>
            <p:cNvSpPr/>
            <p:nvPr/>
          </p:nvSpPr>
          <p:spPr>
            <a:xfrm>
              <a:off x="7074720" y="2286000"/>
              <a:ext cx="468720" cy="358920"/>
            </a:xfrm>
            <a:custGeom>
              <a:avLst/>
              <a:gdLst>
                <a:gd name="textAreaLeft" fmla="*/ 0 w 468720"/>
                <a:gd name="textAreaRight" fmla="*/ 469800 w 468720"/>
                <a:gd name="textAreaTop" fmla="*/ 0 h 358920"/>
                <a:gd name="textAreaBottom" fmla="*/ 360000 h 358920"/>
              </a:gdLst>
              <a:ahLst/>
              <a:rect l="textAreaLeft" t="textAreaTop" r="textAreaRight" b="textAreaBottom"/>
              <a:pathLst>
                <a:path w="12551" h="962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ffffff"/>
                </a:solidFill>
                <a:latin typeface="Arial"/>
              </a:endParaRPr>
            </a:p>
          </p:txBody>
        </p:sp>
        <p:sp>
          <p:nvSpPr>
            <p:cNvPr id="238" name="Google Shape;248;p 2"/>
            <p:cNvSpPr/>
            <p:nvPr/>
          </p:nvSpPr>
          <p:spPr>
            <a:xfrm>
              <a:off x="7139880" y="2426760"/>
              <a:ext cx="336600" cy="89280"/>
            </a:xfrm>
            <a:custGeom>
              <a:avLst/>
              <a:gdLst>
                <a:gd name="textAreaLeft" fmla="*/ 0 w 336600"/>
                <a:gd name="textAreaRight" fmla="*/ 337680 w 336600"/>
                <a:gd name="textAreaTop" fmla="*/ 0 h 89280"/>
                <a:gd name="textAreaBottom" fmla="*/ 90360 h 89280"/>
              </a:gdLst>
              <a:ahLst/>
              <a:rect l="textAreaLeft" t="textAreaTop" r="textAreaRight" b="textAreaBottom"/>
              <a:pathLst>
                <a:path w="9026" h="2418">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w="0">
              <a:noFill/>
            </a:ln>
          </p:spPr>
          <p:style>
            <a:lnRef idx="0"/>
            <a:fillRef idx="0"/>
            <a:effectRef idx="0"/>
            <a:fontRef idx="minor"/>
          </p:style>
          <p:txBody>
            <a:bodyPr lIns="90000" rIns="90000" tIns="45000" bIns="45000" anchor="ctr">
              <a:noAutofit/>
            </a:bodyPr>
            <a:p>
              <a:pPr>
                <a:lnSpc>
                  <a:spcPct val="100000"/>
                </a:lnSpc>
              </a:pPr>
              <a:endParaRPr b="0" lang="es-BO" sz="1400" spc="-1" strike="noStrike">
                <a:solidFill>
                  <a:srgbClr val="ffffff"/>
                </a:solidFill>
                <a:latin typeface="Arial"/>
              </a:endParaRPr>
            </a:p>
          </p:txBody>
        </p:sp>
        <p:sp>
          <p:nvSpPr>
            <p:cNvPr id="239" name="Google Shape;249;p 2"/>
            <p:cNvSpPr/>
            <p:nvPr/>
          </p:nvSpPr>
          <p:spPr>
            <a:xfrm>
              <a:off x="7139880" y="2313360"/>
              <a:ext cx="336600" cy="89280"/>
            </a:xfrm>
            <a:custGeom>
              <a:avLst/>
              <a:gdLst>
                <a:gd name="textAreaLeft" fmla="*/ 0 w 336600"/>
                <a:gd name="textAreaRight" fmla="*/ 337680 w 336600"/>
                <a:gd name="textAreaTop" fmla="*/ 0 h 89280"/>
                <a:gd name="textAreaBottom" fmla="*/ 90360 h 89280"/>
              </a:gdLst>
              <a:ahLst/>
              <a:rect l="textAreaLeft" t="textAreaTop" r="textAreaRight" b="textAreaBottom"/>
              <a:pathLst>
                <a:path w="9026" h="2418">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w="0">
              <a:noFill/>
            </a:ln>
          </p:spPr>
          <p:style>
            <a:lnRef idx="0"/>
            <a:fillRef idx="0"/>
            <a:effectRef idx="0"/>
            <a:fontRef idx="minor"/>
          </p:style>
          <p:txBody>
            <a:bodyPr lIns="90000" rIns="90000" tIns="45000" bIns="45000" anchor="ctr">
              <a:noAutofit/>
            </a:bodyPr>
            <a:p>
              <a:pPr>
                <a:lnSpc>
                  <a:spcPct val="100000"/>
                </a:lnSpc>
              </a:pPr>
              <a:endParaRPr b="0" lang="es-BO" sz="1400" spc="-1" strike="noStrike">
                <a:solidFill>
                  <a:srgbClr val="ffffff"/>
                </a:solidFill>
                <a:latin typeface="Arial"/>
              </a:endParaRPr>
            </a:p>
          </p:txBody>
        </p:sp>
      </p:grpSp>
      <p:cxnSp>
        <p:nvCxnSpPr>
          <p:cNvPr id="240" name="Google Shape;258;p 2"/>
          <p:cNvCxnSpPr/>
          <p:nvPr/>
        </p:nvCxnSpPr>
        <p:spPr>
          <a:xfrm>
            <a:off x="4282560" y="1214640"/>
            <a:ext cx="1391400" cy="1080"/>
          </a:xfrm>
          <a:prstGeom prst="straightConnector1">
            <a:avLst/>
          </a:prstGeom>
          <a:ln w="38100">
            <a:solidFill>
              <a:srgbClr val="f9cfd0"/>
            </a:solidFill>
            <a:round/>
          </a:ln>
        </p:spPr>
      </p:cxnSp>
      <p:sp>
        <p:nvSpPr>
          <p:cNvPr id="241" name="Google Shape;240;p 3"/>
          <p:cNvSpPr/>
          <p:nvPr/>
        </p:nvSpPr>
        <p:spPr>
          <a:xfrm>
            <a:off x="228600" y="1112040"/>
            <a:ext cx="8686080" cy="812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Bef>
                <a:spcPts val="1191"/>
              </a:spcBef>
              <a:spcAft>
                <a:spcPts val="992"/>
              </a:spcAft>
              <a:tabLst>
                <a:tab algn="l" pos="0"/>
              </a:tabLst>
            </a:pPr>
            <a:r>
              <a:rPr b="0" lang="en" sz="1400" spc="-1" strike="noStrike">
                <a:solidFill>
                  <a:schemeClr val="dk1"/>
                </a:solidFill>
                <a:latin typeface="Catamaran"/>
                <a:ea typeface="Catamaran"/>
              </a:rPr>
              <a:t>Los transformers se implementan comúnmente en modelos de predicción de series temporales. Algunas bibliotecas populares para trabajar con transformers en series temporales incluyen:</a:t>
            </a:r>
            <a:endParaRPr b="0" lang="es-BO" sz="1400" spc="-1" strike="noStrike">
              <a:solidFill>
                <a:srgbClr val="000000"/>
              </a:solidFill>
              <a:latin typeface="Arial"/>
            </a:endParaRPr>
          </a:p>
        </p:txBody>
      </p:sp>
      <p:sp>
        <p:nvSpPr>
          <p:cNvPr id="242" name="PlaceHolder 36"/>
          <p:cNvSpPr/>
          <p:nvPr/>
        </p:nvSpPr>
        <p:spPr>
          <a:xfrm>
            <a:off x="3403800" y="2784600"/>
            <a:ext cx="2335320" cy="5266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spcBef>
                <a:spcPts val="1191"/>
              </a:spcBef>
              <a:spcAft>
                <a:spcPts val="992"/>
              </a:spcAft>
              <a:tabLst>
                <a:tab algn="l" pos="0"/>
              </a:tabLst>
            </a:pPr>
            <a:r>
              <a:rPr b="0" lang="en" sz="2000" spc="-1" strike="noStrike">
                <a:solidFill>
                  <a:schemeClr val="dk1"/>
                </a:solidFill>
                <a:latin typeface="Lexend Deca"/>
                <a:ea typeface="Lexend Deca"/>
              </a:rPr>
              <a:t>TensorFlow</a:t>
            </a:r>
            <a:endParaRPr b="0" lang="es-BO" sz="2000" spc="-1" strike="noStrike">
              <a:solidFill>
                <a:srgbClr val="000000"/>
              </a:solidFill>
              <a:latin typeface="Arial"/>
            </a:endParaRPr>
          </a:p>
        </p:txBody>
      </p:sp>
      <p:sp>
        <p:nvSpPr>
          <p:cNvPr id="243" name="PlaceHolder 38"/>
          <p:cNvSpPr/>
          <p:nvPr/>
        </p:nvSpPr>
        <p:spPr>
          <a:xfrm>
            <a:off x="6122520" y="2743200"/>
            <a:ext cx="2335320" cy="5266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spcBef>
                <a:spcPts val="1191"/>
              </a:spcBef>
              <a:spcAft>
                <a:spcPts val="992"/>
              </a:spcAft>
              <a:tabLst>
                <a:tab algn="l" pos="0"/>
              </a:tabLst>
            </a:pPr>
            <a:r>
              <a:rPr b="0" lang="en" sz="2000" spc="-1" strike="noStrike">
                <a:solidFill>
                  <a:schemeClr val="dk1"/>
                </a:solidFill>
                <a:latin typeface="Lexend Deca"/>
                <a:ea typeface="Lexend Deca"/>
              </a:rPr>
              <a:t>Darts</a:t>
            </a:r>
            <a:endParaRPr b="0" lang="es-BO" sz="2000" spc="-1" strike="noStrike">
              <a:solidFill>
                <a:srgbClr val="000000"/>
              </a:solidFill>
              <a:latin typeface="Arial"/>
            </a:endParaRPr>
          </a:p>
        </p:txBody>
      </p:sp>
      <p:sp>
        <p:nvSpPr>
          <p:cNvPr id="244" name="PlaceHolder 39"/>
          <p:cNvSpPr/>
          <p:nvPr/>
        </p:nvSpPr>
        <p:spPr>
          <a:xfrm>
            <a:off x="3403800" y="2784600"/>
            <a:ext cx="2335320" cy="52668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spcBef>
                <a:spcPts val="1191"/>
              </a:spcBef>
              <a:spcAft>
                <a:spcPts val="992"/>
              </a:spcAft>
              <a:tabLst>
                <a:tab algn="l" pos="0"/>
              </a:tabLst>
            </a:pPr>
            <a:r>
              <a:rPr b="0" lang="en" sz="2000" spc="-1" strike="noStrike">
                <a:solidFill>
                  <a:schemeClr val="dk1"/>
                </a:solidFill>
                <a:latin typeface="Lexend Deca"/>
                <a:ea typeface="Lexend Deca"/>
              </a:rPr>
              <a:t>TensorFlow</a:t>
            </a:r>
            <a:endParaRPr b="0" lang="es-BO" sz="2000" spc="-1" strike="noStrike">
              <a:solidFill>
                <a:srgbClr val="000000"/>
              </a:solidFill>
              <a:latin typeface="Arial"/>
            </a:endParaRPr>
          </a:p>
        </p:txBody>
      </p:sp>
      <p:pic>
        <p:nvPicPr>
          <p:cNvPr id="245" name="" descr=""/>
          <p:cNvPicPr/>
          <p:nvPr/>
        </p:nvPicPr>
        <p:blipFill>
          <a:blip r:embed="rId1"/>
          <a:stretch/>
        </p:blipFill>
        <p:spPr>
          <a:xfrm>
            <a:off x="1371600" y="1924560"/>
            <a:ext cx="914040" cy="914040"/>
          </a:xfrm>
          <a:prstGeom prst="rect">
            <a:avLst/>
          </a:prstGeom>
          <a:ln w="0">
            <a:noFill/>
          </a:ln>
        </p:spPr>
      </p:pic>
      <p:pic>
        <p:nvPicPr>
          <p:cNvPr id="246" name="" descr=""/>
          <p:cNvPicPr/>
          <p:nvPr/>
        </p:nvPicPr>
        <p:blipFill>
          <a:blip r:embed="rId2"/>
          <a:stretch/>
        </p:blipFill>
        <p:spPr>
          <a:xfrm>
            <a:off x="4343400" y="2206800"/>
            <a:ext cx="501120" cy="536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85800" y="686160"/>
            <a:ext cx="3429000" cy="4114440"/>
          </a:xfrm>
          <a:prstGeom prst="rect">
            <a:avLst/>
          </a:prstGeom>
          <a:noFill/>
          <a:ln w="0">
            <a:noFill/>
          </a:ln>
        </p:spPr>
        <p:txBody>
          <a:bodyPr lIns="91440" rIns="91440" tIns="91440" bIns="91440" anchor="t">
            <a:noAutofit/>
          </a:bodyPr>
          <a:p>
            <a:pPr algn="ctr">
              <a:lnSpc>
                <a:spcPct val="100000"/>
              </a:lnSpc>
              <a:spcBef>
                <a:spcPts val="1191"/>
              </a:spcBef>
              <a:spcAft>
                <a:spcPts val="992"/>
              </a:spcAft>
              <a:tabLst>
                <a:tab algn="l" pos="0"/>
              </a:tabLst>
            </a:pPr>
            <a:r>
              <a:rPr b="1" lang="en" sz="1500" spc="-1" strike="noStrike">
                <a:solidFill>
                  <a:schemeClr val="dk1"/>
                </a:solidFill>
                <a:latin typeface="Roboto"/>
                <a:ea typeface="Catamaran"/>
              </a:rPr>
              <a:t>Pasos Principales de </a:t>
            </a:r>
            <a:r>
              <a:rPr b="1" lang="en" sz="1500" spc="-1" strike="noStrike">
                <a:solidFill>
                  <a:schemeClr val="dk1"/>
                </a:solidFill>
                <a:latin typeface="Roboto"/>
                <a:ea typeface="Catamaran"/>
              </a:rPr>
              <a:t>implementación</a:t>
            </a:r>
            <a:endParaRPr b="0" lang="es-BO" sz="1500" spc="-1" strike="noStrike">
              <a:solidFill>
                <a:srgbClr val="000000"/>
              </a:solidFill>
              <a:latin typeface="Arial"/>
            </a:endParaRPr>
          </a:p>
          <a:p>
            <a:pPr>
              <a:lnSpc>
                <a:spcPct val="100000"/>
              </a:lnSpc>
              <a:spcBef>
                <a:spcPts val="215"/>
              </a:spcBef>
              <a:spcAft>
                <a:spcPts val="1009"/>
              </a:spcAft>
              <a:tabLst>
                <a:tab algn="l" pos="0"/>
              </a:tabLst>
            </a:pPr>
            <a:r>
              <a:rPr b="1" lang="es-BO" sz="1000" spc="-1" strike="noStrike">
                <a:solidFill>
                  <a:srgbClr val="000000"/>
                </a:solidFill>
                <a:latin typeface="Arial"/>
                <a:ea typeface="Catamaran"/>
              </a:rPr>
              <a:t>Preprocesamiento de datos:</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Normalización de las series </a:t>
            </a:r>
            <a:r>
              <a:rPr b="0" lang="es-BO" sz="1000" spc="-1" strike="noStrike">
                <a:solidFill>
                  <a:srgbClr val="000000"/>
                </a:solidFill>
                <a:latin typeface="Arial"/>
                <a:ea typeface="Catamaran"/>
              </a:rPr>
              <a:t>temporales.</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Separación de variables estáticas, </a:t>
            </a:r>
            <a:r>
              <a:rPr b="0" lang="es-BO" sz="1000" spc="-1" strike="noStrike">
                <a:solidFill>
                  <a:srgbClr val="000000"/>
                </a:solidFill>
                <a:latin typeface="Arial"/>
                <a:ea typeface="Catamaran"/>
              </a:rPr>
              <a:t>pasadas y futuras conocidas.</a:t>
            </a:r>
            <a:endParaRPr b="0" lang="es-BO" sz="1000" spc="-1" strike="noStrike">
              <a:solidFill>
                <a:srgbClr val="000000"/>
              </a:solidFill>
              <a:latin typeface="Arial"/>
            </a:endParaRPr>
          </a:p>
          <a:p>
            <a:pPr>
              <a:lnSpc>
                <a:spcPct val="100000"/>
              </a:lnSpc>
              <a:spcBef>
                <a:spcPts val="215"/>
              </a:spcBef>
              <a:spcAft>
                <a:spcPts val="1009"/>
              </a:spcAft>
              <a:tabLst>
                <a:tab algn="l" pos="0"/>
              </a:tabLst>
            </a:pPr>
            <a:r>
              <a:rPr b="1" lang="es-BO" sz="1000" spc="-1" strike="noStrike">
                <a:solidFill>
                  <a:srgbClr val="000000"/>
                </a:solidFill>
                <a:latin typeface="Arial"/>
                <a:ea typeface="Catamaran"/>
              </a:rPr>
              <a:t>Definición del modelo:</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Seleccionar el framework </a:t>
            </a:r>
            <a:r>
              <a:rPr b="0" lang="es-BO" sz="1000" spc="-1" strike="noStrike">
                <a:solidFill>
                  <a:srgbClr val="000000"/>
                </a:solidFill>
                <a:latin typeface="Arial"/>
                <a:ea typeface="Catamaran"/>
              </a:rPr>
              <a:t>(TensorFlow o PyTorch).</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Implementar los componentes </a:t>
            </a:r>
            <a:r>
              <a:rPr b="0" lang="es-BO" sz="1000" spc="-1" strike="noStrike">
                <a:solidFill>
                  <a:srgbClr val="000000"/>
                </a:solidFill>
                <a:latin typeface="Arial"/>
                <a:ea typeface="Catamaran"/>
              </a:rPr>
              <a:t>principales (GRNs, LSTMs, </a:t>
            </a:r>
            <a:r>
              <a:rPr b="0" lang="es-BO" sz="1000" spc="-1" strike="noStrike">
                <a:solidFill>
                  <a:srgbClr val="000000"/>
                </a:solidFill>
                <a:latin typeface="Arial"/>
                <a:ea typeface="Catamaran"/>
              </a:rPr>
              <a:t>atención enmascarada).</a:t>
            </a:r>
            <a:endParaRPr b="0" lang="es-BO" sz="1000" spc="-1" strike="noStrike">
              <a:solidFill>
                <a:srgbClr val="000000"/>
              </a:solidFill>
              <a:latin typeface="Arial"/>
            </a:endParaRPr>
          </a:p>
          <a:p>
            <a:pPr>
              <a:lnSpc>
                <a:spcPct val="100000"/>
              </a:lnSpc>
              <a:spcBef>
                <a:spcPts val="215"/>
              </a:spcBef>
              <a:spcAft>
                <a:spcPts val="1009"/>
              </a:spcAft>
              <a:tabLst>
                <a:tab algn="l" pos="0"/>
              </a:tabLst>
            </a:pPr>
            <a:r>
              <a:rPr b="1" lang="es-BO" sz="1000" spc="-1" strike="noStrike">
                <a:solidFill>
                  <a:srgbClr val="000000"/>
                </a:solidFill>
                <a:latin typeface="Arial"/>
                <a:ea typeface="Catamaran"/>
              </a:rPr>
              <a:t>Compilación del modelo:</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Configurar la función de pérdida y </a:t>
            </a:r>
            <a:r>
              <a:rPr b="0" lang="es-BO" sz="1000" spc="-1" strike="noStrike">
                <a:solidFill>
                  <a:srgbClr val="000000"/>
                </a:solidFill>
                <a:latin typeface="Arial"/>
                <a:ea typeface="Catamaran"/>
              </a:rPr>
              <a:t>el optimizador.</a:t>
            </a:r>
            <a:endParaRPr b="0" lang="es-BO" sz="1000" spc="-1" strike="noStrike">
              <a:solidFill>
                <a:srgbClr val="000000"/>
              </a:solidFill>
              <a:latin typeface="Arial"/>
            </a:endParaRPr>
          </a:p>
          <a:p>
            <a:pPr>
              <a:lnSpc>
                <a:spcPct val="100000"/>
              </a:lnSpc>
              <a:spcBef>
                <a:spcPts val="215"/>
              </a:spcBef>
              <a:spcAft>
                <a:spcPts val="1009"/>
              </a:spcAft>
              <a:tabLst>
                <a:tab algn="l" pos="0"/>
              </a:tabLst>
            </a:pPr>
            <a:r>
              <a:rPr b="1" lang="es-BO" sz="1000" spc="-1" strike="noStrike">
                <a:solidFill>
                  <a:srgbClr val="000000"/>
                </a:solidFill>
                <a:latin typeface="Arial"/>
                <a:ea typeface="Catamaran"/>
              </a:rPr>
              <a:t>Entrenamiento:</a:t>
            </a:r>
            <a:endParaRPr b="0" lang="es-BO" sz="1000" spc="-1" strike="noStrike">
              <a:solidFill>
                <a:srgbClr val="000000"/>
              </a:solidFill>
              <a:latin typeface="Arial"/>
            </a:endParaRPr>
          </a:p>
          <a:p>
            <a:pPr marL="216000" indent="-216000">
              <a:lnSpc>
                <a:spcPct val="100000"/>
              </a:lnSpc>
              <a:spcBef>
                <a:spcPts val="215"/>
              </a:spcBef>
              <a:spcAft>
                <a:spcPts val="1009"/>
              </a:spcAft>
              <a:buClr>
                <a:srgbClr val="000000"/>
              </a:buClr>
              <a:buFont typeface="Wingdings" charset="2"/>
              <a:buChar char=""/>
              <a:tabLst>
                <a:tab algn="l" pos="0"/>
              </a:tabLst>
            </a:pPr>
            <a:r>
              <a:rPr b="0" lang="es-BO" sz="1000" spc="-1" strike="noStrike">
                <a:solidFill>
                  <a:srgbClr val="000000"/>
                </a:solidFill>
                <a:latin typeface="Arial"/>
                <a:ea typeface="Catamaran"/>
              </a:rPr>
              <a:t>Entrenar con datos históricos, </a:t>
            </a:r>
            <a:r>
              <a:rPr b="0" lang="es-BO" sz="1000" spc="-1" strike="noStrike">
                <a:solidFill>
                  <a:srgbClr val="000000"/>
                </a:solidFill>
                <a:latin typeface="Arial"/>
                <a:ea typeface="Catamaran"/>
              </a:rPr>
              <a:t>dividiendo en conjuntos de </a:t>
            </a:r>
            <a:r>
              <a:rPr b="0" lang="es-BO" sz="1000" spc="-1" strike="noStrike">
                <a:solidFill>
                  <a:srgbClr val="000000"/>
                </a:solidFill>
                <a:latin typeface="Arial"/>
                <a:ea typeface="Catamaran"/>
              </a:rPr>
              <a:t>entrenamiento, validación y </a:t>
            </a:r>
            <a:r>
              <a:rPr b="0" lang="es-BO" sz="1000" spc="-1" strike="noStrike">
                <a:solidFill>
                  <a:srgbClr val="000000"/>
                </a:solidFill>
                <a:latin typeface="Arial"/>
                <a:ea typeface="Catamaran"/>
              </a:rPr>
              <a:t>prueba.</a:t>
            </a:r>
            <a:endParaRPr b="0" lang="es-BO" sz="1000" spc="-1" strike="noStrike">
              <a:solidFill>
                <a:srgbClr val="000000"/>
              </a:solidFill>
              <a:latin typeface="Arial"/>
            </a:endParaRPr>
          </a:p>
          <a:p>
            <a:pPr>
              <a:lnSpc>
                <a:spcPct val="100000"/>
              </a:lnSpc>
              <a:spcBef>
                <a:spcPts val="215"/>
              </a:spcBef>
              <a:spcAft>
                <a:spcPts val="1009"/>
              </a:spcAft>
              <a:tabLst>
                <a:tab algn="l" pos="0"/>
              </a:tabLst>
            </a:pPr>
            <a:endParaRPr b="0" lang="es-BO" sz="1000" spc="-1" strike="noStrike">
              <a:solidFill>
                <a:srgbClr val="000000"/>
              </a:solidFill>
              <a:latin typeface="Arial"/>
            </a:endParaRPr>
          </a:p>
        </p:txBody>
      </p:sp>
      <p:sp>
        <p:nvSpPr>
          <p:cNvPr id="248" name="PlaceHolder 15"/>
          <p:cNvSpPr txBox="1"/>
          <p:nvPr/>
        </p:nvSpPr>
        <p:spPr>
          <a:xfrm>
            <a:off x="5029200" y="685800"/>
            <a:ext cx="3429000" cy="4114440"/>
          </a:xfrm>
          <a:prstGeom prst="rect">
            <a:avLst/>
          </a:prstGeom>
          <a:noFill/>
          <a:ln w="0">
            <a:noFill/>
          </a:ln>
        </p:spPr>
        <p:txBody>
          <a:bodyPr tIns="91440" bIns="91440" anchor="t">
            <a:noAutofit/>
          </a:bodyPr>
          <a:p>
            <a:pPr algn="ctr">
              <a:lnSpc>
                <a:spcPct val="100000"/>
              </a:lnSpc>
              <a:spcBef>
                <a:spcPts val="1191"/>
              </a:spcBef>
              <a:spcAft>
                <a:spcPts val="992"/>
              </a:spcAft>
              <a:tabLst>
                <a:tab algn="l" pos="0"/>
              </a:tabLst>
            </a:pPr>
            <a:r>
              <a:rPr b="1" lang="en" sz="1500" spc="-1" strike="noStrike">
                <a:solidFill>
                  <a:schemeClr val="dk1"/>
                </a:solidFill>
                <a:latin typeface="Roboto"/>
                <a:ea typeface="Catamaran"/>
              </a:rPr>
              <a:t>¿Con qué se lo entrena?</a:t>
            </a:r>
            <a:endParaRPr b="0" lang="es-BO" sz="1500" spc="-1" strike="noStrike">
              <a:solidFill>
                <a:srgbClr val="000000"/>
              </a:solidFill>
              <a:latin typeface="Arial"/>
            </a:endParaRPr>
          </a:p>
          <a:p>
            <a:pPr>
              <a:lnSpc>
                <a:spcPct val="100000"/>
              </a:lnSpc>
              <a:spcBef>
                <a:spcPts val="1191"/>
              </a:spcBef>
              <a:spcAft>
                <a:spcPts val="992"/>
              </a:spcAft>
              <a:tabLst>
                <a:tab algn="l" pos="0"/>
              </a:tabLst>
            </a:pPr>
            <a:r>
              <a:rPr b="0" lang="es-BO" sz="1000" spc="-1" strike="noStrike">
                <a:solidFill>
                  <a:srgbClr val="000000"/>
                </a:solidFill>
                <a:latin typeface="Arial"/>
                <a:ea typeface="Catamaran"/>
              </a:rPr>
              <a:t>El TFT se entrena con datos de series temporales </a:t>
            </a:r>
            <a:r>
              <a:rPr b="0" lang="es-BO" sz="1000" spc="-1" strike="noStrike">
                <a:solidFill>
                  <a:srgbClr val="000000"/>
                </a:solidFill>
                <a:latin typeface="Arial"/>
                <a:ea typeface="Catamaran"/>
              </a:rPr>
              <a:t>históricas que contengan:</a:t>
            </a:r>
            <a:endParaRPr b="0" lang="es-BO" sz="1000" spc="-1" strike="noStrike">
              <a:solidFill>
                <a:srgbClr val="000000"/>
              </a:solidFill>
              <a:latin typeface="Arial"/>
            </a:endParaRPr>
          </a:p>
          <a:p>
            <a:pPr>
              <a:lnSpc>
                <a:spcPct val="100000"/>
              </a:lnSpc>
              <a:spcBef>
                <a:spcPts val="1191"/>
              </a:spcBef>
              <a:spcAft>
                <a:spcPts val="992"/>
              </a:spcAft>
              <a:tabLst>
                <a:tab algn="l" pos="0"/>
              </a:tabLst>
            </a:pPr>
            <a:r>
              <a:rPr b="1" lang="es-BO" sz="1000" spc="-1" strike="noStrike">
                <a:solidFill>
                  <a:srgbClr val="000000"/>
                </a:solidFill>
                <a:latin typeface="Arial"/>
                <a:ea typeface="Catamaran"/>
              </a:rPr>
              <a:t>Variables estáticas:</a:t>
            </a:r>
            <a:r>
              <a:rPr b="0" lang="es-BO" sz="1000" spc="-1" strike="noStrike">
                <a:solidFill>
                  <a:srgbClr val="000000"/>
                </a:solidFill>
                <a:latin typeface="Arial"/>
                <a:ea typeface="Catamaran"/>
              </a:rPr>
              <a:t> características que no cambian (p. </a:t>
            </a:r>
            <a:r>
              <a:rPr b="0" lang="es-BO" sz="1000" spc="-1" strike="noStrike">
                <a:solidFill>
                  <a:srgbClr val="000000"/>
                </a:solidFill>
                <a:latin typeface="Arial"/>
                <a:ea typeface="Catamaran"/>
              </a:rPr>
              <a:t>ej., región, categoría).</a:t>
            </a:r>
            <a:endParaRPr b="0" lang="es-BO" sz="1000" spc="-1" strike="noStrike">
              <a:solidFill>
                <a:srgbClr val="000000"/>
              </a:solidFill>
              <a:latin typeface="Arial"/>
            </a:endParaRPr>
          </a:p>
          <a:p>
            <a:pPr>
              <a:lnSpc>
                <a:spcPct val="100000"/>
              </a:lnSpc>
              <a:spcBef>
                <a:spcPts val="1191"/>
              </a:spcBef>
              <a:spcAft>
                <a:spcPts val="992"/>
              </a:spcAft>
              <a:tabLst>
                <a:tab algn="l" pos="0"/>
              </a:tabLst>
            </a:pPr>
            <a:r>
              <a:rPr b="1" lang="es-BO" sz="1000" spc="-1" strike="noStrike">
                <a:solidFill>
                  <a:srgbClr val="000000"/>
                </a:solidFill>
                <a:latin typeface="Arial"/>
                <a:ea typeface="Catamaran"/>
              </a:rPr>
              <a:t>Secuencias temporales pasadas:</a:t>
            </a:r>
            <a:r>
              <a:rPr b="0" lang="es-BO" sz="1000" spc="-1" strike="noStrike">
                <a:solidFill>
                  <a:srgbClr val="000000"/>
                </a:solidFill>
                <a:latin typeface="Arial"/>
                <a:ea typeface="Catamaran"/>
              </a:rPr>
              <a:t> valores previos de las </a:t>
            </a:r>
            <a:r>
              <a:rPr b="0" lang="es-BO" sz="1000" spc="-1" strike="noStrike">
                <a:solidFill>
                  <a:srgbClr val="000000"/>
                </a:solidFill>
                <a:latin typeface="Arial"/>
                <a:ea typeface="Catamaran"/>
              </a:rPr>
              <a:t>series que se desean predecir.</a:t>
            </a:r>
            <a:endParaRPr b="0" lang="es-BO" sz="1000" spc="-1" strike="noStrike">
              <a:solidFill>
                <a:srgbClr val="000000"/>
              </a:solidFill>
              <a:latin typeface="Arial"/>
            </a:endParaRPr>
          </a:p>
          <a:p>
            <a:pPr>
              <a:lnSpc>
                <a:spcPct val="100000"/>
              </a:lnSpc>
              <a:spcBef>
                <a:spcPts val="1191"/>
              </a:spcBef>
              <a:spcAft>
                <a:spcPts val="992"/>
              </a:spcAft>
              <a:tabLst>
                <a:tab algn="l" pos="0"/>
              </a:tabLst>
            </a:pPr>
            <a:r>
              <a:rPr b="1" lang="es-BO" sz="1000" spc="-1" strike="noStrike">
                <a:solidFill>
                  <a:srgbClr val="000000"/>
                </a:solidFill>
                <a:latin typeface="Arial"/>
                <a:ea typeface="Catamaran"/>
              </a:rPr>
              <a:t>Valores futuros conocidos: </a:t>
            </a:r>
            <a:r>
              <a:rPr b="0" lang="es-BO" sz="1000" spc="-1" strike="noStrike">
                <a:solidFill>
                  <a:srgbClr val="000000"/>
                </a:solidFill>
                <a:latin typeface="Arial"/>
                <a:ea typeface="Catamaran"/>
              </a:rPr>
              <a:t>variables de entrada que ya </a:t>
            </a:r>
            <a:r>
              <a:rPr b="0" lang="es-BO" sz="1000" spc="-1" strike="noStrike">
                <a:solidFill>
                  <a:srgbClr val="000000"/>
                </a:solidFill>
                <a:latin typeface="Arial"/>
                <a:ea typeface="Catamaran"/>
              </a:rPr>
              <a:t>se conocen para el horizonte de predicción (p. ej., precios </a:t>
            </a:r>
            <a:r>
              <a:rPr b="0" lang="es-BO" sz="1000" spc="-1" strike="noStrike">
                <a:solidFill>
                  <a:srgbClr val="000000"/>
                </a:solidFill>
                <a:latin typeface="Arial"/>
                <a:ea typeface="Catamaran"/>
              </a:rPr>
              <a:t>programados).</a:t>
            </a:r>
            <a:endParaRPr b="0" lang="es-BO" sz="1000" spc="-1" strike="noStrike">
              <a:solidFill>
                <a:srgbClr val="000000"/>
              </a:solidFill>
              <a:latin typeface="Arial"/>
            </a:endParaRPr>
          </a:p>
          <a:p>
            <a:pPr>
              <a:lnSpc>
                <a:spcPct val="100000"/>
              </a:lnSpc>
              <a:spcBef>
                <a:spcPts val="1191"/>
              </a:spcBef>
              <a:spcAft>
                <a:spcPts val="992"/>
              </a:spcAft>
              <a:tabLst>
                <a:tab algn="l" pos="0"/>
              </a:tabLst>
            </a:pPr>
            <a:endParaRPr b="0" lang="es-BO"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Google Shape;220;p 3"/>
          <p:cNvSpPr/>
          <p:nvPr/>
        </p:nvSpPr>
        <p:spPr>
          <a:xfrm>
            <a:off x="3638160" y="1262160"/>
            <a:ext cx="186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000000"/>
              </a:solidFill>
              <a:latin typeface="Arial"/>
            </a:endParaRPr>
          </a:p>
        </p:txBody>
      </p:sp>
      <p:sp>
        <p:nvSpPr>
          <p:cNvPr id="250" name="PlaceHolder 1"/>
          <p:cNvSpPr>
            <a:spLocks noGrp="1"/>
          </p:cNvSpPr>
          <p:nvPr>
            <p:ph type="title"/>
          </p:nvPr>
        </p:nvSpPr>
        <p:spPr>
          <a:xfrm>
            <a:off x="1767600" y="2561400"/>
            <a:ext cx="5608800" cy="8406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4800" spc="-1" strike="noStrike">
                <a:solidFill>
                  <a:schemeClr val="dk1"/>
                </a:solidFill>
                <a:latin typeface="Lexend Deca"/>
                <a:ea typeface="Lexend Deca"/>
              </a:rPr>
              <a:t>Aplicaciones</a:t>
            </a:r>
            <a:endParaRPr b="0" lang="es-BO" sz="4800" spc="-1" strike="noStrike">
              <a:solidFill>
                <a:srgbClr val="000000"/>
              </a:solidFill>
              <a:latin typeface="Arial"/>
            </a:endParaRPr>
          </a:p>
        </p:txBody>
      </p:sp>
      <p:sp>
        <p:nvSpPr>
          <p:cNvPr id="251" name="PlaceHolder 2"/>
          <p:cNvSpPr>
            <a:spLocks noGrp="1"/>
          </p:cNvSpPr>
          <p:nvPr>
            <p:ph type="title"/>
          </p:nvPr>
        </p:nvSpPr>
        <p:spPr>
          <a:xfrm>
            <a:off x="2996640" y="1262160"/>
            <a:ext cx="3150000" cy="8406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6000" spc="-1" strike="noStrike">
                <a:solidFill>
                  <a:schemeClr val="dk1"/>
                </a:solidFill>
                <a:latin typeface="Lexend Deca"/>
                <a:ea typeface="Lexend Deca"/>
              </a:rPr>
              <a:t>04</a:t>
            </a:r>
            <a:endParaRPr b="0" lang="es-BO" sz="6000" spc="-1" strike="noStrike">
              <a:solidFill>
                <a:srgbClr val="000000"/>
              </a:solidFill>
              <a:latin typeface="Arial"/>
            </a:endParaRPr>
          </a:p>
        </p:txBody>
      </p:sp>
      <p:sp>
        <p:nvSpPr>
          <p:cNvPr id="252" name="PlaceHolder 3"/>
          <p:cNvSpPr>
            <a:spLocks noGrp="1"/>
          </p:cNvSpPr>
          <p:nvPr>
            <p:ph type="subTitle"/>
          </p:nvPr>
        </p:nvSpPr>
        <p:spPr>
          <a:xfrm>
            <a:off x="2391840" y="3361320"/>
            <a:ext cx="4359240" cy="51876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¿Dónde se aplica TFTs?</a:t>
            </a:r>
            <a:endParaRPr b="0" lang="es-BO"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ubTitle"/>
          </p:nvPr>
        </p:nvSpPr>
        <p:spPr>
          <a:xfrm>
            <a:off x="228600" y="685800"/>
            <a:ext cx="8686440" cy="4114440"/>
          </a:xfrm>
          <a:prstGeom prst="rect">
            <a:avLst/>
          </a:prstGeom>
          <a:noFill/>
          <a:ln w="0">
            <a:noFill/>
          </a:ln>
        </p:spPr>
        <p:txBody>
          <a:bodyPr lIns="91440" rIns="91440" tIns="91440" bIns="91440" anchor="t">
            <a:noAutofit/>
          </a:bodyPr>
          <a:p>
            <a:pPr>
              <a:lnSpc>
                <a:spcPct val="100000"/>
              </a:lnSpc>
              <a:spcBef>
                <a:spcPts val="649"/>
              </a:spcBef>
              <a:spcAft>
                <a:spcPts val="145"/>
              </a:spcAft>
              <a:tabLst>
                <a:tab algn="l" pos="0"/>
              </a:tabLst>
            </a:pP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Los TFTs se aplican principalmente en escenarios donde las predicciones de series temporales son clave.</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Pronóstico de Demanda y Precios: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Empresas utilizan TFTs para prever la demanda de productos o los precios futuros en función de datos históricos y factores externos como promociones o cambios en la economía.</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Gestión de Inventarios y Logística:</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Los TFTs ayudan a planificar el manejo de inventarios optimizando las decisiones de compra y distribución basadas en patrones de demanda futuros.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Predicción de Finanzas y Mercados: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Se usan para modelar y prever precios de activos financieros, tasas de interés, y otros indicadores económicos, considerando tanto datos históricos como variables estáticas.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Control de Energía y Sostenibilidad:</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Se aplican en la predicción de la generación y demanda de energía, ayudando a mejorar la eficiencia en el uso de recursos y la gestión de redes energéticas.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Mantenimiento Predictivo:</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Utilizados en la predicción de fallas en máquinas y equipos industriales, ayudando a planificar el mantenimiento preventivo basado en el análisis de tendencias temporales.</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1" lang="en" sz="1000" spc="-1" strike="noStrike">
                <a:solidFill>
                  <a:schemeClr val="dk1"/>
                </a:solidFill>
                <a:latin typeface="Roboto"/>
                <a:ea typeface="Catamaran"/>
              </a:rPr>
              <a:t>Análisis de Salud y Epidemiología:</a:t>
            </a:r>
            <a:endParaRPr b="0" lang="es-BO" sz="1000" spc="-1" strike="noStrike">
              <a:solidFill>
                <a:srgbClr val="000000"/>
              </a:solidFill>
              <a:latin typeface="Arial"/>
            </a:endParaRPr>
          </a:p>
          <a:p>
            <a:pPr>
              <a:lnSpc>
                <a:spcPct val="100000"/>
              </a:lnSpc>
              <a:spcBef>
                <a:spcPts val="649"/>
              </a:spcBef>
              <a:spcAft>
                <a:spcPts val="145"/>
              </a:spcAft>
              <a:tabLst>
                <a:tab algn="l" pos="0"/>
              </a:tabLst>
            </a:pPr>
            <a:r>
              <a:rPr b="0" lang="en" sz="1000" spc="-1" strike="noStrike">
                <a:solidFill>
                  <a:schemeClr val="dk1"/>
                </a:solidFill>
                <a:latin typeface="Roboto"/>
                <a:ea typeface="Catamaran"/>
              </a:rPr>
              <a:t>Se utilizan para modelar la propagación de enfermedades o el pronóstico de condiciones médicas en función de datos temporales y factores de riesgo estáticos.</a:t>
            </a:r>
            <a:endParaRPr b="0" lang="es-BO" sz="1000" spc="-1" strike="noStrike">
              <a:solidFill>
                <a:srgbClr val="000000"/>
              </a:solidFill>
              <a:latin typeface="Arial"/>
            </a:endParaRPr>
          </a:p>
          <a:p>
            <a:pPr>
              <a:lnSpc>
                <a:spcPct val="100000"/>
              </a:lnSpc>
              <a:spcBef>
                <a:spcPts val="649"/>
              </a:spcBef>
              <a:spcAft>
                <a:spcPts val="145"/>
              </a:spcAft>
              <a:tabLst>
                <a:tab algn="l" pos="0"/>
              </a:tabLst>
            </a:pPr>
            <a:endParaRPr b="0" lang="es-BO" sz="1000" spc="-1" strike="noStrike">
              <a:solidFill>
                <a:srgbClr val="000000"/>
              </a:solidFill>
              <a:latin typeface="Arial"/>
            </a:endParaRPr>
          </a:p>
        </p:txBody>
      </p:sp>
      <p:cxnSp>
        <p:nvCxnSpPr>
          <p:cNvPr id="254" name="Google Shape;279;p 4"/>
          <p:cNvCxnSpPr/>
          <p:nvPr/>
        </p:nvCxnSpPr>
        <p:spPr>
          <a:xfrm>
            <a:off x="4707360" y="1214640"/>
            <a:ext cx="1068120" cy="1080"/>
          </a:xfrm>
          <a:prstGeom prst="straightConnector1">
            <a:avLst/>
          </a:prstGeom>
          <a:ln w="38100">
            <a:solidFill>
              <a:srgbClr val="f9cfd0"/>
            </a:solidFill>
            <a:round/>
          </a:ln>
        </p:spPr>
      </p:cxnSp>
      <p:sp>
        <p:nvSpPr>
          <p:cNvPr id="255" name="Google Shape;270;p 4"/>
          <p:cNvSpPr/>
          <p:nvPr/>
        </p:nvSpPr>
        <p:spPr>
          <a:xfrm>
            <a:off x="720360" y="228600"/>
            <a:ext cx="770292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Bef>
                <a:spcPts val="1191"/>
              </a:spcBef>
              <a:spcAft>
                <a:spcPts val="992"/>
              </a:spcAft>
              <a:tabLst>
                <a:tab algn="l" pos="0"/>
              </a:tabLst>
            </a:pPr>
            <a:r>
              <a:rPr b="1" lang="en" sz="2000" spc="-1" strike="noStrike">
                <a:solidFill>
                  <a:schemeClr val="dk1"/>
                </a:solidFill>
                <a:latin typeface="Roboto"/>
                <a:ea typeface="Catamaran"/>
              </a:rPr>
              <a:t>Aplicaciones Comunes de TFTs (Temporal Fusion Transformers)</a:t>
            </a:r>
            <a:endParaRPr b="0" lang="es-B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220;p33"/>
          <p:cNvSpPr/>
          <p:nvPr/>
        </p:nvSpPr>
        <p:spPr>
          <a:xfrm>
            <a:off x="3638160" y="1262160"/>
            <a:ext cx="1866600" cy="1108800"/>
          </a:xfrm>
          <a:prstGeom prst="roundRect">
            <a:avLst>
              <a:gd name="adj" fmla="val 50000"/>
            </a:avLst>
          </a:prstGeom>
          <a:noFill/>
          <a:ln w="38100">
            <a:solidFill>
              <a:srgbClr val="ffe0a7"/>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35" name="PlaceHolder 1"/>
          <p:cNvSpPr>
            <a:spLocks noGrp="1"/>
          </p:cNvSpPr>
          <p:nvPr>
            <p:ph type="title"/>
          </p:nvPr>
        </p:nvSpPr>
        <p:spPr>
          <a:xfrm>
            <a:off x="2391840" y="2561400"/>
            <a:ext cx="4359240" cy="8406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4800" spc="-1" strike="noStrike">
                <a:solidFill>
                  <a:schemeClr val="dk1"/>
                </a:solidFill>
                <a:latin typeface="Lexend Deca"/>
                <a:ea typeface="Lexend Deca"/>
              </a:rPr>
              <a:t>Introduccion</a:t>
            </a:r>
            <a:endParaRPr b="0" lang="es-BO" sz="4800" spc="-1" strike="noStrike">
              <a:solidFill>
                <a:srgbClr val="000000"/>
              </a:solidFill>
              <a:latin typeface="Arial"/>
            </a:endParaRPr>
          </a:p>
        </p:txBody>
      </p:sp>
      <p:sp>
        <p:nvSpPr>
          <p:cNvPr id="136" name="PlaceHolder 2"/>
          <p:cNvSpPr>
            <a:spLocks noGrp="1"/>
          </p:cNvSpPr>
          <p:nvPr>
            <p:ph type="title"/>
          </p:nvPr>
        </p:nvSpPr>
        <p:spPr>
          <a:xfrm>
            <a:off x="2996640" y="1262160"/>
            <a:ext cx="3150000" cy="84060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6000" spc="-1" strike="noStrike">
                <a:solidFill>
                  <a:schemeClr val="dk1"/>
                </a:solidFill>
                <a:latin typeface="Lexend Deca"/>
                <a:ea typeface="Lexend Deca"/>
              </a:rPr>
              <a:t>01</a:t>
            </a:r>
            <a:endParaRPr b="0" lang="es-BO" sz="6000" spc="-1" strike="noStrike">
              <a:solidFill>
                <a:srgbClr val="000000"/>
              </a:solidFill>
              <a:latin typeface="Arial"/>
            </a:endParaRPr>
          </a:p>
        </p:txBody>
      </p:sp>
      <p:sp>
        <p:nvSpPr>
          <p:cNvPr id="137" name="PlaceHolder 3"/>
          <p:cNvSpPr>
            <a:spLocks noGrp="1"/>
          </p:cNvSpPr>
          <p:nvPr>
            <p:ph type="subTitle"/>
          </p:nvPr>
        </p:nvSpPr>
        <p:spPr>
          <a:xfrm>
            <a:off x="2391840" y="3361320"/>
            <a:ext cx="4359240" cy="51876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400" spc="-1" strike="noStrike">
                <a:solidFill>
                  <a:schemeClr val="dk1"/>
                </a:solidFill>
                <a:latin typeface="Catamaran"/>
                <a:ea typeface="Catamaran"/>
              </a:rPr>
              <a:t>Introduccion al modelo</a:t>
            </a:r>
            <a:endParaRPr b="0" lang="es-BO"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257800" y="457200"/>
            <a:ext cx="2971080" cy="685080"/>
          </a:xfrm>
          <a:prstGeom prst="rect">
            <a:avLst/>
          </a:prstGeom>
          <a:noFill/>
          <a:ln w="0">
            <a:noFill/>
          </a:ln>
        </p:spPr>
        <p:txBody>
          <a:bodyPr lIns="91440" rIns="91440" tIns="91440" bIns="91440" anchor="b">
            <a:noAutofit/>
          </a:bodyPr>
          <a:p>
            <a:pPr indent="0" algn="ctr">
              <a:lnSpc>
                <a:spcPct val="100000"/>
              </a:lnSpc>
              <a:buNone/>
              <a:tabLst>
                <a:tab algn="l" pos="0"/>
              </a:tabLst>
            </a:pPr>
            <a:r>
              <a:rPr b="1" lang="en" sz="2800" spc="-1" strike="noStrike">
                <a:solidFill>
                  <a:schemeClr val="dk1"/>
                </a:solidFill>
                <a:latin typeface="Lexend Deca"/>
                <a:ea typeface="Lexend Deca"/>
              </a:rPr>
              <a:t>¿Qué es el TFT?</a:t>
            </a:r>
            <a:endParaRPr b="0" lang="es-BO" sz="2800" spc="-1" strike="noStrike">
              <a:solidFill>
                <a:srgbClr val="000000"/>
              </a:solidFill>
              <a:latin typeface="Arial"/>
            </a:endParaRPr>
          </a:p>
        </p:txBody>
      </p:sp>
      <p:sp>
        <p:nvSpPr>
          <p:cNvPr id="139" name="PlaceHolder 2"/>
          <p:cNvSpPr>
            <a:spLocks noGrp="1"/>
          </p:cNvSpPr>
          <p:nvPr>
            <p:ph type="subTitle"/>
          </p:nvPr>
        </p:nvSpPr>
        <p:spPr>
          <a:xfrm>
            <a:off x="914400" y="1828800"/>
            <a:ext cx="7543080" cy="1370880"/>
          </a:xfrm>
          <a:prstGeom prst="rect">
            <a:avLst/>
          </a:prstGeom>
          <a:noFill/>
          <a:ln w="0">
            <a:noFill/>
          </a:ln>
        </p:spPr>
        <p:txBody>
          <a:bodyPr lIns="91440" rIns="91440" tIns="91440" bIns="91440" anchor="t">
            <a:noAutofit/>
          </a:bodyPr>
          <a:p>
            <a:pPr indent="0" algn="ctr">
              <a:lnSpc>
                <a:spcPct val="100000"/>
              </a:lnSpc>
              <a:spcAft>
                <a:spcPts val="1599"/>
              </a:spcAft>
              <a:buNone/>
              <a:tabLst>
                <a:tab algn="l" pos="0"/>
              </a:tabLst>
            </a:pPr>
            <a:r>
              <a:rPr b="0" lang="en" sz="1600" spc="-1" strike="noStrike">
                <a:solidFill>
                  <a:schemeClr val="dk1"/>
                </a:solidFill>
                <a:latin typeface="Catamaran"/>
                <a:ea typeface="Catamaran"/>
              </a:rPr>
              <a:t>El Temporal Fusion Transformer (TFT) es un modelo diseñado específicamente para tareas de predicción en series temporales multivariadas. Combina las fortalezas del mecanismo de atención de los transformadores con la capacidad de modelar secuencias en las LSTMs (Long Short-Term Memory).</a:t>
            </a:r>
            <a:endParaRPr b="0" lang="es-B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257800" y="457200"/>
            <a:ext cx="2971080" cy="685080"/>
          </a:xfrm>
          <a:prstGeom prst="rect">
            <a:avLst/>
          </a:prstGeom>
          <a:noFill/>
          <a:ln w="0">
            <a:noFill/>
          </a:ln>
        </p:spPr>
        <p:txBody>
          <a:bodyPr lIns="91440" rIns="91440" tIns="91440" bIns="91440" anchor="b">
            <a:noAutofit/>
          </a:bodyPr>
          <a:p>
            <a:pPr indent="0" algn="ctr">
              <a:lnSpc>
                <a:spcPct val="100000"/>
              </a:lnSpc>
              <a:buNone/>
              <a:tabLst>
                <a:tab algn="l" pos="0"/>
              </a:tabLst>
            </a:pPr>
            <a:r>
              <a:rPr b="1" lang="en" sz="2800" spc="-1" strike="noStrike">
                <a:solidFill>
                  <a:schemeClr val="dk1"/>
                </a:solidFill>
                <a:latin typeface="Lexend Deca"/>
                <a:ea typeface="Lexend Deca"/>
              </a:rPr>
              <a:t>¿Qué es el TFT?</a:t>
            </a:r>
            <a:endParaRPr b="0" lang="es-BO" sz="2800" spc="-1" strike="noStrike">
              <a:solidFill>
                <a:srgbClr val="000000"/>
              </a:solidFill>
              <a:latin typeface="Arial"/>
            </a:endParaRPr>
          </a:p>
        </p:txBody>
      </p:sp>
      <p:sp>
        <p:nvSpPr>
          <p:cNvPr id="141" name="PlaceHolder 2"/>
          <p:cNvSpPr>
            <a:spLocks noGrp="1"/>
          </p:cNvSpPr>
          <p:nvPr>
            <p:ph type="subTitle"/>
          </p:nvPr>
        </p:nvSpPr>
        <p:spPr>
          <a:xfrm>
            <a:off x="914400" y="2057400"/>
            <a:ext cx="7543080" cy="114228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600" spc="-1" strike="noStrike">
                <a:solidFill>
                  <a:schemeClr val="dk1"/>
                </a:solidFill>
                <a:latin typeface="Catamaran"/>
                <a:ea typeface="Catamaran"/>
              </a:rPr>
              <a:t>El TFT también se destaca por su capacidad de interpretar sus predicciones, gracias a su arquitectura diseñada para identificar las contribuciones de diferentes variables (estáticas y dinámicas) al resultado final.</a:t>
            </a:r>
            <a:endParaRPr b="0" lang="es-B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720000" y="539640"/>
            <a:ext cx="7702920" cy="5716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2800" spc="-1" strike="noStrike">
                <a:solidFill>
                  <a:schemeClr val="dk1"/>
                </a:solidFill>
                <a:latin typeface="Lexend Deca"/>
                <a:ea typeface="Lexend Deca"/>
              </a:rPr>
              <a:t>¿Para qué sirve?</a:t>
            </a:r>
            <a:endParaRPr b="0" lang="es-BO" sz="2800" spc="-1" strike="noStrike">
              <a:solidFill>
                <a:srgbClr val="000000"/>
              </a:solidFill>
              <a:latin typeface="Arial"/>
            </a:endParaRPr>
          </a:p>
        </p:txBody>
      </p:sp>
      <p:sp>
        <p:nvSpPr>
          <p:cNvPr id="143" name="PlaceHolder 2"/>
          <p:cNvSpPr>
            <a:spLocks noGrp="1"/>
          </p:cNvSpPr>
          <p:nvPr>
            <p:ph type="title"/>
          </p:nvPr>
        </p:nvSpPr>
        <p:spPr>
          <a:xfrm>
            <a:off x="228600" y="2784600"/>
            <a:ext cx="317448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000" spc="-1" strike="noStrike">
                <a:solidFill>
                  <a:schemeClr val="dk1"/>
                </a:solidFill>
                <a:latin typeface="Lexend Deca"/>
                <a:ea typeface="Lexend Deca"/>
              </a:rPr>
              <a:t>Variables estáticas</a:t>
            </a:r>
            <a:endParaRPr b="0" lang="es-BO" sz="2000" spc="-1" strike="noStrike">
              <a:solidFill>
                <a:srgbClr val="000000"/>
              </a:solidFill>
              <a:latin typeface="Arial"/>
            </a:endParaRPr>
          </a:p>
        </p:txBody>
      </p:sp>
      <p:sp>
        <p:nvSpPr>
          <p:cNvPr id="144" name="PlaceHolder 3"/>
          <p:cNvSpPr>
            <a:spLocks noGrp="1"/>
          </p:cNvSpPr>
          <p:nvPr>
            <p:ph type="subTitle"/>
          </p:nvPr>
        </p:nvSpPr>
        <p:spPr>
          <a:xfrm>
            <a:off x="685800" y="3530520"/>
            <a:ext cx="2335320" cy="81216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Características que no cambian (ej: región, categoría).</a:t>
            </a:r>
            <a:endParaRPr b="0" lang="es-BO" sz="1400" spc="-1" strike="noStrike">
              <a:solidFill>
                <a:srgbClr val="000000"/>
              </a:solidFill>
              <a:latin typeface="Arial"/>
            </a:endParaRPr>
          </a:p>
        </p:txBody>
      </p:sp>
      <p:sp>
        <p:nvSpPr>
          <p:cNvPr id="145" name="PlaceHolder 4"/>
          <p:cNvSpPr>
            <a:spLocks noGrp="1"/>
          </p:cNvSpPr>
          <p:nvPr>
            <p:ph type="title"/>
          </p:nvPr>
        </p:nvSpPr>
        <p:spPr>
          <a:xfrm>
            <a:off x="3403800" y="2784600"/>
            <a:ext cx="2335320" cy="526680"/>
          </a:xfrm>
          <a:prstGeom prst="rect">
            <a:avLst/>
          </a:prstGeom>
          <a:noFill/>
          <a:ln w="0">
            <a:noFill/>
          </a:ln>
        </p:spPr>
        <p:txBody>
          <a:bodyPr lIns="91440" rIns="91440" tIns="91440" bIns="91440" anchor="b">
            <a:noAutofit/>
          </a:bodyPr>
          <a:p>
            <a:pPr indent="0" algn="ctr">
              <a:lnSpc>
                <a:spcPct val="100000"/>
              </a:lnSpc>
              <a:spcBef>
                <a:spcPts val="1191"/>
              </a:spcBef>
              <a:spcAft>
                <a:spcPts val="992"/>
              </a:spcAft>
              <a:buNone/>
              <a:tabLst>
                <a:tab algn="l" pos="0"/>
              </a:tabLst>
            </a:pPr>
            <a:r>
              <a:rPr b="0" lang="en" sz="2000" spc="-1" strike="noStrike">
                <a:solidFill>
                  <a:schemeClr val="dk1"/>
                </a:solidFill>
                <a:latin typeface="Lexend Deca"/>
                <a:ea typeface="Lexend Deca"/>
              </a:rPr>
              <a:t>Valores pasados</a:t>
            </a:r>
            <a:endParaRPr b="0" lang="es-BO" sz="2000" spc="-1" strike="noStrike">
              <a:solidFill>
                <a:srgbClr val="000000"/>
              </a:solidFill>
              <a:latin typeface="Arial"/>
            </a:endParaRPr>
          </a:p>
        </p:txBody>
      </p:sp>
      <p:sp>
        <p:nvSpPr>
          <p:cNvPr id="146" name="PlaceHolder 5"/>
          <p:cNvSpPr>
            <a:spLocks noGrp="1"/>
          </p:cNvSpPr>
          <p:nvPr>
            <p:ph type="subTitle"/>
          </p:nvPr>
        </p:nvSpPr>
        <p:spPr>
          <a:xfrm>
            <a:off x="3369600" y="3530520"/>
            <a:ext cx="2335320" cy="81216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Valores previos de las series que se desean predecir.</a:t>
            </a:r>
            <a:endParaRPr b="0" lang="es-BO" sz="1400" spc="-1" strike="noStrike">
              <a:solidFill>
                <a:srgbClr val="000000"/>
              </a:solidFill>
              <a:latin typeface="Arial"/>
            </a:endParaRPr>
          </a:p>
        </p:txBody>
      </p:sp>
      <p:sp>
        <p:nvSpPr>
          <p:cNvPr id="147" name="PlaceHolder 6"/>
          <p:cNvSpPr>
            <a:spLocks noGrp="1"/>
          </p:cNvSpPr>
          <p:nvPr>
            <p:ph type="title"/>
          </p:nvPr>
        </p:nvSpPr>
        <p:spPr>
          <a:xfrm>
            <a:off x="6053400" y="2844000"/>
            <a:ext cx="2335320" cy="6858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1800" spc="-1" strike="noStrike">
                <a:solidFill>
                  <a:schemeClr val="dk1"/>
                </a:solidFill>
                <a:latin typeface="Lexend Deca"/>
                <a:ea typeface="Lexend Deca"/>
              </a:rPr>
              <a:t>Valores futuros conocidos</a:t>
            </a:r>
            <a:endParaRPr b="0" lang="es-BO" sz="1800" spc="-1" strike="noStrike">
              <a:solidFill>
                <a:srgbClr val="000000"/>
              </a:solidFill>
              <a:latin typeface="Arial"/>
            </a:endParaRPr>
          </a:p>
        </p:txBody>
      </p:sp>
      <p:sp>
        <p:nvSpPr>
          <p:cNvPr id="148" name="PlaceHolder 7"/>
          <p:cNvSpPr>
            <a:spLocks noGrp="1"/>
          </p:cNvSpPr>
          <p:nvPr>
            <p:ph type="subTitle"/>
          </p:nvPr>
        </p:nvSpPr>
        <p:spPr>
          <a:xfrm>
            <a:off x="6053400" y="3530520"/>
            <a:ext cx="2335320" cy="81216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Variables de entrada que ya se conocen para el horizonte de predicción (ej: precios programados)</a:t>
            </a:r>
            <a:endParaRPr b="0" lang="es-BO" sz="1400" spc="-1" strike="noStrike">
              <a:solidFill>
                <a:srgbClr val="000000"/>
              </a:solidFill>
              <a:latin typeface="Arial"/>
            </a:endParaRPr>
          </a:p>
        </p:txBody>
      </p:sp>
      <p:sp>
        <p:nvSpPr>
          <p:cNvPr id="149" name="Google Shape;243;p35"/>
          <p:cNvSpPr/>
          <p:nvPr/>
        </p:nvSpPr>
        <p:spPr>
          <a:xfrm>
            <a:off x="3887640" y="1999800"/>
            <a:ext cx="1367640" cy="812160"/>
          </a:xfrm>
          <a:prstGeom prst="roundRect">
            <a:avLst>
              <a:gd name="adj" fmla="val 50000"/>
            </a:avLst>
          </a:prstGeom>
          <a:noFill/>
          <a:ln w="38100">
            <a:solidFill>
              <a:srgbClr val="f9cfd0"/>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50" name="Google Shape;244;p35"/>
          <p:cNvSpPr/>
          <p:nvPr/>
        </p:nvSpPr>
        <p:spPr>
          <a:xfrm>
            <a:off x="1203840" y="1999800"/>
            <a:ext cx="1367640" cy="812160"/>
          </a:xfrm>
          <a:prstGeom prst="roundRect">
            <a:avLst>
              <a:gd name="adj" fmla="val 50000"/>
            </a:avLst>
          </a:prstGeom>
          <a:noFill/>
          <a:ln w="38100">
            <a:solidFill>
              <a:srgbClr val="d9cfde"/>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sp>
        <p:nvSpPr>
          <p:cNvPr id="151" name="Google Shape;245;p35"/>
          <p:cNvSpPr/>
          <p:nvPr/>
        </p:nvSpPr>
        <p:spPr>
          <a:xfrm>
            <a:off x="6571440" y="1999800"/>
            <a:ext cx="1367640" cy="812160"/>
          </a:xfrm>
          <a:prstGeom prst="roundRect">
            <a:avLst>
              <a:gd name="adj" fmla="val 50000"/>
            </a:avLst>
          </a:prstGeom>
          <a:noFill/>
          <a:ln w="38100">
            <a:solidFill>
              <a:srgbClr val="d2dae9"/>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000000"/>
              </a:solidFill>
              <a:latin typeface="Arial"/>
            </a:endParaRPr>
          </a:p>
        </p:txBody>
      </p:sp>
      <p:grpSp>
        <p:nvGrpSpPr>
          <p:cNvPr id="152" name="Google Shape;246;p35"/>
          <p:cNvGrpSpPr/>
          <p:nvPr/>
        </p:nvGrpSpPr>
        <p:grpSpPr>
          <a:xfrm>
            <a:off x="4336920" y="2226240"/>
            <a:ext cx="468720" cy="358920"/>
            <a:chOff x="4336920" y="2226240"/>
            <a:chExt cx="468720" cy="358920"/>
          </a:xfrm>
        </p:grpSpPr>
        <p:sp>
          <p:nvSpPr>
            <p:cNvPr id="153" name="Google Shape;247;p35"/>
            <p:cNvSpPr/>
            <p:nvPr/>
          </p:nvSpPr>
          <p:spPr>
            <a:xfrm>
              <a:off x="4336920" y="2226240"/>
              <a:ext cx="468720" cy="358920"/>
            </a:xfrm>
            <a:custGeom>
              <a:avLst/>
              <a:gdLst>
                <a:gd name="textAreaLeft" fmla="*/ 0 w 468720"/>
                <a:gd name="textAreaRight" fmla="*/ 469800 w 468720"/>
                <a:gd name="textAreaTop" fmla="*/ 0 h 358920"/>
                <a:gd name="textAreaBottom" fmla="*/ 360000 h 358920"/>
              </a:gdLst>
              <a:ahLst/>
              <a:rect l="textAreaLeft" t="textAreaTop" r="textAreaRight" b="textAreaBottom"/>
              <a:pathLst>
                <a:path w="12551" h="962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s-BO" sz="1400" spc="-1" strike="noStrike">
                <a:solidFill>
                  <a:srgbClr val="ffffff"/>
                </a:solidFill>
                <a:latin typeface="Arial"/>
              </a:endParaRPr>
            </a:p>
          </p:txBody>
        </p:sp>
        <p:sp>
          <p:nvSpPr>
            <p:cNvPr id="154" name="Google Shape;248;p35"/>
            <p:cNvSpPr/>
            <p:nvPr/>
          </p:nvSpPr>
          <p:spPr>
            <a:xfrm>
              <a:off x="4402080" y="2367000"/>
              <a:ext cx="336600" cy="89280"/>
            </a:xfrm>
            <a:custGeom>
              <a:avLst/>
              <a:gdLst>
                <a:gd name="textAreaLeft" fmla="*/ 0 w 336600"/>
                <a:gd name="textAreaRight" fmla="*/ 337680 w 336600"/>
                <a:gd name="textAreaTop" fmla="*/ 0 h 89280"/>
                <a:gd name="textAreaBottom" fmla="*/ 90360 h 89280"/>
              </a:gdLst>
              <a:ahLst/>
              <a:rect l="textAreaLeft" t="textAreaTop" r="textAreaRight" b="textAreaBottom"/>
              <a:pathLst>
                <a:path w="9026" h="2418">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s-BO" sz="1400" spc="-1" strike="noStrike">
                <a:solidFill>
                  <a:srgbClr val="ffffff"/>
                </a:solidFill>
                <a:latin typeface="Arial"/>
              </a:endParaRPr>
            </a:p>
          </p:txBody>
        </p:sp>
        <p:sp>
          <p:nvSpPr>
            <p:cNvPr id="155" name="Google Shape;249;p35"/>
            <p:cNvSpPr/>
            <p:nvPr/>
          </p:nvSpPr>
          <p:spPr>
            <a:xfrm>
              <a:off x="4402080" y="2253600"/>
              <a:ext cx="336600" cy="89280"/>
            </a:xfrm>
            <a:custGeom>
              <a:avLst/>
              <a:gdLst>
                <a:gd name="textAreaLeft" fmla="*/ 0 w 336600"/>
                <a:gd name="textAreaRight" fmla="*/ 337680 w 336600"/>
                <a:gd name="textAreaTop" fmla="*/ 0 h 89280"/>
                <a:gd name="textAreaBottom" fmla="*/ 90360 h 89280"/>
              </a:gdLst>
              <a:ahLst/>
              <a:rect l="textAreaLeft" t="textAreaTop" r="textAreaRight" b="textAreaBottom"/>
              <a:pathLst>
                <a:path w="9026" h="2418">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0" lang="es-BO" sz="1400" spc="-1" strike="noStrike">
                <a:solidFill>
                  <a:srgbClr val="ffffff"/>
                </a:solidFill>
                <a:latin typeface="Arial"/>
              </a:endParaRPr>
            </a:p>
          </p:txBody>
        </p:sp>
      </p:grpSp>
      <p:cxnSp>
        <p:nvCxnSpPr>
          <p:cNvPr id="156" name="Google Shape;258;p35"/>
          <p:cNvCxnSpPr/>
          <p:nvPr/>
        </p:nvCxnSpPr>
        <p:spPr>
          <a:xfrm>
            <a:off x="4282560" y="1214640"/>
            <a:ext cx="1391400" cy="1080"/>
          </a:xfrm>
          <a:prstGeom prst="straightConnector1">
            <a:avLst/>
          </a:prstGeom>
          <a:ln w="38100">
            <a:solidFill>
              <a:srgbClr val="f9cfd0"/>
            </a:solidFill>
            <a:round/>
          </a:ln>
        </p:spPr>
      </p:cxnSp>
      <p:sp>
        <p:nvSpPr>
          <p:cNvPr id="157" name="Google Shape;240;p 1"/>
          <p:cNvSpPr/>
          <p:nvPr/>
        </p:nvSpPr>
        <p:spPr>
          <a:xfrm>
            <a:off x="228600" y="1112040"/>
            <a:ext cx="8686080" cy="812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 sz="1400" spc="-1" strike="noStrike">
                <a:solidFill>
                  <a:schemeClr val="dk1"/>
                </a:solidFill>
                <a:latin typeface="Catamaran"/>
                <a:ea typeface="Catamaran"/>
              </a:rPr>
              <a:t>El TFT es útil para integrar información de múltiples fuentes:</a:t>
            </a:r>
            <a:endParaRPr b="0" lang="es-BO" sz="1400" spc="-1" strike="noStrike">
              <a:solidFill>
                <a:srgbClr val="000000"/>
              </a:solidFill>
              <a:latin typeface="Arial"/>
            </a:endParaRPr>
          </a:p>
        </p:txBody>
      </p:sp>
      <p:grpSp>
        <p:nvGrpSpPr>
          <p:cNvPr id="158" name="Google Shape;8326;p 1"/>
          <p:cNvGrpSpPr/>
          <p:nvPr/>
        </p:nvGrpSpPr>
        <p:grpSpPr>
          <a:xfrm>
            <a:off x="1662480" y="2244240"/>
            <a:ext cx="429120" cy="401760"/>
            <a:chOff x="1662480" y="2244240"/>
            <a:chExt cx="429120" cy="401760"/>
          </a:xfrm>
        </p:grpSpPr>
        <p:sp>
          <p:nvSpPr>
            <p:cNvPr id="159" name="Google Shape;8327;p 1"/>
            <p:cNvSpPr/>
            <p:nvPr/>
          </p:nvSpPr>
          <p:spPr>
            <a:xfrm>
              <a:off x="1662480" y="2286720"/>
              <a:ext cx="376200" cy="359280"/>
            </a:xfrm>
            <a:custGeom>
              <a:avLst/>
              <a:gdLst>
                <a:gd name="textAreaLeft" fmla="*/ 0 w 376200"/>
                <a:gd name="textAreaRight" fmla="*/ 377280 w 376200"/>
                <a:gd name="textAreaTop" fmla="*/ 0 h 359280"/>
                <a:gd name="textAreaBottom" fmla="*/ 360360 h 359280"/>
              </a:gdLst>
              <a:ahLst/>
              <a:rect l="textAreaLeft" t="textAreaTop" r="textAreaRight" b="textAreaBottom"/>
              <a:pathLst>
                <a:path w="9443" h="9204">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rgbClr val="333333"/>
            </a:solidFill>
            <a:ln w="0">
              <a:noFill/>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ffffff"/>
                </a:solidFill>
                <a:latin typeface="Arial"/>
              </a:endParaRPr>
            </a:p>
          </p:txBody>
        </p:sp>
        <p:sp>
          <p:nvSpPr>
            <p:cNvPr id="160" name="Google Shape;8328;p 1"/>
            <p:cNvSpPr/>
            <p:nvPr/>
          </p:nvSpPr>
          <p:spPr>
            <a:xfrm>
              <a:off x="1716120" y="2244240"/>
              <a:ext cx="375480" cy="360000"/>
            </a:xfrm>
            <a:custGeom>
              <a:avLst/>
              <a:gdLst>
                <a:gd name="textAreaLeft" fmla="*/ 0 w 375480"/>
                <a:gd name="textAreaRight" fmla="*/ 376560 w 375480"/>
                <a:gd name="textAreaTop" fmla="*/ 0 h 360000"/>
                <a:gd name="textAreaBottom" fmla="*/ 361080 h 360000"/>
              </a:gdLst>
              <a:ahLst/>
              <a:rect l="textAreaLeft" t="textAreaTop" r="textAreaRight" b="textAreaBottom"/>
              <a:pathLst>
                <a:path w="9418" h="9231">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rgbClr val="333333"/>
            </a:solidFill>
            <a:ln w="0">
              <a:noFill/>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ffffff"/>
                </a:solidFill>
                <a:latin typeface="Arial"/>
              </a:endParaRPr>
            </a:p>
          </p:txBody>
        </p:sp>
      </p:grpSp>
      <p:grpSp>
        <p:nvGrpSpPr>
          <p:cNvPr id="161" name="Google Shape;12100;p 1"/>
          <p:cNvGrpSpPr/>
          <p:nvPr/>
        </p:nvGrpSpPr>
        <p:grpSpPr>
          <a:xfrm>
            <a:off x="7086600" y="2204280"/>
            <a:ext cx="419760" cy="337680"/>
            <a:chOff x="7086600" y="2204280"/>
            <a:chExt cx="419760" cy="337680"/>
          </a:xfrm>
        </p:grpSpPr>
        <p:sp>
          <p:nvSpPr>
            <p:cNvPr id="162" name="Google Shape;12101;p 1"/>
            <p:cNvSpPr/>
            <p:nvPr/>
          </p:nvSpPr>
          <p:spPr>
            <a:xfrm>
              <a:off x="7086600" y="2204280"/>
              <a:ext cx="419760" cy="337680"/>
            </a:xfrm>
            <a:custGeom>
              <a:avLst/>
              <a:gdLst>
                <a:gd name="textAreaLeft" fmla="*/ 0 w 419760"/>
                <a:gd name="textAreaRight" fmla="*/ 420840 w 419760"/>
                <a:gd name="textAreaTop" fmla="*/ 0 h 337680"/>
                <a:gd name="textAreaBottom" fmla="*/ 338760 h 337680"/>
              </a:gdLst>
              <a:ahLst/>
              <a:rect l="textAreaLeft" t="textAreaTop" r="textAreaRight" b="textAreaBottom"/>
              <a:pathLst>
                <a:path w="12027" h="9764">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rgbClr val="1c1c1c"/>
            </a:solidFill>
            <a:ln w="0">
              <a:noFill/>
            </a:ln>
          </p:spPr>
          <p:style>
            <a:lnRef idx="0"/>
            <a:fillRef idx="0"/>
            <a:effectRef idx="0"/>
            <a:fontRef idx="minor"/>
          </p:style>
          <p:txBody>
            <a:bodyPr lIns="90000" rIns="90000" tIns="91440" bIns="91440" anchor="ctr">
              <a:noAutofit/>
            </a:bodyPr>
            <a:p>
              <a:pPr>
                <a:lnSpc>
                  <a:spcPct val="100000"/>
                </a:lnSpc>
              </a:pPr>
              <a:endParaRPr b="0" lang="es-BO" sz="1400" spc="-1" strike="noStrike">
                <a:solidFill>
                  <a:srgbClr val="ffffff"/>
                </a:solidFill>
                <a:latin typeface="Arial"/>
              </a:endParaRPr>
            </a:p>
          </p:txBody>
        </p:sp>
        <p:sp>
          <p:nvSpPr>
            <p:cNvPr id="163" name="Google Shape;12102;p 1"/>
            <p:cNvSpPr/>
            <p:nvPr/>
          </p:nvSpPr>
          <p:spPr>
            <a:xfrm>
              <a:off x="7112160" y="2269080"/>
              <a:ext cx="367200" cy="11520"/>
            </a:xfrm>
            <a:custGeom>
              <a:avLst/>
              <a:gdLst>
                <a:gd name="textAreaLeft" fmla="*/ 0 w 367200"/>
                <a:gd name="textAreaRight" fmla="*/ 368280 w 367200"/>
                <a:gd name="textAreaTop" fmla="*/ 0 h 11520"/>
                <a:gd name="textAreaBottom" fmla="*/ 12600 h 11520"/>
              </a:gdLst>
              <a:ahLst/>
              <a:rect l="textAreaLeft" t="textAreaTop" r="textAreaRight" b="textAreaBottom"/>
              <a:pathLst>
                <a:path w="10514" h="358">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4" name="Google Shape;12103;p 1"/>
            <p:cNvSpPr/>
            <p:nvPr/>
          </p:nvSpPr>
          <p:spPr>
            <a:xfrm>
              <a:off x="7131600" y="2322000"/>
              <a:ext cx="51480" cy="11520"/>
            </a:xfrm>
            <a:custGeom>
              <a:avLst/>
              <a:gdLst>
                <a:gd name="textAreaLeft" fmla="*/ 0 w 51480"/>
                <a:gd name="textAreaRight" fmla="*/ 52560 w 51480"/>
                <a:gd name="textAreaTop" fmla="*/ 0 h 11520"/>
                <a:gd name="textAreaBottom" fmla="*/ 12600 h 11520"/>
              </a:gdLst>
              <a:ahLst/>
              <a:rect l="textAreaLeft" t="textAreaTop" r="textAreaRight" b="textAreaBottom"/>
              <a:pathLst>
                <a:path w="1490" h="358">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5" name="Google Shape;12104;p 1"/>
            <p:cNvSpPr/>
            <p:nvPr/>
          </p:nvSpPr>
          <p:spPr>
            <a:xfrm>
              <a:off x="7223760" y="232200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6" name="Google Shape;12105;p 1"/>
            <p:cNvSpPr/>
            <p:nvPr/>
          </p:nvSpPr>
          <p:spPr>
            <a:xfrm>
              <a:off x="7408440" y="232200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7" name="Google Shape;12106;p 1"/>
            <p:cNvSpPr/>
            <p:nvPr/>
          </p:nvSpPr>
          <p:spPr>
            <a:xfrm>
              <a:off x="7131600" y="2374200"/>
              <a:ext cx="51480" cy="11160"/>
            </a:xfrm>
            <a:custGeom>
              <a:avLst/>
              <a:gdLst>
                <a:gd name="textAreaLeft" fmla="*/ 0 w 51480"/>
                <a:gd name="textAreaRight" fmla="*/ 52560 w 51480"/>
                <a:gd name="textAreaTop" fmla="*/ 0 h 11160"/>
                <a:gd name="textAreaBottom" fmla="*/ 12240 h 11160"/>
              </a:gdLst>
              <a:ahLst/>
              <a:rect l="textAreaLeft" t="textAreaTop" r="textAreaRight" b="textAreaBottom"/>
              <a:pathLst>
                <a:path w="1490" h="359">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8" name="Google Shape;12107;p 1"/>
            <p:cNvSpPr/>
            <p:nvPr/>
          </p:nvSpPr>
          <p:spPr>
            <a:xfrm>
              <a:off x="7316640" y="2374200"/>
              <a:ext cx="51480" cy="11160"/>
            </a:xfrm>
            <a:custGeom>
              <a:avLst/>
              <a:gdLst>
                <a:gd name="textAreaLeft" fmla="*/ 0 w 51480"/>
                <a:gd name="textAreaRight" fmla="*/ 52560 w 51480"/>
                <a:gd name="textAreaTop" fmla="*/ 0 h 11160"/>
                <a:gd name="textAreaBottom" fmla="*/ 12240 h 11160"/>
              </a:gdLst>
              <a:ahLst/>
              <a:rect l="textAreaLeft" t="textAreaTop" r="textAreaRight" b="textAreaBottom"/>
              <a:pathLst>
                <a:path w="1489" h="359">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69" name="Google Shape;12108;p 1"/>
            <p:cNvSpPr/>
            <p:nvPr/>
          </p:nvSpPr>
          <p:spPr>
            <a:xfrm>
              <a:off x="7131600" y="2426040"/>
              <a:ext cx="51480" cy="11520"/>
            </a:xfrm>
            <a:custGeom>
              <a:avLst/>
              <a:gdLst>
                <a:gd name="textAreaLeft" fmla="*/ 0 w 51480"/>
                <a:gd name="textAreaRight" fmla="*/ 52560 w 51480"/>
                <a:gd name="textAreaTop" fmla="*/ 0 h 11520"/>
                <a:gd name="textAreaBottom" fmla="*/ 12600 h 11520"/>
              </a:gdLst>
              <a:ahLst/>
              <a:rect l="textAreaLeft" t="textAreaTop" r="textAreaRight" b="textAreaBottom"/>
              <a:pathLst>
                <a:path w="1490" h="358">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0" name="Google Shape;12109;p 1"/>
            <p:cNvSpPr/>
            <p:nvPr/>
          </p:nvSpPr>
          <p:spPr>
            <a:xfrm>
              <a:off x="7223760" y="242604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1" name="Google Shape;12110;p 1"/>
            <p:cNvSpPr/>
            <p:nvPr/>
          </p:nvSpPr>
          <p:spPr>
            <a:xfrm>
              <a:off x="7408440" y="242604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2" name="Google Shape;12111;p 1"/>
            <p:cNvSpPr/>
            <p:nvPr/>
          </p:nvSpPr>
          <p:spPr>
            <a:xfrm>
              <a:off x="7223760" y="247824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3" name="Google Shape;12112;p 1"/>
            <p:cNvSpPr/>
            <p:nvPr/>
          </p:nvSpPr>
          <p:spPr>
            <a:xfrm>
              <a:off x="7316640" y="2478240"/>
              <a:ext cx="51480" cy="11520"/>
            </a:xfrm>
            <a:custGeom>
              <a:avLst/>
              <a:gdLst>
                <a:gd name="textAreaLeft" fmla="*/ 0 w 51480"/>
                <a:gd name="textAreaRight" fmla="*/ 52560 w 51480"/>
                <a:gd name="textAreaTop" fmla="*/ 0 h 11520"/>
                <a:gd name="textAreaBottom" fmla="*/ 12600 h 11520"/>
              </a:gdLst>
              <a:ahLst/>
              <a:rect l="textAreaLeft" t="textAreaTop" r="textAreaRight" b="textAreaBottom"/>
              <a:pathLst>
                <a:path w="1489" h="358">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4" name="Google Shape;12113;p 1"/>
            <p:cNvSpPr/>
            <p:nvPr/>
          </p:nvSpPr>
          <p:spPr>
            <a:xfrm>
              <a:off x="7408440" y="2478240"/>
              <a:ext cx="51120" cy="11520"/>
            </a:xfrm>
            <a:custGeom>
              <a:avLst/>
              <a:gdLst>
                <a:gd name="textAreaLeft" fmla="*/ 0 w 51120"/>
                <a:gd name="textAreaRight" fmla="*/ 52200 w 51120"/>
                <a:gd name="textAreaTop" fmla="*/ 0 h 11520"/>
                <a:gd name="textAreaBottom" fmla="*/ 12600 h 11520"/>
              </a:gdLst>
              <a:ahLst/>
              <a:rect l="textAreaLeft" t="textAreaTop" r="textAreaRight" b="textAreaBottom"/>
              <a:pathLst>
                <a:path w="1489" h="358">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1c1c1c"/>
            </a:solidFill>
            <a:ln w="0">
              <a:noFill/>
            </a:ln>
          </p:spPr>
          <p:style>
            <a:lnRef idx="0"/>
            <a:fillRef idx="0"/>
            <a:effectRef idx="0"/>
            <a:fontRef idx="minor"/>
          </p:style>
          <p:txBody>
            <a:bodyPr lIns="90000" rIns="90000" tIns="5760" bIns="5760" anchor="ctr">
              <a:noAutofit/>
            </a:bodyPr>
            <a:p>
              <a:pPr>
                <a:lnSpc>
                  <a:spcPct val="100000"/>
                </a:lnSpc>
              </a:pPr>
              <a:endParaRPr b="0" lang="es-BO" sz="1400" spc="-1" strike="noStrike">
                <a:solidFill>
                  <a:srgbClr val="ffffff"/>
                </a:solidFill>
                <a:latin typeface="Arial"/>
              </a:endParaRPr>
            </a:p>
          </p:txBody>
        </p:sp>
        <p:sp>
          <p:nvSpPr>
            <p:cNvPr id="175" name="Google Shape;12114;p 1"/>
            <p:cNvSpPr/>
            <p:nvPr/>
          </p:nvSpPr>
          <p:spPr>
            <a:xfrm>
              <a:off x="7223040" y="2360520"/>
              <a:ext cx="52920" cy="37440"/>
            </a:xfrm>
            <a:custGeom>
              <a:avLst/>
              <a:gdLst>
                <a:gd name="textAreaLeft" fmla="*/ 0 w 52920"/>
                <a:gd name="textAreaRight" fmla="*/ 54000 w 52920"/>
                <a:gd name="textAreaTop" fmla="*/ 0 h 37440"/>
                <a:gd name="textAreaBottom" fmla="*/ 38520 h 37440"/>
              </a:gdLst>
              <a:ahLst/>
              <a:rect l="textAreaLeft" t="textAreaTop" r="textAreaRight" b="textAreaBottom"/>
              <a:pathLst>
                <a:path w="1537" h="1103">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rgbClr val="1c1c1c"/>
            </a:solidFill>
            <a:ln w="0">
              <a:noFill/>
            </a:ln>
          </p:spPr>
          <p:style>
            <a:lnRef idx="0"/>
            <a:fillRef idx="0"/>
            <a:effectRef idx="0"/>
            <a:fontRef idx="minor"/>
          </p:style>
          <p:txBody>
            <a:bodyPr lIns="90000" rIns="90000" tIns="17640" bIns="17640" anchor="ctr">
              <a:noAutofit/>
            </a:bodyPr>
            <a:p>
              <a:pPr>
                <a:lnSpc>
                  <a:spcPct val="100000"/>
                </a:lnSpc>
              </a:pPr>
              <a:endParaRPr b="0" lang="es-BO" sz="1400" spc="-1" strike="noStrike">
                <a:solidFill>
                  <a:srgbClr val="ffffff"/>
                </a:solidFill>
                <a:latin typeface="Arial"/>
              </a:endParaRPr>
            </a:p>
          </p:txBody>
        </p:sp>
        <p:sp>
          <p:nvSpPr>
            <p:cNvPr id="176" name="Google Shape;12115;p 1"/>
            <p:cNvSpPr/>
            <p:nvPr/>
          </p:nvSpPr>
          <p:spPr>
            <a:xfrm>
              <a:off x="7408080" y="2360520"/>
              <a:ext cx="51840" cy="37440"/>
            </a:xfrm>
            <a:custGeom>
              <a:avLst/>
              <a:gdLst>
                <a:gd name="textAreaLeft" fmla="*/ 0 w 51840"/>
                <a:gd name="textAreaRight" fmla="*/ 52920 w 51840"/>
                <a:gd name="textAreaTop" fmla="*/ 0 h 37440"/>
                <a:gd name="textAreaBottom" fmla="*/ 38520 h 37440"/>
              </a:gdLst>
              <a:ahLst/>
              <a:rect l="textAreaLeft" t="textAreaTop" r="textAreaRight" b="textAreaBottom"/>
              <a:pathLst>
                <a:path w="1513" h="1103">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rgbClr val="1c1c1c"/>
            </a:solidFill>
            <a:ln w="0">
              <a:noFill/>
            </a:ln>
          </p:spPr>
          <p:style>
            <a:lnRef idx="0"/>
            <a:fillRef idx="0"/>
            <a:effectRef idx="0"/>
            <a:fontRef idx="minor"/>
          </p:style>
          <p:txBody>
            <a:bodyPr lIns="90000" rIns="90000" tIns="17640" bIns="17640" anchor="ctr">
              <a:noAutofit/>
            </a:bodyPr>
            <a:p>
              <a:pPr>
                <a:lnSpc>
                  <a:spcPct val="100000"/>
                </a:lnSpc>
              </a:pPr>
              <a:endParaRPr b="0" lang="es-BO" sz="1400" spc="-1" strike="noStrike">
                <a:solidFill>
                  <a:srgbClr val="ffffff"/>
                </a:solidFill>
                <a:latin typeface="Arial"/>
              </a:endParaRPr>
            </a:p>
          </p:txBody>
        </p:sp>
        <p:sp>
          <p:nvSpPr>
            <p:cNvPr id="177" name="Google Shape;12116;p 1"/>
            <p:cNvSpPr/>
            <p:nvPr/>
          </p:nvSpPr>
          <p:spPr>
            <a:xfrm>
              <a:off x="7314840" y="2412720"/>
              <a:ext cx="53280" cy="37080"/>
            </a:xfrm>
            <a:custGeom>
              <a:avLst/>
              <a:gdLst>
                <a:gd name="textAreaLeft" fmla="*/ 0 w 53280"/>
                <a:gd name="textAreaRight" fmla="*/ 54360 w 53280"/>
                <a:gd name="textAreaTop" fmla="*/ 0 h 37080"/>
                <a:gd name="textAreaBottom" fmla="*/ 38160 h 37080"/>
              </a:gdLst>
              <a:ahLst/>
              <a:rect l="textAreaLeft" t="textAreaTop" r="textAreaRight" b="textAreaBottom"/>
              <a:pathLst>
                <a:path w="1537" h="1099">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rgbClr val="1c1c1c"/>
            </a:solidFill>
            <a:ln w="0">
              <a:noFill/>
            </a:ln>
          </p:spPr>
          <p:style>
            <a:lnRef idx="0"/>
            <a:fillRef idx="0"/>
            <a:effectRef idx="0"/>
            <a:fontRef idx="minor"/>
          </p:style>
          <p:txBody>
            <a:bodyPr lIns="90000" rIns="90000" tIns="17640" bIns="17640" anchor="ctr">
              <a:noAutofit/>
            </a:bodyPr>
            <a:p>
              <a:pPr>
                <a:lnSpc>
                  <a:spcPct val="100000"/>
                </a:lnSpc>
              </a:pPr>
              <a:endParaRPr b="0" lang="es-BO" sz="1400" spc="-1" strike="noStrike">
                <a:solidFill>
                  <a:srgbClr val="ffffff"/>
                </a:solidFill>
                <a:latin typeface="Arial"/>
              </a:endParaRPr>
            </a:p>
          </p:txBody>
        </p:sp>
        <p:sp>
          <p:nvSpPr>
            <p:cNvPr id="178" name="Google Shape;12117;p 1"/>
            <p:cNvSpPr/>
            <p:nvPr/>
          </p:nvSpPr>
          <p:spPr>
            <a:xfrm>
              <a:off x="7130520" y="2465280"/>
              <a:ext cx="52920" cy="36720"/>
            </a:xfrm>
            <a:custGeom>
              <a:avLst/>
              <a:gdLst>
                <a:gd name="textAreaLeft" fmla="*/ 0 w 52920"/>
                <a:gd name="textAreaRight" fmla="*/ 54000 w 52920"/>
                <a:gd name="textAreaTop" fmla="*/ 0 h 36720"/>
                <a:gd name="textAreaBottom" fmla="*/ 37800 h 36720"/>
              </a:gdLst>
              <a:ahLst/>
              <a:rect l="textAreaLeft" t="textAreaTop" r="textAreaRight" b="textAreaBottom"/>
              <a:pathLst>
                <a:path w="1536" h="109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rgbClr val="1c1c1c"/>
            </a:solidFill>
            <a:ln w="0">
              <a:noFill/>
            </a:ln>
          </p:spPr>
          <p:style>
            <a:lnRef idx="0"/>
            <a:fillRef idx="0"/>
            <a:effectRef idx="0"/>
            <a:fontRef idx="minor"/>
          </p:style>
          <p:txBody>
            <a:bodyPr lIns="90000" rIns="90000" tIns="17280" bIns="17280" anchor="ctr">
              <a:noAutofit/>
            </a:bodyPr>
            <a:p>
              <a:pPr>
                <a:lnSpc>
                  <a:spcPct val="100000"/>
                </a:lnSpc>
              </a:pPr>
              <a:endParaRPr b="0" lang="es-BO" sz="1400" spc="-1" strike="noStrike">
                <a:solidFill>
                  <a:srgbClr val="ffffff"/>
                </a:solidFill>
                <a:latin typeface="Arial"/>
              </a:endParaRPr>
            </a:p>
          </p:txBody>
        </p:sp>
        <p:sp>
          <p:nvSpPr>
            <p:cNvPr id="179" name="Google Shape;12118;p 1"/>
            <p:cNvSpPr/>
            <p:nvPr/>
          </p:nvSpPr>
          <p:spPr>
            <a:xfrm>
              <a:off x="7314840" y="2308320"/>
              <a:ext cx="53280" cy="36360"/>
            </a:xfrm>
            <a:custGeom>
              <a:avLst/>
              <a:gdLst>
                <a:gd name="textAreaLeft" fmla="*/ 0 w 53280"/>
                <a:gd name="textAreaRight" fmla="*/ 54360 w 53280"/>
                <a:gd name="textAreaTop" fmla="*/ 0 h 36360"/>
                <a:gd name="textAreaBottom" fmla="*/ 37440 h 36360"/>
              </a:gdLst>
              <a:ahLst/>
              <a:rect l="textAreaLeft" t="textAreaTop" r="textAreaRight" b="textAreaBottom"/>
              <a:pathLst>
                <a:path w="1537" h="1091">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rgbClr val="1c1c1c"/>
            </a:solidFill>
            <a:ln w="0">
              <a:noFill/>
            </a:ln>
          </p:spPr>
          <p:style>
            <a:lnRef idx="0"/>
            <a:fillRef idx="0"/>
            <a:effectRef idx="0"/>
            <a:fontRef idx="minor"/>
          </p:style>
          <p:txBody>
            <a:bodyPr lIns="90000" rIns="90000" tIns="17280" bIns="17280" anchor="ctr">
              <a:noAutofit/>
            </a:bodyPr>
            <a:p>
              <a:pPr>
                <a:lnSpc>
                  <a:spcPct val="100000"/>
                </a:lnSpc>
              </a:pPr>
              <a:endParaRPr b="0" lang="es-BO" sz="14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ubTitle"/>
          </p:nvPr>
        </p:nvSpPr>
        <p:spPr>
          <a:xfrm>
            <a:off x="914400" y="914400"/>
            <a:ext cx="7314480" cy="3199680"/>
          </a:xfrm>
          <a:prstGeom prst="rect">
            <a:avLst/>
          </a:prstGeom>
          <a:noFill/>
          <a:ln w="0">
            <a:noFill/>
          </a:ln>
        </p:spPr>
        <p:txBody>
          <a:bodyPr lIns="91440" rIns="91440" tIns="91440" bIns="91440" anchor="b">
            <a:noAutofit/>
          </a:bodyPr>
          <a:p>
            <a:pPr>
              <a:lnSpc>
                <a:spcPct val="100000"/>
              </a:lnSpc>
              <a:spcAft>
                <a:spcPts val="1599"/>
              </a:spcAft>
              <a:tabLst>
                <a:tab algn="l" pos="0"/>
              </a:tabLst>
            </a:pPr>
            <a:r>
              <a:rPr b="1" lang="en" sz="2100" spc="-1" strike="noStrike">
                <a:solidFill>
                  <a:schemeClr val="dk1"/>
                </a:solidFill>
                <a:latin typeface="Catamaran"/>
                <a:ea typeface="Catamaran"/>
              </a:rPr>
              <a:t>La combinación de estas fuentes en el modelo permite:</a:t>
            </a:r>
            <a:endParaRPr b="0" lang="es-BO" sz="2100" spc="-1" strike="noStrike">
              <a:solidFill>
                <a:srgbClr val="000000"/>
              </a:solidFill>
              <a:latin typeface="Arial"/>
            </a:endParaRPr>
          </a:p>
          <a:p>
            <a:pPr marL="216000" indent="-216000">
              <a:lnSpc>
                <a:spcPct val="100000"/>
              </a:lnSpc>
              <a:spcAft>
                <a:spcPts val="1599"/>
              </a:spcAft>
              <a:buClr>
                <a:srgbClr val="000000"/>
              </a:buClr>
              <a:buSzPct val="45000"/>
              <a:buFont typeface="Wingdings" charset="2"/>
              <a:buChar char=""/>
              <a:tabLst>
                <a:tab algn="l" pos="0"/>
              </a:tabLst>
            </a:pPr>
            <a:r>
              <a:rPr b="0" lang="en" sz="1800" spc="-1" strike="noStrike">
                <a:solidFill>
                  <a:schemeClr val="dk1"/>
                </a:solidFill>
                <a:latin typeface="Catamaran"/>
                <a:ea typeface="Catamaran"/>
              </a:rPr>
              <a:t>Predecir con alta precisión en horizontes de tiempo múltiples.</a:t>
            </a:r>
            <a:endParaRPr b="0" lang="es-BO" sz="1800" spc="-1" strike="noStrike">
              <a:solidFill>
                <a:srgbClr val="000000"/>
              </a:solidFill>
              <a:latin typeface="Arial"/>
            </a:endParaRPr>
          </a:p>
          <a:p>
            <a:pPr marL="216000" indent="-216000">
              <a:lnSpc>
                <a:spcPct val="100000"/>
              </a:lnSpc>
              <a:spcAft>
                <a:spcPts val="1599"/>
              </a:spcAft>
              <a:buClr>
                <a:srgbClr val="000000"/>
              </a:buClr>
              <a:buSzPct val="45000"/>
              <a:buFont typeface="Wingdings" charset="2"/>
              <a:buChar char=""/>
              <a:tabLst>
                <a:tab algn="l" pos="0"/>
              </a:tabLst>
            </a:pPr>
            <a:r>
              <a:rPr b="0" lang="en" sz="1800" spc="-1" strike="noStrike">
                <a:solidFill>
                  <a:schemeClr val="dk1"/>
                </a:solidFill>
                <a:latin typeface="Catamaran"/>
                <a:ea typeface="Catamaran"/>
              </a:rPr>
              <a:t>Incorporar contexto relevante para mejorar la calidad de las predicciones.</a:t>
            </a:r>
            <a:endParaRPr b="0" lang="es-BO" sz="1800" spc="-1" strike="noStrike">
              <a:solidFill>
                <a:srgbClr val="000000"/>
              </a:solidFill>
              <a:latin typeface="Arial"/>
            </a:endParaRPr>
          </a:p>
          <a:p>
            <a:pPr marL="216000" indent="-216000">
              <a:lnSpc>
                <a:spcPct val="100000"/>
              </a:lnSpc>
              <a:spcAft>
                <a:spcPts val="1599"/>
              </a:spcAft>
              <a:buClr>
                <a:srgbClr val="000000"/>
              </a:buClr>
              <a:buSzPct val="45000"/>
              <a:buFont typeface="Wingdings" charset="2"/>
              <a:buChar char=""/>
              <a:tabLst>
                <a:tab algn="l" pos="0"/>
              </a:tabLst>
            </a:pPr>
            <a:r>
              <a:rPr b="0" lang="en" sz="1800" spc="-1" strike="noStrike">
                <a:solidFill>
                  <a:schemeClr val="dk1"/>
                </a:solidFill>
                <a:latin typeface="Catamaran"/>
                <a:ea typeface="Catamaran"/>
              </a:rPr>
              <a:t>Identificar qué variables tienen mayor impacto en las predicciones.</a:t>
            </a:r>
            <a:endParaRPr b="0" lang="es-B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720000" y="539640"/>
            <a:ext cx="7702920" cy="571680"/>
          </a:xfrm>
          <a:prstGeom prst="rect">
            <a:avLst/>
          </a:prstGeom>
          <a:noFill/>
          <a:ln w="0">
            <a:noFill/>
          </a:ln>
        </p:spPr>
        <p:txBody>
          <a:bodyPr lIns="91440" rIns="91440" tIns="91440" bIns="91440" anchor="t">
            <a:noAutofit/>
          </a:bodyPr>
          <a:p>
            <a:pPr indent="0" algn="ctr">
              <a:lnSpc>
                <a:spcPct val="100000"/>
              </a:lnSpc>
              <a:buNone/>
              <a:tabLst>
                <a:tab algn="l" pos="0"/>
              </a:tabLst>
            </a:pPr>
            <a:r>
              <a:rPr b="1" lang="en" sz="3500" spc="-1" strike="noStrike">
                <a:solidFill>
                  <a:schemeClr val="dk1"/>
                </a:solidFill>
                <a:latin typeface="Lexend Deca"/>
                <a:ea typeface="Lexend Deca"/>
              </a:rPr>
              <a:t>¿Por qué usar el TFT?</a:t>
            </a:r>
            <a:endParaRPr b="0" lang="es-BO" sz="3500" spc="-1" strike="noStrike">
              <a:solidFill>
                <a:srgbClr val="000000"/>
              </a:solidFill>
              <a:latin typeface="Arial"/>
            </a:endParaRPr>
          </a:p>
        </p:txBody>
      </p:sp>
      <p:sp>
        <p:nvSpPr>
          <p:cNvPr id="182" name="PlaceHolder 2"/>
          <p:cNvSpPr>
            <a:spLocks noGrp="1"/>
          </p:cNvSpPr>
          <p:nvPr>
            <p:ph type="title"/>
          </p:nvPr>
        </p:nvSpPr>
        <p:spPr>
          <a:xfrm>
            <a:off x="925560" y="3200400"/>
            <a:ext cx="2731320" cy="526680"/>
          </a:xfrm>
          <a:prstGeom prst="rect">
            <a:avLst/>
          </a:prstGeom>
          <a:noFill/>
          <a:ln w="0">
            <a:noFill/>
          </a:ln>
        </p:spPr>
        <p:txBody>
          <a:bodyPr lIns="91440" rIns="91440" tIns="91440" bIns="91440" anchor="b">
            <a:noAutofit/>
          </a:bodyPr>
          <a:p>
            <a:pPr indent="0" algn="ctr">
              <a:lnSpc>
                <a:spcPct val="100000"/>
              </a:lnSpc>
              <a:spcBef>
                <a:spcPts val="1191"/>
              </a:spcBef>
              <a:spcAft>
                <a:spcPts val="992"/>
              </a:spcAft>
              <a:buNone/>
              <a:tabLst>
                <a:tab algn="l" pos="0"/>
              </a:tabLst>
            </a:pPr>
            <a:r>
              <a:rPr b="0" lang="en" sz="2500" spc="-1" strike="noStrike">
                <a:solidFill>
                  <a:schemeClr val="dk1"/>
                </a:solidFill>
                <a:latin typeface="Lexend Deca"/>
                <a:ea typeface="Lexend Deca"/>
              </a:rPr>
              <a:t>LSTM</a:t>
            </a:r>
            <a:endParaRPr b="0" lang="es-BO" sz="2500" spc="-1" strike="noStrike">
              <a:solidFill>
                <a:srgbClr val="000000"/>
              </a:solidFill>
              <a:latin typeface="Arial"/>
            </a:endParaRPr>
          </a:p>
        </p:txBody>
      </p:sp>
      <p:sp>
        <p:nvSpPr>
          <p:cNvPr id="183" name="PlaceHolder 3"/>
          <p:cNvSpPr>
            <a:spLocks noGrp="1"/>
          </p:cNvSpPr>
          <p:nvPr>
            <p:ph type="subTitle"/>
          </p:nvPr>
        </p:nvSpPr>
        <p:spPr>
          <a:xfrm>
            <a:off x="457200" y="3577680"/>
            <a:ext cx="3628440" cy="99360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Las LSTMs son efectivas para modelar relaciones temporales, pero no son buenas para capturar dependencias globales</a:t>
            </a:r>
            <a:endParaRPr b="0" lang="es-BO" sz="1400" spc="-1" strike="noStrike">
              <a:solidFill>
                <a:srgbClr val="000000"/>
              </a:solidFill>
              <a:latin typeface="Arial"/>
            </a:endParaRPr>
          </a:p>
        </p:txBody>
      </p:sp>
      <p:sp>
        <p:nvSpPr>
          <p:cNvPr id="184" name="PlaceHolder 4"/>
          <p:cNvSpPr>
            <a:spLocks noGrp="1"/>
          </p:cNvSpPr>
          <p:nvPr>
            <p:ph type="title"/>
          </p:nvPr>
        </p:nvSpPr>
        <p:spPr>
          <a:xfrm>
            <a:off x="5497560" y="3200400"/>
            <a:ext cx="2731320" cy="52668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500" spc="-1" strike="noStrike">
                <a:solidFill>
                  <a:schemeClr val="dk1"/>
                </a:solidFill>
                <a:latin typeface="Lexend Deca"/>
                <a:ea typeface="Lexend Deca"/>
              </a:rPr>
              <a:t>Transformer</a:t>
            </a:r>
            <a:endParaRPr b="0" lang="es-BO" sz="2500" spc="-1" strike="noStrike">
              <a:solidFill>
                <a:srgbClr val="000000"/>
              </a:solidFill>
              <a:latin typeface="Arial"/>
            </a:endParaRPr>
          </a:p>
        </p:txBody>
      </p:sp>
      <p:sp>
        <p:nvSpPr>
          <p:cNvPr id="185" name="PlaceHolder 5"/>
          <p:cNvSpPr>
            <a:spLocks noGrp="1"/>
          </p:cNvSpPr>
          <p:nvPr>
            <p:ph type="subTitle"/>
          </p:nvPr>
        </p:nvSpPr>
        <p:spPr>
          <a:xfrm>
            <a:off x="1354320" y="1686960"/>
            <a:ext cx="7331760" cy="105552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El TFT combina lo mejor de dos mundos: las capacidades de modelado temporal de las </a:t>
            </a:r>
            <a:r>
              <a:rPr b="1" lang="en" sz="1400" spc="-1" strike="noStrike">
                <a:solidFill>
                  <a:schemeClr val="dk1"/>
                </a:solidFill>
                <a:latin typeface="Catamaran"/>
                <a:ea typeface="Catamaran"/>
              </a:rPr>
              <a:t>LSTMs</a:t>
            </a:r>
            <a:r>
              <a:rPr b="0" lang="en" sz="1400" spc="-1" strike="noStrike">
                <a:solidFill>
                  <a:schemeClr val="dk1"/>
                </a:solidFill>
                <a:latin typeface="Catamaran"/>
                <a:ea typeface="Catamaran"/>
              </a:rPr>
              <a:t> y los mecanismos de atención de los </a:t>
            </a:r>
            <a:r>
              <a:rPr b="1" lang="en" sz="1400" spc="-1" strike="noStrike">
                <a:solidFill>
                  <a:schemeClr val="dk1"/>
                </a:solidFill>
                <a:latin typeface="Catamaran"/>
                <a:ea typeface="Catamaran"/>
              </a:rPr>
              <a:t>transformers</a:t>
            </a:r>
            <a:r>
              <a:rPr b="0" lang="en" sz="1400" spc="-1" strike="noStrike">
                <a:solidFill>
                  <a:schemeClr val="dk1"/>
                </a:solidFill>
                <a:latin typeface="Catamaran"/>
                <a:ea typeface="Catamaran"/>
              </a:rPr>
              <a:t>, superando las limitaciones de estos modelos cuando se usan de forma independiente.</a:t>
            </a:r>
            <a:endParaRPr b="0" lang="es-BO" sz="1400" spc="-1" strike="noStrike">
              <a:solidFill>
                <a:srgbClr val="000000"/>
              </a:solidFill>
              <a:latin typeface="Arial"/>
            </a:endParaRPr>
          </a:p>
        </p:txBody>
      </p:sp>
      <p:sp>
        <p:nvSpPr>
          <p:cNvPr id="186" name="PlaceHolder 6"/>
          <p:cNvSpPr>
            <a:spLocks noGrp="1"/>
          </p:cNvSpPr>
          <p:nvPr>
            <p:ph type="subTitle"/>
          </p:nvPr>
        </p:nvSpPr>
        <p:spPr>
          <a:xfrm>
            <a:off x="5057280" y="3577680"/>
            <a:ext cx="3628800" cy="993600"/>
          </a:xfrm>
          <a:prstGeom prst="rect">
            <a:avLst/>
          </a:prstGeom>
          <a:noFill/>
          <a:ln w="0">
            <a:noFill/>
          </a:ln>
        </p:spPr>
        <p:txBody>
          <a:bodyPr lIns="91440" rIns="91440" tIns="91440" bIns="91440" anchor="t">
            <a:noAutofit/>
          </a:bodyPr>
          <a:p>
            <a:pPr indent="0" algn="ctr">
              <a:lnSpc>
                <a:spcPct val="100000"/>
              </a:lnSpc>
              <a:spcBef>
                <a:spcPts val="1191"/>
              </a:spcBef>
              <a:spcAft>
                <a:spcPts val="992"/>
              </a:spcAft>
              <a:buNone/>
              <a:tabLst>
                <a:tab algn="l" pos="0"/>
              </a:tabLst>
            </a:pPr>
            <a:r>
              <a:rPr b="0" lang="en" sz="1400" spc="-1" strike="noStrike">
                <a:solidFill>
                  <a:schemeClr val="dk1"/>
                </a:solidFill>
                <a:latin typeface="Catamaran"/>
                <a:ea typeface="Catamaran"/>
              </a:rPr>
              <a:t>Los transformadores tradicionales no están diseñados específicamente para series temporales y tratan todas las entradas como equivalentes.</a:t>
            </a:r>
            <a:endParaRPr b="0" lang="es-BO" sz="1400" spc="-1" strike="noStrike">
              <a:solidFill>
                <a:srgbClr val="000000"/>
              </a:solidFill>
              <a:latin typeface="Arial"/>
            </a:endParaRPr>
          </a:p>
        </p:txBody>
      </p:sp>
      <p:cxnSp>
        <p:nvCxnSpPr>
          <p:cNvPr id="187" name="Google Shape;279;p37"/>
          <p:cNvCxnSpPr/>
          <p:nvPr/>
        </p:nvCxnSpPr>
        <p:spPr>
          <a:xfrm>
            <a:off x="4707360" y="1214640"/>
            <a:ext cx="1068120" cy="1080"/>
          </a:xfrm>
          <a:prstGeom prst="straightConnector1">
            <a:avLst/>
          </a:prstGeom>
          <a:ln w="38100">
            <a:solidFill>
              <a:srgbClr val="f9cfd0"/>
            </a:solidFill>
            <a:roun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ubTitle"/>
          </p:nvPr>
        </p:nvSpPr>
        <p:spPr>
          <a:xfrm>
            <a:off x="905760" y="1686960"/>
            <a:ext cx="7331760" cy="2655720"/>
          </a:xfrm>
          <a:prstGeom prst="rect">
            <a:avLst/>
          </a:prstGeom>
          <a:noFill/>
          <a:ln w="0">
            <a:noFill/>
          </a:ln>
        </p:spPr>
        <p:txBody>
          <a:bodyPr lIns="91440" rIns="91440" tIns="91440" bIns="91440" anchor="t">
            <a:noAutofit/>
          </a:bodyPr>
          <a:p>
            <a:pPr algn="ctr">
              <a:lnSpc>
                <a:spcPct val="100000"/>
              </a:lnSpc>
              <a:spcBef>
                <a:spcPts val="1191"/>
              </a:spcBef>
              <a:spcAft>
                <a:spcPts val="992"/>
              </a:spcAft>
              <a:tabLst>
                <a:tab algn="l" pos="0"/>
              </a:tabLst>
            </a:pPr>
            <a:r>
              <a:rPr b="0" lang="en" sz="1500" spc="-1" strike="noStrike">
                <a:solidFill>
                  <a:schemeClr val="dk1"/>
                </a:solidFill>
                <a:latin typeface="Roboto"/>
                <a:ea typeface="Catamaran"/>
              </a:rPr>
              <a:t>Los Temporal Fusion Transformers (TFTs) no solo destacan por su capacidad para hacer predicciones precisas, sino también por ofrecer explicaciones claras de por qué realizan dichas predicciones. Esto significa que, además de decir qué sucederá, los TFTs ayudan a entender qué factores contribuyen a esos resultados, brindando información valiosa sobre las variables más influyentes.</a:t>
            </a:r>
            <a:endParaRPr b="0" lang="es-BO" sz="1500" spc="-1" strike="noStrike">
              <a:solidFill>
                <a:srgbClr val="000000"/>
              </a:solidFill>
              <a:latin typeface="Arial"/>
            </a:endParaRPr>
          </a:p>
          <a:p>
            <a:pPr algn="ctr">
              <a:lnSpc>
                <a:spcPct val="100000"/>
              </a:lnSpc>
              <a:spcBef>
                <a:spcPts val="1191"/>
              </a:spcBef>
              <a:spcAft>
                <a:spcPts val="992"/>
              </a:spcAft>
              <a:tabLst>
                <a:tab algn="l" pos="0"/>
              </a:tabLst>
            </a:pPr>
            <a:r>
              <a:rPr b="0" lang="en" sz="1500" spc="-1" strike="noStrike">
                <a:solidFill>
                  <a:schemeClr val="dk1"/>
                </a:solidFill>
                <a:latin typeface="Roboto"/>
                <a:ea typeface="Catamaran"/>
              </a:rPr>
              <a:t>Esta característica es esencial para los stakeholders, quienes necesitan confiar en los modelos para tomar decisiones clave, planificar estrategias, y gestionar riesgos. La interpretabilidad permite usar los TFTs no solo como herramientas predictivas, sino también como aliados en la toma de decisiones fundamentadas y transparentes.</a:t>
            </a:r>
            <a:endParaRPr b="0" lang="es-BO" sz="1500" spc="-1" strike="noStrike">
              <a:solidFill>
                <a:srgbClr val="000000"/>
              </a:solidFill>
              <a:latin typeface="Arial"/>
            </a:endParaRPr>
          </a:p>
          <a:p>
            <a:pPr algn="ctr">
              <a:lnSpc>
                <a:spcPct val="100000"/>
              </a:lnSpc>
              <a:spcBef>
                <a:spcPts val="1191"/>
              </a:spcBef>
              <a:spcAft>
                <a:spcPts val="992"/>
              </a:spcAft>
              <a:tabLst>
                <a:tab algn="l" pos="0"/>
              </a:tabLst>
            </a:pPr>
            <a:endParaRPr b="0" lang="es-BO" sz="1000" spc="-1" strike="noStrike">
              <a:solidFill>
                <a:srgbClr val="000000"/>
              </a:solidFill>
              <a:latin typeface="Arial"/>
            </a:endParaRPr>
          </a:p>
        </p:txBody>
      </p:sp>
      <p:cxnSp>
        <p:nvCxnSpPr>
          <p:cNvPr id="189" name="Google Shape;279;p 2"/>
          <p:cNvCxnSpPr/>
          <p:nvPr/>
        </p:nvCxnSpPr>
        <p:spPr>
          <a:xfrm>
            <a:off x="4707360" y="1214640"/>
            <a:ext cx="1068120" cy="1080"/>
          </a:xfrm>
          <a:prstGeom prst="straightConnector1">
            <a:avLst/>
          </a:prstGeom>
          <a:ln w="38100">
            <a:solidFill>
              <a:srgbClr val="f9cfd0"/>
            </a:solidFill>
            <a:round/>
          </a:ln>
        </p:spPr>
      </p:cxnSp>
      <p:sp>
        <p:nvSpPr>
          <p:cNvPr id="190" name="Google Shape;270;p 2"/>
          <p:cNvSpPr/>
          <p:nvPr/>
        </p:nvSpPr>
        <p:spPr>
          <a:xfrm>
            <a:off x="720360" y="542160"/>
            <a:ext cx="770292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en" sz="3500" spc="-1" strike="noStrike">
                <a:solidFill>
                  <a:schemeClr val="dk1"/>
                </a:solidFill>
                <a:latin typeface="Lexend Deca"/>
                <a:ea typeface="Lexend Deca"/>
              </a:rPr>
              <a:t>Interpretabilidad</a:t>
            </a:r>
            <a:endParaRPr b="0" lang="es-BO" sz="3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2024-11-25T05:17:50Z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