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8" r:id="rId4"/>
    <p:sldId id="269" r:id="rId5"/>
    <p:sldId id="270" r:id="rId6"/>
    <p:sldId id="273" r:id="rId7"/>
    <p:sldId id="271" r:id="rId8"/>
    <p:sldId id="274" r:id="rId9"/>
    <p:sldId id="272" r:id="rId10"/>
    <p:sldId id="275" r:id="rId11"/>
    <p:sldId id="276" r:id="rId12"/>
    <p:sldId id="258" r:id="rId13"/>
    <p:sldId id="278" r:id="rId14"/>
    <p:sldId id="277" r:id="rId15"/>
    <p:sldId id="259" r:id="rId16"/>
    <p:sldId id="260" r:id="rId17"/>
    <p:sldId id="279" r:id="rId18"/>
    <p:sldId id="280" r:id="rId19"/>
    <p:sldId id="281" r:id="rId20"/>
    <p:sldId id="283" r:id="rId21"/>
    <p:sldId id="28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557" autoAdjust="0"/>
  </p:normalViewPr>
  <p:slideViewPr>
    <p:cSldViewPr snapToGrid="0" snapToObjects="1">
      <p:cViewPr varScale="1">
        <p:scale>
          <a:sx n="62" d="100"/>
          <a:sy n="62" d="100"/>
        </p:scale>
        <p:origin x="205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1BC57-BE9E-444B-84D3-E6B60B1449F8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7DE9D-9597-4550-BDF3-E57F1E592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2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Good afternoon, everyone. </a:t>
            </a:r>
            <a:endParaRPr lang="ro-RO" sz="1600" dirty="0"/>
          </a:p>
          <a:p>
            <a:r>
              <a:rPr lang="en-US" sz="2400" dirty="0"/>
              <a:t>Technical Debt, a term introduced by Ward Cunningham, reflects the hidden costs we incur from short-term development choices. </a:t>
            </a:r>
          </a:p>
          <a:p>
            <a:r>
              <a:rPr lang="en-US" sz="2400" dirty="0"/>
              <a:t>Our research offers a structured solution through </a:t>
            </a:r>
            <a:r>
              <a:rPr lang="en-US" sz="3600" dirty="0"/>
              <a:t>Scenario-Based Development, or SBD, combined with clear cost metrics, to effectively manage Technical Debt in software projects.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1600" dirty="0"/>
              <a:t>So, today I will present our research on managing technical debt through a structured, cost-driven scenario-based approach.</a:t>
            </a:r>
          </a:p>
          <a:p>
            <a:r>
              <a:rPr lang="en-US" sz="2400" dirty="0"/>
              <a:t>Think of it (about this research) as the 'buy now, cry later' plan of software development.</a:t>
            </a:r>
          </a:p>
          <a:p>
            <a:r>
              <a:rPr lang="en-US" sz="2400" dirty="0"/>
              <a:t>And just in case you're wondering, yes, we learned this the hard way—because there's no better teacher than painfully personal experience.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7DE9D-9597-4550-BDF3-E57F1E592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06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real-world fintech scenario, our framework guided the effective resolution of technical debt during a database migration. </a:t>
            </a:r>
          </a:p>
          <a:p>
            <a:r>
              <a:rPr lang="en-US" dirty="0"/>
              <a:t>This resulted in measurable improvements: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predictability increased significantly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defect density notably decreased,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Resulting in a clear validation of our structured approach.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Note: KLOC = Thousand (Kilo) Lines of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7DE9D-9597-4550-BDF3-E57F1E592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12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Applying the framework delivered measurable improvements, notably: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increased sprint predictability &amp; accuracy </a:t>
            </a:r>
          </a:p>
          <a:p>
            <a:r>
              <a:rPr lang="en-US" dirty="0"/>
              <a:t>and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significantly lower defect density, </a:t>
            </a:r>
          </a:p>
          <a:p>
            <a:endParaRPr lang="en-US" dirty="0"/>
          </a:p>
          <a:p>
            <a:r>
              <a:rPr lang="en-US" dirty="0"/>
              <a:t>Thus, demonstrating substantial quality enhancements.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7DE9D-9597-4550-BDF3-E57F1E592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45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We saw further benefits: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future tasks became easier,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productivity rose,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defects dropped significantly, and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overall team satisfaction improved noticeably.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Rephrased: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The confidence in the new integration was increased due to the new level of coverage of the integration tests.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In plus, we noticed additional benefits related to </a:t>
            </a:r>
            <a:r>
              <a:rPr lang="en-US" dirty="0"/>
              <a:t>integration efforts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increased velocity (productivity 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story points delivered) improved with ~12%)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substantial defect/bugs reduction 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quality overall): bugs decreased with 23%.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notably improved team alignment and satisfaction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by 16%.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7DE9D-9597-4550-BDF3-E57F1E5922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86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7DEFC-694F-1E05-5081-6A80AA401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14FB8A-3A26-706F-A7E6-9AD5E6D3F6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50C46D-0C24-41DD-5C6B-32749563F4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better automation practices introduced, the software became easier to update and manage long-term, significantly boosting scalability and reducing future costs.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1CD88-6829-5B12-AD6A-85A67F473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7DE9D-9597-4550-BDF3-E57F1E592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07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answered key questions by clearly identifying team challenges, developing simple metrics, and demonstrating the real benefits of using Scenario-Based Development.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Underlined: </a:t>
            </a:r>
          </a:p>
          <a:p>
            <a:r>
              <a:rPr lang="en-US" dirty="0"/>
              <a:t>Our findings emphasize the critical importance (strategic value) of structured TD management.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7DE9D-9597-4550-BDF3-E57F1E592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31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conclusion, our structured approach provides measurable, actionable strategies for managing Technical Debt effectively. </a:t>
            </a:r>
          </a:p>
          <a:p>
            <a:r>
              <a:rPr lang="en-US" dirty="0"/>
              <a:t>Looking forward, our future efforts will focus on testing our approach across more teams, creating automated tools, and integrating this method deeper into Agile workflows.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Our next steps? World domination—starting with better code and fewer bugs.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7DE9D-9597-4550-BDF3-E57F1E5922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50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 for your attention. </a:t>
            </a:r>
          </a:p>
          <a:p>
            <a:r>
              <a:rPr lang="en-US" dirty="0"/>
              <a:t>We welcome your questions and further dialogue.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Now, any questions? Preferably easy ones—I left my crystal ball at home.</a:t>
            </a:r>
          </a:p>
          <a:p>
            <a:r>
              <a:rPr lang="en-US" dirty="0"/>
              <a:t>Maybe (why not) we would find/explore some collaborative opportunities together.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7DE9D-9597-4550-BDF3-E57F1E5922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27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68804-AEB9-6AD7-8E9E-4B73950FA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6D695C-08F5-593D-D9CB-32B6B4A531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D9A5E9-B149-7235-A29E-8CB22E26B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BA047-8231-256F-937E-61EB25207C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7DE9D-9597-4550-BDF3-E57F1E5922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16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47FA-1517-74B6-4168-0E41F0D01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A0E8C5-4CA0-3FCA-DAD6-8C061929BC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EEC6B8-8113-6904-82CE-7968C81040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654A9-95BA-723B-C907-DBA5BF4EA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7DE9D-9597-4550-BDF3-E57F1E5922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365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B3391-D904-108A-BF9F-B1A81B324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CC9C8B-537D-CA86-8137-C2E9D1FA89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100C89-2364-4EC0-767A-A7BADC076F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04740-F7B3-79C7-8394-AFB90E3C3E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7DE9D-9597-4550-BDF3-E57F1E5922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6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Technical Debt is analogous to financial debt—early shortcuts lead to accumulating interest, increasing long-term costs. </a:t>
            </a:r>
          </a:p>
          <a:p>
            <a:r>
              <a:rPr lang="en-US" b="1" u="sng" dirty="0"/>
              <a:t>In Agile methodology is similar: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Technical Debt refers to </a:t>
            </a:r>
            <a:r>
              <a:rPr lang="en-US" b="1" dirty="0"/>
              <a:t>compromises/shortcuts made during software development</a:t>
            </a:r>
            <a:r>
              <a:rPr lang="en-U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</a:t>
            </a:r>
            <a:r>
              <a:rPr lang="en-US" b="1" u="sng" dirty="0"/>
              <a:t>compromises</a:t>
            </a:r>
            <a:r>
              <a:rPr lang="en-US" dirty="0"/>
              <a:t> </a:t>
            </a:r>
            <a:r>
              <a:rPr lang="en-US" b="1" dirty="0"/>
              <a:t>initially speed up delivery</a:t>
            </a:r>
            <a:r>
              <a:rPr lang="en-US" dirty="0"/>
              <a:t> but result in </a:t>
            </a:r>
            <a:r>
              <a:rPr lang="en-US" b="1" dirty="0"/>
              <a:t>higher future costs</a:t>
            </a:r>
            <a:r>
              <a:rPr lang="en-US" dirty="0"/>
              <a:t>. </a:t>
            </a:r>
          </a:p>
          <a:p>
            <a:r>
              <a:rPr lang="en-US" dirty="0"/>
              <a:t>These </a:t>
            </a:r>
            <a:r>
              <a:rPr lang="en-US" b="1" u="sng" dirty="0"/>
              <a:t>shortcuts</a:t>
            </a:r>
            <a:r>
              <a:rPr lang="en-US" dirty="0"/>
              <a:t> seem helpful at first, but later cause extra work, higher costs, and quality problems.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</a:t>
            </a:r>
            <a:r>
              <a:rPr lang="en-US" b="1" dirty="0"/>
              <a:t>hidden costs accumulate</a:t>
            </a:r>
            <a:r>
              <a:rPr lang="en-US" dirty="0"/>
              <a:t>, significantly affecting productivity, quality, and budgets.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Technical Debt is like ordering fast food: quick, satisfying now, but you'll regret it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7DE9D-9597-4550-BDF3-E57F1E592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053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2C4FE-271D-548B-CD6D-80FAFDA11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27DA54-61AC-70C3-FA87-057AEED48E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DE5DD9-6D7A-310A-2B5E-745145279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2F16E-2A6C-CAF6-7D0A-E04ED077B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7DE9D-9597-4550-BDF3-E57F1E5922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23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01762-2B5C-8F60-FE13-7CF6265D6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191F2F-7AB7-4CF3-2397-FAC5CBB3AD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7ADA0-0F1D-3283-D34D-219B0E7F1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200" i="1" kern="1200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1F522-CF96-D7D4-3C08-033CE1BE43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7DE9D-9597-4550-BDF3-E57F1E59224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18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research aims to address/uncover three key (related) issues: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1) the organizational and communication barriers in teams (preventing effective TD management), </a:t>
            </a:r>
          </a:p>
          <a:p>
            <a:r>
              <a:rPr lang="en-US" dirty="0"/>
              <a:t>2) developing clear metrics for quantifying TD impacts,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3) validating Scenario-Based Development as a structured, integrative solution (thus, SBD as a cohesive solution).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Rephrased: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research focuses on understanding why teams struggle with Technical Debt, creating simple metrics to measure its impact and showing how SBD helps teams manage this debt effectively.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7DE9D-9597-4550-BDF3-E57F1E592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3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noticed teams often have problems because roles like developers, managers, and architects think differently about priorities. </a:t>
            </a:r>
          </a:p>
          <a:p>
            <a:r>
              <a:rPr lang="en-US" dirty="0"/>
              <a:t>Without clear communication, this leads to confusion, frustration, higher costs, and lower-quality software.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Rephrased:</a:t>
            </a:r>
          </a:p>
          <a:p>
            <a:r>
              <a:rPr lang="en-US" dirty="0"/>
              <a:t>In our observations across diverse software Agile teams, we’d seen: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role misalignment &amp;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lack of clear metrics </a:t>
            </a:r>
          </a:p>
          <a:p>
            <a:r>
              <a:rPr lang="en-US" dirty="0"/>
              <a:t>All emerged as significant issues, leading to disengagement, increasing costs &amp; reduced software quality.</a:t>
            </a:r>
          </a:p>
          <a:p>
            <a:endParaRPr lang="en-US" dirty="0"/>
          </a:p>
          <a:p>
            <a:r>
              <a:rPr lang="en-US" dirty="0"/>
              <a:t>It's like trying to renovate a house while still living in it—dust everywhere and nothing works properly.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7DE9D-9597-4550-BDF3-E57F1E592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43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propose Scenario-Based Development to align diverse team roles by clearly connecting user scenarios to quantifiable Technical Debt outcomes, creating shared understanding and facilitating informed decisions.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Rephrased: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Scenario-Based Development helps teams clearly connect user needs to specific Technical Debt tasks.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provides a common language everyone understands, making decisions about debt easier and clearer.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7DE9D-9597-4550-BDF3-E57F1E592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46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9DE79-F841-7367-9A1E-1806FB3C8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E5B05E-BEED-5219-BAF9-DBEE9958F1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F6789A-B1DE-7850-E2F0-B69BF6A7D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diagram visually shows how each user scenario is directly linked with specific Technical Debt items, helping teams prioritize and discuss clearly.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diagram is like a family tree of your code's bad decisions—it's complicated and a bit embarrassing.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7DF31-6985-D410-48DB-B345EE5730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7DE9D-9597-4550-BDF3-E57F1E592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74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framework introduces clearly defined metrics such as Story Cost, TD Cost, and the Story Cost when addressing Technical Debt immediately, providing clarity for all stakeholders.</a:t>
            </a:r>
          </a:p>
          <a:p>
            <a:r>
              <a:rPr lang="en-US" dirty="0"/>
              <a:t>We use simple metrics based on the </a:t>
            </a:r>
            <a:r>
              <a:rPr lang="en-US" b="1" dirty="0"/>
              <a:t>Fibonacci scale</a:t>
            </a:r>
            <a:r>
              <a:rPr lang="en-US" dirty="0"/>
              <a:t>, common in Agile teams, </a:t>
            </a:r>
            <a:r>
              <a:rPr lang="en-US" b="1" dirty="0"/>
              <a:t>to measure effort</a:t>
            </a:r>
            <a:r>
              <a:rPr lang="en-US" dirty="0"/>
              <a:t>. </a:t>
            </a:r>
          </a:p>
          <a:p>
            <a:r>
              <a:rPr lang="en-US" dirty="0"/>
              <a:t>For example, Story Cost is the basic effort needed for a feature, while TD Cost measures effort to fix debt separately.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With other words: above workflow details the structured process, emphasizing the significant benefits of resolving TD early to minimize future costs.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7DE9D-9597-4550-BDF3-E57F1E592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74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Our workflow from trough of COST vs TIME underlining the increased interest (accumulated TD) per sprint.</a:t>
            </a:r>
          </a:p>
          <a:p>
            <a:r>
              <a:rPr lang="en-US" dirty="0"/>
              <a:t>Further metrics include the hypothetical Story Cost if TD were already resolved (BLUE ABSELINE), Story cost + TD interest (RED POINTED)</a:t>
            </a:r>
          </a:p>
          <a:p>
            <a:r>
              <a:rPr lang="en-US" b="1" i="1" dirty="0"/>
              <a:t>The difference resulting as:</a:t>
            </a:r>
          </a:p>
          <a:p>
            <a:r>
              <a:rPr lang="en-US" b="1" dirty="0"/>
              <a:t>INTEREST</a:t>
            </a:r>
            <a:r>
              <a:rPr lang="en-US" dirty="0"/>
              <a:t>—the extra effort that teams might face in future sprints if they delay fixing the Technical Debt. </a:t>
            </a:r>
          </a:p>
          <a:p>
            <a:r>
              <a:rPr lang="en-US" b="1" i="1" dirty="0"/>
              <a:t>For example</a:t>
            </a:r>
            <a:r>
              <a:rPr lang="en-US" dirty="0"/>
              <a:t>, not solving a small issue today might mean extra complexity and higher costs later.</a:t>
            </a:r>
          </a:p>
          <a:p>
            <a:endParaRPr lang="en-US" dirty="0"/>
          </a:p>
          <a:p>
            <a:endParaRPr lang="en-US" b="1" i="1" dirty="0"/>
          </a:p>
          <a:p>
            <a:r>
              <a:rPr lang="en-US" b="1" i="1" dirty="0"/>
              <a:t>With other words (less fancy) about interest:</a:t>
            </a:r>
          </a:p>
          <a:p>
            <a:r>
              <a:rPr lang="en-US" dirty="0"/>
              <a:t>Consider what the cost would be if debt was already solved earlier, reducing current effort. </a:t>
            </a:r>
          </a:p>
          <a:p>
            <a:r>
              <a:rPr lang="en-US" dirty="0"/>
              <a:t>'Interest' represents extra effort in the future if we delay fixing the Technical Debt now.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Interest on Technical Debt is like gym memberships—you pay for it, but the benefits are only realized if you actually do something.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7DE9D-9597-4550-BDF3-E57F1E592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10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Practical example - adding a login feature</a:t>
            </a:r>
            <a:r>
              <a:rPr lang="en-US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Normally, it takes '8' points of effort.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Fixing insufficient unit tests separately needs '3' points.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Doing both together totals about '13' points.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Fixing this immediately avoids higher future costs. </a:t>
            </a:r>
          </a:p>
          <a:p>
            <a:endParaRPr lang="en-US" dirty="0"/>
          </a:p>
          <a:p>
            <a:r>
              <a:rPr lang="en-US" dirty="0"/>
              <a:t>Here, we clearly illustrate the substantial cost savings achieved by addressing Technical Debt promptly.</a:t>
            </a:r>
          </a:p>
          <a:p>
            <a:endParaRPr lang="en-US" dirty="0"/>
          </a:p>
          <a:p>
            <a:r>
              <a:rPr lang="en-US" dirty="0"/>
              <a:t>PS. Remainder: all costs are Fibonacci values! (Story cost has to be Scrum Master’s decision)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7DE9D-9597-4550-BDF3-E57F1E592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79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sabina@bridgein.tech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antonio.clim@csie.ase.ro" TargetMode="External"/><Relationship Id="rId4" Type="http://schemas.openxmlformats.org/officeDocument/2006/relationships/hyperlink" Target="mailto:radu.constantinescu@ie.ase.ro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611" y="271849"/>
            <a:ext cx="8773297" cy="3157152"/>
          </a:xfrm>
          <a:solidFill>
            <a:srgbClr val="002060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FFFF00"/>
                </a:solidFill>
              </a:rPr>
              <a:t>ADDRESSING TECHNICAL DEBT (TD) THROUGH SCENARIO‑BASED DEVELOPMENT (SBD)</a:t>
            </a:r>
            <a:r>
              <a:rPr sz="3200" dirty="0">
                <a:solidFill>
                  <a:srgbClr val="FFFF00"/>
                </a:solidFill>
              </a:rPr>
              <a:t>: </a:t>
            </a:r>
            <a:br>
              <a:rPr lang="en-US" sz="3200" dirty="0">
                <a:solidFill>
                  <a:srgbClr val="FFFF00"/>
                </a:solidFill>
              </a:rPr>
            </a:br>
            <a:r>
              <a:rPr lang="en-US" sz="3200" dirty="0">
                <a:solidFill>
                  <a:srgbClr val="FFFF00"/>
                </a:solidFill>
              </a:rPr>
              <a:t>a </a:t>
            </a:r>
            <a:r>
              <a:rPr lang="en-US" sz="3200" b="1" u="sng" dirty="0">
                <a:solidFill>
                  <a:srgbClr val="FFFF00"/>
                </a:solidFill>
              </a:rPr>
              <a:t>cost‑driven</a:t>
            </a:r>
            <a:r>
              <a:rPr lang="en-US" sz="3200" dirty="0">
                <a:solidFill>
                  <a:srgbClr val="FFFF00"/>
                </a:solidFill>
              </a:rPr>
              <a:t> approach</a:t>
            </a:r>
            <a:endParaRPr sz="3200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611" y="5894173"/>
            <a:ext cx="8773297" cy="683740"/>
          </a:xfrm>
        </p:spPr>
        <p:txBody>
          <a:bodyPr>
            <a:normAutofit/>
          </a:bodyPr>
          <a:lstStyle/>
          <a:p>
            <a:pPr algn="l"/>
            <a:r>
              <a:rPr i="1" dirty="0"/>
              <a:t>Antonio Clim</a:t>
            </a:r>
            <a:r>
              <a:rPr lang="ro-RO" i="1" dirty="0"/>
              <a:t> </a:t>
            </a:r>
            <a:r>
              <a:rPr lang="ro-RO" dirty="0"/>
              <a:t>(</a:t>
            </a:r>
            <a:r>
              <a:rPr lang="ro-RO" sz="2600" dirty="0"/>
              <a:t>ASE, Bucharest</a:t>
            </a:r>
            <a:r>
              <a:rPr lang="ro-RO" dirty="0"/>
              <a:t>)</a:t>
            </a:r>
            <a:endParaRPr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62B904B-85CB-0B9C-B1B2-E5C548E545E1}"/>
              </a:ext>
            </a:extLst>
          </p:cNvPr>
          <p:cNvSpPr txBox="1">
            <a:spLocks/>
          </p:cNvSpPr>
          <p:nvPr/>
        </p:nvSpPr>
        <p:spPr>
          <a:xfrm>
            <a:off x="263611" y="5383428"/>
            <a:ext cx="8773297" cy="600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/>
              <a:t>Radu Constantinescu</a:t>
            </a:r>
            <a:r>
              <a:rPr lang="ro-RO" i="1" dirty="0"/>
              <a:t> </a:t>
            </a:r>
            <a:r>
              <a:rPr lang="ro-RO" dirty="0"/>
              <a:t>(</a:t>
            </a:r>
            <a:r>
              <a:rPr lang="ro-RO" sz="2600" dirty="0"/>
              <a:t>ASE, Bucharest</a:t>
            </a:r>
            <a:r>
              <a:rPr lang="ro-RO" dirty="0"/>
              <a:t>) 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2374F40-0C5A-D632-4E0D-A67DEE1671CF}"/>
              </a:ext>
            </a:extLst>
          </p:cNvPr>
          <p:cNvSpPr txBox="1">
            <a:spLocks/>
          </p:cNvSpPr>
          <p:nvPr/>
        </p:nvSpPr>
        <p:spPr>
          <a:xfrm>
            <a:off x="263614" y="4877832"/>
            <a:ext cx="8773294" cy="600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/>
              <a:t>Sabina </a:t>
            </a:r>
            <a:r>
              <a:rPr lang="en-US" i="1" dirty="0" err="1"/>
              <a:t>Amaric</a:t>
            </a:r>
            <a:r>
              <a:rPr lang="ro-RO" i="1" dirty="0"/>
              <a:t>ă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sz="2600" dirty="0"/>
              <a:t>Founder BRIDGE IN TECH, Dublin, Ireland</a:t>
            </a:r>
            <a:r>
              <a:rPr lang="ro-RO" dirty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B6E55-94C2-08A0-077A-F008486BD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AB8E-676C-CDC3-7AC2-70A04759B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Case Study – </a:t>
            </a:r>
            <a:r>
              <a:rPr lang="en-US" sz="3600" b="1" dirty="0"/>
              <a:t>Fintech Database Integration (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part 1/4</a:t>
            </a:r>
            <a:r>
              <a:rPr lang="en-US" sz="3600" b="1" dirty="0"/>
              <a:t>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EB424-6200-E0C6-A9DD-A1718E8A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27250"/>
            <a:ext cx="9144000" cy="1212082"/>
          </a:xfrm>
          <a:solidFill>
            <a:schemeClr val="bg2">
              <a:lumMod val="90000"/>
            </a:schemeClr>
          </a:solidFill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1" dirty="0"/>
              <a:t>Problem Context</a:t>
            </a:r>
            <a:r>
              <a:rPr lang="en-US" dirty="0"/>
              <a:t>: TD during database migration (</a:t>
            </a:r>
            <a:r>
              <a:rPr lang="en-US" i="1" dirty="0"/>
              <a:t>poor design, lack of testing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Application of the SBD (our)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9102B-3DAF-8C7C-8C53-781ACE86A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9331"/>
            <a:ext cx="9144000" cy="491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37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E016E-A514-2CAE-2298-AE5F04F87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1BF4-591A-DB1A-41C2-021AEB79C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Case Study – </a:t>
            </a:r>
            <a:r>
              <a:rPr lang="en-US" sz="3600" b="1" dirty="0"/>
              <a:t>Fintech Database Integration (</a:t>
            </a:r>
            <a:r>
              <a:rPr lang="en-US" sz="2200" b="1" dirty="0">
                <a:solidFill>
                  <a:srgbClr val="FF0000"/>
                </a:solidFill>
              </a:rPr>
              <a:t>part 2/4</a:t>
            </a:r>
            <a:r>
              <a:rPr lang="en-US" sz="3600" b="1" dirty="0"/>
              <a:t>)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00BF50-2C1A-2E27-6FD2-E5D11C41B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508" y="756831"/>
            <a:ext cx="6652007" cy="61011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D5E3A-A591-5613-D50C-B7C460160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27250"/>
            <a:ext cx="2780271" cy="2460793"/>
          </a:xfrm>
          <a:solidFill>
            <a:schemeClr val="bg2">
              <a:lumMod val="90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Clear improvements:</a:t>
            </a:r>
          </a:p>
          <a:p>
            <a:r>
              <a:rPr lang="en-US" sz="2800" dirty="0"/>
              <a:t>better planning accuracy, </a:t>
            </a:r>
          </a:p>
          <a:p>
            <a:r>
              <a:rPr lang="en-US" sz="2800" dirty="0"/>
              <a:t>fewer software defects.</a:t>
            </a:r>
          </a:p>
        </p:txBody>
      </p:sp>
    </p:spTree>
    <p:extLst>
      <p:ext uri="{BB962C8B-B14F-4D97-AF65-F5344CB8AC3E}">
        <p14:creationId xmlns:p14="http://schemas.microsoft.com/office/powerpoint/2010/main" val="863008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21487"/>
            <a:ext cx="9144000" cy="566474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Further Results – Highlights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736920"/>
            <a:ext cx="9143999" cy="2328375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50% less effort in future database integrations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12% higher productivity, 23% fewer defects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Team happiness and alignment improved by 16%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016A30F-35D4-1164-5A56-CA4EADC08F49}"/>
              </a:ext>
            </a:extLst>
          </p:cNvPr>
          <p:cNvSpPr txBox="1">
            <a:spLocks/>
          </p:cNvSpPr>
          <p:nvPr/>
        </p:nvSpPr>
        <p:spPr>
          <a:xfrm>
            <a:off x="0" y="-22611"/>
            <a:ext cx="9144000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Case Study – </a:t>
            </a:r>
            <a:r>
              <a:rPr lang="en-US" sz="3600" b="1" dirty="0"/>
              <a:t>Fintech Database Integration (</a:t>
            </a:r>
            <a:r>
              <a:rPr lang="en-US" sz="2200" b="1" dirty="0">
                <a:solidFill>
                  <a:srgbClr val="FF0000"/>
                </a:solidFill>
              </a:rPr>
              <a:t>part 3/4</a:t>
            </a:r>
            <a:r>
              <a:rPr lang="en-US" sz="3600" b="1" dirty="0"/>
              <a:t>)</a:t>
            </a:r>
            <a:endParaRPr lang="en-US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99DE0-EFB5-0D8A-6655-D212BEB4B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4FD8-B508-EE7D-51A3-E40A4B2CE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4114"/>
            <a:ext cx="9144000" cy="56647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Automation architecture enhancements for improved scalability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70DB5-97B1-1760-60FF-423CBF6F5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1512"/>
            <a:ext cx="9019726" cy="544648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537646A-BEF3-0705-313B-E841F3905DBE}"/>
              </a:ext>
            </a:extLst>
          </p:cNvPr>
          <p:cNvSpPr txBox="1">
            <a:spLocks/>
          </p:cNvSpPr>
          <p:nvPr/>
        </p:nvSpPr>
        <p:spPr>
          <a:xfrm>
            <a:off x="0" y="-22611"/>
            <a:ext cx="9144000" cy="68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Case Study – </a:t>
            </a:r>
            <a:r>
              <a:rPr lang="en-US" sz="3600" b="1" dirty="0"/>
              <a:t>Fintech Database Integration (</a:t>
            </a:r>
            <a:r>
              <a:rPr lang="en-US" sz="2200" b="1" dirty="0">
                <a:solidFill>
                  <a:srgbClr val="FF0000"/>
                </a:solidFill>
              </a:rPr>
              <a:t>part 4/4</a:t>
            </a:r>
            <a:r>
              <a:rPr lang="en-US" sz="3600" b="1" dirty="0"/>
              <a:t>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7663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F8F0F-1E38-6429-8838-AF93B1007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D376-F6EB-F357-EFD6-E82062BA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429"/>
            <a:ext cx="9144000" cy="780439"/>
          </a:xfrm>
        </p:spPr>
        <p:txBody>
          <a:bodyPr>
            <a:normAutofit/>
          </a:bodyPr>
          <a:lstStyle/>
          <a:p>
            <a:r>
              <a:rPr lang="en-US" sz="3600" b="1" dirty="0"/>
              <a:t>Summary of RESEARCH QUESTIONS answered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5423-DBFC-10EC-0719-B5FC88F05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7687"/>
            <a:ext cx="9144000" cy="1611504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</a:rPr>
              <a:t>Q1 – </a:t>
            </a:r>
            <a:r>
              <a:rPr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Organisational</a:t>
            </a:r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&amp; communication barriers to TD management</a:t>
            </a:r>
          </a:p>
          <a:p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</a:rPr>
              <a:t>Q2 – Metrics to measure TD impact on velocity, quality, team performance</a:t>
            </a:r>
          </a:p>
          <a:p>
            <a:r>
              <a:rPr dirty="0">
                <a:solidFill>
                  <a:schemeClr val="tx1">
                    <a:lumMod val="50000"/>
                    <a:lumOff val="50000"/>
                  </a:schemeClr>
                </a:solidFill>
              </a:rPr>
              <a:t>Q3 – Scenario‑Based Development (SBD) as integrative solution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0C73ED-36F2-FBE2-37F6-4A48294B2348}"/>
              </a:ext>
            </a:extLst>
          </p:cNvPr>
          <p:cNvSpPr txBox="1">
            <a:spLocks/>
          </p:cNvSpPr>
          <p:nvPr/>
        </p:nvSpPr>
        <p:spPr>
          <a:xfrm>
            <a:off x="0" y="3044651"/>
            <a:ext cx="9144000" cy="32325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Identified clear reasons why teams struggle with Technical Debt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Created practical, clear ways to measure debt impact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Demonstrated Scenario-Based Development’s real-world benefits</a:t>
            </a:r>
          </a:p>
        </p:txBody>
      </p:sp>
    </p:spTree>
    <p:extLst>
      <p:ext uri="{BB962C8B-B14F-4D97-AF65-F5344CB8AC3E}">
        <p14:creationId xmlns:p14="http://schemas.microsoft.com/office/powerpoint/2010/main" val="729901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0459"/>
            <a:ext cx="9144000" cy="824785"/>
          </a:xfrm>
        </p:spPr>
        <p:txBody>
          <a:bodyPr>
            <a:normAutofit/>
          </a:bodyPr>
          <a:lstStyle/>
          <a:p>
            <a:r>
              <a:rPr lang="en-US" b="1" dirty="0"/>
              <a:t>Conclusions &amp; 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454611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b="1" i="1" dirty="0">
                <a:solidFill>
                  <a:schemeClr val="bg1"/>
                </a:solidFill>
              </a:rPr>
              <a:t>Contributions: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effective, easy-to-use Technical Debt management approach with measurable benefits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i="1" dirty="0">
                <a:solidFill>
                  <a:schemeClr val="bg1"/>
                </a:solidFill>
              </a:rPr>
              <a:t>Future plans: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</a:rPr>
              <a:t>broader validation, automation, real-time Agile integration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Q&amp;A and contact info.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Questions?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000" dirty="0" err="1">
                <a:hlinkClick r:id="rId3"/>
              </a:rPr>
              <a:t>sabina@bridgein.tech</a:t>
            </a:r>
            <a:r>
              <a:rPr lang="en-US" sz="2000" dirty="0"/>
              <a:t>,</a:t>
            </a:r>
          </a:p>
          <a:p>
            <a:r>
              <a:rPr lang="en-US" sz="2000" dirty="0"/>
              <a:t> </a:t>
            </a:r>
            <a:r>
              <a:rPr lang="en-US" sz="2000" dirty="0">
                <a:hlinkClick r:id="rId4"/>
              </a:rPr>
              <a:t>radu.constantinescu@ie.ase.ro</a:t>
            </a:r>
            <a:r>
              <a:rPr lang="en-US" sz="2000" dirty="0"/>
              <a:t>,</a:t>
            </a:r>
          </a:p>
          <a:p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antonio.clim@csie.ase.ro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5A1D8-B069-842A-3B51-3DB0D0991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63C93-73BE-CCC3-6D43-7978E652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34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Q&amp;A – anticipated (</a:t>
            </a:r>
            <a:r>
              <a:rPr lang="en-US" sz="3100" i="1" dirty="0"/>
              <a:t>proactive approach</a:t>
            </a:r>
            <a:r>
              <a:rPr lang="en-US" b="1" dirty="0"/>
              <a:t>) </a:t>
            </a:r>
            <a:r>
              <a:rPr lang="en-US" b="1" dirty="0">
                <a:highlight>
                  <a:srgbClr val="FFFF00"/>
                </a:highlight>
              </a:rPr>
              <a:t>1</a:t>
            </a:r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78EDE0-3140-555A-F098-49494EE18A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8350510"/>
              </p:ext>
            </p:extLst>
          </p:nvPr>
        </p:nvGraphicFramePr>
        <p:xfrm>
          <a:off x="0" y="818148"/>
          <a:ext cx="9144000" cy="6039853"/>
        </p:xfrm>
        <a:graphic>
          <a:graphicData uri="http://schemas.openxmlformats.org/drawingml/2006/table">
            <a:tbl>
              <a:tblPr firstRow="1" firstCol="1" bandRow="1"/>
              <a:tblGrid>
                <a:gridCol w="2692236">
                  <a:extLst>
                    <a:ext uri="{9D8B030D-6E8A-4147-A177-3AD203B41FA5}">
                      <a16:colId xmlns:a16="http://schemas.microsoft.com/office/drawing/2014/main" val="2022186213"/>
                    </a:ext>
                  </a:extLst>
                </a:gridCol>
                <a:gridCol w="6451764">
                  <a:extLst>
                    <a:ext uri="{9D8B030D-6E8A-4147-A177-3AD203B41FA5}">
                      <a16:colId xmlns:a16="http://schemas.microsoft.com/office/drawing/2014/main" val="1318989368"/>
                    </a:ext>
                  </a:extLst>
                </a:gridCol>
              </a:tblGrid>
              <a:tr h="214004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Q1: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How do you validate the cost estimates without historical baselines?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i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We triangulated bottom-up developer estimates with ex-post ticket data and Monte-Carlo sensitivity checks (cf. Alves et al. 2014). Median absolute deviation was 8 %.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88235"/>
                  </a:ext>
                </a:extLst>
              </a:tr>
              <a:tr h="19499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Q2: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Does SBD scale to large monoliths or only micro-services?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i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The framework is </a:t>
                      </a:r>
                      <a:r>
                        <a:rPr lang="en-US" sz="2400" b="1" i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technology-agnostic.</a:t>
                      </a:r>
                      <a:r>
                        <a:rPr lang="en-US" sz="2400" i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What changes is granularity: scenarios map to modules in monoliths or bounded contexts in micro-services. Empirical cases included both.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196353"/>
                  </a:ext>
                </a:extLst>
              </a:tr>
              <a:tr h="194990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Q3: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How is your approach different from SonarQube’s TD index?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i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SonarQube yields </a:t>
                      </a:r>
                      <a:r>
                        <a:rPr lang="en-US" sz="2400" b="1" i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code-level remediation effort.</a:t>
                      </a:r>
                      <a:r>
                        <a:rPr lang="en-US" sz="2400" i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Our metrics integrate </a:t>
                      </a:r>
                      <a:r>
                        <a:rPr lang="en-US" sz="2400" b="1" i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scenario value </a:t>
                      </a:r>
                      <a:r>
                        <a:rPr lang="en-US" sz="2400" i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and </a:t>
                      </a:r>
                      <a:r>
                        <a:rPr lang="en-US" sz="2400" b="1" i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project economics</a:t>
                      </a:r>
                      <a:r>
                        <a:rPr lang="en-US" sz="2400" i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enabling cross-role negotiation rather than a single technical score.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34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486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482B0-BCEC-6844-0F55-74BD5D1C8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7097B-5BB1-89ED-F63F-FD7490D99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34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Q&amp;A – anticipated (</a:t>
            </a:r>
            <a:r>
              <a:rPr lang="en-US" sz="3100" i="1" dirty="0"/>
              <a:t>proactive approach</a:t>
            </a:r>
            <a:r>
              <a:rPr lang="en-US" b="1" dirty="0"/>
              <a:t>) </a:t>
            </a:r>
            <a:r>
              <a:rPr lang="en-US" b="1" dirty="0">
                <a:highlight>
                  <a:srgbClr val="FFFF00"/>
                </a:highlight>
              </a:rPr>
              <a:t>2</a:t>
            </a:r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34F80F-BBC4-E470-828F-6D5AEF167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783144"/>
              </p:ext>
            </p:extLst>
          </p:nvPr>
        </p:nvGraphicFramePr>
        <p:xfrm>
          <a:off x="0" y="974558"/>
          <a:ext cx="9144000" cy="5883442"/>
        </p:xfrm>
        <a:graphic>
          <a:graphicData uri="http://schemas.openxmlformats.org/drawingml/2006/table">
            <a:tbl>
              <a:tblPr firstRow="1" firstCol="1" bandRow="1"/>
              <a:tblGrid>
                <a:gridCol w="2692236">
                  <a:extLst>
                    <a:ext uri="{9D8B030D-6E8A-4147-A177-3AD203B41FA5}">
                      <a16:colId xmlns:a16="http://schemas.microsoft.com/office/drawing/2014/main" val="3663920209"/>
                    </a:ext>
                  </a:extLst>
                </a:gridCol>
                <a:gridCol w="6451764">
                  <a:extLst>
                    <a:ext uri="{9D8B030D-6E8A-4147-A177-3AD203B41FA5}">
                      <a16:colId xmlns:a16="http://schemas.microsoft.com/office/drawing/2014/main" val="985366627"/>
                    </a:ext>
                  </a:extLst>
                </a:gridCol>
              </a:tblGrid>
              <a:tr h="25089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Q4: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Could the observed quality gains be due to Hawthorne effect?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i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We mitigated by sustained observation over </a:t>
                      </a:r>
                      <a:r>
                        <a:rPr lang="en-US" sz="2400" b="1" i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four</a:t>
                      </a:r>
                      <a:r>
                        <a:rPr lang="en-US" sz="2400" i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release </a:t>
                      </a:r>
                      <a:r>
                        <a:rPr lang="en-US" sz="2400" b="1" i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cycles</a:t>
                      </a:r>
                      <a:r>
                        <a:rPr lang="en-US" sz="2400" i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(&gt; 9 months) and by including control teams that did not adopt the framework; their metrics showed no comparable improvement.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276885"/>
                  </a:ext>
                </a:extLst>
              </a:tr>
              <a:tr h="16872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Q5: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What is the main threat to external validity?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1" i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</a:t>
                      </a:r>
                      <a:r>
                        <a:rPr lang="en-US" sz="2400" b="1" i="1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Organisational</a:t>
                      </a:r>
                      <a:r>
                        <a:rPr lang="en-US" sz="2400" b="1" i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culture</a:t>
                      </a:r>
                      <a:r>
                        <a:rPr lang="en-US" sz="2400" i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 all teams had moderate Agile maturity; highly regulated or waterfall-centric contexts may require tailoring, which we list in Section 4.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495895"/>
                  </a:ext>
                </a:extLst>
              </a:tr>
              <a:tr h="16872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Q6: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How much overhead does the data collection add per sprint?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1" i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Teams reported</a:t>
                      </a:r>
                      <a:r>
                        <a:rPr lang="en-US" sz="2400" i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≈ 1 h per sprint (scrum master + tech lead) once templates were in place – &lt; 3 % of average sprint capacity.</a:t>
                      </a:r>
                      <a:endParaRPr lang="en-US" sz="24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60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460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2FA61-951F-2790-4ACB-CB374F951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CCF7-5103-D817-7A25-FBF1F36B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345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Q&amp;A – anticipated (</a:t>
            </a:r>
            <a:r>
              <a:rPr lang="en-US" sz="3100" i="1" dirty="0"/>
              <a:t>proactive approach</a:t>
            </a:r>
            <a:r>
              <a:rPr lang="en-US" b="1" dirty="0"/>
              <a:t>) </a:t>
            </a:r>
            <a:r>
              <a:rPr lang="en-US" b="1" dirty="0">
                <a:highlight>
                  <a:srgbClr val="FFFF00"/>
                </a:highlight>
              </a:rPr>
              <a:t>3</a:t>
            </a:r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1D258C-A855-8211-0355-92F6B0C69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095619"/>
              </p:ext>
            </p:extLst>
          </p:nvPr>
        </p:nvGraphicFramePr>
        <p:xfrm>
          <a:off x="0" y="1038686"/>
          <a:ext cx="9144000" cy="5819313"/>
        </p:xfrm>
        <a:graphic>
          <a:graphicData uri="http://schemas.openxmlformats.org/drawingml/2006/table">
            <a:tbl>
              <a:tblPr firstRow="1" firstCol="1" bandRow="1"/>
              <a:tblGrid>
                <a:gridCol w="2692236">
                  <a:extLst>
                    <a:ext uri="{9D8B030D-6E8A-4147-A177-3AD203B41FA5}">
                      <a16:colId xmlns:a16="http://schemas.microsoft.com/office/drawing/2014/main" val="2554321083"/>
                    </a:ext>
                  </a:extLst>
                </a:gridCol>
                <a:gridCol w="6451764">
                  <a:extLst>
                    <a:ext uri="{9D8B030D-6E8A-4147-A177-3AD203B41FA5}">
                      <a16:colId xmlns:a16="http://schemas.microsoft.com/office/drawing/2014/main" val="2960136845"/>
                    </a:ext>
                  </a:extLst>
                </a:gridCol>
              </a:tblGrid>
              <a:tr h="19397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Q7: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Can interest be negative (i.e., cost decreases)?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1" i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Yes</a:t>
                      </a:r>
                      <a:r>
                        <a:rPr lang="en-US" sz="2400" i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; </a:t>
                      </a:r>
                      <a:r>
                        <a:rPr lang="en-US" sz="2400" b="1" i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rare but possible</a:t>
                      </a:r>
                      <a:r>
                        <a:rPr lang="en-US" sz="2400" i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when market-driven refactoring renders previous architecture obsolete. Framework flags such cases, preventing unnecessary remediation.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670613"/>
                  </a:ext>
                </a:extLst>
              </a:tr>
              <a:tr h="19397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Q8: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Did you measure developer satisfaction?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1" i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Yes – a 7-point Likert survey</a:t>
                      </a:r>
                      <a:r>
                        <a:rPr lang="en-US" sz="2400" i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showed a statistically significant +0.6 improvement (p &lt; 0.05) in autonomy &amp; clarity sub-scales.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78345"/>
                  </a:ext>
                </a:extLst>
              </a:tr>
              <a:tr h="19397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Q9:</a:t>
                      </a:r>
                      <a:r>
                        <a:rPr lang="en-US" sz="200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How do you treat architectural vs. code-level debt?</a:t>
                      </a:r>
                      <a:endParaRPr lang="en-US" sz="20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i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We classify debt items by scope; </a:t>
                      </a:r>
                      <a:r>
                        <a:rPr lang="en-US" sz="2400" b="1" i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architectural</a:t>
                      </a:r>
                      <a:r>
                        <a:rPr lang="en-US" sz="2400" i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items are </a:t>
                      </a:r>
                      <a:r>
                        <a:rPr lang="en-US" sz="2400" b="1" i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linked to multiple scenarios</a:t>
                      </a:r>
                      <a:r>
                        <a:rPr lang="en-US" sz="2400" i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and </a:t>
                      </a:r>
                      <a:r>
                        <a:rPr lang="en-US" sz="2400" b="1" i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cost/interest</a:t>
                      </a:r>
                      <a:r>
                        <a:rPr lang="en-US" sz="2400" i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are </a:t>
                      </a:r>
                      <a:r>
                        <a:rPr lang="en-US" sz="2400" b="1" i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proportionally allocated</a:t>
                      </a:r>
                      <a:r>
                        <a:rPr lang="en-US" sz="2400" i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via expert elicitation (Delphi rounds).</a:t>
                      </a:r>
                      <a:endParaRPr lang="en-US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53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28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INTRODUCTION TO TECHNICAL DEBT (TD)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016" y="1600201"/>
            <a:ext cx="8681776" cy="3182814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Definition:</a:t>
            </a:r>
            <a:r>
              <a:rPr lang="en-US" dirty="0"/>
              <a:t> </a:t>
            </a:r>
            <a:r>
              <a:rPr lang="en-US" i="1" dirty="0"/>
              <a:t>Short-term coding shortcuts causing long-term maintenance costs (interest).</a:t>
            </a:r>
            <a:endParaRPr lang="ro-RO" i="1" dirty="0"/>
          </a:p>
          <a:p>
            <a:pPr algn="just">
              <a:lnSpc>
                <a:spcPct val="150000"/>
              </a:lnSpc>
            </a:pPr>
            <a:r>
              <a:rPr lang="en-US" b="1" dirty="0"/>
              <a:t>Importance:</a:t>
            </a:r>
            <a:r>
              <a:rPr lang="en-US" dirty="0"/>
              <a:t> </a:t>
            </a:r>
            <a:r>
              <a:rPr lang="en-US" i="1" dirty="0"/>
              <a:t>High maintenance, decreased productivity, reduced software quality.</a:t>
            </a:r>
            <a:endParaRPr i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1DEA1E-3891-5486-1D95-06C8A47D7FF4}"/>
              </a:ext>
            </a:extLst>
          </p:cNvPr>
          <p:cNvSpPr txBox="1">
            <a:spLocks/>
          </p:cNvSpPr>
          <p:nvPr/>
        </p:nvSpPr>
        <p:spPr>
          <a:xfrm>
            <a:off x="567731" y="5018333"/>
            <a:ext cx="8229600" cy="157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Technical Debt undermines product quality and slows delivery.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Ad‑hoc decisions amplify long‑term maintenance costs.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Need quantifiable, scenario‑specific evidence to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prioritise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35253-27A8-D100-E787-D2771D058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1110-C826-6708-FFAC-1AB2052A3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3453"/>
          </a:xfrm>
        </p:spPr>
        <p:txBody>
          <a:bodyPr>
            <a:normAutofit fontScale="90000"/>
          </a:bodyPr>
          <a:lstStyle/>
          <a:p>
            <a:r>
              <a:rPr lang="en-US" dirty="0"/>
              <a:t>Abbreviation List: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13BD5-F103-2D41-FB54-AA176C906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7687"/>
            <a:ext cx="9144000" cy="5619676"/>
          </a:xfrm>
          <a:solidFill>
            <a:schemeClr val="bg1">
              <a:lumMod val="9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002060"/>
                </a:solidFill>
              </a:rPr>
              <a:t>TD – Technical Debt</a:t>
            </a:r>
          </a:p>
          <a:p>
            <a:pPr marL="0" indent="0" algn="just">
              <a:buNone/>
            </a:pPr>
            <a:r>
              <a:rPr lang="en-US" i="1" dirty="0">
                <a:solidFill>
                  <a:srgbClr val="002060"/>
                </a:solidFill>
              </a:rPr>
              <a:t>Shortcuts or quick solutions in software development causing extra maintenance and higher future costs.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002060"/>
                </a:solidFill>
              </a:rPr>
              <a:t>SBD – Scenario-Based Development</a:t>
            </a:r>
          </a:p>
          <a:p>
            <a:pPr marL="0" indent="0" algn="just">
              <a:buNone/>
            </a:pPr>
            <a:r>
              <a:rPr lang="en-US" i="1" dirty="0">
                <a:solidFill>
                  <a:srgbClr val="002060"/>
                </a:solidFill>
              </a:rPr>
              <a:t>A structured method connecting real user scenarios directly to software management and development tasks.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rgbClr val="002060"/>
                </a:solidFill>
              </a:rPr>
              <a:t>Story Cost</a:t>
            </a:r>
          </a:p>
          <a:p>
            <a:pPr marL="0" indent="0" algn="just">
              <a:buNone/>
            </a:pPr>
            <a:r>
              <a:rPr lang="en-US" i="1" dirty="0">
                <a:solidFill>
                  <a:srgbClr val="002060"/>
                </a:solidFill>
              </a:rPr>
              <a:t>Estimated basic effort (Agile story points, typically Fibonacci numbers: 1, 2, 3, 5, 8, 13, 21...) required for developing a new feature without resolving Technical Debt.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rgbClr val="002060"/>
                </a:solidFill>
              </a:rPr>
              <a:t>TD Cost – Technical Debt Cost</a:t>
            </a:r>
          </a:p>
          <a:p>
            <a:pPr marL="0" indent="0" algn="just">
              <a:buNone/>
            </a:pPr>
            <a:r>
              <a:rPr lang="en-US" i="1" dirty="0">
                <a:solidFill>
                  <a:srgbClr val="002060"/>
                </a:solidFill>
              </a:rPr>
              <a:t>Effort needed (in Agile story points) to resolve a specific Technical Debt issue separately from developing new features.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rgbClr val="002060"/>
                </a:solidFill>
              </a:rPr>
              <a:t>Story Cost with TD fix</a:t>
            </a:r>
          </a:p>
          <a:p>
            <a:pPr marL="0" indent="0" algn="just">
              <a:buNone/>
            </a:pPr>
            <a:r>
              <a:rPr lang="en-US" i="1" dirty="0">
                <a:solidFill>
                  <a:srgbClr val="002060"/>
                </a:solidFill>
              </a:rPr>
              <a:t>Combined effort estimation (using Agile story points) for resolving existing Technical Debt while simultaneously developing a new feature.</a:t>
            </a:r>
          </a:p>
        </p:txBody>
      </p:sp>
    </p:spTree>
    <p:extLst>
      <p:ext uri="{BB962C8B-B14F-4D97-AF65-F5344CB8AC3E}">
        <p14:creationId xmlns:p14="http://schemas.microsoft.com/office/powerpoint/2010/main" val="3043741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8156C-A971-4761-6F8F-1D1E553BE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210E-990F-C57E-EF0C-5830E21D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53453"/>
          </a:xfrm>
        </p:spPr>
        <p:txBody>
          <a:bodyPr>
            <a:normAutofit fontScale="90000"/>
          </a:bodyPr>
          <a:lstStyle/>
          <a:p>
            <a:r>
              <a:rPr lang="en-US" dirty="0"/>
              <a:t>Abbreviation List: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B1CDD-1A32-9158-C4A5-A7AA604B1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6693"/>
            <a:ext cx="9144000" cy="6141307"/>
          </a:xfrm>
          <a:solidFill>
            <a:schemeClr val="bg1">
              <a:lumMod val="95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002060"/>
                </a:solidFill>
              </a:rPr>
              <a:t>Interest (in Technical Debt context)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002060"/>
                </a:solidFill>
              </a:rPr>
              <a:t>Extra future effort (in Agile story points) incurred if Technical Debt resolution is delayed.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002060"/>
                </a:solidFill>
              </a:rPr>
              <a:t>NPS – Net Promoter Score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002060"/>
                </a:solidFill>
              </a:rPr>
              <a:t>A measure of team or customer satisfaction based on the likelihood they recommend the product, team, or practice to others.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002060"/>
                </a:solidFill>
              </a:rPr>
              <a:t>CI/CD – Continuous Integration/Continuous Delivery </a:t>
            </a:r>
            <a:r>
              <a:rPr lang="en-US" sz="2800" i="1" dirty="0">
                <a:solidFill>
                  <a:srgbClr val="002060"/>
                </a:solidFill>
              </a:rPr>
              <a:t>Automated software development practices to frequently integrate and reliably deliver software changes.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002060"/>
                </a:solidFill>
              </a:rPr>
              <a:t>Agile (</a:t>
            </a:r>
            <a:r>
              <a:rPr lang="en-US" sz="3600" i="1" dirty="0">
                <a:solidFill>
                  <a:srgbClr val="002060"/>
                </a:solidFill>
              </a:rPr>
              <a:t>implicitly relevant</a:t>
            </a:r>
            <a:r>
              <a:rPr lang="en-US" sz="3600" b="1" dirty="0">
                <a:solidFill>
                  <a:srgbClr val="00206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002060"/>
                </a:solidFill>
              </a:rPr>
              <a:t>A flexible software development approach emphasizing collaboration, iterative development, and responsiveness to change.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002060"/>
                </a:solidFill>
              </a:rPr>
              <a:t>KLOC – Thousand Lines of Code</a:t>
            </a:r>
          </a:p>
          <a:p>
            <a:pPr marL="0" indent="0">
              <a:buNone/>
            </a:pPr>
            <a:r>
              <a:rPr lang="en-US" sz="2600" i="1" dirty="0">
                <a:solidFill>
                  <a:srgbClr val="002060"/>
                </a:solidFill>
              </a:rPr>
              <a:t>A measure often used in software engineering to indicate software size or complexity, typically counting thousands of lines of code.</a:t>
            </a:r>
            <a:endParaRPr sz="26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70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11E12-87AF-46E4-CE64-18AFE9BFE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C9B8-FA7F-691D-5932-1ED1C16A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RESEARCH OBJECTIVES (</a:t>
            </a:r>
            <a:r>
              <a:rPr lang="en-US" sz="2800" i="1" dirty="0"/>
              <a:t>search &amp; fit for</a:t>
            </a:r>
            <a:r>
              <a:rPr lang="en-US" sz="3600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D1674-8D9D-02EE-5692-EDA38826F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0732"/>
            <a:ext cx="8229600" cy="327243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Organizational &amp; communication </a:t>
            </a:r>
            <a:r>
              <a:rPr lang="en-US" b="1" dirty="0"/>
              <a:t>barriers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Effective </a:t>
            </a:r>
            <a:r>
              <a:rPr lang="en-US" b="1" dirty="0"/>
              <a:t>metrics</a:t>
            </a:r>
            <a:r>
              <a:rPr lang="en-US" dirty="0"/>
              <a:t> for measuring TD impacts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Scenario-Based Development</a:t>
            </a:r>
            <a:r>
              <a:rPr lang="en-US" dirty="0"/>
              <a:t> (SBD) approach</a:t>
            </a:r>
          </a:p>
        </p:txBody>
      </p:sp>
    </p:spTree>
    <p:extLst>
      <p:ext uri="{BB962C8B-B14F-4D97-AF65-F5344CB8AC3E}">
        <p14:creationId xmlns:p14="http://schemas.microsoft.com/office/powerpoint/2010/main" val="327661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F4991-88D5-51C1-C9C9-020C28621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BC25-3E5A-1B24-CD32-F4E8919D1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OBSERVED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6AF82-8D1E-41C6-F062-AEF956A7A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586" y="1808703"/>
            <a:ext cx="8229600" cy="3473398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Role-based misalignment</a:t>
            </a:r>
            <a:r>
              <a:rPr lang="en-US" dirty="0"/>
              <a:t>: </a:t>
            </a:r>
            <a:r>
              <a:rPr lang="en-US" i="1" dirty="0"/>
              <a:t>developers, product managers, architects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Lack of structured TD evaluation</a:t>
            </a:r>
            <a:r>
              <a:rPr lang="en-US" dirty="0"/>
              <a:t> and </a:t>
            </a:r>
            <a:r>
              <a:rPr lang="en-US" b="1" dirty="0"/>
              <a:t>clear metrics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Consequences:</a:t>
            </a:r>
            <a:r>
              <a:rPr lang="en-US" dirty="0"/>
              <a:t> disengagement, higher costs, lower quality</a:t>
            </a:r>
          </a:p>
        </p:txBody>
      </p:sp>
    </p:spTree>
    <p:extLst>
      <p:ext uri="{BB962C8B-B14F-4D97-AF65-F5344CB8AC3E}">
        <p14:creationId xmlns:p14="http://schemas.microsoft.com/office/powerpoint/2010/main" val="164265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81CAF-0335-3577-B30D-DF8FD1660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7690-D044-0C97-90E1-C4C1E649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13486"/>
          </a:xfrm>
        </p:spPr>
        <p:txBody>
          <a:bodyPr>
            <a:normAutofit/>
          </a:bodyPr>
          <a:lstStyle/>
          <a:p>
            <a:r>
              <a:rPr lang="en-US" sz="3600" b="1" dirty="0"/>
              <a:t>SCENARIO-BASED DEVELOPMENT (SBD) </a:t>
            </a:r>
            <a:br>
              <a:rPr lang="ro-RO" sz="3600" b="1" dirty="0"/>
            </a:br>
            <a:r>
              <a:rPr lang="ro-RO" sz="3600" b="1" i="1" dirty="0"/>
              <a:t>as </a:t>
            </a:r>
            <a:r>
              <a:rPr lang="en-US" sz="3600" b="1" i="1" dirty="0"/>
              <a:t>solution</a:t>
            </a:r>
            <a:endParaRPr lang="en-US" sz="36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489CD-DDCE-0203-002F-AA6E66BC4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12" y="2301072"/>
            <a:ext cx="8802356" cy="241160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Integrated method:</a:t>
            </a:r>
            <a:r>
              <a:rPr lang="en-US" dirty="0"/>
              <a:t> linking user scenarios to measurable outcomes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Elements: </a:t>
            </a:r>
            <a:r>
              <a:rPr lang="en-US" dirty="0"/>
              <a:t>Scenarios, Actors, Actions, Goals</a:t>
            </a:r>
          </a:p>
        </p:txBody>
      </p:sp>
    </p:spTree>
    <p:extLst>
      <p:ext uri="{BB962C8B-B14F-4D97-AF65-F5344CB8AC3E}">
        <p14:creationId xmlns:p14="http://schemas.microsoft.com/office/powerpoint/2010/main" val="122105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65D25-C9E9-8C24-7E20-8C81FC16B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D3D6-A95C-B60E-A032-964752F0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0004"/>
          </a:xfrm>
        </p:spPr>
        <p:txBody>
          <a:bodyPr>
            <a:normAutofit/>
          </a:bodyPr>
          <a:lstStyle/>
          <a:p>
            <a:r>
              <a:rPr lang="en-US" sz="3600" b="1" dirty="0"/>
              <a:t>SCENARIO-BASED DEVELOPMENT (SBD) </a:t>
            </a:r>
            <a:r>
              <a:rPr lang="en-US" sz="3600" b="1" i="1" dirty="0"/>
              <a:t>figure</a:t>
            </a:r>
            <a:endParaRPr lang="en-US" sz="3600" i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F55B87-7E5F-0970-8FAE-36F03B86A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710920"/>
            <a:ext cx="9144000" cy="5961185"/>
          </a:xfrm>
          <a:solidFill>
            <a:schemeClr val="accent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16986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38DDD-F56B-5B4C-02E1-83A4D5CF2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4DE3-E9D4-E3EF-45FF-28996048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0"/>
            <a:ext cx="9144000" cy="730197"/>
          </a:xfrm>
        </p:spPr>
        <p:txBody>
          <a:bodyPr>
            <a:normAutofit fontScale="90000"/>
          </a:bodyPr>
          <a:lstStyle/>
          <a:p>
            <a:r>
              <a:rPr lang="en-US" dirty="0"/>
              <a:t>Cost-Driven FRAMEWORK overview (</a:t>
            </a:r>
            <a:r>
              <a:rPr lang="en-US" sz="3600" dirty="0">
                <a:solidFill>
                  <a:srgbClr val="FF0000"/>
                </a:solidFill>
              </a:rPr>
              <a:t>part ½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84027-E895-9ECA-C482-0DF772D3F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29250"/>
            <a:ext cx="9144000" cy="1678026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i="1" u="sng" dirty="0"/>
              <a:t>Basic Metrics Explained:</a:t>
            </a:r>
            <a:r>
              <a:rPr lang="en-US" dirty="0"/>
              <a:t>    </a:t>
            </a:r>
            <a:r>
              <a:rPr lang="en-US" b="1" dirty="0">
                <a:highlight>
                  <a:srgbClr val="FFFF00"/>
                </a:highlight>
              </a:rPr>
              <a:t>STORY COST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i="1" dirty="0"/>
              <a:t>basic effort for a new feature</a:t>
            </a:r>
            <a:r>
              <a:rPr lang="en-US" dirty="0"/>
              <a:t>), </a:t>
            </a:r>
            <a:r>
              <a:rPr lang="en-US" b="1" dirty="0">
                <a:highlight>
                  <a:srgbClr val="FFFF00"/>
                </a:highlight>
              </a:rPr>
              <a:t>TD COST </a:t>
            </a:r>
            <a:r>
              <a:rPr lang="en-US" dirty="0"/>
              <a:t>(</a:t>
            </a:r>
            <a:r>
              <a:rPr lang="en-US" i="1" dirty="0"/>
              <a:t>effort to fix a specific technical debt issue before adding new features</a:t>
            </a:r>
            <a:r>
              <a:rPr lang="en-US" dirty="0"/>
              <a:t>), </a:t>
            </a:r>
            <a:r>
              <a:rPr lang="en-US" b="1" dirty="0">
                <a:highlight>
                  <a:srgbClr val="FFFF00"/>
                </a:highlight>
              </a:rPr>
              <a:t>STORY COST</a:t>
            </a:r>
            <a:r>
              <a:rPr lang="en-US" dirty="0">
                <a:highlight>
                  <a:srgbClr val="FFFF00"/>
                </a:highlight>
              </a:rPr>
              <a:t> with </a:t>
            </a:r>
            <a:r>
              <a:rPr lang="en-US" b="1" dirty="0">
                <a:highlight>
                  <a:srgbClr val="FFFF00"/>
                </a:highlight>
              </a:rPr>
              <a:t>TD FIX </a:t>
            </a:r>
            <a:r>
              <a:rPr lang="en-US" dirty="0"/>
              <a:t>(</a:t>
            </a:r>
            <a:r>
              <a:rPr lang="en-US" i="1" dirty="0"/>
              <a:t>effort needed when fixing the debt and adding a feature together</a:t>
            </a:r>
            <a:r>
              <a:rPr lang="en-US" dirty="0"/>
              <a:t>).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62996C-D6CE-8EE7-DB86-2D2592C33922}"/>
              </a:ext>
            </a:extLst>
          </p:cNvPr>
          <p:cNvSpPr txBox="1">
            <a:spLocks/>
          </p:cNvSpPr>
          <p:nvPr/>
        </p:nvSpPr>
        <p:spPr>
          <a:xfrm>
            <a:off x="0" y="1970298"/>
            <a:ext cx="9144000" cy="730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24653F-4C10-0F15-A92D-FE7683F2C431}"/>
              </a:ext>
            </a:extLst>
          </p:cNvPr>
          <p:cNvSpPr txBox="1">
            <a:spLocks/>
          </p:cNvSpPr>
          <p:nvPr/>
        </p:nvSpPr>
        <p:spPr>
          <a:xfrm>
            <a:off x="110532" y="3939775"/>
            <a:ext cx="9144000" cy="730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B3D948-9DF7-1232-0560-445D48EE0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6301"/>
            <a:ext cx="9144001" cy="374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2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6F371-0EC7-F6DB-3CF1-B3FAF2A48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1146-F9A1-F308-6894-AA99C36FE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0"/>
            <a:ext cx="9144000" cy="730197"/>
          </a:xfrm>
        </p:spPr>
        <p:txBody>
          <a:bodyPr>
            <a:normAutofit fontScale="90000"/>
          </a:bodyPr>
          <a:lstStyle/>
          <a:p>
            <a:r>
              <a:rPr lang="en-US" dirty="0"/>
              <a:t>Cost-Driven FRAMEWORK overview (</a:t>
            </a:r>
            <a:r>
              <a:rPr lang="en-US" sz="3100" dirty="0">
                <a:solidFill>
                  <a:srgbClr val="FF0000"/>
                </a:solidFill>
              </a:rPr>
              <a:t>part 2/2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D7534-6883-27F0-1938-F32BDB40F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31838"/>
            <a:ext cx="9144000" cy="1467665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u="sng" dirty="0"/>
              <a:t>Additional Metrics Explained</a:t>
            </a:r>
            <a:r>
              <a:rPr lang="en-US" sz="2800" dirty="0"/>
              <a:t>:    </a:t>
            </a:r>
            <a:r>
              <a:rPr lang="en-US" sz="2800" b="1" dirty="0">
                <a:highlight>
                  <a:srgbClr val="FFFF00"/>
                </a:highlight>
              </a:rPr>
              <a:t>STORY COST if previously solved </a:t>
            </a:r>
            <a:r>
              <a:rPr lang="en-US" sz="2800" dirty="0"/>
              <a:t>(</a:t>
            </a:r>
            <a:r>
              <a:rPr lang="en-US" sz="2800" i="1" dirty="0"/>
              <a:t>effort if Technical Debt was fixed earlier</a:t>
            </a:r>
            <a:r>
              <a:rPr lang="en-US" sz="2800" dirty="0"/>
              <a:t>), </a:t>
            </a:r>
            <a:r>
              <a:rPr lang="en-US" sz="2800" b="1" dirty="0"/>
              <a:t>INTEREST</a:t>
            </a:r>
            <a:r>
              <a:rPr lang="en-US" sz="2800" dirty="0"/>
              <a:t>  (</a:t>
            </a:r>
            <a:r>
              <a:rPr lang="en-US" sz="2800" i="1" dirty="0"/>
              <a:t>extra future effort if Technical Debt is not fixed now</a:t>
            </a:r>
            <a:r>
              <a:rPr lang="en-US" sz="2800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CD1B16-6C63-8C23-BBFF-FF9EC0126E97}"/>
              </a:ext>
            </a:extLst>
          </p:cNvPr>
          <p:cNvSpPr txBox="1">
            <a:spLocks/>
          </p:cNvSpPr>
          <p:nvPr/>
        </p:nvSpPr>
        <p:spPr>
          <a:xfrm>
            <a:off x="0" y="1970298"/>
            <a:ext cx="9144000" cy="730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D575C5-5C71-0885-EC4D-C648CDEBFA98}"/>
              </a:ext>
            </a:extLst>
          </p:cNvPr>
          <p:cNvSpPr txBox="1">
            <a:spLocks/>
          </p:cNvSpPr>
          <p:nvPr/>
        </p:nvSpPr>
        <p:spPr>
          <a:xfrm>
            <a:off x="110532" y="3939775"/>
            <a:ext cx="9144000" cy="730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D2B8A0-3AED-E667-01B7-45A04B8E0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6000"/>
            <a:ext cx="91440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79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5E351-E5BF-B996-DFF4-63E41ADF8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925A1-A39A-163A-932D-0CA3DFB7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33"/>
            <a:ext cx="9144000" cy="830681"/>
          </a:xfrm>
        </p:spPr>
        <p:txBody>
          <a:bodyPr/>
          <a:lstStyle/>
          <a:p>
            <a:r>
              <a:rPr lang="en-US" b="1" dirty="0"/>
              <a:t>Practical Example – Login Scenario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70D46-AE54-747D-F327-08B85EA67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4737"/>
            <a:ext cx="9144000" cy="166802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u="sng" dirty="0"/>
              <a:t>TD example: </a:t>
            </a:r>
            <a:r>
              <a:rPr lang="en-US" dirty="0"/>
              <a:t>Fixing insufficient unit test coverage linked to login functionality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Metrics shows clear benefits of immediate fixing.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A30E6-0A30-8F2D-E40B-999A6F25F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06" y="2803487"/>
            <a:ext cx="7492093" cy="385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4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2414</Words>
  <Application>Microsoft Office PowerPoint</Application>
  <PresentationFormat>On-screen Show (4:3)</PresentationFormat>
  <Paragraphs>252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Office Theme</vt:lpstr>
      <vt:lpstr>ADDRESSING TECHNICAL DEBT (TD) THROUGH SCENARIO‑BASED DEVELOPMENT (SBD):  a cost‑driven approach</vt:lpstr>
      <vt:lpstr>INTRODUCTION TO TECHNICAL DEBT (TD)</vt:lpstr>
      <vt:lpstr>RESEARCH OBJECTIVES (search &amp; fit for)</vt:lpstr>
      <vt:lpstr>OBSERVED CHALLENGES</vt:lpstr>
      <vt:lpstr>SCENARIO-BASED DEVELOPMENT (SBD)  as solution</vt:lpstr>
      <vt:lpstr>SCENARIO-BASED DEVELOPMENT (SBD) figure</vt:lpstr>
      <vt:lpstr>Cost-Driven FRAMEWORK overview (part ½)</vt:lpstr>
      <vt:lpstr>Cost-Driven FRAMEWORK overview (part 2/2)</vt:lpstr>
      <vt:lpstr>Practical Example – Login Scenario</vt:lpstr>
      <vt:lpstr>Case Study – Fintech Database Integration (part 1/4)</vt:lpstr>
      <vt:lpstr>Case Study – Fintech Database Integration (part 2/4)</vt:lpstr>
      <vt:lpstr>Further Results – Highlights</vt:lpstr>
      <vt:lpstr>Automation architecture enhancements for improved scalability</vt:lpstr>
      <vt:lpstr>Summary of RESEARCH QUESTIONS answered</vt:lpstr>
      <vt:lpstr>Conclusions &amp; future directions</vt:lpstr>
      <vt:lpstr>Q&amp;A and contact info.</vt:lpstr>
      <vt:lpstr>Q&amp;A – anticipated (proactive approach) 1</vt:lpstr>
      <vt:lpstr>Q&amp;A – anticipated (proactive approach) 2</vt:lpstr>
      <vt:lpstr>Q&amp;A – anticipated (proactive approach) 3</vt:lpstr>
      <vt:lpstr>Abbreviation List:</vt:lpstr>
      <vt:lpstr>Abbreviation List: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Clim Antonio</cp:lastModifiedBy>
  <cp:revision>77</cp:revision>
  <cp:lastPrinted>2025-05-15T04:34:01Z</cp:lastPrinted>
  <dcterms:created xsi:type="dcterms:W3CDTF">2013-01-27T09:14:16Z</dcterms:created>
  <dcterms:modified xsi:type="dcterms:W3CDTF">2025-05-15T05:54:38Z</dcterms:modified>
  <cp:category/>
</cp:coreProperties>
</file>