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256" r:id="rId2"/>
    <p:sldId id="297" r:id="rId3"/>
    <p:sldId id="298" r:id="rId4"/>
    <p:sldId id="299" r:id="rId5"/>
    <p:sldId id="300" r:id="rId6"/>
    <p:sldId id="301" r:id="rId7"/>
    <p:sldId id="304" r:id="rId8"/>
    <p:sldId id="309" r:id="rId9"/>
    <p:sldId id="307" r:id="rId10"/>
    <p:sldId id="310" r:id="rId11"/>
    <p:sldId id="311" r:id="rId12"/>
    <p:sldId id="313" r:id="rId13"/>
    <p:sldId id="314" r:id="rId14"/>
    <p:sldId id="315" r:id="rId15"/>
    <p:sldId id="316"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08" r:id="rId31"/>
    <p:sldId id="331" r:id="rId32"/>
    <p:sldId id="332" r:id="rId33"/>
    <p:sldId id="333" r:id="rId34"/>
    <p:sldId id="334" r:id="rId35"/>
    <p:sldId id="335" r:id="rId36"/>
    <p:sldId id="336" r:id="rId37"/>
    <p:sldId id="303" r:id="rId38"/>
    <p:sldId id="305" r:id="rId39"/>
    <p:sldId id="306" r:id="rId40"/>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im Antonio" initials="CA" lastIdx="1" clrIdx="0">
    <p:extLst>
      <p:ext uri="{19B8F6BF-5375-455C-9EA6-DF929625EA0E}">
        <p15:presenceInfo xmlns:p15="http://schemas.microsoft.com/office/powerpoint/2012/main" userId="e46577587ccce01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73490" autoAdjust="0"/>
  </p:normalViewPr>
  <p:slideViewPr>
    <p:cSldViewPr snapToGrid="0">
      <p:cViewPr varScale="1">
        <p:scale>
          <a:sx n="85" d="100"/>
          <a:sy n="85" d="100"/>
        </p:scale>
        <p:origin x="9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FE9A1C5-111C-6B58-FEC5-B5A531E42FB7}"/>
              </a:ext>
            </a:extLst>
          </p:cNvPr>
          <p:cNvSpPr>
            <a:spLocks noGrp="1"/>
          </p:cNvSpPr>
          <p:nvPr>
            <p:ph type="hdr" sz="quarter"/>
          </p:nvPr>
        </p:nvSpPr>
        <p:spPr>
          <a:xfrm>
            <a:off x="0" y="1"/>
            <a:ext cx="3078844" cy="512693"/>
          </a:xfrm>
          <a:prstGeom prst="rect">
            <a:avLst/>
          </a:prstGeom>
        </p:spPr>
        <p:txBody>
          <a:bodyPr vert="horz" lIns="63697" tIns="31849" rIns="63697" bIns="31849" rtlCol="0"/>
          <a:lstStyle>
            <a:lvl1pPr algn="l">
              <a:defRPr sz="800"/>
            </a:lvl1pPr>
          </a:lstStyle>
          <a:p>
            <a:endParaRPr lang="en-US"/>
          </a:p>
        </p:txBody>
      </p:sp>
      <p:sp>
        <p:nvSpPr>
          <p:cNvPr id="3" name="Date Placeholder 2">
            <a:extLst>
              <a:ext uri="{FF2B5EF4-FFF2-40B4-BE49-F238E27FC236}">
                <a16:creationId xmlns:a16="http://schemas.microsoft.com/office/drawing/2014/main" id="{DC92A4D0-7100-E7CD-738A-57382C3AC03A}"/>
              </a:ext>
            </a:extLst>
          </p:cNvPr>
          <p:cNvSpPr>
            <a:spLocks noGrp="1"/>
          </p:cNvSpPr>
          <p:nvPr>
            <p:ph type="dt" sz="quarter" idx="1"/>
          </p:nvPr>
        </p:nvSpPr>
        <p:spPr>
          <a:xfrm>
            <a:off x="4024083" y="1"/>
            <a:ext cx="3078844" cy="512693"/>
          </a:xfrm>
          <a:prstGeom prst="rect">
            <a:avLst/>
          </a:prstGeom>
        </p:spPr>
        <p:txBody>
          <a:bodyPr vert="horz" lIns="63697" tIns="31849" rIns="63697" bIns="31849" rtlCol="0"/>
          <a:lstStyle>
            <a:lvl1pPr algn="r">
              <a:defRPr sz="800"/>
            </a:lvl1pPr>
          </a:lstStyle>
          <a:p>
            <a:fld id="{15EAA230-1DC1-45FF-9879-9030BD8441A4}" type="datetimeFigureOut">
              <a:rPr lang="en-US" smtClean="0"/>
              <a:t>3/31/2024</a:t>
            </a:fld>
            <a:endParaRPr lang="en-US"/>
          </a:p>
        </p:txBody>
      </p:sp>
      <p:sp>
        <p:nvSpPr>
          <p:cNvPr id="4" name="Footer Placeholder 3">
            <a:extLst>
              <a:ext uri="{FF2B5EF4-FFF2-40B4-BE49-F238E27FC236}">
                <a16:creationId xmlns:a16="http://schemas.microsoft.com/office/drawing/2014/main" id="{09C3236B-4CFC-66B4-1CF9-8FB5095A8A67}"/>
              </a:ext>
            </a:extLst>
          </p:cNvPr>
          <p:cNvSpPr>
            <a:spLocks noGrp="1"/>
          </p:cNvSpPr>
          <p:nvPr>
            <p:ph type="ftr" sz="quarter" idx="2"/>
          </p:nvPr>
        </p:nvSpPr>
        <p:spPr>
          <a:xfrm>
            <a:off x="0" y="9721920"/>
            <a:ext cx="3078844" cy="512693"/>
          </a:xfrm>
          <a:prstGeom prst="rect">
            <a:avLst/>
          </a:prstGeom>
        </p:spPr>
        <p:txBody>
          <a:bodyPr vert="horz" lIns="63697" tIns="31849" rIns="63697" bIns="31849" rtlCol="0" anchor="b"/>
          <a:lstStyle>
            <a:lvl1pPr algn="l">
              <a:defRPr sz="800"/>
            </a:lvl1pPr>
          </a:lstStyle>
          <a:p>
            <a:r>
              <a:rPr lang="en-US"/>
              <a:t>COMPUTER OPERATING SYSTEMS</a:t>
            </a:r>
          </a:p>
        </p:txBody>
      </p:sp>
      <p:sp>
        <p:nvSpPr>
          <p:cNvPr id="5" name="Slide Number Placeholder 4">
            <a:extLst>
              <a:ext uri="{FF2B5EF4-FFF2-40B4-BE49-F238E27FC236}">
                <a16:creationId xmlns:a16="http://schemas.microsoft.com/office/drawing/2014/main" id="{0F225CA5-C30C-CA4A-0274-BFE3433CA2D6}"/>
              </a:ext>
            </a:extLst>
          </p:cNvPr>
          <p:cNvSpPr>
            <a:spLocks noGrp="1"/>
          </p:cNvSpPr>
          <p:nvPr>
            <p:ph type="sldNum" sz="quarter" idx="3"/>
          </p:nvPr>
        </p:nvSpPr>
        <p:spPr>
          <a:xfrm>
            <a:off x="4024083" y="9721920"/>
            <a:ext cx="3078844" cy="512693"/>
          </a:xfrm>
          <a:prstGeom prst="rect">
            <a:avLst/>
          </a:prstGeom>
        </p:spPr>
        <p:txBody>
          <a:bodyPr vert="horz" lIns="63697" tIns="31849" rIns="63697" bIns="31849" rtlCol="0" anchor="b"/>
          <a:lstStyle>
            <a:lvl1pPr algn="r">
              <a:defRPr sz="800"/>
            </a:lvl1pPr>
          </a:lstStyle>
          <a:p>
            <a:fld id="{694228F5-3DD2-44C3-8A3D-4EA230E5D2CF}" type="slidenum">
              <a:rPr lang="en-US" smtClean="0"/>
              <a:t>‹#›</a:t>
            </a:fld>
            <a:endParaRPr lang="en-US"/>
          </a:p>
        </p:txBody>
      </p:sp>
    </p:spTree>
    <p:extLst>
      <p:ext uri="{BB962C8B-B14F-4D97-AF65-F5344CB8AC3E}">
        <p14:creationId xmlns:p14="http://schemas.microsoft.com/office/powerpoint/2010/main" val="345970078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8427" cy="513509"/>
          </a:xfrm>
          <a:prstGeom prst="rect">
            <a:avLst/>
          </a:prstGeom>
        </p:spPr>
        <p:txBody>
          <a:bodyPr vert="horz" lIns="92482" tIns="46241" rIns="92482" bIns="46241" rtlCol="0"/>
          <a:lstStyle>
            <a:lvl1pPr algn="l">
              <a:defRPr sz="1200"/>
            </a:lvl1pPr>
          </a:lstStyle>
          <a:p>
            <a:endParaRPr lang="en-US"/>
          </a:p>
        </p:txBody>
      </p:sp>
      <p:sp>
        <p:nvSpPr>
          <p:cNvPr id="3" name="Date Placeholder 2"/>
          <p:cNvSpPr>
            <a:spLocks noGrp="1"/>
          </p:cNvSpPr>
          <p:nvPr>
            <p:ph type="dt" idx="1"/>
          </p:nvPr>
        </p:nvSpPr>
        <p:spPr>
          <a:xfrm>
            <a:off x="4023993" y="0"/>
            <a:ext cx="3078427" cy="513509"/>
          </a:xfrm>
          <a:prstGeom prst="rect">
            <a:avLst/>
          </a:prstGeom>
        </p:spPr>
        <p:txBody>
          <a:bodyPr vert="horz" lIns="92482" tIns="46241" rIns="92482" bIns="46241" rtlCol="0"/>
          <a:lstStyle>
            <a:lvl1pPr algn="r">
              <a:defRPr sz="1200"/>
            </a:lvl1pPr>
          </a:lstStyle>
          <a:p>
            <a:fld id="{7DB502EA-7766-4E13-BF6B-B92DD9154D65}" type="datetimeFigureOut">
              <a:rPr lang="en-US" smtClean="0"/>
              <a:t>3/31/2024</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2482" tIns="46241" rIns="92482" bIns="4624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2482" tIns="46241" rIns="92482" bIns="4624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9721108"/>
            <a:ext cx="3078427" cy="513508"/>
          </a:xfrm>
          <a:prstGeom prst="rect">
            <a:avLst/>
          </a:prstGeom>
        </p:spPr>
        <p:txBody>
          <a:bodyPr vert="horz" lIns="92482" tIns="46241" rIns="92482" bIns="46241" rtlCol="0" anchor="b"/>
          <a:lstStyle>
            <a:lvl1pPr algn="l">
              <a:defRPr sz="1200"/>
            </a:lvl1pPr>
          </a:lstStyle>
          <a:p>
            <a:r>
              <a:rPr lang="en-US"/>
              <a:t>COMPUTER OPERATING SYSTEMS</a:t>
            </a:r>
          </a:p>
        </p:txBody>
      </p:sp>
      <p:sp>
        <p:nvSpPr>
          <p:cNvPr id="7" name="Slide Number Placeholder 6"/>
          <p:cNvSpPr>
            <a:spLocks noGrp="1"/>
          </p:cNvSpPr>
          <p:nvPr>
            <p:ph type="sldNum" sz="quarter" idx="5"/>
          </p:nvPr>
        </p:nvSpPr>
        <p:spPr>
          <a:xfrm>
            <a:off x="4023993" y="9721108"/>
            <a:ext cx="3078427" cy="513508"/>
          </a:xfrm>
          <a:prstGeom prst="rect">
            <a:avLst/>
          </a:prstGeom>
        </p:spPr>
        <p:txBody>
          <a:bodyPr vert="horz" lIns="92482" tIns="46241" rIns="92482" bIns="46241" rtlCol="0" anchor="b"/>
          <a:lstStyle>
            <a:lvl1pPr algn="r">
              <a:defRPr sz="1200"/>
            </a:lvl1pPr>
          </a:lstStyle>
          <a:p>
            <a:fld id="{39C63B49-98DF-4305-9CB8-4E44D503B801}" type="slidenum">
              <a:rPr lang="en-US" smtClean="0"/>
              <a:t>‹#›</a:t>
            </a:fld>
            <a:endParaRPr lang="en-US"/>
          </a:p>
        </p:txBody>
      </p:sp>
    </p:spTree>
    <p:extLst>
      <p:ext uri="{BB962C8B-B14F-4D97-AF65-F5344CB8AC3E}">
        <p14:creationId xmlns:p14="http://schemas.microsoft.com/office/powerpoint/2010/main" val="1028245709"/>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solidFill>
                  <a:schemeClr val="bg2">
                    <a:lumMod val="75000"/>
                  </a:schemeClr>
                </a:solidFill>
              </a:rPr>
              <a:t>ALTERNATIVE TITLE:</a:t>
            </a:r>
            <a:r>
              <a:rPr lang="en-US" sz="1100" dirty="0"/>
              <a:t> </a:t>
            </a:r>
            <a:r>
              <a:rPr lang="en-US" sz="1100" b="1" dirty="0"/>
              <a:t>Navigating Concurrent and Parallel Processes, Execution Planning, and Process Interlocking</a:t>
            </a:r>
          </a:p>
          <a:p>
            <a:endParaRPr lang="en-US" sz="1100" dirty="0"/>
          </a:p>
          <a:p>
            <a:r>
              <a:rPr lang="en-US" sz="1100" dirty="0"/>
              <a:t>We would start with a brief overview of what the presentation will cover, focusing on the significance for programmers</a:t>
            </a:r>
          </a:p>
        </p:txBody>
      </p:sp>
      <p:sp>
        <p:nvSpPr>
          <p:cNvPr id="4" name="Slide Number Placeholder 3"/>
          <p:cNvSpPr>
            <a:spLocks noGrp="1"/>
          </p:cNvSpPr>
          <p:nvPr>
            <p:ph type="sldNum" sz="quarter" idx="5"/>
          </p:nvPr>
        </p:nvSpPr>
        <p:spPr/>
        <p:txBody>
          <a:bodyPr/>
          <a:lstStyle/>
          <a:p>
            <a:fld id="{39C63B49-98DF-4305-9CB8-4E44D503B801}" type="slidenum">
              <a:rPr lang="en-US" smtClean="0"/>
              <a:t>1</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2078339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Explain how modern CPUs execute multiple instructions simultaneously, enhancing performance. Compare with a skilled worker multitasking efficiently.</a:t>
            </a:r>
          </a:p>
          <a:p>
            <a:pPr algn="l">
              <a:buFont typeface="+mj-lt"/>
              <a:buNone/>
            </a:pPr>
            <a:endParaRPr lang="en-US" b="0" i="1" dirty="0"/>
          </a:p>
          <a:p>
            <a:pPr algn="l">
              <a:buFont typeface="+mj-lt"/>
              <a:buNone/>
            </a:pPr>
            <a:r>
              <a:rPr lang="en-US" b="0" i="1" dirty="0"/>
              <a:t>NO Bash Example necessary:    Although ILP is more of a hardware-level concept, understanding it helps in optimizing scripts for performance.</a:t>
            </a:r>
          </a:p>
          <a:p>
            <a:pPr algn="l">
              <a:buFont typeface="+mj-lt"/>
              <a:buNone/>
            </a:pPr>
            <a:endParaRPr lang="en-US" b="0" i="1" dirty="0"/>
          </a:p>
          <a:p>
            <a:pPr algn="l">
              <a:buFont typeface="+mj-lt"/>
              <a:buNone/>
            </a:pPr>
            <a:endParaRPr lang="en-US" b="0" i="1" dirty="0"/>
          </a:p>
        </p:txBody>
      </p:sp>
      <p:sp>
        <p:nvSpPr>
          <p:cNvPr id="4" name="Slide Number Placeholder 3"/>
          <p:cNvSpPr>
            <a:spLocks noGrp="1"/>
          </p:cNvSpPr>
          <p:nvPr>
            <p:ph type="sldNum" sz="quarter" idx="5"/>
          </p:nvPr>
        </p:nvSpPr>
        <p:spPr/>
        <p:txBody>
          <a:bodyPr/>
          <a:lstStyle/>
          <a:p>
            <a:fld id="{39C63B49-98DF-4305-9CB8-4E44D503B801}" type="slidenum">
              <a:rPr lang="en-US" smtClean="0"/>
              <a:t>10</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761038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Discuss the shared memory space of threads and its efficiency. Relate to different tasks within a department of an organization.</a:t>
            </a:r>
            <a:endParaRPr lang="en-US" b="0" i="1" dirty="0"/>
          </a:p>
          <a:p>
            <a:pPr algn="l">
              <a:buFont typeface="+mj-lt"/>
              <a:buNone/>
            </a:pPr>
            <a:endParaRPr lang="en-US" b="0" i="1" dirty="0"/>
          </a:p>
          <a:p>
            <a:pPr algn="l">
              <a:buFont typeface="+mj-lt"/>
              <a:buNone/>
            </a:pPr>
            <a:r>
              <a:rPr lang="en-US" b="0" i="1" dirty="0"/>
              <a:t>Bash Example:</a:t>
            </a:r>
          </a:p>
          <a:p>
            <a:pPr algn="l">
              <a:buFont typeface="+mj-lt"/>
              <a:buNone/>
            </a:pPr>
            <a:endParaRPr lang="en-US" b="0" i="1" dirty="0"/>
          </a:p>
          <a:p>
            <a:pPr algn="l">
              <a:buFont typeface="+mj-lt"/>
              <a:buNone/>
            </a:pPr>
            <a:r>
              <a:rPr lang="en-US" b="0" i="0" dirty="0"/>
              <a:t># Simulating thread-level parallelism</a:t>
            </a:r>
          </a:p>
          <a:p>
            <a:pPr algn="l">
              <a:buFont typeface="+mj-lt"/>
              <a:buNone/>
            </a:pPr>
            <a:r>
              <a:rPr lang="en-US" b="0" i="0" dirty="0"/>
              <a:t>echo "Starting background tasks in a script..."</a:t>
            </a:r>
          </a:p>
          <a:p>
            <a:pPr algn="l">
              <a:buFont typeface="+mj-lt"/>
              <a:buNone/>
            </a:pPr>
            <a:r>
              <a:rPr lang="en-US" b="0" i="0" dirty="0"/>
              <a:t>for task in {1..3}; do</a:t>
            </a:r>
          </a:p>
          <a:p>
            <a:pPr algn="l">
              <a:buFont typeface="+mj-lt"/>
              <a:buNone/>
            </a:pPr>
            <a:r>
              <a:rPr lang="en-US" b="0" i="0" dirty="0"/>
              <a:t>  (echo "Task $task start" &amp;&amp; sleep 2 &amp;&amp; echo "Task $task end") &amp;</a:t>
            </a:r>
          </a:p>
          <a:p>
            <a:pPr algn="l">
              <a:buFont typeface="+mj-lt"/>
              <a:buNone/>
            </a:pPr>
            <a:r>
              <a:rPr lang="en-US" b="0" i="0" dirty="0"/>
              <a:t>done</a:t>
            </a:r>
          </a:p>
          <a:p>
            <a:pPr algn="l">
              <a:buFont typeface="+mj-lt"/>
              <a:buNone/>
            </a:pPr>
            <a:r>
              <a:rPr lang="en-US" b="0" i="0" dirty="0"/>
              <a:t>wait</a:t>
            </a:r>
          </a:p>
          <a:p>
            <a:pPr algn="l">
              <a:buFont typeface="+mj-lt"/>
              <a:buNone/>
            </a:pPr>
            <a:r>
              <a:rPr lang="en-US" b="0" i="0" dirty="0"/>
              <a:t>echo "All simulated threads complete."</a:t>
            </a:r>
          </a:p>
          <a:p>
            <a:pPr algn="l">
              <a:buFont typeface="+mj-lt"/>
              <a:buNone/>
            </a:pPr>
            <a:endParaRPr lang="en-US" b="0" i="0" dirty="0"/>
          </a:p>
          <a:p>
            <a:pPr algn="l">
              <a:buFont typeface="+mj-lt"/>
              <a:buNone/>
            </a:pPr>
            <a:r>
              <a:rPr lang="en-US" b="1" i="0" dirty="0"/>
              <a:t>Notes: Emphasize independence and efficiency in process-level parallelism. Compare with several teams working on different projects in an organization.</a:t>
            </a:r>
          </a:p>
          <a:p>
            <a:pPr algn="l">
              <a:buFont typeface="+mj-lt"/>
              <a:buNone/>
            </a:pPr>
            <a:endParaRPr lang="en-US" b="0" i="1" dirty="0"/>
          </a:p>
          <a:p>
            <a:pPr algn="l">
              <a:buFont typeface="+mj-lt"/>
              <a:buNone/>
            </a:pPr>
            <a:r>
              <a:rPr lang="en-US" b="0" i="1" dirty="0"/>
              <a:t>Bash Example:</a:t>
            </a:r>
          </a:p>
          <a:p>
            <a:pPr algn="l">
              <a:buFont typeface="+mj-lt"/>
              <a:buNone/>
            </a:pPr>
            <a:endParaRPr lang="en-US" b="0" i="0" dirty="0"/>
          </a:p>
          <a:p>
            <a:pPr algn="l">
              <a:buFont typeface="+mj-lt"/>
              <a:buNone/>
            </a:pPr>
            <a:r>
              <a:rPr lang="en-US" b="0" i="0" dirty="0"/>
              <a:t># Running independent processes</a:t>
            </a:r>
          </a:p>
          <a:p>
            <a:pPr algn="l">
              <a:buFont typeface="+mj-lt"/>
              <a:buNone/>
            </a:pPr>
            <a:r>
              <a:rPr lang="en-US" b="0" i="0" dirty="0"/>
              <a:t>echo "Launching independent scripts..."</a:t>
            </a:r>
          </a:p>
          <a:p>
            <a:pPr algn="l">
              <a:buFont typeface="+mj-lt"/>
              <a:buNone/>
            </a:pPr>
            <a:r>
              <a:rPr lang="en-US" b="0" i="0" dirty="0"/>
              <a:t>./script1.sh &amp;</a:t>
            </a:r>
          </a:p>
          <a:p>
            <a:pPr algn="l">
              <a:buFont typeface="+mj-lt"/>
              <a:buNone/>
            </a:pPr>
            <a:r>
              <a:rPr lang="en-US" b="0" i="0" dirty="0"/>
              <a:t>./script2.sh &amp;</a:t>
            </a:r>
          </a:p>
          <a:p>
            <a:pPr algn="l">
              <a:buFont typeface="+mj-lt"/>
              <a:buNone/>
            </a:pPr>
            <a:r>
              <a:rPr lang="en-US" b="0" i="0" dirty="0"/>
              <a:t>wait</a:t>
            </a:r>
          </a:p>
          <a:p>
            <a:pPr algn="l">
              <a:buFont typeface="+mj-lt"/>
              <a:buNone/>
            </a:pPr>
            <a:r>
              <a:rPr lang="en-US" b="0" i="0" dirty="0"/>
              <a:t>echo "Both scripts have completed their execution."</a:t>
            </a:r>
          </a:p>
          <a:p>
            <a:pPr algn="l">
              <a:buFont typeface="+mj-lt"/>
              <a:buNone/>
            </a:pPr>
            <a:endParaRPr lang="en-US" b="0" i="0" dirty="0"/>
          </a:p>
        </p:txBody>
      </p:sp>
      <p:sp>
        <p:nvSpPr>
          <p:cNvPr id="4" name="Slide Number Placeholder 3"/>
          <p:cNvSpPr>
            <a:spLocks noGrp="1"/>
          </p:cNvSpPr>
          <p:nvPr>
            <p:ph type="sldNum" sz="quarter" idx="5"/>
          </p:nvPr>
        </p:nvSpPr>
        <p:spPr/>
        <p:txBody>
          <a:bodyPr/>
          <a:lstStyle/>
          <a:p>
            <a:fld id="{39C63B49-98DF-4305-9CB8-4E44D503B801}" type="slidenum">
              <a:rPr lang="en-US" smtClean="0"/>
              <a:t>11</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00966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Explain the necessity of synchronization and potential overhead, akin to the coordination required in a large-scale collaborative project.</a:t>
            </a:r>
          </a:p>
          <a:p>
            <a:pPr algn="l">
              <a:buFont typeface="+mj-lt"/>
              <a:buNone/>
            </a:pPr>
            <a:endParaRPr lang="en-US" b="1" i="0" dirty="0">
              <a:solidFill>
                <a:srgbClr val="374151"/>
              </a:solidFill>
              <a:effectLst/>
              <a:latin typeface="Söhne"/>
            </a:endParaRPr>
          </a:p>
          <a:p>
            <a:pPr algn="l">
              <a:buFont typeface="+mj-lt"/>
              <a:buNone/>
            </a:pPr>
            <a:r>
              <a:rPr lang="en-US" b="0" i="1" dirty="0"/>
              <a:t>The time taken to spawn and manage multiple background processes can be seen as an </a:t>
            </a:r>
            <a:r>
              <a:rPr lang="en-US" b="1" i="1" dirty="0"/>
              <a:t>overhead</a:t>
            </a:r>
            <a:r>
              <a:rPr lang="en-US" b="0" i="1" dirty="0"/>
              <a:t>.</a:t>
            </a:r>
          </a:p>
          <a:p>
            <a:pPr algn="l">
              <a:buFont typeface="+mj-lt"/>
              <a:buNone/>
            </a:pPr>
            <a:r>
              <a:rPr lang="en-US" b="0" i="1" dirty="0"/>
              <a:t>Bash Example: Using </a:t>
            </a:r>
            <a:r>
              <a:rPr lang="en-US" b="0" i="1" dirty="0" err="1"/>
              <a:t>lockfile</a:t>
            </a:r>
            <a:r>
              <a:rPr lang="en-US" b="0" i="1" dirty="0"/>
              <a:t> or similar mechanisms to synchronize access to shared resources.</a:t>
            </a:r>
          </a:p>
          <a:p>
            <a:pPr algn="l">
              <a:buFont typeface="+mj-lt"/>
              <a:buNone/>
            </a:pPr>
            <a:endParaRPr lang="en-US" b="0" i="1" dirty="0"/>
          </a:p>
          <a:p>
            <a:pPr algn="l">
              <a:buFont typeface="+mj-lt"/>
              <a:buNone/>
            </a:pPr>
            <a:endParaRPr lang="en-US" b="0" i="1" dirty="0"/>
          </a:p>
          <a:p>
            <a:pPr algn="l">
              <a:buFont typeface="+mj-lt"/>
              <a:buNone/>
            </a:pPr>
            <a:r>
              <a:rPr lang="en-US" b="0" i="0" dirty="0"/>
              <a:t># Using </a:t>
            </a:r>
            <a:r>
              <a:rPr lang="en-US" b="0" i="0" dirty="0" err="1"/>
              <a:t>lockfile</a:t>
            </a:r>
            <a:r>
              <a:rPr lang="en-US" b="0" i="0" dirty="0"/>
              <a:t> for </a:t>
            </a:r>
            <a:r>
              <a:rPr lang="en-US" b="1" i="0" dirty="0"/>
              <a:t>synchronization</a:t>
            </a:r>
          </a:p>
          <a:p>
            <a:pPr algn="l">
              <a:buFont typeface="+mj-lt"/>
              <a:buNone/>
            </a:pPr>
            <a:r>
              <a:rPr lang="en-US" b="0" i="0" dirty="0" err="1"/>
              <a:t>lockfile</a:t>
            </a:r>
            <a:r>
              <a:rPr lang="en-US" b="0" i="0" dirty="0"/>
              <a:t>=/</a:t>
            </a:r>
            <a:r>
              <a:rPr lang="en-US" b="0" i="0" dirty="0" err="1"/>
              <a:t>tmp</a:t>
            </a:r>
            <a:r>
              <a:rPr lang="en-US" b="0" i="0" dirty="0"/>
              <a:t>/</a:t>
            </a:r>
            <a:r>
              <a:rPr lang="en-US" b="0" i="0" dirty="0" err="1"/>
              <a:t>lockfile</a:t>
            </a:r>
            <a:endParaRPr lang="en-US" b="0" i="0" dirty="0"/>
          </a:p>
          <a:p>
            <a:pPr algn="l">
              <a:buFont typeface="+mj-lt"/>
              <a:buNone/>
            </a:pPr>
            <a:r>
              <a:rPr lang="en-US" b="0" i="0" dirty="0"/>
              <a:t>echo "Process 1 acquiring lock..."</a:t>
            </a:r>
          </a:p>
          <a:p>
            <a:pPr algn="l">
              <a:buFont typeface="+mj-lt"/>
              <a:buNone/>
            </a:pPr>
            <a:r>
              <a:rPr lang="en-US" b="0" i="0" dirty="0"/>
              <a:t>touch $</a:t>
            </a:r>
            <a:r>
              <a:rPr lang="en-US" b="0" i="0" dirty="0" err="1"/>
              <a:t>lockfile</a:t>
            </a:r>
            <a:endParaRPr lang="en-US" b="0" i="0" dirty="0"/>
          </a:p>
          <a:p>
            <a:pPr algn="l">
              <a:buFont typeface="+mj-lt"/>
              <a:buNone/>
            </a:pPr>
            <a:r>
              <a:rPr lang="en-US" b="0" i="0" dirty="0"/>
              <a:t>echo "Process 2 waiting for lock release..."</a:t>
            </a:r>
          </a:p>
          <a:p>
            <a:pPr algn="l">
              <a:buFont typeface="+mj-lt"/>
              <a:buNone/>
            </a:pPr>
            <a:r>
              <a:rPr lang="en-US" b="0" i="0" dirty="0"/>
              <a:t>while [ -f $</a:t>
            </a:r>
            <a:r>
              <a:rPr lang="en-US" b="0" i="0" dirty="0" err="1"/>
              <a:t>lockfile</a:t>
            </a:r>
            <a:r>
              <a:rPr lang="en-US" b="0" i="0" dirty="0"/>
              <a:t> ]; do</a:t>
            </a:r>
          </a:p>
          <a:p>
            <a:pPr algn="l">
              <a:buFont typeface="+mj-lt"/>
              <a:buNone/>
            </a:pPr>
            <a:r>
              <a:rPr lang="en-US" b="0" i="0" dirty="0"/>
              <a:t>  sleep 1</a:t>
            </a:r>
          </a:p>
          <a:p>
            <a:pPr algn="l">
              <a:buFont typeface="+mj-lt"/>
              <a:buNone/>
            </a:pPr>
            <a:r>
              <a:rPr lang="en-US" b="0" i="0" dirty="0"/>
              <a:t>done</a:t>
            </a:r>
          </a:p>
          <a:p>
            <a:pPr algn="l">
              <a:buFont typeface="+mj-lt"/>
              <a:buNone/>
            </a:pPr>
            <a:r>
              <a:rPr lang="en-US" b="0" i="0" dirty="0"/>
              <a:t>echo "Lock released, Process 2 proceeds.“</a:t>
            </a:r>
          </a:p>
          <a:p>
            <a:pPr algn="l">
              <a:buFont typeface="+mj-lt"/>
              <a:buNone/>
            </a:pPr>
            <a:endParaRPr lang="en-US" b="0" i="0" dirty="0"/>
          </a:p>
          <a:p>
            <a:pPr algn="l">
              <a:buFont typeface="+mj-lt"/>
              <a:buNone/>
            </a:pPr>
            <a:endParaRPr lang="en-US" b="0" i="0" dirty="0"/>
          </a:p>
          <a:p>
            <a:pPr algn="l">
              <a:buFont typeface="+mj-lt"/>
              <a:buNone/>
            </a:pPr>
            <a:r>
              <a:rPr lang="en-US" b="0" i="0" dirty="0"/>
              <a:t>Bash Example: Demonstrating communication between processes through a named pipe (</a:t>
            </a:r>
            <a:r>
              <a:rPr lang="en-US" b="0" i="0" dirty="0" err="1"/>
              <a:t>mkfifo</a:t>
            </a:r>
            <a:r>
              <a:rPr lang="en-US" b="0" i="0" dirty="0"/>
              <a:t> </a:t>
            </a:r>
            <a:r>
              <a:rPr lang="en-US" b="0" i="0" dirty="0" err="1"/>
              <a:t>mypipe</a:t>
            </a:r>
            <a:r>
              <a:rPr lang="en-US" b="0" i="0" dirty="0"/>
              <a:t>).</a:t>
            </a:r>
          </a:p>
          <a:p>
            <a:pPr algn="l">
              <a:buFont typeface="+mj-lt"/>
              <a:buNone/>
            </a:pPr>
            <a:endParaRPr lang="en-US" b="0" i="0" dirty="0"/>
          </a:p>
          <a:p>
            <a:pPr algn="l">
              <a:buFont typeface="+mj-lt"/>
              <a:buNone/>
            </a:pPr>
            <a:r>
              <a:rPr lang="en-US" b="0" i="0" dirty="0"/>
              <a:t># Using a named pipe for inter-process </a:t>
            </a:r>
            <a:r>
              <a:rPr lang="en-US" b="1" i="0" dirty="0"/>
              <a:t>communication</a:t>
            </a:r>
          </a:p>
          <a:p>
            <a:pPr algn="l">
              <a:buFont typeface="+mj-lt"/>
              <a:buNone/>
            </a:pPr>
            <a:r>
              <a:rPr lang="en-US" b="0" i="0" dirty="0" err="1"/>
              <a:t>mkfifo</a:t>
            </a:r>
            <a:r>
              <a:rPr lang="en-US" b="0" i="0" dirty="0"/>
              <a:t> /</a:t>
            </a:r>
            <a:r>
              <a:rPr lang="en-US" b="0" i="0" dirty="0" err="1"/>
              <a:t>tmp</a:t>
            </a:r>
            <a:r>
              <a:rPr lang="en-US" b="0" i="0" dirty="0"/>
              <a:t>/</a:t>
            </a:r>
            <a:r>
              <a:rPr lang="en-US" b="0" i="0" dirty="0" err="1"/>
              <a:t>mypipe</a:t>
            </a:r>
            <a:endParaRPr lang="en-US" b="0" i="0" dirty="0"/>
          </a:p>
          <a:p>
            <a:pPr algn="l">
              <a:buFont typeface="+mj-lt"/>
              <a:buNone/>
            </a:pPr>
            <a:r>
              <a:rPr lang="en-US" b="0" i="0" dirty="0"/>
              <a:t>echo "Sending data to the pipe..."</a:t>
            </a:r>
          </a:p>
          <a:p>
            <a:pPr algn="l">
              <a:buFont typeface="+mj-lt"/>
              <a:buNone/>
            </a:pPr>
            <a:r>
              <a:rPr lang="en-US" b="0" i="0" dirty="0"/>
              <a:t>echo "Hello from Process 1" &gt; /</a:t>
            </a:r>
            <a:r>
              <a:rPr lang="en-US" b="0" i="0" dirty="0" err="1"/>
              <a:t>tmp</a:t>
            </a:r>
            <a:r>
              <a:rPr lang="en-US" b="0" i="0" dirty="0"/>
              <a:t>/</a:t>
            </a:r>
            <a:r>
              <a:rPr lang="en-US" b="0" i="0" dirty="0" err="1"/>
              <a:t>mypipe</a:t>
            </a:r>
            <a:r>
              <a:rPr lang="en-US" b="0" i="0" dirty="0"/>
              <a:t> &amp;</a:t>
            </a:r>
          </a:p>
          <a:p>
            <a:pPr algn="l">
              <a:buFont typeface="+mj-lt"/>
              <a:buNone/>
            </a:pPr>
            <a:r>
              <a:rPr lang="en-US" b="0" i="0" dirty="0"/>
              <a:t>echo "Reading data from the pipe..."</a:t>
            </a:r>
          </a:p>
          <a:p>
            <a:pPr algn="l">
              <a:buFont typeface="+mj-lt"/>
              <a:buNone/>
            </a:pPr>
            <a:r>
              <a:rPr lang="en-US" b="0" i="0" dirty="0"/>
              <a:t>cat /</a:t>
            </a:r>
            <a:r>
              <a:rPr lang="en-US" b="0" i="0" dirty="0" err="1"/>
              <a:t>tmp</a:t>
            </a:r>
            <a:r>
              <a:rPr lang="en-US" b="0" i="0" dirty="0"/>
              <a:t>/</a:t>
            </a:r>
            <a:r>
              <a:rPr lang="en-US" b="0" i="0" dirty="0" err="1"/>
              <a:t>mypipe</a:t>
            </a:r>
            <a:endParaRPr lang="en-US" b="0" i="0" dirty="0"/>
          </a:p>
          <a:p>
            <a:pPr algn="l">
              <a:buFont typeface="+mj-lt"/>
              <a:buNone/>
            </a:pPr>
            <a:r>
              <a:rPr lang="en-US" b="0" i="0" dirty="0"/>
              <a:t>rm /</a:t>
            </a:r>
            <a:r>
              <a:rPr lang="en-US" b="0" i="0" dirty="0" err="1"/>
              <a:t>tmp</a:t>
            </a:r>
            <a:r>
              <a:rPr lang="en-US" b="0" i="0" dirty="0"/>
              <a:t>/</a:t>
            </a:r>
            <a:r>
              <a:rPr lang="en-US" b="0" i="0" dirty="0" err="1"/>
              <a:t>mypipe</a:t>
            </a:r>
            <a:endParaRPr lang="en-US" b="0" i="0" dirty="0"/>
          </a:p>
          <a:p>
            <a:pPr algn="l">
              <a:buFont typeface="+mj-lt"/>
              <a:buNone/>
            </a:pPr>
            <a:endParaRPr lang="en-US" b="0" i="0" dirty="0"/>
          </a:p>
          <a:p>
            <a:pPr algn="l">
              <a:buFont typeface="+mj-lt"/>
              <a:buNone/>
            </a:pPr>
            <a:endParaRPr lang="en-US" b="0" i="0" dirty="0"/>
          </a:p>
        </p:txBody>
      </p:sp>
      <p:sp>
        <p:nvSpPr>
          <p:cNvPr id="4" name="Slide Number Placeholder 3"/>
          <p:cNvSpPr>
            <a:spLocks noGrp="1"/>
          </p:cNvSpPr>
          <p:nvPr>
            <p:ph type="sldNum" sz="quarter" idx="5"/>
          </p:nvPr>
        </p:nvSpPr>
        <p:spPr/>
        <p:txBody>
          <a:bodyPr/>
          <a:lstStyle/>
          <a:p>
            <a:fld id="{39C63B49-98DF-4305-9CB8-4E44D503B801}" type="slidenum">
              <a:rPr lang="en-US" smtClean="0"/>
              <a:t>12</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2248125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Explain that process scheduling is like an organizer for CPU tasks, ensuring every process gets attention from the processor.</a:t>
            </a:r>
          </a:p>
          <a:p>
            <a:pPr algn="l">
              <a:buFont typeface="+mj-lt"/>
              <a:buNone/>
            </a:pPr>
            <a:endParaRPr lang="en-US" b="1" i="0" dirty="0">
              <a:solidFill>
                <a:srgbClr val="374151"/>
              </a:solidFill>
              <a:effectLst/>
              <a:latin typeface="Söhne"/>
            </a:endParaRPr>
          </a:p>
          <a:p>
            <a:pPr algn="l">
              <a:buFont typeface="+mj-lt"/>
              <a:buNone/>
            </a:pPr>
            <a:endParaRPr lang="en-US" b="1" i="0" dirty="0">
              <a:solidFill>
                <a:srgbClr val="374151"/>
              </a:solidFill>
              <a:effectLst/>
              <a:latin typeface="Söhne"/>
            </a:endParaRPr>
          </a:p>
          <a:p>
            <a:pPr algn="l">
              <a:buFont typeface="+mj-lt"/>
              <a:buNone/>
            </a:pPr>
            <a:r>
              <a:rPr lang="en-US" b="0" i="1" dirty="0"/>
              <a:t>Bash Example:</a:t>
            </a:r>
          </a:p>
          <a:p>
            <a:pPr algn="l">
              <a:buFont typeface="+mj-lt"/>
              <a:buNone/>
            </a:pPr>
            <a:endParaRPr lang="en-US" b="0" i="1" dirty="0"/>
          </a:p>
          <a:p>
            <a:pPr algn="l">
              <a:buFont typeface="+mj-lt"/>
              <a:buNone/>
            </a:pPr>
            <a:r>
              <a:rPr lang="en-US" b="0" i="0" dirty="0"/>
              <a:t>#Bash Shell Example: N/A for the introductory slide</a:t>
            </a:r>
          </a:p>
        </p:txBody>
      </p:sp>
      <p:sp>
        <p:nvSpPr>
          <p:cNvPr id="4" name="Slide Number Placeholder 3"/>
          <p:cNvSpPr>
            <a:spLocks noGrp="1"/>
          </p:cNvSpPr>
          <p:nvPr>
            <p:ph type="sldNum" sz="quarter" idx="5"/>
          </p:nvPr>
        </p:nvSpPr>
        <p:spPr/>
        <p:txBody>
          <a:bodyPr/>
          <a:lstStyle/>
          <a:p>
            <a:fld id="{39C63B49-98DF-4305-9CB8-4E44D503B801}" type="slidenum">
              <a:rPr lang="en-US" smtClean="0"/>
              <a:t>13</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5581194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Discuss how FCFS is like customers lining up; first to arrive, first to be served.</a:t>
            </a:r>
          </a:p>
          <a:p>
            <a:pPr algn="l">
              <a:buFont typeface="+mj-lt"/>
              <a:buNone/>
            </a:pPr>
            <a:endParaRPr lang="en-US" b="1" i="0" dirty="0">
              <a:solidFill>
                <a:srgbClr val="374151"/>
              </a:solidFill>
              <a:effectLst/>
              <a:latin typeface="Söhne"/>
            </a:endParaRPr>
          </a:p>
          <a:p>
            <a:pPr algn="l">
              <a:buFont typeface="+mj-lt"/>
              <a:buNone/>
            </a:pPr>
            <a:endParaRPr lang="en-US" b="0" i="1" dirty="0"/>
          </a:p>
          <a:p>
            <a:pPr algn="l">
              <a:buFont typeface="+mj-lt"/>
              <a:buNone/>
            </a:pPr>
            <a:r>
              <a:rPr lang="en-US" b="0" i="0" dirty="0"/>
              <a:t>Bash Shell Example: </a:t>
            </a:r>
          </a:p>
          <a:p>
            <a:pPr algn="l">
              <a:buFont typeface="+mj-lt"/>
              <a:buNone/>
            </a:pPr>
            <a:endParaRPr lang="en-US" b="0" i="0" dirty="0"/>
          </a:p>
          <a:p>
            <a:pPr algn="l">
              <a:buFont typeface="+mj-lt"/>
              <a:buNone/>
            </a:pPr>
            <a:r>
              <a:rPr lang="en-US" b="0" i="0" dirty="0"/>
              <a:t># Sequential execution mimicking FCFS</a:t>
            </a:r>
          </a:p>
          <a:p>
            <a:pPr algn="l">
              <a:buFont typeface="+mj-lt"/>
              <a:buNone/>
            </a:pPr>
            <a:r>
              <a:rPr lang="en-US" b="0" i="0" dirty="0"/>
              <a:t>echo "Starting Task 1"</a:t>
            </a:r>
          </a:p>
          <a:p>
            <a:pPr algn="l">
              <a:buFont typeface="+mj-lt"/>
              <a:buNone/>
            </a:pPr>
            <a:r>
              <a:rPr lang="en-US" b="0" i="0" dirty="0"/>
              <a:t>sleep 2 &amp; # Simulates a short task</a:t>
            </a:r>
          </a:p>
          <a:p>
            <a:pPr algn="l">
              <a:buFont typeface="+mj-lt"/>
              <a:buNone/>
            </a:pPr>
            <a:r>
              <a:rPr lang="en-US" b="0" i="0" dirty="0"/>
              <a:t>echo "Starting Task 2"</a:t>
            </a:r>
          </a:p>
          <a:p>
            <a:pPr algn="l">
              <a:buFont typeface="+mj-lt"/>
              <a:buNone/>
            </a:pPr>
            <a:r>
              <a:rPr lang="en-US" b="0" i="0" dirty="0"/>
              <a:t>sleep 10 &amp; # Simulates a longer task</a:t>
            </a:r>
          </a:p>
          <a:p>
            <a:pPr algn="l">
              <a:buFont typeface="+mj-lt"/>
              <a:buNone/>
            </a:pPr>
            <a:r>
              <a:rPr lang="en-US" b="0" i="0" dirty="0"/>
              <a:t># Task 1 and Task 2 start in order they were called</a:t>
            </a:r>
          </a:p>
          <a:p>
            <a:pPr algn="l">
              <a:buFont typeface="+mj-lt"/>
              <a:buNone/>
            </a:pPr>
            <a:endParaRPr lang="en-US" b="0" i="0" dirty="0"/>
          </a:p>
        </p:txBody>
      </p:sp>
      <p:sp>
        <p:nvSpPr>
          <p:cNvPr id="4" name="Slide Number Placeholder 3"/>
          <p:cNvSpPr>
            <a:spLocks noGrp="1"/>
          </p:cNvSpPr>
          <p:nvPr>
            <p:ph type="sldNum" sz="quarter" idx="5"/>
          </p:nvPr>
        </p:nvSpPr>
        <p:spPr/>
        <p:txBody>
          <a:bodyPr/>
          <a:lstStyle/>
          <a:p>
            <a:fld id="{39C63B49-98DF-4305-9CB8-4E44D503B801}" type="slidenum">
              <a:rPr lang="en-US" smtClean="0"/>
              <a:t>14</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24062317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Compare SJF to a quick-service scenario: shorter tasks (like making a coffee) are prioritized over longer ones (like baking a cake).</a:t>
            </a:r>
          </a:p>
          <a:p>
            <a:pPr algn="l">
              <a:buFont typeface="+mj-lt"/>
              <a:buNone/>
            </a:pPr>
            <a:endParaRPr lang="en-US" b="0" i="1" dirty="0"/>
          </a:p>
          <a:p>
            <a:pPr algn="l">
              <a:buFont typeface="+mj-lt"/>
              <a:buNone/>
            </a:pPr>
            <a:r>
              <a:rPr lang="en-US" b="0" i="0" dirty="0"/>
              <a:t>Bash Shell Example: Not directly applicable, but conceptually similar to sorting tasks by duration and executing them sequentially.</a:t>
            </a:r>
          </a:p>
          <a:p>
            <a:pPr algn="l">
              <a:buFont typeface="+mj-lt"/>
              <a:buNone/>
            </a:pPr>
            <a:endParaRPr lang="en-US" b="0" i="0" dirty="0"/>
          </a:p>
          <a:p>
            <a:pPr algn="l">
              <a:buFont typeface="+mj-lt"/>
              <a:buNone/>
            </a:pPr>
            <a:r>
              <a:rPr lang="en-US" b="0" i="0" dirty="0"/>
              <a:t># Theoretical discussion; practical implementation in bash limited.</a:t>
            </a:r>
          </a:p>
        </p:txBody>
      </p:sp>
      <p:sp>
        <p:nvSpPr>
          <p:cNvPr id="4" name="Slide Number Placeholder 3"/>
          <p:cNvSpPr>
            <a:spLocks noGrp="1"/>
          </p:cNvSpPr>
          <p:nvPr>
            <p:ph type="sldNum" sz="quarter" idx="5"/>
          </p:nvPr>
        </p:nvSpPr>
        <p:spPr/>
        <p:txBody>
          <a:bodyPr/>
          <a:lstStyle/>
          <a:p>
            <a:fld id="{39C63B49-98DF-4305-9CB8-4E44D503B801}" type="slidenum">
              <a:rPr lang="en-US" smtClean="0"/>
              <a:t>15</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21724997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Liken RR to a timer that ensures everyone gets a fair turn, like in a board game.</a:t>
            </a:r>
          </a:p>
          <a:p>
            <a:pPr algn="l">
              <a:buFont typeface="+mj-lt"/>
              <a:buNone/>
            </a:pPr>
            <a:endParaRPr lang="en-US" b="0" i="1" dirty="0"/>
          </a:p>
          <a:p>
            <a:pPr algn="l">
              <a:buFont typeface="+mj-lt"/>
              <a:buNone/>
            </a:pPr>
            <a:r>
              <a:rPr lang="en-US" b="0" i="0" dirty="0"/>
              <a:t>Bash Shell Example: Simulated by cycling through a set of background tasks using wait and kill -STOP/-CONT to pause and resume processes</a:t>
            </a:r>
          </a:p>
          <a:p>
            <a:pPr algn="l">
              <a:buFont typeface="+mj-lt"/>
              <a:buNone/>
            </a:pPr>
            <a:endParaRPr lang="en-US" b="0" i="0" dirty="0"/>
          </a:p>
          <a:p>
            <a:pPr algn="l">
              <a:buFont typeface="+mj-lt"/>
              <a:buNone/>
            </a:pPr>
            <a:r>
              <a:rPr lang="en-US" b="0" i="0" dirty="0"/>
              <a:t># Demonstrate RR with background tasks</a:t>
            </a:r>
          </a:p>
          <a:p>
            <a:pPr algn="l">
              <a:buFont typeface="+mj-lt"/>
              <a:buNone/>
            </a:pPr>
            <a:r>
              <a:rPr lang="en-US" b="0" i="0" dirty="0"/>
              <a:t>for </a:t>
            </a:r>
            <a:r>
              <a:rPr lang="en-US" b="0" i="0" dirty="0" err="1"/>
              <a:t>i</a:t>
            </a:r>
            <a:r>
              <a:rPr lang="en-US" b="0" i="0" dirty="0"/>
              <a:t> in {1..5}; do</a:t>
            </a:r>
          </a:p>
          <a:p>
            <a:pPr algn="l">
              <a:buFont typeface="+mj-lt"/>
              <a:buNone/>
            </a:pPr>
            <a:r>
              <a:rPr lang="en-US" b="0" i="0" dirty="0"/>
              <a:t>  echo "Starting process $</a:t>
            </a:r>
            <a:r>
              <a:rPr lang="en-US" b="0" i="0" dirty="0" err="1"/>
              <a:t>i</a:t>
            </a:r>
            <a:r>
              <a:rPr lang="en-US" b="0" i="0" dirty="0"/>
              <a:t>"</a:t>
            </a:r>
          </a:p>
          <a:p>
            <a:pPr algn="l">
              <a:buFont typeface="+mj-lt"/>
              <a:buNone/>
            </a:pPr>
            <a:r>
              <a:rPr lang="en-US" b="0" i="0" dirty="0"/>
              <a:t>  sleep 5 &amp; # Each process gets a fixed time (like a time slice)</a:t>
            </a:r>
          </a:p>
          <a:p>
            <a:pPr algn="l">
              <a:buFont typeface="+mj-lt"/>
              <a:buNone/>
            </a:pPr>
            <a:r>
              <a:rPr lang="en-US" b="0" i="0" dirty="0"/>
              <a:t>  # In a real scenario, after its time, it moves to the end of the queue</a:t>
            </a:r>
          </a:p>
          <a:p>
            <a:pPr algn="l">
              <a:buFont typeface="+mj-lt"/>
              <a:buNone/>
            </a:pPr>
            <a:r>
              <a:rPr lang="en-US" b="0" i="0" dirty="0"/>
              <a:t>done</a:t>
            </a:r>
          </a:p>
        </p:txBody>
      </p:sp>
      <p:sp>
        <p:nvSpPr>
          <p:cNvPr id="4" name="Slide Number Placeholder 3"/>
          <p:cNvSpPr>
            <a:spLocks noGrp="1"/>
          </p:cNvSpPr>
          <p:nvPr>
            <p:ph type="sldNum" sz="quarter" idx="5"/>
          </p:nvPr>
        </p:nvSpPr>
        <p:spPr/>
        <p:txBody>
          <a:bodyPr/>
          <a:lstStyle/>
          <a:p>
            <a:fld id="{39C63B49-98DF-4305-9CB8-4E44D503B801}" type="slidenum">
              <a:rPr lang="en-US" smtClean="0"/>
              <a:t>16</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986453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Compare it to a hospital triage where critical cases are handled first.</a:t>
            </a:r>
          </a:p>
          <a:p>
            <a:pPr algn="l">
              <a:buFont typeface="+mj-lt"/>
              <a:buNone/>
            </a:pPr>
            <a:endParaRPr lang="en-US" b="0" i="1" dirty="0"/>
          </a:p>
          <a:p>
            <a:pPr algn="l">
              <a:buFont typeface="+mj-lt"/>
              <a:buNone/>
            </a:pPr>
            <a:r>
              <a:rPr lang="en-US" b="0" i="0" dirty="0"/>
              <a:t>Bash Shell Example: Using </a:t>
            </a:r>
            <a:r>
              <a:rPr lang="en-US" b="1" i="0" dirty="0"/>
              <a:t>nice</a:t>
            </a:r>
            <a:r>
              <a:rPr lang="en-US" b="0" i="0" dirty="0"/>
              <a:t> and </a:t>
            </a:r>
            <a:r>
              <a:rPr lang="en-US" b="1" i="0" dirty="0"/>
              <a:t>renice</a:t>
            </a:r>
            <a:r>
              <a:rPr lang="en-US" b="0" i="0" dirty="0"/>
              <a:t> commands to adjust process priorities</a:t>
            </a:r>
          </a:p>
          <a:p>
            <a:pPr algn="l">
              <a:buFont typeface="+mj-lt"/>
              <a:buNone/>
            </a:pPr>
            <a:endParaRPr lang="en-US" b="0" i="0" dirty="0"/>
          </a:p>
          <a:p>
            <a:pPr algn="l">
              <a:buFont typeface="+mj-lt"/>
              <a:buNone/>
            </a:pPr>
            <a:r>
              <a:rPr lang="en-US" b="0" i="0" dirty="0"/>
              <a:t># Using 'nice' to set process priority</a:t>
            </a:r>
          </a:p>
          <a:p>
            <a:pPr algn="l">
              <a:buFont typeface="+mj-lt"/>
              <a:buNone/>
            </a:pPr>
            <a:r>
              <a:rPr lang="en-US" b="0" i="0" dirty="0"/>
              <a:t>echo "Starting a high-priority task"</a:t>
            </a:r>
          </a:p>
          <a:p>
            <a:pPr algn="l">
              <a:buFont typeface="+mj-lt"/>
              <a:buNone/>
            </a:pPr>
            <a:r>
              <a:rPr lang="en-US" b="0" i="0" dirty="0"/>
              <a:t>nice -n -5 </a:t>
            </a:r>
            <a:r>
              <a:rPr lang="en-US" b="0" i="0" dirty="0" err="1"/>
              <a:t>some_high_priority_task</a:t>
            </a:r>
            <a:r>
              <a:rPr lang="en-US" b="0" i="0" dirty="0"/>
              <a:t> &amp;</a:t>
            </a:r>
          </a:p>
          <a:p>
            <a:pPr algn="l">
              <a:buFont typeface="+mj-lt"/>
              <a:buNone/>
            </a:pPr>
            <a:r>
              <a:rPr lang="en-US" b="0" i="0" dirty="0"/>
              <a:t>echo "Starting a low-priority task"</a:t>
            </a:r>
          </a:p>
          <a:p>
            <a:pPr algn="l">
              <a:buFont typeface="+mj-lt"/>
              <a:buNone/>
            </a:pPr>
            <a:r>
              <a:rPr lang="en-US" b="0" i="0" dirty="0"/>
              <a:t>nice -n 10 </a:t>
            </a:r>
            <a:r>
              <a:rPr lang="en-US" b="0" i="0" dirty="0" err="1"/>
              <a:t>some_low_priority_task</a:t>
            </a:r>
            <a:r>
              <a:rPr lang="en-US" b="0" i="0" dirty="0"/>
              <a:t> &amp;</a:t>
            </a:r>
          </a:p>
          <a:p>
            <a:pPr algn="l">
              <a:buFont typeface="+mj-lt"/>
              <a:buNone/>
            </a:pPr>
            <a:r>
              <a:rPr lang="en-US" b="0" i="0" dirty="0"/>
              <a:t># This sets the priority for the processes (-5 is high priority, 10 is low)</a:t>
            </a:r>
          </a:p>
        </p:txBody>
      </p:sp>
      <p:sp>
        <p:nvSpPr>
          <p:cNvPr id="4" name="Slide Number Placeholder 3"/>
          <p:cNvSpPr>
            <a:spLocks noGrp="1"/>
          </p:cNvSpPr>
          <p:nvPr>
            <p:ph type="sldNum" sz="quarter" idx="5"/>
          </p:nvPr>
        </p:nvSpPr>
        <p:spPr/>
        <p:txBody>
          <a:bodyPr/>
          <a:lstStyle/>
          <a:p>
            <a:fld id="{39C63B49-98DF-4305-9CB8-4E44D503B801}" type="slidenum">
              <a:rPr lang="en-US" smtClean="0"/>
              <a:t>17</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605931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Illustrate MLFQ as a smart organizer that learns which tasks need more immediate attention over time.</a:t>
            </a:r>
          </a:p>
          <a:p>
            <a:pPr algn="l">
              <a:buFont typeface="+mj-lt"/>
              <a:buNone/>
            </a:pPr>
            <a:endParaRPr lang="en-US" b="0" i="1" dirty="0"/>
          </a:p>
          <a:p>
            <a:pPr algn="l">
              <a:buFont typeface="+mj-lt"/>
              <a:buNone/>
            </a:pPr>
            <a:r>
              <a:rPr lang="en-US" b="0" i="0" dirty="0"/>
              <a:t>Bash Shell Example: Conceptually, managing a set of processes with varied priorities and adjusting their execution order based on observed behavior.</a:t>
            </a:r>
          </a:p>
          <a:p>
            <a:pPr algn="l">
              <a:buFont typeface="+mj-lt"/>
              <a:buNone/>
            </a:pPr>
            <a:endParaRPr lang="en-US" b="0" i="0" dirty="0"/>
          </a:p>
          <a:p>
            <a:pPr algn="l">
              <a:buFont typeface="+mj-lt"/>
              <a:buNone/>
            </a:pPr>
            <a:r>
              <a:rPr lang="en-US" b="0" i="0" dirty="0"/>
              <a:t># Conceptual; practical bash example limited.</a:t>
            </a:r>
          </a:p>
        </p:txBody>
      </p:sp>
      <p:sp>
        <p:nvSpPr>
          <p:cNvPr id="4" name="Slide Number Placeholder 3"/>
          <p:cNvSpPr>
            <a:spLocks noGrp="1"/>
          </p:cNvSpPr>
          <p:nvPr>
            <p:ph type="sldNum" sz="quarter" idx="5"/>
          </p:nvPr>
        </p:nvSpPr>
        <p:spPr/>
        <p:txBody>
          <a:bodyPr/>
          <a:lstStyle/>
          <a:p>
            <a:fld id="{39C63B49-98DF-4305-9CB8-4E44D503B801}" type="slidenum">
              <a:rPr lang="en-US" smtClean="0"/>
              <a:t>18</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926844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Encourage thinking of these simulations as experiments to observe how different scheduling affects system performance.</a:t>
            </a:r>
          </a:p>
          <a:p>
            <a:pPr algn="l">
              <a:buFont typeface="+mj-lt"/>
              <a:buNone/>
            </a:pPr>
            <a:endParaRPr lang="en-US" b="0" i="1" dirty="0"/>
          </a:p>
          <a:p>
            <a:pPr algn="l">
              <a:buFont typeface="+mj-lt"/>
              <a:buNone/>
            </a:pPr>
            <a:r>
              <a:rPr lang="en-US" b="0" i="0" dirty="0"/>
              <a:t>Bash Shell Example: </a:t>
            </a:r>
          </a:p>
          <a:p>
            <a:pPr algn="l">
              <a:buFont typeface="+mj-lt"/>
              <a:buNone/>
            </a:pPr>
            <a:endParaRPr lang="en-US" b="0" i="0" dirty="0"/>
          </a:p>
          <a:p>
            <a:pPr algn="l">
              <a:buFont typeface="+mj-lt"/>
              <a:buNone/>
            </a:pPr>
            <a:r>
              <a:rPr lang="en-US" b="0" i="0" dirty="0"/>
              <a:t># Simulate various scheduling scenarios</a:t>
            </a:r>
          </a:p>
          <a:p>
            <a:pPr algn="l">
              <a:buFont typeface="+mj-lt"/>
              <a:buNone/>
            </a:pPr>
            <a:r>
              <a:rPr lang="en-US" b="0" i="0" dirty="0"/>
              <a:t>echo "Simulating different process schedules..."</a:t>
            </a:r>
          </a:p>
          <a:p>
            <a:pPr algn="l">
              <a:buFont typeface="+mj-lt"/>
              <a:buNone/>
            </a:pPr>
            <a:r>
              <a:rPr lang="en-US" b="0" i="0" dirty="0"/>
              <a:t>for process in {1..5}; do</a:t>
            </a:r>
          </a:p>
          <a:p>
            <a:pPr algn="l">
              <a:buFont typeface="+mj-lt"/>
              <a:buNone/>
            </a:pPr>
            <a:r>
              <a:rPr lang="en-US" b="0" i="0" dirty="0"/>
              <a:t>  </a:t>
            </a:r>
            <a:r>
              <a:rPr lang="en-US" b="0" i="0" dirty="0" err="1"/>
              <a:t>simulated_task</a:t>
            </a:r>
            <a:r>
              <a:rPr lang="en-US" b="0" i="0" dirty="0"/>
              <a:t> &amp;</a:t>
            </a:r>
          </a:p>
          <a:p>
            <a:pPr algn="l">
              <a:buFont typeface="+mj-lt"/>
              <a:buNone/>
            </a:pPr>
            <a:r>
              <a:rPr lang="en-US" b="0" i="0" dirty="0"/>
              <a:t>  # Modify the task's behavior or priority to demonstrate different algorithms</a:t>
            </a:r>
          </a:p>
          <a:p>
            <a:pPr algn="l">
              <a:buFont typeface="+mj-lt"/>
              <a:buNone/>
            </a:pPr>
            <a:r>
              <a:rPr lang="en-US" b="0" i="0" dirty="0"/>
              <a:t>done</a:t>
            </a:r>
          </a:p>
        </p:txBody>
      </p:sp>
      <p:sp>
        <p:nvSpPr>
          <p:cNvPr id="4" name="Slide Number Placeholder 3"/>
          <p:cNvSpPr>
            <a:spLocks noGrp="1"/>
          </p:cNvSpPr>
          <p:nvPr>
            <p:ph type="sldNum" sz="quarter" idx="5"/>
          </p:nvPr>
        </p:nvSpPr>
        <p:spPr/>
        <p:txBody>
          <a:bodyPr/>
          <a:lstStyle/>
          <a:p>
            <a:fld id="{39C63B49-98DF-4305-9CB8-4E44D503B801}" type="slidenum">
              <a:rPr lang="en-US" smtClean="0"/>
              <a:t>19</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9476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Processes:</a:t>
            </a:r>
            <a:r>
              <a:rPr lang="en-US" dirty="0"/>
              <a:t> These are active entities in an operating system, essentially representing programs in execution. They are the fundamental units through which operating systems allocate resources and manage execution. Each process has its memory space, data, and state of execution.</a:t>
            </a:r>
          </a:p>
          <a:p>
            <a:endParaRPr lang="en-US" dirty="0"/>
          </a:p>
          <a:p>
            <a:r>
              <a:rPr lang="en-US" b="1" dirty="0"/>
              <a:t>•Processors: </a:t>
            </a:r>
            <a:r>
              <a:rPr lang="en-US" dirty="0"/>
              <a:t>These are the physical units of computation, typically, CPUs (Central Processing Units), that execute the instructions of a process. Processors are responsible for carrying out computational tasks, making decisions, and executing program instructions.</a:t>
            </a:r>
          </a:p>
          <a:p>
            <a:endParaRPr lang="en-US" dirty="0"/>
          </a:p>
        </p:txBody>
      </p:sp>
      <p:sp>
        <p:nvSpPr>
          <p:cNvPr id="4" name="Slide Number Placeholder 3"/>
          <p:cNvSpPr>
            <a:spLocks noGrp="1"/>
          </p:cNvSpPr>
          <p:nvPr>
            <p:ph type="sldNum" sz="quarter" idx="5"/>
          </p:nvPr>
        </p:nvSpPr>
        <p:spPr/>
        <p:txBody>
          <a:bodyPr/>
          <a:lstStyle/>
          <a:p>
            <a:fld id="{39C63B49-98DF-4305-9CB8-4E44D503B801}" type="slidenum">
              <a:rPr lang="en-US" smtClean="0"/>
              <a:t>2</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329408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Discuss each command's role in managing processes, likening them to tools in a toolkit for system administrators.</a:t>
            </a:r>
          </a:p>
          <a:p>
            <a:pPr algn="l">
              <a:buFont typeface="+mj-lt"/>
              <a:buNone/>
            </a:pPr>
            <a:endParaRPr lang="en-US" b="0" i="1" dirty="0"/>
          </a:p>
          <a:p>
            <a:pPr algn="l">
              <a:buFont typeface="+mj-lt"/>
              <a:buNone/>
            </a:pPr>
            <a:r>
              <a:rPr lang="en-US" b="0" i="0" dirty="0"/>
              <a:t>Bash Shell Example: </a:t>
            </a:r>
          </a:p>
          <a:p>
            <a:pPr algn="l">
              <a:buFont typeface="+mj-lt"/>
              <a:buNone/>
            </a:pPr>
            <a:endParaRPr lang="en-US" b="0" i="0" dirty="0"/>
          </a:p>
          <a:p>
            <a:pPr algn="l">
              <a:buFont typeface="+mj-lt"/>
              <a:buNone/>
            </a:pPr>
            <a:r>
              <a:rPr lang="en-US" b="0" i="0" dirty="0"/>
              <a:t># Showcasing different commands</a:t>
            </a:r>
          </a:p>
          <a:p>
            <a:pPr algn="l">
              <a:buFont typeface="+mj-lt"/>
              <a:buNone/>
            </a:pPr>
            <a:endParaRPr lang="en-US" b="0" i="0" dirty="0"/>
          </a:p>
          <a:p>
            <a:pPr algn="l">
              <a:buFont typeface="+mj-lt"/>
              <a:buNone/>
            </a:pPr>
            <a:r>
              <a:rPr lang="en-US" b="0" i="0" dirty="0"/>
              <a:t>jobs  </a:t>
            </a:r>
          </a:p>
          <a:p>
            <a:pPr algn="l">
              <a:buFont typeface="+mj-lt"/>
              <a:buNone/>
            </a:pPr>
            <a:r>
              <a:rPr lang="en-US" b="0" i="0" dirty="0"/>
              <a:t># Lists background processes</a:t>
            </a:r>
          </a:p>
          <a:p>
            <a:pPr algn="l">
              <a:buFont typeface="+mj-lt"/>
              <a:buNone/>
            </a:pPr>
            <a:r>
              <a:rPr lang="en-US" b="1" i="0" dirty="0" err="1"/>
              <a:t>fg</a:t>
            </a:r>
            <a:r>
              <a:rPr lang="en-US" b="1" i="0" dirty="0"/>
              <a:t> %1 </a:t>
            </a:r>
          </a:p>
          <a:p>
            <a:pPr algn="l">
              <a:buFont typeface="+mj-lt"/>
              <a:buNone/>
            </a:pPr>
            <a:r>
              <a:rPr lang="en-US" b="0" i="0" dirty="0"/>
              <a:t># Foregrounds the first job</a:t>
            </a:r>
          </a:p>
          <a:p>
            <a:pPr algn="l">
              <a:buFont typeface="+mj-lt"/>
              <a:buNone/>
            </a:pPr>
            <a:r>
              <a:rPr lang="en-US" b="1" i="0" dirty="0" err="1"/>
              <a:t>bg</a:t>
            </a:r>
            <a:r>
              <a:rPr lang="en-US" b="1" i="0" dirty="0"/>
              <a:t> %1 </a:t>
            </a:r>
          </a:p>
          <a:p>
            <a:pPr algn="l">
              <a:buFont typeface="+mj-lt"/>
              <a:buNone/>
            </a:pPr>
            <a:r>
              <a:rPr lang="en-US" b="0" i="0" dirty="0"/>
              <a:t># Backgrounds the first job</a:t>
            </a:r>
          </a:p>
          <a:p>
            <a:pPr algn="l">
              <a:buFont typeface="+mj-lt"/>
              <a:buNone/>
            </a:pPr>
            <a:r>
              <a:rPr lang="en-US" b="1" i="0" dirty="0" err="1"/>
              <a:t>pgrep</a:t>
            </a:r>
            <a:r>
              <a:rPr lang="en-US" b="1" i="0" dirty="0"/>
              <a:t> -u root </a:t>
            </a:r>
          </a:p>
          <a:p>
            <a:pPr algn="l">
              <a:buFont typeface="+mj-lt"/>
              <a:buNone/>
            </a:pPr>
            <a:r>
              <a:rPr lang="en-US" b="0" i="0" dirty="0"/>
              <a:t># Finds processes run by root</a:t>
            </a:r>
          </a:p>
          <a:p>
            <a:pPr algn="l">
              <a:buFont typeface="+mj-lt"/>
              <a:buNone/>
            </a:pPr>
            <a:r>
              <a:rPr lang="en-US" b="1" i="0" dirty="0" err="1"/>
              <a:t>pkill</a:t>
            </a:r>
            <a:r>
              <a:rPr lang="en-US" b="1" i="0" dirty="0"/>
              <a:t> -u root </a:t>
            </a:r>
          </a:p>
          <a:p>
            <a:pPr algn="l">
              <a:buFont typeface="+mj-lt"/>
              <a:buNone/>
            </a:pPr>
            <a:r>
              <a:rPr lang="en-US" b="0" i="0" dirty="0"/>
              <a:t># Kills processes run by root</a:t>
            </a:r>
          </a:p>
          <a:p>
            <a:pPr algn="l">
              <a:buFont typeface="+mj-lt"/>
              <a:buNone/>
            </a:pPr>
            <a:r>
              <a:rPr lang="en-US" b="1" i="0" dirty="0" err="1"/>
              <a:t>pstree</a:t>
            </a:r>
            <a:r>
              <a:rPr lang="en-US" b="1" i="0" dirty="0"/>
              <a:t> -p </a:t>
            </a:r>
          </a:p>
          <a:p>
            <a:pPr algn="l">
              <a:buFont typeface="+mj-lt"/>
              <a:buNone/>
            </a:pPr>
            <a:r>
              <a:rPr lang="en-US" b="0" i="0" dirty="0"/>
              <a:t># Shows the process tree with PIDs</a:t>
            </a:r>
          </a:p>
        </p:txBody>
      </p:sp>
      <p:sp>
        <p:nvSpPr>
          <p:cNvPr id="4" name="Slide Number Placeholder 3"/>
          <p:cNvSpPr>
            <a:spLocks noGrp="1"/>
          </p:cNvSpPr>
          <p:nvPr>
            <p:ph type="sldNum" sz="quarter" idx="5"/>
          </p:nvPr>
        </p:nvSpPr>
        <p:spPr/>
        <p:txBody>
          <a:bodyPr/>
          <a:lstStyle/>
          <a:p>
            <a:fld id="{39C63B49-98DF-4305-9CB8-4E44D503B801}" type="slidenum">
              <a:rPr lang="en-US" smtClean="0"/>
              <a:t>20</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2192175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Highlight how parallel processes can enhance system efficiency. No Bash example is needed, focus on the theory..</a:t>
            </a:r>
          </a:p>
          <a:p>
            <a:pPr algn="l">
              <a:buFont typeface="+mj-lt"/>
              <a:buNone/>
            </a:pPr>
            <a:endParaRPr lang="en-US" b="0" i="1" dirty="0"/>
          </a:p>
          <a:p>
            <a:pPr algn="l">
              <a:buFont typeface="+mj-lt"/>
              <a:buNone/>
            </a:pPr>
            <a:r>
              <a:rPr lang="en-US" b="0" i="0" dirty="0"/>
              <a:t>Bash Shell Example: N/A</a:t>
            </a:r>
          </a:p>
          <a:p>
            <a:pPr algn="l">
              <a:buFont typeface="+mj-lt"/>
              <a:buNone/>
            </a:pPr>
            <a:endParaRPr lang="en-US" b="0" i="0" dirty="0"/>
          </a:p>
        </p:txBody>
      </p:sp>
      <p:sp>
        <p:nvSpPr>
          <p:cNvPr id="4" name="Slide Number Placeholder 3"/>
          <p:cNvSpPr>
            <a:spLocks noGrp="1"/>
          </p:cNvSpPr>
          <p:nvPr>
            <p:ph type="sldNum" sz="quarter" idx="5"/>
          </p:nvPr>
        </p:nvSpPr>
        <p:spPr/>
        <p:txBody>
          <a:bodyPr/>
          <a:lstStyle/>
          <a:p>
            <a:fld id="{39C63B49-98DF-4305-9CB8-4E44D503B801}" type="slidenum">
              <a:rPr lang="en-US" smtClean="0"/>
              <a:t>21</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570005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Describe shared memory's speed but caution about race conditions. Explain that while shared files are not direct shared memory, they provide a conceptual understanding.</a:t>
            </a:r>
          </a:p>
          <a:p>
            <a:pPr algn="l">
              <a:buFont typeface="+mj-lt"/>
              <a:buNone/>
            </a:pPr>
            <a:endParaRPr lang="en-US" b="0" i="1" dirty="0"/>
          </a:p>
          <a:p>
            <a:pPr algn="l">
              <a:buFont typeface="+mj-lt"/>
              <a:buNone/>
            </a:pPr>
            <a:r>
              <a:rPr lang="en-US" b="0" i="0" dirty="0"/>
              <a:t>Bash Shell Example:</a:t>
            </a:r>
          </a:p>
          <a:p>
            <a:pPr algn="l">
              <a:buFont typeface="+mj-lt"/>
              <a:buNone/>
            </a:pPr>
            <a:endParaRPr lang="en-US" b="0" i="0" dirty="0"/>
          </a:p>
          <a:p>
            <a:pPr algn="l">
              <a:buFont typeface="+mj-lt"/>
              <a:buNone/>
            </a:pPr>
            <a:r>
              <a:rPr lang="en-US" b="0" i="0" dirty="0"/>
              <a:t># Create a shared file</a:t>
            </a:r>
          </a:p>
          <a:p>
            <a:pPr algn="l">
              <a:buFont typeface="+mj-lt"/>
              <a:buNone/>
            </a:pPr>
            <a:r>
              <a:rPr lang="en-US" b="0" i="0" dirty="0"/>
              <a:t>touch shared_file.txt</a:t>
            </a:r>
          </a:p>
          <a:p>
            <a:pPr algn="l">
              <a:buFont typeface="+mj-lt"/>
              <a:buNone/>
            </a:pPr>
            <a:r>
              <a:rPr lang="en-US" b="0" i="0" dirty="0"/>
              <a:t># Process 1 writes data</a:t>
            </a:r>
          </a:p>
          <a:p>
            <a:pPr algn="l">
              <a:buFont typeface="+mj-lt"/>
              <a:buNone/>
            </a:pPr>
            <a:r>
              <a:rPr lang="en-US" b="0" i="0" dirty="0"/>
              <a:t>echo "Data from Process 1" &gt; shared_file.txt</a:t>
            </a:r>
          </a:p>
          <a:p>
            <a:pPr algn="l">
              <a:buFont typeface="+mj-lt"/>
              <a:buNone/>
            </a:pPr>
            <a:r>
              <a:rPr lang="en-US" b="0" i="0" dirty="0"/>
              <a:t># Process 2 appends data</a:t>
            </a:r>
          </a:p>
          <a:p>
            <a:pPr algn="l">
              <a:buFont typeface="+mj-lt"/>
              <a:buNone/>
            </a:pPr>
            <a:r>
              <a:rPr lang="en-US" b="0" i="0" dirty="0"/>
              <a:t>echo "Data from Process 2" &gt;&gt; shared_file.txt</a:t>
            </a:r>
          </a:p>
          <a:p>
            <a:pPr algn="l">
              <a:buFont typeface="+mj-lt"/>
              <a:buNone/>
            </a:pPr>
            <a:endParaRPr lang="en-US" b="0" i="0" dirty="0"/>
          </a:p>
          <a:p>
            <a:pPr algn="l">
              <a:buFont typeface="+mj-lt"/>
              <a:buNone/>
            </a:pPr>
            <a:r>
              <a:rPr lang="en-US" b="0" i="0" strike="sngStrike" dirty="0"/>
              <a:t>Example in C: Using </a:t>
            </a:r>
            <a:r>
              <a:rPr lang="en-US" b="0" i="0" strike="sngStrike" dirty="0" err="1"/>
              <a:t>mmap</a:t>
            </a:r>
            <a:r>
              <a:rPr lang="en-US" b="0" i="0" strike="sngStrike" dirty="0"/>
              <a:t> for mapping shared memory, coupled with </a:t>
            </a:r>
            <a:r>
              <a:rPr lang="en-US" b="0" i="0" strike="sngStrike" dirty="0" err="1"/>
              <a:t>msync</a:t>
            </a:r>
            <a:r>
              <a:rPr lang="en-US" b="0" i="0" strike="sngStrike" dirty="0"/>
              <a:t> for synchronization. Implementing locks or semaphores to avoid data corruption</a:t>
            </a:r>
          </a:p>
          <a:p>
            <a:pPr algn="l">
              <a:buFont typeface="+mj-lt"/>
              <a:buNone/>
            </a:pPr>
            <a:endParaRPr lang="en-US" b="0" i="0" dirty="0"/>
          </a:p>
        </p:txBody>
      </p:sp>
      <p:sp>
        <p:nvSpPr>
          <p:cNvPr id="4" name="Slide Number Placeholder 3"/>
          <p:cNvSpPr>
            <a:spLocks noGrp="1"/>
          </p:cNvSpPr>
          <p:nvPr>
            <p:ph type="sldNum" sz="quarter" idx="5"/>
          </p:nvPr>
        </p:nvSpPr>
        <p:spPr/>
        <p:txBody>
          <a:bodyPr/>
          <a:lstStyle/>
          <a:p>
            <a:fld id="{39C63B49-98DF-4305-9CB8-4E44D503B801}" type="slidenum">
              <a:rPr lang="en-US" smtClean="0"/>
              <a:t>22</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577052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Illustrate message passing's adaptability for distributed systems. Discuss the overhead involved and how named pipes in Bash simulate this concept..</a:t>
            </a:r>
          </a:p>
          <a:p>
            <a:pPr algn="l">
              <a:buFont typeface="+mj-lt"/>
              <a:buNone/>
            </a:pPr>
            <a:endParaRPr lang="en-US" b="0" i="1" dirty="0"/>
          </a:p>
          <a:p>
            <a:pPr algn="l">
              <a:buFont typeface="+mj-lt"/>
              <a:buNone/>
            </a:pPr>
            <a:r>
              <a:rPr lang="en-US" b="0" i="0" dirty="0"/>
              <a:t>Bash Shell Example: Employing </a:t>
            </a:r>
            <a:r>
              <a:rPr lang="en-US" b="0" i="0" dirty="0" err="1"/>
              <a:t>mkfifo</a:t>
            </a:r>
            <a:r>
              <a:rPr lang="en-US" b="0" i="0" dirty="0"/>
              <a:t> for creating named pipes, and echo/read for message exchange</a:t>
            </a:r>
          </a:p>
          <a:p>
            <a:pPr algn="l">
              <a:buFont typeface="+mj-lt"/>
              <a:buNone/>
            </a:pPr>
            <a:endParaRPr lang="en-US" b="0" i="0" dirty="0"/>
          </a:p>
          <a:p>
            <a:pPr algn="l">
              <a:buFont typeface="+mj-lt"/>
              <a:buNone/>
            </a:pPr>
            <a:r>
              <a:rPr lang="en-US" b="0" i="0" dirty="0"/>
              <a:t># Creating a named pipe</a:t>
            </a:r>
          </a:p>
          <a:p>
            <a:pPr algn="l">
              <a:buFont typeface="+mj-lt"/>
              <a:buNone/>
            </a:pPr>
            <a:r>
              <a:rPr lang="en-US" b="0" i="0" dirty="0" err="1"/>
              <a:t>mkfifo</a:t>
            </a:r>
            <a:r>
              <a:rPr lang="en-US" b="0" i="0" dirty="0"/>
              <a:t> </a:t>
            </a:r>
            <a:r>
              <a:rPr lang="en-US" b="0" i="0" dirty="0" err="1"/>
              <a:t>my_pipe</a:t>
            </a:r>
            <a:endParaRPr lang="en-US" b="0" i="0" dirty="0"/>
          </a:p>
          <a:p>
            <a:pPr algn="l">
              <a:buFont typeface="+mj-lt"/>
              <a:buNone/>
            </a:pPr>
            <a:r>
              <a:rPr lang="en-US" b="0" i="0" dirty="0"/>
              <a:t># Process 1 sends a message</a:t>
            </a:r>
          </a:p>
          <a:p>
            <a:pPr algn="l">
              <a:buFont typeface="+mj-lt"/>
              <a:buNone/>
            </a:pPr>
            <a:r>
              <a:rPr lang="en-US" b="0" i="0" dirty="0"/>
              <a:t>echo "Message from Process 1" &gt; </a:t>
            </a:r>
            <a:r>
              <a:rPr lang="en-US" b="0" i="0" dirty="0" err="1"/>
              <a:t>my_pipe</a:t>
            </a:r>
            <a:r>
              <a:rPr lang="en-US" b="0" i="0" dirty="0"/>
              <a:t> &amp;</a:t>
            </a:r>
          </a:p>
          <a:p>
            <a:pPr algn="l">
              <a:buFont typeface="+mj-lt"/>
              <a:buNone/>
            </a:pPr>
            <a:r>
              <a:rPr lang="en-US" b="0" i="0" dirty="0"/>
              <a:t># Process 2 reads the message</a:t>
            </a:r>
          </a:p>
          <a:p>
            <a:pPr algn="l">
              <a:buFont typeface="+mj-lt"/>
              <a:buNone/>
            </a:pPr>
            <a:r>
              <a:rPr lang="en-US" b="0" i="0" dirty="0"/>
              <a:t>cat &lt; </a:t>
            </a:r>
            <a:r>
              <a:rPr lang="en-US" b="0" i="0" dirty="0" err="1"/>
              <a:t>my_pipe</a:t>
            </a:r>
            <a:endParaRPr lang="en-US" b="0" i="0" dirty="0"/>
          </a:p>
          <a:p>
            <a:pPr algn="l">
              <a:buFont typeface="+mj-lt"/>
              <a:buNone/>
            </a:pPr>
            <a:endParaRPr lang="en-US" b="0" i="0" dirty="0"/>
          </a:p>
        </p:txBody>
      </p:sp>
      <p:sp>
        <p:nvSpPr>
          <p:cNvPr id="4" name="Slide Number Placeholder 3"/>
          <p:cNvSpPr>
            <a:spLocks noGrp="1"/>
          </p:cNvSpPr>
          <p:nvPr>
            <p:ph type="sldNum" sz="quarter" idx="5"/>
          </p:nvPr>
        </p:nvSpPr>
        <p:spPr/>
        <p:txBody>
          <a:bodyPr/>
          <a:lstStyle/>
          <a:p>
            <a:fld id="{39C63B49-98DF-4305-9CB8-4E44D503B801}" type="slidenum">
              <a:rPr lang="en-US" smtClean="0"/>
              <a:t>23</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2301034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Explain how semaphores prevent race conditions, focusing on their theoretical aspect as direct implementation is complex in Bash..</a:t>
            </a:r>
          </a:p>
          <a:p>
            <a:pPr algn="l">
              <a:buFont typeface="+mj-lt"/>
              <a:buNone/>
            </a:pPr>
            <a:endParaRPr lang="en-US" b="0" i="1" dirty="0"/>
          </a:p>
          <a:p>
            <a:pPr algn="l">
              <a:buFont typeface="+mj-lt"/>
              <a:buNone/>
            </a:pPr>
            <a:r>
              <a:rPr lang="en-US" b="0" i="0" dirty="0"/>
              <a:t>Bash Shell Example: N/A</a:t>
            </a:r>
          </a:p>
          <a:p>
            <a:pPr algn="l">
              <a:buFont typeface="+mj-lt"/>
              <a:buNone/>
            </a:pPr>
            <a:endParaRPr lang="en-US" b="0" i="0" dirty="0"/>
          </a:p>
          <a:p>
            <a:pPr algn="l">
              <a:buFont typeface="+mj-lt"/>
              <a:buNone/>
            </a:pPr>
            <a:r>
              <a:rPr lang="en-US" b="0" i="0" dirty="0"/>
              <a:t># Theoretical example, bash shell limited</a:t>
            </a:r>
          </a:p>
          <a:p>
            <a:pPr algn="l">
              <a:buFont typeface="+mj-lt"/>
              <a:buNone/>
            </a:pPr>
            <a:endParaRPr lang="en-US" b="0" i="0" dirty="0"/>
          </a:p>
          <a:p>
            <a:pPr algn="l">
              <a:buFont typeface="+mj-lt"/>
              <a:buNone/>
            </a:pPr>
            <a:r>
              <a:rPr lang="en-US" b="0" i="0" strike="sngStrike" dirty="0"/>
              <a:t>Example in C: Using </a:t>
            </a:r>
            <a:r>
              <a:rPr lang="en-US" b="0" i="0" strike="sngStrike" dirty="0" err="1"/>
              <a:t>sem_open</a:t>
            </a:r>
            <a:r>
              <a:rPr lang="en-US" b="0" i="0" strike="sngStrike" dirty="0"/>
              <a:t>, </a:t>
            </a:r>
            <a:r>
              <a:rPr lang="en-US" b="0" i="0" strike="sngStrike" dirty="0" err="1"/>
              <a:t>sem_wait</a:t>
            </a:r>
            <a:r>
              <a:rPr lang="en-US" b="0" i="0" strike="sngStrike" dirty="0"/>
              <a:t>, and </a:t>
            </a:r>
            <a:r>
              <a:rPr lang="en-US" b="0" i="0" strike="sngStrike" dirty="0" err="1"/>
              <a:t>sem_post</a:t>
            </a:r>
            <a:r>
              <a:rPr lang="en-US" b="0" i="0" strike="sngStrike" dirty="0"/>
              <a:t> for semaphore operations</a:t>
            </a:r>
          </a:p>
        </p:txBody>
      </p:sp>
      <p:sp>
        <p:nvSpPr>
          <p:cNvPr id="4" name="Slide Number Placeholder 3"/>
          <p:cNvSpPr>
            <a:spLocks noGrp="1"/>
          </p:cNvSpPr>
          <p:nvPr>
            <p:ph type="sldNum" sz="quarter" idx="5"/>
          </p:nvPr>
        </p:nvSpPr>
        <p:spPr/>
        <p:txBody>
          <a:bodyPr/>
          <a:lstStyle/>
          <a:p>
            <a:fld id="{39C63B49-98DF-4305-9CB8-4E44D503B801}" type="slidenum">
              <a:rPr lang="en-US" smtClean="0"/>
              <a:t>24</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6199247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Describe how monitors simplify design. Emphasize that it's more of a programming language feature than a shell concept..</a:t>
            </a:r>
          </a:p>
          <a:p>
            <a:pPr algn="l">
              <a:buFont typeface="+mj-lt"/>
              <a:buNone/>
            </a:pPr>
            <a:endParaRPr lang="en-US" b="0" i="1" dirty="0"/>
          </a:p>
          <a:p>
            <a:pPr algn="l">
              <a:buFont typeface="+mj-lt"/>
              <a:buNone/>
            </a:pPr>
            <a:r>
              <a:rPr lang="en-US" b="0" i="0" dirty="0"/>
              <a:t>Bash Shell Example: N/A</a:t>
            </a:r>
          </a:p>
          <a:p>
            <a:pPr algn="l">
              <a:buFont typeface="+mj-lt"/>
              <a:buNone/>
            </a:pPr>
            <a:endParaRPr lang="en-US" b="0" i="0" dirty="0"/>
          </a:p>
          <a:p>
            <a:pPr algn="l">
              <a:buFont typeface="+mj-lt"/>
              <a:buNone/>
            </a:pPr>
            <a:r>
              <a:rPr lang="en-US" b="0" i="0" dirty="0"/>
              <a:t># Theoretical example, bash shell limited</a:t>
            </a:r>
          </a:p>
          <a:p>
            <a:pPr algn="l">
              <a:buFont typeface="+mj-lt"/>
              <a:buNone/>
            </a:pPr>
            <a:endParaRPr lang="en-US" b="0" i="0" dirty="0"/>
          </a:p>
          <a:p>
            <a:pPr algn="l">
              <a:buFont typeface="+mj-lt"/>
              <a:buNone/>
            </a:pPr>
            <a:r>
              <a:rPr lang="en-US" b="0" i="0" strike="sngStrike" dirty="0"/>
              <a:t>Example in C: Implementing a monitor using lock keyword, and </a:t>
            </a:r>
            <a:r>
              <a:rPr lang="en-US" b="0" i="0" strike="sngStrike" dirty="0" err="1"/>
              <a:t>Monitor.Wait</a:t>
            </a:r>
            <a:r>
              <a:rPr lang="en-US" b="0" i="0" strike="sngStrike" dirty="0"/>
              <a:t>/</a:t>
            </a:r>
            <a:r>
              <a:rPr lang="en-US" b="0" i="0" strike="sngStrike" dirty="0" err="1"/>
              <a:t>Monitor.Pulse</a:t>
            </a:r>
            <a:r>
              <a:rPr lang="en-US" b="0" i="0" strike="sngStrike" dirty="0"/>
              <a:t> methods.</a:t>
            </a:r>
          </a:p>
        </p:txBody>
      </p:sp>
      <p:sp>
        <p:nvSpPr>
          <p:cNvPr id="4" name="Slide Number Placeholder 3"/>
          <p:cNvSpPr>
            <a:spLocks noGrp="1"/>
          </p:cNvSpPr>
          <p:nvPr>
            <p:ph type="sldNum" sz="quarter" idx="5"/>
          </p:nvPr>
        </p:nvSpPr>
        <p:spPr/>
        <p:txBody>
          <a:bodyPr/>
          <a:lstStyle/>
          <a:p>
            <a:fld id="{39C63B49-98DF-4305-9CB8-4E44D503B801}" type="slidenum">
              <a:rPr lang="en-US" smtClean="0"/>
              <a:t>25</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6500862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Discuss mutual exclusion with locks. The Bash example uses file locking as an analogy to demonstrate the concept.</a:t>
            </a:r>
          </a:p>
          <a:p>
            <a:pPr algn="l">
              <a:buFont typeface="+mj-lt"/>
              <a:buNone/>
            </a:pPr>
            <a:endParaRPr lang="en-US" b="0" i="1" dirty="0"/>
          </a:p>
          <a:p>
            <a:pPr algn="l">
              <a:buFont typeface="+mj-lt"/>
              <a:buNone/>
            </a:pPr>
            <a:r>
              <a:rPr lang="en-US" b="0" i="0" dirty="0"/>
              <a:t>Bash Shell Example: N/A</a:t>
            </a:r>
          </a:p>
          <a:p>
            <a:pPr algn="l">
              <a:buFont typeface="+mj-lt"/>
              <a:buNone/>
            </a:pPr>
            <a:endParaRPr lang="en-US" b="0" i="0" dirty="0"/>
          </a:p>
          <a:p>
            <a:pPr algn="l">
              <a:buFont typeface="+mj-lt"/>
              <a:buNone/>
            </a:pPr>
            <a:r>
              <a:rPr lang="en-US" b="0" i="0" dirty="0"/>
              <a:t># Locking using file-based locking</a:t>
            </a:r>
          </a:p>
          <a:p>
            <a:pPr algn="l">
              <a:buFont typeface="+mj-lt"/>
              <a:buNone/>
            </a:pPr>
            <a:r>
              <a:rPr lang="en-US" b="0" i="0" dirty="0"/>
              <a:t>(</a:t>
            </a:r>
          </a:p>
          <a:p>
            <a:pPr algn="l">
              <a:buFont typeface="+mj-lt"/>
              <a:buNone/>
            </a:pPr>
            <a:r>
              <a:rPr lang="en-US" b="0" i="0" dirty="0"/>
              <a:t>  flock -n 200 || exit 1</a:t>
            </a:r>
          </a:p>
          <a:p>
            <a:pPr algn="l">
              <a:buFont typeface="+mj-lt"/>
              <a:buNone/>
            </a:pPr>
            <a:r>
              <a:rPr lang="en-US" b="0" i="0" dirty="0"/>
              <a:t>  echo "Process 1 is running"</a:t>
            </a:r>
          </a:p>
          <a:p>
            <a:pPr algn="l">
              <a:buFont typeface="+mj-lt"/>
              <a:buNone/>
            </a:pPr>
            <a:r>
              <a:rPr lang="en-US" b="0" i="0" dirty="0"/>
              <a:t>  sleep 5</a:t>
            </a:r>
          </a:p>
          <a:p>
            <a:pPr algn="l">
              <a:buFont typeface="+mj-lt"/>
              <a:buNone/>
            </a:pPr>
            <a:r>
              <a:rPr lang="en-US" b="0" i="0" dirty="0"/>
              <a:t>) 200&gt;</a:t>
            </a:r>
            <a:r>
              <a:rPr lang="en-US" b="0" i="0" dirty="0" err="1"/>
              <a:t>lockfile</a:t>
            </a:r>
            <a:endParaRPr lang="en-US" b="0" i="0" dirty="0"/>
          </a:p>
          <a:p>
            <a:pPr algn="l">
              <a:buFont typeface="+mj-lt"/>
              <a:buNone/>
            </a:pPr>
            <a:endParaRPr lang="en-US" b="0" i="0" dirty="0"/>
          </a:p>
          <a:p>
            <a:pPr algn="l">
              <a:buFont typeface="+mj-lt"/>
              <a:buNone/>
            </a:pPr>
            <a:endParaRPr lang="en-US" b="0" i="0" dirty="0"/>
          </a:p>
          <a:p>
            <a:pPr algn="l">
              <a:buFont typeface="+mj-lt"/>
              <a:buNone/>
            </a:pPr>
            <a:r>
              <a:rPr lang="en-US" b="0" i="0" strike="sngStrike" dirty="0"/>
              <a:t>Example in PowerShell: Creating a </a:t>
            </a:r>
            <a:r>
              <a:rPr lang="en-US" b="0" i="0" strike="sngStrike" dirty="0" err="1"/>
              <a:t>System.Threading.Mutex</a:t>
            </a:r>
            <a:r>
              <a:rPr lang="en-US" b="0" i="0" strike="sngStrike" dirty="0"/>
              <a:t> object for mutual exclusion across machines.</a:t>
            </a:r>
          </a:p>
        </p:txBody>
      </p:sp>
      <p:sp>
        <p:nvSpPr>
          <p:cNvPr id="4" name="Slide Number Placeholder 3"/>
          <p:cNvSpPr>
            <a:spLocks noGrp="1"/>
          </p:cNvSpPr>
          <p:nvPr>
            <p:ph type="sldNum" sz="quarter" idx="5"/>
          </p:nvPr>
        </p:nvSpPr>
        <p:spPr/>
        <p:txBody>
          <a:bodyPr/>
          <a:lstStyle/>
          <a:p>
            <a:fld id="{39C63B49-98DF-4305-9CB8-4E44D503B801}" type="slidenum">
              <a:rPr lang="en-US" smtClean="0"/>
              <a:t>26</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2301869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Use real-world scenarios to illustrate the practical application of these patterns, explaining how the Bash shell example relates to the producer-consumer model.</a:t>
            </a:r>
          </a:p>
          <a:p>
            <a:pPr algn="l">
              <a:buFont typeface="+mj-lt"/>
              <a:buNone/>
            </a:pPr>
            <a:endParaRPr lang="en-US" b="0" i="1" dirty="0"/>
          </a:p>
          <a:p>
            <a:pPr algn="l">
              <a:buFont typeface="+mj-lt"/>
              <a:buNone/>
            </a:pPr>
            <a:r>
              <a:rPr lang="en-US" b="0" i="0" dirty="0"/>
              <a:t>Bash Shell Example: N/A</a:t>
            </a:r>
          </a:p>
          <a:p>
            <a:pPr algn="l">
              <a:buFont typeface="+mj-lt"/>
              <a:buNone/>
            </a:pPr>
            <a:endParaRPr lang="en-US" b="0" i="0" dirty="0"/>
          </a:p>
          <a:p>
            <a:pPr algn="l">
              <a:buFont typeface="+mj-lt"/>
              <a:buNone/>
            </a:pPr>
            <a:r>
              <a:rPr lang="en-US" b="0" i="0" dirty="0"/>
              <a:t># # Producer-Consumer model using a file</a:t>
            </a:r>
          </a:p>
          <a:p>
            <a:pPr algn="l">
              <a:buFont typeface="+mj-lt"/>
              <a:buNone/>
            </a:pPr>
            <a:r>
              <a:rPr lang="en-US" b="0" i="0" dirty="0"/>
              <a:t>echo "Data from producer" &gt; </a:t>
            </a:r>
            <a:r>
              <a:rPr lang="en-US" b="0" i="0" dirty="0" err="1"/>
              <a:t>buffer_file</a:t>
            </a:r>
            <a:r>
              <a:rPr lang="en-US" b="0" i="0" dirty="0"/>
              <a:t> &amp;</a:t>
            </a:r>
          </a:p>
          <a:p>
            <a:pPr algn="l">
              <a:buFont typeface="+mj-lt"/>
              <a:buNone/>
            </a:pPr>
            <a:r>
              <a:rPr lang="en-US" b="0" i="0" dirty="0"/>
              <a:t>cat </a:t>
            </a:r>
            <a:r>
              <a:rPr lang="en-US" b="0" i="0" dirty="0" err="1"/>
              <a:t>buffer_file</a:t>
            </a:r>
            <a:r>
              <a:rPr lang="en-US" b="0" i="0" dirty="0"/>
              <a:t> # Consumer reads</a:t>
            </a:r>
          </a:p>
        </p:txBody>
      </p:sp>
      <p:sp>
        <p:nvSpPr>
          <p:cNvPr id="4" name="Slide Number Placeholder 3"/>
          <p:cNvSpPr>
            <a:spLocks noGrp="1"/>
          </p:cNvSpPr>
          <p:nvPr>
            <p:ph type="sldNum" sz="quarter" idx="5"/>
          </p:nvPr>
        </p:nvSpPr>
        <p:spPr/>
        <p:txBody>
          <a:bodyPr/>
          <a:lstStyle/>
          <a:p>
            <a:fld id="{39C63B49-98DF-4305-9CB8-4E44D503B801}" type="slidenum">
              <a:rPr lang="en-US" smtClean="0"/>
              <a:t>27</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0611528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Stress on optimization techniques. The Bash example here helps understand how processes can be monitored and managed.</a:t>
            </a:r>
          </a:p>
          <a:p>
            <a:pPr algn="l">
              <a:buFont typeface="+mj-lt"/>
              <a:buNone/>
            </a:pPr>
            <a:endParaRPr lang="en-US" b="0" i="1" dirty="0"/>
          </a:p>
          <a:p>
            <a:pPr algn="l">
              <a:buFont typeface="+mj-lt"/>
              <a:buNone/>
            </a:pPr>
            <a:r>
              <a:rPr lang="en-US" b="0" i="0" dirty="0"/>
              <a:t>Bash Shell Example: N/A</a:t>
            </a:r>
          </a:p>
          <a:p>
            <a:pPr algn="l">
              <a:buFont typeface="+mj-lt"/>
              <a:buNone/>
            </a:pPr>
            <a:endParaRPr lang="en-US" b="0" i="0" dirty="0"/>
          </a:p>
          <a:p>
            <a:pPr algn="l">
              <a:buFont typeface="+mj-lt"/>
              <a:buNone/>
            </a:pPr>
            <a:r>
              <a:rPr lang="en-US" b="0" i="0" dirty="0"/>
              <a:t># Monitoring processes</a:t>
            </a:r>
          </a:p>
          <a:p>
            <a:pPr algn="l">
              <a:buFont typeface="+mj-lt"/>
              <a:buNone/>
            </a:pPr>
            <a:r>
              <a:rPr lang="en-US" b="0" i="0" dirty="0"/>
              <a:t>sleep 10 &amp; # Simulate long-running process</a:t>
            </a:r>
          </a:p>
          <a:p>
            <a:pPr algn="l">
              <a:buFont typeface="+mj-lt"/>
              <a:buNone/>
            </a:pPr>
            <a:r>
              <a:rPr lang="en-US" b="0" i="0" dirty="0" err="1"/>
              <a:t>ps</a:t>
            </a:r>
            <a:r>
              <a:rPr lang="en-US" b="0" i="0" dirty="0"/>
              <a:t> # Monitor process states</a:t>
            </a:r>
          </a:p>
        </p:txBody>
      </p:sp>
      <p:sp>
        <p:nvSpPr>
          <p:cNvPr id="4" name="Slide Number Placeholder 3"/>
          <p:cNvSpPr>
            <a:spLocks noGrp="1"/>
          </p:cNvSpPr>
          <p:nvPr>
            <p:ph type="sldNum" sz="quarter" idx="5"/>
          </p:nvPr>
        </p:nvSpPr>
        <p:spPr/>
        <p:txBody>
          <a:bodyPr/>
          <a:lstStyle/>
          <a:p>
            <a:fld id="{39C63B49-98DF-4305-9CB8-4E44D503B801}" type="slidenum">
              <a:rPr lang="en-US" smtClean="0"/>
              <a:t>28</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23995328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Encourage hands-on practice. Explain how named pipes in Bash mimic the producer-consumer model.</a:t>
            </a:r>
          </a:p>
          <a:p>
            <a:pPr algn="l">
              <a:buFont typeface="+mj-lt"/>
              <a:buNone/>
            </a:pPr>
            <a:r>
              <a:rPr lang="en-US" b="1" i="0" dirty="0">
                <a:solidFill>
                  <a:srgbClr val="374151"/>
                </a:solidFill>
                <a:effectLst/>
                <a:latin typeface="Söhne"/>
              </a:rPr>
              <a:t>Notes: Emphasize the real-world applicability of these concepts. Encourage students to explore beyond the examples for deeper understanding (Projects)</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Understanding and effectively implementing these methods and patterns is crucial for leveraging the power of parallel processing. By mastering IPC and synchronization techniques, programmers can build robust, efficient parallel applications capable of handling complex, data-intensive tasks.</a:t>
            </a:r>
          </a:p>
          <a:p>
            <a:pPr algn="l">
              <a:buFont typeface="+mj-lt"/>
              <a:buNone/>
            </a:pPr>
            <a:endParaRPr lang="en-US" b="1" i="0" dirty="0">
              <a:solidFill>
                <a:srgbClr val="374151"/>
              </a:solidFill>
              <a:effectLst/>
              <a:latin typeface="Söhne"/>
            </a:endParaRPr>
          </a:p>
          <a:p>
            <a:pPr algn="l">
              <a:buFont typeface="+mj-lt"/>
              <a:buNone/>
            </a:pPr>
            <a:r>
              <a:rPr lang="en-US" b="0" i="0" dirty="0"/>
              <a:t>Bash Shell Example: N/A</a:t>
            </a:r>
          </a:p>
          <a:p>
            <a:pPr algn="l">
              <a:buFont typeface="+mj-lt"/>
              <a:buNone/>
            </a:pPr>
            <a:endParaRPr lang="en-US" b="0" i="0" dirty="0"/>
          </a:p>
        </p:txBody>
      </p:sp>
      <p:sp>
        <p:nvSpPr>
          <p:cNvPr id="4" name="Slide Number Placeholder 3"/>
          <p:cNvSpPr>
            <a:spLocks noGrp="1"/>
          </p:cNvSpPr>
          <p:nvPr>
            <p:ph type="sldNum" sz="quarter" idx="5"/>
          </p:nvPr>
        </p:nvSpPr>
        <p:spPr/>
        <p:txBody>
          <a:bodyPr/>
          <a:lstStyle/>
          <a:p>
            <a:fld id="{39C63B49-98DF-4305-9CB8-4E44D503B801}" type="slidenum">
              <a:rPr lang="en-US" smtClean="0"/>
              <a:t>29</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62366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b="1" dirty="0"/>
              <a:t>Concurrent Processes: </a:t>
            </a:r>
            <a:r>
              <a:rPr lang="en-US" dirty="0"/>
              <a:t>In concurrency, multiple processes make progress within the same time frame, often on a single processor. </a:t>
            </a:r>
            <a:r>
              <a:rPr lang="en-US" b="1" dirty="0"/>
              <a:t>The processor rapidly switches between tasks, giving the illusion of simultaneous execution. This is key in systems with limited processing resources, where efficient time-sharing is essential.</a:t>
            </a:r>
          </a:p>
          <a:p>
            <a:endParaRPr lang="en-US" dirty="0"/>
          </a:p>
          <a:p>
            <a:r>
              <a:rPr lang="en-US" b="1" dirty="0"/>
              <a:t>•Parallel Processes: </a:t>
            </a:r>
            <a:r>
              <a:rPr lang="en-US" dirty="0"/>
              <a:t>Parallelism involves executing multiple processes simultaneously across multiple processors. </a:t>
            </a:r>
            <a:r>
              <a:rPr lang="en-US" b="1" dirty="0"/>
              <a:t>This approach is utilized in multi-core or distributed computing environments to handle complex tasks or large datasets more efficiently.</a:t>
            </a:r>
          </a:p>
          <a:p>
            <a:endParaRPr lang="en-US" dirty="0"/>
          </a:p>
          <a:p>
            <a:r>
              <a:rPr lang="en-US" b="1" dirty="0"/>
              <a:t>Note: </a:t>
            </a:r>
            <a:r>
              <a:rPr lang="en-US" dirty="0"/>
              <a:t>Highlight the importance of concurrency in single-processor systems and parallelism in multi-core environments.</a:t>
            </a:r>
          </a:p>
          <a:p>
            <a:endParaRPr lang="en-US" dirty="0"/>
          </a:p>
          <a:p>
            <a:r>
              <a:rPr lang="en-US" b="1" dirty="0"/>
              <a:t>Example: </a:t>
            </a:r>
            <a:r>
              <a:rPr lang="en-US" dirty="0"/>
              <a:t>Use of </a:t>
            </a:r>
            <a:r>
              <a:rPr lang="en-US" b="1" dirty="0"/>
              <a:t>&amp; </a:t>
            </a:r>
            <a:r>
              <a:rPr lang="en-US" dirty="0"/>
              <a:t>in bash for concurrency: </a:t>
            </a:r>
            <a:r>
              <a:rPr lang="en-US" b="1" dirty="0"/>
              <a:t>sleep 10 &amp;</a:t>
            </a:r>
          </a:p>
          <a:p>
            <a:endParaRPr lang="en-US" dirty="0"/>
          </a:p>
        </p:txBody>
      </p:sp>
      <p:sp>
        <p:nvSpPr>
          <p:cNvPr id="4" name="Slide Number Placeholder 3"/>
          <p:cNvSpPr>
            <a:spLocks noGrp="1"/>
          </p:cNvSpPr>
          <p:nvPr>
            <p:ph type="sldNum" sz="quarter" idx="5"/>
          </p:nvPr>
        </p:nvSpPr>
        <p:spPr/>
        <p:txBody>
          <a:bodyPr/>
          <a:lstStyle/>
          <a:p>
            <a:fld id="{39C63B49-98DF-4305-9CB8-4E44D503B801}" type="slidenum">
              <a:rPr lang="en-US" smtClean="0"/>
              <a:t>3</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6225384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a:t>
            </a:r>
          </a:p>
          <a:p>
            <a:pPr algn="l">
              <a:buFont typeface="+mj-lt"/>
              <a:buNone/>
            </a:pPr>
            <a:r>
              <a:rPr lang="en-US" b="1" i="0" dirty="0">
                <a:solidFill>
                  <a:srgbClr val="374151"/>
                </a:solidFill>
                <a:effectLst/>
                <a:latin typeface="Söhne"/>
              </a:rPr>
              <a:t>•Deadlock occurs when multiple processes wait indefinitely for resources held by each other.</a:t>
            </a:r>
          </a:p>
          <a:p>
            <a:pPr algn="l">
              <a:buFont typeface="+mj-lt"/>
              <a:buNone/>
            </a:pPr>
            <a:r>
              <a:rPr lang="en-US" b="1" i="0" dirty="0">
                <a:solidFill>
                  <a:srgbClr val="374151"/>
                </a:solidFill>
                <a:effectLst/>
                <a:latin typeface="Söhne"/>
              </a:rPr>
              <a:t>•Explain the significance of recognizing and addressing deadlocks in system performance and stability.</a:t>
            </a:r>
          </a:p>
          <a:p>
            <a:pPr algn="l">
              <a:buFont typeface="+mj-lt"/>
              <a:buNone/>
            </a:pPr>
            <a:endParaRPr lang="en-US" b="1" i="0" dirty="0">
              <a:solidFill>
                <a:srgbClr val="374151"/>
              </a:solidFill>
              <a:effectLst/>
              <a:latin typeface="Söhne"/>
            </a:endParaRPr>
          </a:p>
          <a:p>
            <a:pPr algn="l">
              <a:buFont typeface="+mj-lt"/>
              <a:buNone/>
            </a:pPr>
            <a:r>
              <a:rPr lang="en-US" b="0" i="0" dirty="0">
                <a:solidFill>
                  <a:srgbClr val="374151"/>
                </a:solidFill>
                <a:effectLst/>
                <a:latin typeface="Söhne"/>
              </a:rPr>
              <a:t>Bash Shell Example: N/A</a:t>
            </a:r>
          </a:p>
        </p:txBody>
      </p:sp>
      <p:sp>
        <p:nvSpPr>
          <p:cNvPr id="4" name="Slide Number Placeholder 3"/>
          <p:cNvSpPr>
            <a:spLocks noGrp="1"/>
          </p:cNvSpPr>
          <p:nvPr>
            <p:ph type="sldNum" sz="quarter" idx="5"/>
          </p:nvPr>
        </p:nvSpPr>
        <p:spPr/>
        <p:txBody>
          <a:bodyPr/>
          <a:lstStyle/>
          <a:p>
            <a:fld id="{39C63B49-98DF-4305-9CB8-4E44D503B801}" type="slidenum">
              <a:rPr lang="en-US" smtClean="0"/>
              <a:t>30</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2396476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a:t>
            </a:r>
          </a:p>
          <a:p>
            <a:pPr algn="l">
              <a:buFont typeface="+mj-lt"/>
              <a:buNone/>
            </a:pPr>
            <a:r>
              <a:rPr lang="en-US" b="1" i="0" dirty="0">
                <a:solidFill>
                  <a:srgbClr val="374151"/>
                </a:solidFill>
                <a:effectLst/>
                <a:latin typeface="Söhne"/>
              </a:rPr>
              <a:t>•Discuss how RAG visualizes processes and resources.</a:t>
            </a:r>
          </a:p>
          <a:p>
            <a:pPr algn="l">
              <a:buFont typeface="+mj-lt"/>
              <a:buNone/>
            </a:pPr>
            <a:r>
              <a:rPr lang="en-US" b="1" i="0" dirty="0">
                <a:solidFill>
                  <a:srgbClr val="374151"/>
                </a:solidFill>
                <a:effectLst/>
                <a:latin typeface="Söhne"/>
              </a:rPr>
              <a:t>•Bash commands show listing processes and file locks, vital for understanding RAG.</a:t>
            </a:r>
          </a:p>
          <a:p>
            <a:pPr algn="l">
              <a:buFont typeface="+mj-lt"/>
              <a:buNone/>
            </a:pPr>
            <a:endParaRPr lang="en-US" b="1" i="0" dirty="0">
              <a:solidFill>
                <a:srgbClr val="374151"/>
              </a:solidFill>
              <a:effectLst/>
              <a:latin typeface="Söhne"/>
            </a:endParaRPr>
          </a:p>
          <a:p>
            <a:pPr algn="l">
              <a:buFont typeface="+mj-lt"/>
              <a:buNone/>
            </a:pPr>
            <a:r>
              <a:rPr lang="en-US" b="0" i="0" dirty="0">
                <a:solidFill>
                  <a:srgbClr val="374151"/>
                </a:solidFill>
                <a:effectLst/>
                <a:latin typeface="Söhne"/>
              </a:rPr>
              <a:t>Bash Shell Example: N/A</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Example: Identifying process relationships (simplified)</a:t>
            </a:r>
          </a:p>
          <a:p>
            <a:pPr algn="l">
              <a:buFont typeface="+mj-lt"/>
              <a:buNone/>
            </a:pPr>
            <a:r>
              <a:rPr lang="en-US" b="0" i="0" dirty="0" err="1">
                <a:solidFill>
                  <a:srgbClr val="374151"/>
                </a:solidFill>
                <a:effectLst/>
                <a:latin typeface="Söhne"/>
              </a:rPr>
              <a:t>ps</a:t>
            </a:r>
            <a:r>
              <a:rPr lang="en-US" b="0" i="0" dirty="0">
                <a:solidFill>
                  <a:srgbClr val="374151"/>
                </a:solidFill>
                <a:effectLst/>
                <a:latin typeface="Söhne"/>
              </a:rPr>
              <a:t> -</a:t>
            </a:r>
            <a:r>
              <a:rPr lang="en-US" b="0" i="0" dirty="0" err="1">
                <a:solidFill>
                  <a:srgbClr val="374151"/>
                </a:solidFill>
                <a:effectLst/>
                <a:latin typeface="Söhne"/>
              </a:rPr>
              <a:t>ef</a:t>
            </a:r>
            <a:r>
              <a:rPr lang="en-US" b="0" i="0" dirty="0">
                <a:solidFill>
                  <a:srgbClr val="374151"/>
                </a:solidFill>
                <a:effectLst/>
                <a:latin typeface="Söhne"/>
              </a:rPr>
              <a:t> | grep [</a:t>
            </a:r>
            <a:r>
              <a:rPr lang="en-US" b="0" i="0" dirty="0" err="1">
                <a:solidFill>
                  <a:srgbClr val="374151"/>
                </a:solidFill>
                <a:effectLst/>
                <a:latin typeface="Söhne"/>
              </a:rPr>
              <a:t>process_name</a:t>
            </a:r>
            <a:r>
              <a:rPr lang="en-US" b="0" i="0" dirty="0">
                <a:solidFill>
                  <a:srgbClr val="374151"/>
                </a:solidFill>
                <a:effectLst/>
                <a:latin typeface="Söhne"/>
              </a:rPr>
              <a:t>]</a:t>
            </a:r>
          </a:p>
          <a:p>
            <a:pPr algn="l">
              <a:buFont typeface="+mj-lt"/>
              <a:buNone/>
            </a:pPr>
            <a:r>
              <a:rPr lang="en-US" b="0" i="0" dirty="0" err="1">
                <a:solidFill>
                  <a:srgbClr val="374151"/>
                </a:solidFill>
                <a:effectLst/>
                <a:latin typeface="Söhne"/>
              </a:rPr>
              <a:t>lsof</a:t>
            </a:r>
            <a:r>
              <a:rPr lang="en-US" b="0" i="0" dirty="0">
                <a:solidFill>
                  <a:srgbClr val="374151"/>
                </a:solidFill>
                <a:effectLst/>
                <a:latin typeface="Söhne"/>
              </a:rPr>
              <a:t> | grep [</a:t>
            </a:r>
            <a:r>
              <a:rPr lang="en-US" b="0" i="0" dirty="0" err="1">
                <a:solidFill>
                  <a:srgbClr val="374151"/>
                </a:solidFill>
                <a:effectLst/>
                <a:latin typeface="Söhne"/>
              </a:rPr>
              <a:t>file_name</a:t>
            </a:r>
            <a:r>
              <a:rPr lang="en-US" b="0" i="0" dirty="0">
                <a:solidFill>
                  <a:srgbClr val="374151"/>
                </a:solidFill>
                <a:effectLst/>
                <a:latin typeface="Söhne"/>
              </a:rPr>
              <a:t>]</a:t>
            </a:r>
          </a:p>
          <a:p>
            <a:pPr algn="l">
              <a:buFont typeface="+mj-lt"/>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9C63B49-98DF-4305-9CB8-4E44D503B801}" type="slidenum">
              <a:rPr lang="en-US" smtClean="0"/>
              <a:t>31</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9963159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a:t>
            </a:r>
          </a:p>
          <a:p>
            <a:pPr algn="l">
              <a:buFont typeface="+mj-lt"/>
              <a:buNone/>
            </a:pPr>
            <a:r>
              <a:rPr lang="en-US" b="1" i="0" dirty="0">
                <a:solidFill>
                  <a:srgbClr val="374151"/>
                </a:solidFill>
                <a:effectLst/>
                <a:latin typeface="Söhne"/>
              </a:rPr>
              <a:t>•Describe the simulation of resource allocation.</a:t>
            </a:r>
          </a:p>
          <a:p>
            <a:pPr algn="l">
              <a:buFont typeface="+mj-lt"/>
              <a:buNone/>
            </a:pPr>
            <a:r>
              <a:rPr lang="en-US" b="1" i="0" dirty="0">
                <a:solidFill>
                  <a:srgbClr val="374151"/>
                </a:solidFill>
                <a:effectLst/>
                <a:latin typeface="Söhne"/>
              </a:rPr>
              <a:t>•Emphasize its application in systems with fixed resource requirements.</a:t>
            </a:r>
          </a:p>
          <a:p>
            <a:pPr algn="l">
              <a:buFont typeface="+mj-lt"/>
              <a:buNone/>
            </a:pPr>
            <a:endParaRPr lang="en-US" b="1" i="0" dirty="0">
              <a:solidFill>
                <a:srgbClr val="374151"/>
              </a:solidFill>
              <a:effectLst/>
              <a:latin typeface="Söhne"/>
            </a:endParaRPr>
          </a:p>
          <a:p>
            <a:pPr algn="l">
              <a:buFont typeface="+mj-lt"/>
              <a:buNone/>
            </a:pPr>
            <a:r>
              <a:rPr lang="en-US" b="0" i="0" dirty="0">
                <a:solidFill>
                  <a:srgbClr val="374151"/>
                </a:solidFill>
                <a:effectLst/>
                <a:latin typeface="Söhne"/>
              </a:rPr>
              <a:t>Bash Shell Example: N/A</a:t>
            </a:r>
          </a:p>
          <a:p>
            <a:pPr algn="l">
              <a:buFont typeface="+mj-lt"/>
              <a:buNone/>
            </a:pPr>
            <a:endParaRPr lang="en-US" b="0" i="0" dirty="0">
              <a:solidFill>
                <a:srgbClr val="374151"/>
              </a:solidFill>
              <a:effectLst/>
              <a:latin typeface="Söhne"/>
            </a:endParaRPr>
          </a:p>
          <a:p>
            <a:pPr algn="l">
              <a:buFont typeface="+mj-lt"/>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9C63B49-98DF-4305-9CB8-4E44D503B801}" type="slidenum">
              <a:rPr lang="en-US" smtClean="0"/>
              <a:t>32</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14050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a:t>
            </a:r>
          </a:p>
          <a:p>
            <a:pPr algn="l">
              <a:buFont typeface="+mj-lt"/>
              <a:buNone/>
            </a:pPr>
            <a:r>
              <a:rPr lang="en-US" b="1" i="0" dirty="0">
                <a:solidFill>
                  <a:srgbClr val="374151"/>
                </a:solidFill>
                <a:effectLst/>
                <a:latin typeface="Söhne"/>
              </a:rPr>
              <a:t>•DAA uses priority numbers for resource allocation to prevent deadlocks.</a:t>
            </a:r>
          </a:p>
          <a:p>
            <a:pPr algn="l">
              <a:buFont typeface="+mj-lt"/>
              <a:buNone/>
            </a:pPr>
            <a:r>
              <a:rPr lang="en-US" b="1" i="0" dirty="0">
                <a:solidFill>
                  <a:srgbClr val="374151"/>
                </a:solidFill>
                <a:effectLst/>
                <a:latin typeface="Söhne"/>
              </a:rPr>
              <a:t>•Illustrate the concept with hypothetical scenarios.</a:t>
            </a:r>
          </a:p>
          <a:p>
            <a:pPr algn="l">
              <a:buFont typeface="+mj-lt"/>
              <a:buNone/>
            </a:pPr>
            <a:endParaRPr lang="en-US" b="1" i="0" dirty="0">
              <a:solidFill>
                <a:srgbClr val="374151"/>
              </a:solidFill>
              <a:effectLst/>
              <a:latin typeface="Söhne"/>
            </a:endParaRPr>
          </a:p>
          <a:p>
            <a:pPr algn="l">
              <a:buFont typeface="+mj-lt"/>
              <a:buNone/>
            </a:pPr>
            <a:r>
              <a:rPr lang="en-US" b="0" i="0" dirty="0">
                <a:solidFill>
                  <a:srgbClr val="374151"/>
                </a:solidFill>
                <a:effectLst/>
                <a:latin typeface="Söhne"/>
              </a:rPr>
              <a:t>Bash Shell Example: N/A</a:t>
            </a:r>
          </a:p>
          <a:p>
            <a:pPr algn="l">
              <a:buFont typeface="+mj-lt"/>
              <a:buNone/>
            </a:pPr>
            <a:endParaRPr lang="en-US" b="0" i="0" dirty="0">
              <a:solidFill>
                <a:srgbClr val="374151"/>
              </a:solidFill>
              <a:effectLst/>
              <a:latin typeface="Söhne"/>
            </a:endParaRPr>
          </a:p>
          <a:p>
            <a:pPr algn="l">
              <a:buFont typeface="+mj-lt"/>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9C63B49-98DF-4305-9CB8-4E44D503B801}" type="slidenum">
              <a:rPr lang="en-US" smtClean="0"/>
              <a:t>33</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129272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a:t>
            </a:r>
          </a:p>
          <a:p>
            <a:pPr algn="l">
              <a:buFont typeface="+mj-lt"/>
              <a:buNone/>
            </a:pPr>
            <a:r>
              <a:rPr lang="en-US" b="1" i="0" dirty="0">
                <a:solidFill>
                  <a:srgbClr val="374151"/>
                </a:solidFill>
                <a:effectLst/>
                <a:latin typeface="Söhne"/>
              </a:rPr>
              <a:t>•Explain DDA's role in regular system scans for deadlocks and DRA's resolution methods.</a:t>
            </a:r>
          </a:p>
          <a:p>
            <a:pPr algn="l">
              <a:buFont typeface="+mj-lt"/>
              <a:buNone/>
            </a:pPr>
            <a:r>
              <a:rPr lang="en-US" b="1" i="0" dirty="0">
                <a:solidFill>
                  <a:srgbClr val="374151"/>
                </a:solidFill>
                <a:effectLst/>
                <a:latin typeface="Söhne"/>
              </a:rPr>
              <a:t>•Bash command example showcases a simple way to detect potential deadlocks.</a:t>
            </a:r>
          </a:p>
          <a:p>
            <a:pPr algn="l">
              <a:buFont typeface="+mj-lt"/>
              <a:buNone/>
            </a:pPr>
            <a:endParaRPr lang="en-US" b="1" i="0" dirty="0">
              <a:solidFill>
                <a:srgbClr val="374151"/>
              </a:solidFill>
              <a:effectLst/>
              <a:latin typeface="Söhne"/>
            </a:endParaRPr>
          </a:p>
          <a:p>
            <a:pPr algn="l">
              <a:buFont typeface="+mj-lt"/>
              <a:buNone/>
            </a:pPr>
            <a:r>
              <a:rPr lang="en-US" b="0" i="0" dirty="0">
                <a:solidFill>
                  <a:srgbClr val="374151"/>
                </a:solidFill>
                <a:effectLst/>
                <a:latin typeface="Söhne"/>
              </a:rPr>
              <a:t>Bash Shell Example: N/A</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Basic deadlock detection (conceptual)</a:t>
            </a:r>
          </a:p>
          <a:p>
            <a:pPr algn="l">
              <a:buFont typeface="+mj-lt"/>
              <a:buNone/>
            </a:pPr>
            <a:r>
              <a:rPr lang="en-US" b="0" i="0" dirty="0" err="1">
                <a:solidFill>
                  <a:srgbClr val="374151"/>
                </a:solidFill>
                <a:effectLst/>
                <a:latin typeface="Söhne"/>
              </a:rPr>
              <a:t>ps</a:t>
            </a:r>
            <a:r>
              <a:rPr lang="en-US" b="0" i="0" dirty="0">
                <a:solidFill>
                  <a:srgbClr val="374151"/>
                </a:solidFill>
                <a:effectLst/>
                <a:latin typeface="Söhne"/>
              </a:rPr>
              <a:t> -aux | grep 'D'</a:t>
            </a:r>
          </a:p>
          <a:p>
            <a:pPr algn="l">
              <a:buFont typeface="+mj-lt"/>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9C63B49-98DF-4305-9CB8-4E44D503B801}" type="slidenum">
              <a:rPr lang="en-US" smtClean="0"/>
              <a:t>34</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52898370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a:t>
            </a:r>
          </a:p>
          <a:p>
            <a:pPr algn="l">
              <a:buFont typeface="+mj-lt"/>
              <a:buNone/>
            </a:pPr>
            <a:r>
              <a:rPr lang="en-US" b="1" i="0" dirty="0">
                <a:solidFill>
                  <a:srgbClr val="374151"/>
                </a:solidFill>
                <a:effectLst/>
                <a:latin typeface="Söhne"/>
              </a:rPr>
              <a:t>•Explain how the command creates a visual RAG.</a:t>
            </a:r>
          </a:p>
          <a:p>
            <a:pPr algn="l">
              <a:buFont typeface="+mj-lt"/>
              <a:buNone/>
            </a:pPr>
            <a:r>
              <a:rPr lang="en-US" b="1" i="0" dirty="0">
                <a:solidFill>
                  <a:srgbClr val="374151"/>
                </a:solidFill>
                <a:effectLst/>
                <a:latin typeface="Söhne"/>
              </a:rPr>
              <a:t>•Highlight the importance of visualizing process dependencies in detecting deadlocks.</a:t>
            </a:r>
          </a:p>
          <a:p>
            <a:pPr algn="l">
              <a:buFont typeface="+mj-lt"/>
              <a:buNone/>
            </a:pPr>
            <a:endParaRPr lang="en-US" b="1" i="0" dirty="0">
              <a:solidFill>
                <a:srgbClr val="374151"/>
              </a:solidFill>
              <a:effectLst/>
              <a:latin typeface="Söhne"/>
            </a:endParaRPr>
          </a:p>
          <a:p>
            <a:pPr algn="l">
              <a:buFont typeface="+mj-lt"/>
              <a:buNone/>
            </a:pPr>
            <a:r>
              <a:rPr lang="en-US" b="0" i="0" dirty="0">
                <a:solidFill>
                  <a:srgbClr val="374151"/>
                </a:solidFill>
                <a:effectLst/>
                <a:latin typeface="Söhne"/>
              </a:rPr>
              <a:t>Bash Shell Example: N/A</a:t>
            </a:r>
          </a:p>
          <a:p>
            <a:pPr algn="l">
              <a:buFont typeface="+mj-lt"/>
              <a:buNone/>
            </a:pPr>
            <a:endParaRPr lang="en-US" b="0" i="0" dirty="0">
              <a:solidFill>
                <a:srgbClr val="374151"/>
              </a:solidFill>
              <a:effectLst/>
              <a:latin typeface="Söhne"/>
            </a:endParaRPr>
          </a:p>
          <a:p>
            <a:pPr algn="l">
              <a:buFont typeface="+mj-lt"/>
              <a:buNone/>
            </a:pPr>
            <a:r>
              <a:rPr lang="en-US" b="0" i="0" dirty="0" err="1">
                <a:solidFill>
                  <a:srgbClr val="374151"/>
                </a:solidFill>
                <a:effectLst/>
                <a:latin typeface="Söhne"/>
              </a:rPr>
              <a:t>ps</a:t>
            </a:r>
            <a:r>
              <a:rPr lang="en-US" b="0" i="0" dirty="0">
                <a:solidFill>
                  <a:srgbClr val="374151"/>
                </a:solidFill>
                <a:effectLst/>
                <a:latin typeface="Söhne"/>
              </a:rPr>
              <a:t> -</a:t>
            </a:r>
            <a:r>
              <a:rPr lang="en-US" b="0" i="0" dirty="0" err="1">
                <a:solidFill>
                  <a:srgbClr val="374151"/>
                </a:solidFill>
                <a:effectLst/>
                <a:latin typeface="Söhne"/>
              </a:rPr>
              <a:t>ef</a:t>
            </a:r>
            <a:r>
              <a:rPr lang="en-US" b="0" i="0" dirty="0">
                <a:solidFill>
                  <a:srgbClr val="374151"/>
                </a:solidFill>
                <a:effectLst/>
                <a:latin typeface="Söhne"/>
              </a:rPr>
              <a:t> | awk '{print $2,$3}' | dot -</a:t>
            </a:r>
            <a:r>
              <a:rPr lang="en-US" b="0" i="0" dirty="0" err="1">
                <a:solidFill>
                  <a:srgbClr val="374151"/>
                </a:solidFill>
                <a:effectLst/>
                <a:latin typeface="Söhne"/>
              </a:rPr>
              <a:t>Tpng</a:t>
            </a:r>
            <a:r>
              <a:rPr lang="en-US" b="0" i="0" dirty="0">
                <a:solidFill>
                  <a:srgbClr val="374151"/>
                </a:solidFill>
                <a:effectLst/>
                <a:latin typeface="Söhne"/>
              </a:rPr>
              <a:t> -o rag.png</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Example script to achieve this:</a:t>
            </a:r>
          </a:p>
          <a:p>
            <a:pPr algn="l">
              <a:buFont typeface="+mj-lt"/>
              <a:buNone/>
            </a:pPr>
            <a:r>
              <a:rPr lang="en-US" b="0" i="0" dirty="0" err="1">
                <a:solidFill>
                  <a:srgbClr val="374151"/>
                </a:solidFill>
                <a:effectLst/>
                <a:latin typeface="Söhne"/>
              </a:rPr>
              <a:t>ps</a:t>
            </a:r>
            <a:r>
              <a:rPr lang="en-US" b="0" i="0" dirty="0">
                <a:solidFill>
                  <a:srgbClr val="374151"/>
                </a:solidFill>
                <a:effectLst/>
                <a:latin typeface="Söhne"/>
              </a:rPr>
              <a:t> -</a:t>
            </a:r>
            <a:r>
              <a:rPr lang="en-US" b="0" i="0" dirty="0" err="1">
                <a:solidFill>
                  <a:srgbClr val="374151"/>
                </a:solidFill>
                <a:effectLst/>
                <a:latin typeface="Söhne"/>
              </a:rPr>
              <a:t>eo</a:t>
            </a:r>
            <a:r>
              <a:rPr lang="en-US" b="0" i="0" dirty="0">
                <a:solidFill>
                  <a:srgbClr val="374151"/>
                </a:solidFill>
                <a:effectLst/>
                <a:latin typeface="Söhne"/>
              </a:rPr>
              <a:t> </a:t>
            </a:r>
            <a:r>
              <a:rPr lang="en-US" b="0" i="0" dirty="0" err="1">
                <a:solidFill>
                  <a:srgbClr val="374151"/>
                </a:solidFill>
                <a:effectLst/>
                <a:latin typeface="Söhne"/>
              </a:rPr>
              <a:t>pid,ppid</a:t>
            </a:r>
            <a:r>
              <a:rPr lang="en-US" b="0" i="0" dirty="0">
                <a:solidFill>
                  <a:srgbClr val="374151"/>
                </a:solidFill>
                <a:effectLst/>
                <a:latin typeface="Söhne"/>
              </a:rPr>
              <a:t> | </a:t>
            </a:r>
          </a:p>
          <a:p>
            <a:pPr algn="l">
              <a:buFont typeface="+mj-lt"/>
              <a:buNone/>
            </a:pPr>
            <a:r>
              <a:rPr lang="en-US" b="0" i="0" dirty="0">
                <a:solidFill>
                  <a:srgbClr val="374151"/>
                </a:solidFill>
                <a:effectLst/>
                <a:latin typeface="Söhne"/>
              </a:rPr>
              <a:t>awk 'BEGIN { print "digraph G {" }</a:t>
            </a:r>
          </a:p>
          <a:p>
            <a:pPr algn="l">
              <a:buFont typeface="+mj-lt"/>
              <a:buNone/>
            </a:pPr>
            <a:r>
              <a:rPr lang="en-US" b="0" i="0" dirty="0">
                <a:solidFill>
                  <a:srgbClr val="374151"/>
                </a:solidFill>
                <a:effectLst/>
                <a:latin typeface="Söhne"/>
              </a:rPr>
              <a:t>{ if(NR&gt;1) print "P" $2 " -&gt; " "P" $1 ";" }</a:t>
            </a:r>
          </a:p>
          <a:p>
            <a:pPr algn="l">
              <a:buFont typeface="+mj-lt"/>
              <a:buNone/>
            </a:pPr>
            <a:r>
              <a:rPr lang="en-US" b="0" i="0" dirty="0">
                <a:solidFill>
                  <a:srgbClr val="374151"/>
                </a:solidFill>
                <a:effectLst/>
                <a:latin typeface="Söhne"/>
              </a:rPr>
              <a:t>END { print "}" }' | dot -</a:t>
            </a:r>
            <a:r>
              <a:rPr lang="en-US" b="0" i="0" dirty="0" err="1">
                <a:solidFill>
                  <a:srgbClr val="374151"/>
                </a:solidFill>
                <a:effectLst/>
                <a:latin typeface="Söhne"/>
              </a:rPr>
              <a:t>Tpng</a:t>
            </a:r>
            <a:r>
              <a:rPr lang="en-US" b="0" i="0" dirty="0">
                <a:solidFill>
                  <a:srgbClr val="374151"/>
                </a:solidFill>
                <a:effectLst/>
                <a:latin typeface="Söhne"/>
              </a:rPr>
              <a:t> -o rag.png</a:t>
            </a:r>
          </a:p>
          <a:p>
            <a:pPr algn="l">
              <a:buFont typeface="+mj-lt"/>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9C63B49-98DF-4305-9CB8-4E44D503B801}" type="slidenum">
              <a:rPr lang="en-US" smtClean="0"/>
              <a:t>35</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487653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Simulating the Banker's Algorithm in Bash is quite complex because the Banker's Algorithm involves keeping track of multiple resources, processes, and their maximum and current demands. Bash isn't ideally suited for complex data manipulations required by the Banker's Algorithm </a:t>
            </a:r>
            <a:r>
              <a:rPr lang="en-US" b="0" i="0" dirty="0">
                <a:solidFill>
                  <a:srgbClr val="374151"/>
                </a:solidFill>
                <a:effectLst/>
                <a:latin typeface="Söhne"/>
              </a:rPr>
              <a:t>but we can </a:t>
            </a:r>
            <a:r>
              <a:rPr lang="en-US" sz="1300" dirty="0">
                <a:latin typeface="Calibri" panose="020F0502020204030204" pitchFamily="34" charset="0"/>
                <a:ea typeface="Calibri" panose="020F0502020204030204" pitchFamily="34" charset="0"/>
                <a:cs typeface="Times New Roman" panose="02020603050405020304" pitchFamily="18" charset="0"/>
              </a:rPr>
              <a:t>discuss the theory behind the algorithm.</a:t>
            </a:r>
            <a:endParaRPr lang="en-US" b="1" i="0" dirty="0">
              <a:solidFill>
                <a:srgbClr val="374151"/>
              </a:solidFill>
              <a:effectLst/>
              <a:latin typeface="Söhne"/>
            </a:endParaRP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SHARE LINK: </a:t>
            </a:r>
            <a:r>
              <a:rPr lang="en-US" b="0" i="1" dirty="0">
                <a:solidFill>
                  <a:srgbClr val="374151"/>
                </a:solidFill>
                <a:effectLst/>
                <a:latin typeface="Söhne"/>
              </a:rPr>
              <a:t>https://drive.google.com/file/d/1ELAn8kPilW3w2xekP6VXKCKaVHFejmJs/view?usp=drive_link</a:t>
            </a:r>
          </a:p>
          <a:p>
            <a:pPr algn="l">
              <a:buFont typeface="+mj-lt"/>
              <a:buNone/>
            </a:pPr>
            <a:endParaRPr lang="en-US" b="0" i="1" dirty="0">
              <a:solidFill>
                <a:srgbClr val="374151"/>
              </a:solidFill>
              <a:effectLst/>
              <a:latin typeface="Söhne"/>
            </a:endParaRPr>
          </a:p>
          <a:p>
            <a:pPr algn="l">
              <a:buFont typeface="+mj-lt"/>
              <a:buNone/>
            </a:pPr>
            <a:r>
              <a:rPr lang="en-US" b="0" i="1" dirty="0">
                <a:solidFill>
                  <a:srgbClr val="374151"/>
                </a:solidFill>
                <a:effectLst/>
                <a:latin typeface="Söhne"/>
              </a:rPr>
              <a:t>Assumptions:</a:t>
            </a:r>
          </a:p>
          <a:p>
            <a:pPr algn="l">
              <a:buFont typeface="+mj-lt"/>
              <a:buNone/>
            </a:pPr>
            <a:endParaRPr lang="en-US" b="0" i="1" dirty="0">
              <a:solidFill>
                <a:srgbClr val="374151"/>
              </a:solidFill>
              <a:effectLst/>
              <a:latin typeface="Söhne"/>
            </a:endParaRPr>
          </a:p>
          <a:p>
            <a:pPr algn="l">
              <a:buFont typeface="+mj-lt"/>
              <a:buNone/>
            </a:pPr>
            <a:r>
              <a:rPr lang="en-US" b="0" i="1" dirty="0">
                <a:solidFill>
                  <a:srgbClr val="374151"/>
                </a:solidFill>
                <a:effectLst/>
                <a:latin typeface="Söhne"/>
              </a:rPr>
              <a:t>There are two types of resources, A and B.</a:t>
            </a:r>
          </a:p>
          <a:p>
            <a:pPr algn="l">
              <a:buFont typeface="+mj-lt"/>
              <a:buNone/>
            </a:pPr>
            <a:r>
              <a:rPr lang="en-US" b="0" i="1" dirty="0">
                <a:solidFill>
                  <a:srgbClr val="374151"/>
                </a:solidFill>
                <a:effectLst/>
                <a:latin typeface="Söhne"/>
              </a:rPr>
              <a:t>There are three processes, each requiring varying amounts of resources.</a:t>
            </a:r>
          </a:p>
          <a:p>
            <a:pPr algn="l">
              <a:buFont typeface="+mj-lt"/>
              <a:buNone/>
            </a:pPr>
            <a:r>
              <a:rPr lang="en-US" b="0" i="1" dirty="0">
                <a:solidFill>
                  <a:srgbClr val="374151"/>
                </a:solidFill>
                <a:effectLst/>
                <a:latin typeface="Söhne"/>
              </a:rPr>
              <a:t>The script checks if a request leads to a safe state.</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Bash Shell Example: N/A</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#!/bin/bash</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Total available resources</a:t>
            </a:r>
          </a:p>
          <a:p>
            <a:pPr algn="l">
              <a:buFont typeface="+mj-lt"/>
              <a:buNone/>
            </a:pPr>
            <a:r>
              <a:rPr lang="en-US" b="0" i="0" dirty="0" err="1">
                <a:solidFill>
                  <a:srgbClr val="374151"/>
                </a:solidFill>
                <a:effectLst/>
                <a:latin typeface="Söhne"/>
              </a:rPr>
              <a:t>totalA</a:t>
            </a:r>
            <a:r>
              <a:rPr lang="en-US" b="0" i="0" dirty="0">
                <a:solidFill>
                  <a:srgbClr val="374151"/>
                </a:solidFill>
                <a:effectLst/>
                <a:latin typeface="Söhne"/>
              </a:rPr>
              <a:t>=10</a:t>
            </a:r>
          </a:p>
          <a:p>
            <a:pPr algn="l">
              <a:buFont typeface="+mj-lt"/>
              <a:buNone/>
            </a:pPr>
            <a:r>
              <a:rPr lang="en-US" b="0" i="0" dirty="0" err="1">
                <a:solidFill>
                  <a:srgbClr val="374151"/>
                </a:solidFill>
                <a:effectLst/>
                <a:latin typeface="Söhne"/>
              </a:rPr>
              <a:t>totalB</a:t>
            </a:r>
            <a:r>
              <a:rPr lang="en-US" b="0" i="0" dirty="0">
                <a:solidFill>
                  <a:srgbClr val="374151"/>
                </a:solidFill>
                <a:effectLst/>
                <a:latin typeface="Söhne"/>
              </a:rPr>
              <a:t>=10</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Currently available resources</a:t>
            </a:r>
          </a:p>
          <a:p>
            <a:pPr algn="l">
              <a:buFont typeface="+mj-lt"/>
              <a:buNone/>
            </a:pPr>
            <a:r>
              <a:rPr lang="en-US" b="0" i="0" dirty="0" err="1">
                <a:solidFill>
                  <a:srgbClr val="374151"/>
                </a:solidFill>
                <a:effectLst/>
                <a:latin typeface="Söhne"/>
              </a:rPr>
              <a:t>availA</a:t>
            </a:r>
            <a:r>
              <a:rPr lang="en-US" b="0" i="0" dirty="0">
                <a:solidFill>
                  <a:srgbClr val="374151"/>
                </a:solidFill>
                <a:effectLst/>
                <a:latin typeface="Söhne"/>
              </a:rPr>
              <a:t>=3</a:t>
            </a:r>
          </a:p>
          <a:p>
            <a:pPr algn="l">
              <a:buFont typeface="+mj-lt"/>
              <a:buNone/>
            </a:pPr>
            <a:r>
              <a:rPr lang="en-US" b="0" i="0" dirty="0" err="1">
                <a:solidFill>
                  <a:srgbClr val="374151"/>
                </a:solidFill>
                <a:effectLst/>
                <a:latin typeface="Söhne"/>
              </a:rPr>
              <a:t>availB</a:t>
            </a:r>
            <a:r>
              <a:rPr lang="en-US" b="0" i="0" dirty="0">
                <a:solidFill>
                  <a:srgbClr val="374151"/>
                </a:solidFill>
                <a:effectLst/>
                <a:latin typeface="Söhne"/>
              </a:rPr>
              <a:t>=2</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Maximum demand of each process</a:t>
            </a:r>
          </a:p>
          <a:p>
            <a:pPr algn="l">
              <a:buFont typeface="+mj-lt"/>
              <a:buNone/>
            </a:pPr>
            <a:r>
              <a:rPr lang="en-US" b="0" i="0" dirty="0">
                <a:solidFill>
                  <a:srgbClr val="374151"/>
                </a:solidFill>
                <a:effectLst/>
                <a:latin typeface="Söhne"/>
              </a:rPr>
              <a:t>max_demand_process1=(7 5)</a:t>
            </a:r>
          </a:p>
          <a:p>
            <a:pPr algn="l">
              <a:buFont typeface="+mj-lt"/>
              <a:buNone/>
            </a:pPr>
            <a:r>
              <a:rPr lang="en-US" b="0" i="0" dirty="0">
                <a:solidFill>
                  <a:srgbClr val="374151"/>
                </a:solidFill>
                <a:effectLst/>
                <a:latin typeface="Söhne"/>
              </a:rPr>
              <a:t>max_demand_process2=(3 2)</a:t>
            </a:r>
          </a:p>
          <a:p>
            <a:pPr algn="l">
              <a:buFont typeface="+mj-lt"/>
              <a:buNone/>
            </a:pPr>
            <a:r>
              <a:rPr lang="en-US" b="0" i="0" dirty="0">
                <a:solidFill>
                  <a:srgbClr val="374151"/>
                </a:solidFill>
                <a:effectLst/>
                <a:latin typeface="Söhne"/>
              </a:rPr>
              <a:t>max_demand_process3=(9 0)</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Current allocation of each process</a:t>
            </a:r>
          </a:p>
          <a:p>
            <a:pPr algn="l">
              <a:buFont typeface="+mj-lt"/>
              <a:buNone/>
            </a:pPr>
            <a:r>
              <a:rPr lang="en-US" b="0" i="0" dirty="0">
                <a:solidFill>
                  <a:srgbClr val="374151"/>
                </a:solidFill>
                <a:effectLst/>
                <a:latin typeface="Söhne"/>
              </a:rPr>
              <a:t>alloc_process1=(0 1)</a:t>
            </a:r>
          </a:p>
          <a:p>
            <a:pPr algn="l">
              <a:buFont typeface="+mj-lt"/>
              <a:buNone/>
            </a:pPr>
            <a:r>
              <a:rPr lang="en-US" b="0" i="0" dirty="0">
                <a:solidFill>
                  <a:srgbClr val="374151"/>
                </a:solidFill>
                <a:effectLst/>
                <a:latin typeface="Söhne"/>
              </a:rPr>
              <a:t>alloc_process2=(2 1)</a:t>
            </a:r>
          </a:p>
          <a:p>
            <a:pPr algn="l">
              <a:buFont typeface="+mj-lt"/>
              <a:buNone/>
            </a:pPr>
            <a:r>
              <a:rPr lang="en-US" b="0" i="0" dirty="0">
                <a:solidFill>
                  <a:srgbClr val="374151"/>
                </a:solidFill>
                <a:effectLst/>
                <a:latin typeface="Söhne"/>
              </a:rPr>
              <a:t>alloc_process3=(3 0)</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Function to check for safe state</a:t>
            </a:r>
          </a:p>
          <a:p>
            <a:pPr algn="l">
              <a:buFont typeface="+mj-lt"/>
              <a:buNone/>
            </a:pPr>
            <a:r>
              <a:rPr lang="en-US" b="0" i="0" dirty="0" err="1">
                <a:solidFill>
                  <a:srgbClr val="374151"/>
                </a:solidFill>
                <a:effectLst/>
                <a:latin typeface="Söhne"/>
              </a:rPr>
              <a:t>is_safe_state</a:t>
            </a:r>
            <a:r>
              <a:rPr lang="en-US" b="0" i="0" dirty="0">
                <a:solidFill>
                  <a:srgbClr val="374151"/>
                </a:solidFill>
                <a:effectLst/>
                <a:latin typeface="Söhne"/>
              </a:rPr>
              <a:t>() {</a:t>
            </a:r>
          </a:p>
          <a:p>
            <a:pPr algn="l">
              <a:buFont typeface="+mj-lt"/>
              <a:buNone/>
            </a:pPr>
            <a:r>
              <a:rPr lang="en-US" b="0" i="0" dirty="0">
                <a:solidFill>
                  <a:srgbClr val="374151"/>
                </a:solidFill>
                <a:effectLst/>
                <a:latin typeface="Söhne"/>
              </a:rPr>
              <a:t>    need1=$((${max_demand_process1[0]} - ${alloc_process1[0]}))</a:t>
            </a:r>
          </a:p>
          <a:p>
            <a:pPr algn="l">
              <a:buFont typeface="+mj-lt"/>
              <a:buNone/>
            </a:pPr>
            <a:r>
              <a:rPr lang="en-US" b="0" i="0" dirty="0">
                <a:solidFill>
                  <a:srgbClr val="374151"/>
                </a:solidFill>
                <a:effectLst/>
                <a:latin typeface="Söhne"/>
              </a:rPr>
              <a:t>    need2=$((${max_demand_process1[1]} - ${alloc_process1[1]}))</a:t>
            </a:r>
          </a:p>
          <a:p>
            <a:pPr algn="l">
              <a:buFont typeface="+mj-lt"/>
              <a:buNone/>
            </a:pPr>
            <a:r>
              <a:rPr lang="en-US" b="0" i="0" dirty="0">
                <a:solidFill>
                  <a:srgbClr val="374151"/>
                </a:solidFill>
                <a:effectLst/>
                <a:latin typeface="Söhne"/>
              </a:rPr>
              <a:t>    </a:t>
            </a:r>
          </a:p>
          <a:p>
            <a:pPr algn="l">
              <a:buFont typeface="+mj-lt"/>
              <a:buNone/>
            </a:pPr>
            <a:r>
              <a:rPr lang="en-US" b="0" i="0" dirty="0">
                <a:solidFill>
                  <a:srgbClr val="374151"/>
                </a:solidFill>
                <a:effectLst/>
                <a:latin typeface="Söhne"/>
              </a:rPr>
              <a:t>    # Check if needs can be satisfied with available resources</a:t>
            </a:r>
          </a:p>
          <a:p>
            <a:pPr algn="l">
              <a:buFont typeface="+mj-lt"/>
              <a:buNone/>
            </a:pPr>
            <a:r>
              <a:rPr lang="en-US" b="0" i="0" dirty="0">
                <a:solidFill>
                  <a:srgbClr val="374151"/>
                </a:solidFill>
                <a:effectLst/>
                <a:latin typeface="Söhne"/>
              </a:rPr>
              <a:t>    if (( need1 &lt;= </a:t>
            </a:r>
            <a:r>
              <a:rPr lang="en-US" b="0" i="0" dirty="0" err="1">
                <a:solidFill>
                  <a:srgbClr val="374151"/>
                </a:solidFill>
                <a:effectLst/>
                <a:latin typeface="Söhne"/>
              </a:rPr>
              <a:t>availA</a:t>
            </a:r>
            <a:r>
              <a:rPr lang="en-US" b="0" i="0" dirty="0">
                <a:solidFill>
                  <a:srgbClr val="374151"/>
                </a:solidFill>
                <a:effectLst/>
                <a:latin typeface="Söhne"/>
              </a:rPr>
              <a:t> &amp;&amp; need2 &lt;= </a:t>
            </a:r>
            <a:r>
              <a:rPr lang="en-US" b="0" i="0" dirty="0" err="1">
                <a:solidFill>
                  <a:srgbClr val="374151"/>
                </a:solidFill>
                <a:effectLst/>
                <a:latin typeface="Söhne"/>
              </a:rPr>
              <a:t>availB</a:t>
            </a:r>
            <a:r>
              <a:rPr lang="en-US" b="0" i="0" dirty="0">
                <a:solidFill>
                  <a:srgbClr val="374151"/>
                </a:solidFill>
                <a:effectLst/>
                <a:latin typeface="Söhne"/>
              </a:rPr>
              <a:t> )); then</a:t>
            </a:r>
          </a:p>
          <a:p>
            <a:pPr algn="l">
              <a:buFont typeface="+mj-lt"/>
              <a:buNone/>
            </a:pPr>
            <a:r>
              <a:rPr lang="en-US" b="0" i="0" dirty="0">
                <a:solidFill>
                  <a:srgbClr val="374151"/>
                </a:solidFill>
                <a:effectLst/>
                <a:latin typeface="Söhne"/>
              </a:rPr>
              <a:t>        return 0</a:t>
            </a:r>
          </a:p>
          <a:p>
            <a:pPr algn="l">
              <a:buFont typeface="+mj-lt"/>
              <a:buNone/>
            </a:pPr>
            <a:r>
              <a:rPr lang="en-US" b="0" i="0" dirty="0">
                <a:solidFill>
                  <a:srgbClr val="374151"/>
                </a:solidFill>
                <a:effectLst/>
                <a:latin typeface="Söhne"/>
              </a:rPr>
              <a:t>    else</a:t>
            </a:r>
          </a:p>
          <a:p>
            <a:pPr algn="l">
              <a:buFont typeface="+mj-lt"/>
              <a:buNone/>
            </a:pPr>
            <a:r>
              <a:rPr lang="en-US" b="0" i="0" dirty="0">
                <a:solidFill>
                  <a:srgbClr val="374151"/>
                </a:solidFill>
                <a:effectLst/>
                <a:latin typeface="Söhne"/>
              </a:rPr>
              <a:t>        return 1</a:t>
            </a:r>
          </a:p>
          <a:p>
            <a:pPr algn="l">
              <a:buFont typeface="+mj-lt"/>
              <a:buNone/>
            </a:pPr>
            <a:r>
              <a:rPr lang="en-US" b="0" i="0" dirty="0">
                <a:solidFill>
                  <a:srgbClr val="374151"/>
                </a:solidFill>
                <a:effectLst/>
                <a:latin typeface="Söhne"/>
              </a:rPr>
              <a:t>    fi</a:t>
            </a:r>
          </a:p>
          <a:p>
            <a:pPr algn="l">
              <a:buFont typeface="+mj-lt"/>
              <a:buNone/>
            </a:pPr>
            <a:r>
              <a:rPr lang="en-US" b="0" i="0" dirty="0">
                <a:solidFill>
                  <a:srgbClr val="374151"/>
                </a:solidFill>
                <a:effectLst/>
                <a:latin typeface="Söhne"/>
              </a:rPr>
              <a:t>}</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Function to simulate resource request</a:t>
            </a:r>
          </a:p>
          <a:p>
            <a:pPr algn="l">
              <a:buFont typeface="+mj-lt"/>
              <a:buNone/>
            </a:pPr>
            <a:r>
              <a:rPr lang="en-US" b="0" i="0" dirty="0" err="1">
                <a:solidFill>
                  <a:srgbClr val="374151"/>
                </a:solidFill>
                <a:effectLst/>
                <a:latin typeface="Söhne"/>
              </a:rPr>
              <a:t>request_resources</a:t>
            </a:r>
            <a:r>
              <a:rPr lang="en-US" b="0" i="0" dirty="0">
                <a:solidFill>
                  <a:srgbClr val="374151"/>
                </a:solidFill>
                <a:effectLst/>
                <a:latin typeface="Söhne"/>
              </a:rPr>
              <a:t>() {</a:t>
            </a:r>
          </a:p>
          <a:p>
            <a:pPr algn="l">
              <a:buFont typeface="+mj-lt"/>
              <a:buNone/>
            </a:pPr>
            <a:r>
              <a:rPr lang="en-US" b="0" i="0" dirty="0">
                <a:solidFill>
                  <a:srgbClr val="374151"/>
                </a:solidFill>
                <a:effectLst/>
                <a:latin typeface="Söhne"/>
              </a:rPr>
              <a:t>    local process=$1</a:t>
            </a:r>
          </a:p>
          <a:p>
            <a:pPr algn="l">
              <a:buFont typeface="+mj-lt"/>
              <a:buNone/>
            </a:pPr>
            <a:r>
              <a:rPr lang="en-US" b="0" i="0" dirty="0">
                <a:solidFill>
                  <a:srgbClr val="374151"/>
                </a:solidFill>
                <a:effectLst/>
                <a:latin typeface="Söhne"/>
              </a:rPr>
              <a:t>    local </a:t>
            </a:r>
            <a:r>
              <a:rPr lang="en-US" b="0" i="0" dirty="0" err="1">
                <a:solidFill>
                  <a:srgbClr val="374151"/>
                </a:solidFill>
                <a:effectLst/>
                <a:latin typeface="Söhne"/>
              </a:rPr>
              <a:t>reqA</a:t>
            </a:r>
            <a:r>
              <a:rPr lang="en-US" b="0" i="0" dirty="0">
                <a:solidFill>
                  <a:srgbClr val="374151"/>
                </a:solidFill>
                <a:effectLst/>
                <a:latin typeface="Söhne"/>
              </a:rPr>
              <a:t>=$2</a:t>
            </a:r>
          </a:p>
          <a:p>
            <a:pPr algn="l">
              <a:buFont typeface="+mj-lt"/>
              <a:buNone/>
            </a:pPr>
            <a:r>
              <a:rPr lang="en-US" b="0" i="0" dirty="0">
                <a:solidFill>
                  <a:srgbClr val="374151"/>
                </a:solidFill>
                <a:effectLst/>
                <a:latin typeface="Söhne"/>
              </a:rPr>
              <a:t>    local </a:t>
            </a:r>
            <a:r>
              <a:rPr lang="en-US" b="0" i="0" dirty="0" err="1">
                <a:solidFill>
                  <a:srgbClr val="374151"/>
                </a:solidFill>
                <a:effectLst/>
                <a:latin typeface="Söhne"/>
              </a:rPr>
              <a:t>reqB</a:t>
            </a:r>
            <a:r>
              <a:rPr lang="en-US" b="0" i="0" dirty="0">
                <a:solidFill>
                  <a:srgbClr val="374151"/>
                </a:solidFill>
                <a:effectLst/>
                <a:latin typeface="Söhne"/>
              </a:rPr>
              <a:t>=$3</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 Check if request exceeds maximum demand</a:t>
            </a:r>
          </a:p>
          <a:p>
            <a:pPr algn="l">
              <a:buFont typeface="+mj-lt"/>
              <a:buNone/>
            </a:pPr>
            <a:r>
              <a:rPr lang="en-US" b="0" i="0" dirty="0">
                <a:solidFill>
                  <a:srgbClr val="374151"/>
                </a:solidFill>
                <a:effectLst/>
                <a:latin typeface="Söhne"/>
              </a:rPr>
              <a:t>    if (( </a:t>
            </a:r>
            <a:r>
              <a:rPr lang="en-US" b="0" i="0" dirty="0" err="1">
                <a:solidFill>
                  <a:srgbClr val="374151"/>
                </a:solidFill>
                <a:effectLst/>
                <a:latin typeface="Söhne"/>
              </a:rPr>
              <a:t>reqA</a:t>
            </a:r>
            <a:r>
              <a:rPr lang="en-US" b="0" i="0" dirty="0">
                <a:solidFill>
                  <a:srgbClr val="374151"/>
                </a:solidFill>
                <a:effectLst/>
                <a:latin typeface="Söhne"/>
              </a:rPr>
              <a:t> &gt; ${</a:t>
            </a:r>
            <a:r>
              <a:rPr lang="en-US" b="0" i="0" dirty="0" err="1">
                <a:solidFill>
                  <a:srgbClr val="374151"/>
                </a:solidFill>
                <a:effectLst/>
                <a:latin typeface="Söhne"/>
              </a:rPr>
              <a:t>max_demand_process$process</a:t>
            </a:r>
            <a:r>
              <a:rPr lang="en-US" b="0" i="0" dirty="0">
                <a:solidFill>
                  <a:srgbClr val="374151"/>
                </a:solidFill>
                <a:effectLst/>
                <a:latin typeface="Söhne"/>
              </a:rPr>
              <a:t>[0]} || </a:t>
            </a:r>
            <a:r>
              <a:rPr lang="en-US" b="0" i="0" dirty="0" err="1">
                <a:solidFill>
                  <a:srgbClr val="374151"/>
                </a:solidFill>
                <a:effectLst/>
                <a:latin typeface="Söhne"/>
              </a:rPr>
              <a:t>reqB</a:t>
            </a:r>
            <a:r>
              <a:rPr lang="en-US" b="0" i="0" dirty="0">
                <a:solidFill>
                  <a:srgbClr val="374151"/>
                </a:solidFill>
                <a:effectLst/>
                <a:latin typeface="Söhne"/>
              </a:rPr>
              <a:t> &gt; ${</a:t>
            </a:r>
            <a:r>
              <a:rPr lang="en-US" b="0" i="0" dirty="0" err="1">
                <a:solidFill>
                  <a:srgbClr val="374151"/>
                </a:solidFill>
                <a:effectLst/>
                <a:latin typeface="Söhne"/>
              </a:rPr>
              <a:t>max_demand_process$process</a:t>
            </a:r>
            <a:r>
              <a:rPr lang="en-US" b="0" i="0" dirty="0">
                <a:solidFill>
                  <a:srgbClr val="374151"/>
                </a:solidFill>
                <a:effectLst/>
                <a:latin typeface="Söhne"/>
              </a:rPr>
              <a:t>[1]} )); then</a:t>
            </a:r>
          </a:p>
          <a:p>
            <a:pPr algn="l">
              <a:buFont typeface="+mj-lt"/>
              <a:buNone/>
            </a:pPr>
            <a:r>
              <a:rPr lang="en-US" b="0" i="0" dirty="0">
                <a:solidFill>
                  <a:srgbClr val="374151"/>
                </a:solidFill>
                <a:effectLst/>
                <a:latin typeface="Söhne"/>
              </a:rPr>
              <a:t>        echo "Error: Request exceeds maximum demand"</a:t>
            </a:r>
          </a:p>
          <a:p>
            <a:pPr algn="l">
              <a:buFont typeface="+mj-lt"/>
              <a:buNone/>
            </a:pPr>
            <a:r>
              <a:rPr lang="en-US" b="0" i="0" dirty="0">
                <a:solidFill>
                  <a:srgbClr val="374151"/>
                </a:solidFill>
                <a:effectLst/>
                <a:latin typeface="Söhne"/>
              </a:rPr>
              <a:t>        return</a:t>
            </a:r>
          </a:p>
          <a:p>
            <a:pPr algn="l">
              <a:buFont typeface="+mj-lt"/>
              <a:buNone/>
            </a:pPr>
            <a:r>
              <a:rPr lang="en-US" b="0" i="0" dirty="0">
                <a:solidFill>
                  <a:srgbClr val="374151"/>
                </a:solidFill>
                <a:effectLst/>
                <a:latin typeface="Söhne"/>
              </a:rPr>
              <a:t>    fi</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 Temporarily allocate resources</a:t>
            </a:r>
          </a:p>
          <a:p>
            <a:pPr algn="l">
              <a:buFont typeface="+mj-lt"/>
              <a:buNone/>
            </a:pPr>
            <a:r>
              <a:rPr lang="en-US" b="0" i="0" dirty="0">
                <a:solidFill>
                  <a:srgbClr val="374151"/>
                </a:solidFill>
                <a:effectLst/>
                <a:latin typeface="Söhne"/>
              </a:rPr>
              <a:t>    </a:t>
            </a:r>
            <a:r>
              <a:rPr lang="en-US" b="0" i="0" dirty="0" err="1">
                <a:solidFill>
                  <a:srgbClr val="374151"/>
                </a:solidFill>
                <a:effectLst/>
                <a:latin typeface="Söhne"/>
              </a:rPr>
              <a:t>availA</a:t>
            </a:r>
            <a:r>
              <a:rPr lang="en-US" b="0" i="0" dirty="0">
                <a:solidFill>
                  <a:srgbClr val="374151"/>
                </a:solidFill>
                <a:effectLst/>
                <a:latin typeface="Söhne"/>
              </a:rPr>
              <a:t>=$((</a:t>
            </a:r>
            <a:r>
              <a:rPr lang="en-US" b="0" i="0" dirty="0" err="1">
                <a:solidFill>
                  <a:srgbClr val="374151"/>
                </a:solidFill>
                <a:effectLst/>
                <a:latin typeface="Söhne"/>
              </a:rPr>
              <a:t>availA</a:t>
            </a:r>
            <a:r>
              <a:rPr lang="en-US" b="0" i="0" dirty="0">
                <a:solidFill>
                  <a:srgbClr val="374151"/>
                </a:solidFill>
                <a:effectLst/>
                <a:latin typeface="Söhne"/>
              </a:rPr>
              <a:t> - </a:t>
            </a:r>
            <a:r>
              <a:rPr lang="en-US" b="0" i="0" dirty="0" err="1">
                <a:solidFill>
                  <a:srgbClr val="374151"/>
                </a:solidFill>
                <a:effectLst/>
                <a:latin typeface="Söhne"/>
              </a:rPr>
              <a:t>reqA</a:t>
            </a:r>
            <a:r>
              <a:rPr lang="en-US" b="0" i="0" dirty="0">
                <a:solidFill>
                  <a:srgbClr val="374151"/>
                </a:solidFill>
                <a:effectLst/>
                <a:latin typeface="Söhne"/>
              </a:rPr>
              <a:t>))</a:t>
            </a:r>
          </a:p>
          <a:p>
            <a:pPr algn="l">
              <a:buFont typeface="+mj-lt"/>
              <a:buNone/>
            </a:pPr>
            <a:r>
              <a:rPr lang="en-US" b="0" i="0" dirty="0">
                <a:solidFill>
                  <a:srgbClr val="374151"/>
                </a:solidFill>
                <a:effectLst/>
                <a:latin typeface="Söhne"/>
              </a:rPr>
              <a:t>    </a:t>
            </a:r>
            <a:r>
              <a:rPr lang="en-US" b="0" i="0" dirty="0" err="1">
                <a:solidFill>
                  <a:srgbClr val="374151"/>
                </a:solidFill>
                <a:effectLst/>
                <a:latin typeface="Söhne"/>
              </a:rPr>
              <a:t>availB</a:t>
            </a:r>
            <a:r>
              <a:rPr lang="en-US" b="0" i="0" dirty="0">
                <a:solidFill>
                  <a:srgbClr val="374151"/>
                </a:solidFill>
                <a:effectLst/>
                <a:latin typeface="Söhne"/>
              </a:rPr>
              <a:t>=$((</a:t>
            </a:r>
            <a:r>
              <a:rPr lang="en-US" b="0" i="0" dirty="0" err="1">
                <a:solidFill>
                  <a:srgbClr val="374151"/>
                </a:solidFill>
                <a:effectLst/>
                <a:latin typeface="Söhne"/>
              </a:rPr>
              <a:t>availB</a:t>
            </a:r>
            <a:r>
              <a:rPr lang="en-US" b="0" i="0" dirty="0">
                <a:solidFill>
                  <a:srgbClr val="374151"/>
                </a:solidFill>
                <a:effectLst/>
                <a:latin typeface="Söhne"/>
              </a:rPr>
              <a:t> - </a:t>
            </a:r>
            <a:r>
              <a:rPr lang="en-US" b="0" i="0" dirty="0" err="1">
                <a:solidFill>
                  <a:srgbClr val="374151"/>
                </a:solidFill>
                <a:effectLst/>
                <a:latin typeface="Söhne"/>
              </a:rPr>
              <a:t>reqB</a:t>
            </a:r>
            <a:r>
              <a:rPr lang="en-US" b="0" i="0" dirty="0">
                <a:solidFill>
                  <a:srgbClr val="374151"/>
                </a:solidFill>
                <a:effectLst/>
                <a:latin typeface="Söhne"/>
              </a:rPr>
              <a:t>))</a:t>
            </a:r>
          </a:p>
          <a:p>
            <a:pPr algn="l">
              <a:buFont typeface="+mj-lt"/>
              <a:buNone/>
            </a:pPr>
            <a:r>
              <a:rPr lang="en-US" b="0" i="0" dirty="0">
                <a:solidFill>
                  <a:srgbClr val="374151"/>
                </a:solidFill>
                <a:effectLst/>
                <a:latin typeface="Söhne"/>
              </a:rPr>
              <a:t>    </a:t>
            </a:r>
            <a:r>
              <a:rPr lang="en-US" b="0" i="0" dirty="0" err="1">
                <a:solidFill>
                  <a:srgbClr val="374151"/>
                </a:solidFill>
                <a:effectLst/>
                <a:latin typeface="Söhne"/>
              </a:rPr>
              <a:t>alloc_process$process</a:t>
            </a:r>
            <a:r>
              <a:rPr lang="en-US" b="0" i="0" dirty="0">
                <a:solidFill>
                  <a:srgbClr val="374151"/>
                </a:solidFill>
                <a:effectLst/>
                <a:latin typeface="Söhne"/>
              </a:rPr>
              <a:t>[0]=$((</a:t>
            </a:r>
            <a:r>
              <a:rPr lang="en-US" b="0" i="0" dirty="0" err="1">
                <a:solidFill>
                  <a:srgbClr val="374151"/>
                </a:solidFill>
                <a:effectLst/>
                <a:latin typeface="Söhne"/>
              </a:rPr>
              <a:t>alloc_process$process</a:t>
            </a:r>
            <a:r>
              <a:rPr lang="en-US" b="0" i="0" dirty="0">
                <a:solidFill>
                  <a:srgbClr val="374151"/>
                </a:solidFill>
                <a:effectLst/>
                <a:latin typeface="Söhne"/>
              </a:rPr>
              <a:t>[0] + </a:t>
            </a:r>
            <a:r>
              <a:rPr lang="en-US" b="0" i="0" dirty="0" err="1">
                <a:solidFill>
                  <a:srgbClr val="374151"/>
                </a:solidFill>
                <a:effectLst/>
                <a:latin typeface="Söhne"/>
              </a:rPr>
              <a:t>reqA</a:t>
            </a:r>
            <a:r>
              <a:rPr lang="en-US" b="0" i="0" dirty="0">
                <a:solidFill>
                  <a:srgbClr val="374151"/>
                </a:solidFill>
                <a:effectLst/>
                <a:latin typeface="Söhne"/>
              </a:rPr>
              <a:t>))</a:t>
            </a:r>
          </a:p>
          <a:p>
            <a:pPr algn="l">
              <a:buFont typeface="+mj-lt"/>
              <a:buNone/>
            </a:pPr>
            <a:r>
              <a:rPr lang="en-US" b="0" i="0" dirty="0">
                <a:solidFill>
                  <a:srgbClr val="374151"/>
                </a:solidFill>
                <a:effectLst/>
                <a:latin typeface="Söhne"/>
              </a:rPr>
              <a:t>    </a:t>
            </a:r>
            <a:r>
              <a:rPr lang="en-US" b="0" i="0" dirty="0" err="1">
                <a:solidFill>
                  <a:srgbClr val="374151"/>
                </a:solidFill>
                <a:effectLst/>
                <a:latin typeface="Söhne"/>
              </a:rPr>
              <a:t>alloc_process$process</a:t>
            </a:r>
            <a:r>
              <a:rPr lang="en-US" b="0" i="0" dirty="0">
                <a:solidFill>
                  <a:srgbClr val="374151"/>
                </a:solidFill>
                <a:effectLst/>
                <a:latin typeface="Söhne"/>
              </a:rPr>
              <a:t>[1]=$((</a:t>
            </a:r>
            <a:r>
              <a:rPr lang="en-US" b="0" i="0" dirty="0" err="1">
                <a:solidFill>
                  <a:srgbClr val="374151"/>
                </a:solidFill>
                <a:effectLst/>
                <a:latin typeface="Söhne"/>
              </a:rPr>
              <a:t>alloc_process$process</a:t>
            </a:r>
            <a:r>
              <a:rPr lang="en-US" b="0" i="0" dirty="0">
                <a:solidFill>
                  <a:srgbClr val="374151"/>
                </a:solidFill>
                <a:effectLst/>
                <a:latin typeface="Söhne"/>
              </a:rPr>
              <a:t>[1] + </a:t>
            </a:r>
            <a:r>
              <a:rPr lang="en-US" b="0" i="0" dirty="0" err="1">
                <a:solidFill>
                  <a:srgbClr val="374151"/>
                </a:solidFill>
                <a:effectLst/>
                <a:latin typeface="Söhne"/>
              </a:rPr>
              <a:t>reqB</a:t>
            </a:r>
            <a:r>
              <a:rPr lang="en-US" b="0" i="0" dirty="0">
                <a:solidFill>
                  <a:srgbClr val="374151"/>
                </a:solidFill>
                <a:effectLst/>
                <a:latin typeface="Söhne"/>
              </a:rPr>
              <a:t>))</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 Check for safe state</a:t>
            </a:r>
          </a:p>
          <a:p>
            <a:pPr algn="l">
              <a:buFont typeface="+mj-lt"/>
              <a:buNone/>
            </a:pPr>
            <a:r>
              <a:rPr lang="en-US" b="0" i="0" dirty="0">
                <a:solidFill>
                  <a:srgbClr val="374151"/>
                </a:solidFill>
                <a:effectLst/>
                <a:latin typeface="Söhne"/>
              </a:rPr>
              <a:t>    if </a:t>
            </a:r>
            <a:r>
              <a:rPr lang="en-US" b="0" i="0" dirty="0" err="1">
                <a:solidFill>
                  <a:srgbClr val="374151"/>
                </a:solidFill>
                <a:effectLst/>
                <a:latin typeface="Söhne"/>
              </a:rPr>
              <a:t>is_safe_state</a:t>
            </a:r>
            <a:r>
              <a:rPr lang="en-US" b="0" i="0" dirty="0">
                <a:solidFill>
                  <a:srgbClr val="374151"/>
                </a:solidFill>
                <a:effectLst/>
                <a:latin typeface="Söhne"/>
              </a:rPr>
              <a:t>; then</a:t>
            </a:r>
          </a:p>
          <a:p>
            <a:pPr algn="l">
              <a:buFont typeface="+mj-lt"/>
              <a:buNone/>
            </a:pPr>
            <a:r>
              <a:rPr lang="en-US" b="0" i="0" dirty="0">
                <a:solidFill>
                  <a:srgbClr val="374151"/>
                </a:solidFill>
                <a:effectLst/>
                <a:latin typeface="Söhne"/>
              </a:rPr>
              <a:t>        echo "Request granted. System is in a safe state."</a:t>
            </a:r>
          </a:p>
          <a:p>
            <a:pPr algn="l">
              <a:buFont typeface="+mj-lt"/>
              <a:buNone/>
            </a:pPr>
            <a:r>
              <a:rPr lang="en-US" b="0" i="0" dirty="0">
                <a:solidFill>
                  <a:srgbClr val="374151"/>
                </a:solidFill>
                <a:effectLst/>
                <a:latin typeface="Söhne"/>
              </a:rPr>
              <a:t>    else</a:t>
            </a:r>
          </a:p>
          <a:p>
            <a:pPr algn="l">
              <a:buFont typeface="+mj-lt"/>
              <a:buNone/>
            </a:pPr>
            <a:r>
              <a:rPr lang="en-US" b="0" i="0" dirty="0">
                <a:solidFill>
                  <a:srgbClr val="374151"/>
                </a:solidFill>
                <a:effectLst/>
                <a:latin typeface="Söhne"/>
              </a:rPr>
              <a:t>        echo "Request denied. System would be in an unsafe state."</a:t>
            </a:r>
          </a:p>
          <a:p>
            <a:pPr algn="l">
              <a:buFont typeface="+mj-lt"/>
              <a:buNone/>
            </a:pPr>
            <a:r>
              <a:rPr lang="en-US" b="0" i="0" dirty="0">
                <a:solidFill>
                  <a:srgbClr val="374151"/>
                </a:solidFill>
                <a:effectLst/>
                <a:latin typeface="Söhne"/>
              </a:rPr>
              <a:t>        # Rollback</a:t>
            </a:r>
          </a:p>
          <a:p>
            <a:pPr algn="l">
              <a:buFont typeface="+mj-lt"/>
              <a:buNone/>
            </a:pPr>
            <a:r>
              <a:rPr lang="en-US" b="0" i="0" dirty="0">
                <a:solidFill>
                  <a:srgbClr val="374151"/>
                </a:solidFill>
                <a:effectLst/>
                <a:latin typeface="Söhne"/>
              </a:rPr>
              <a:t>        </a:t>
            </a:r>
            <a:r>
              <a:rPr lang="en-US" b="0" i="0" dirty="0" err="1">
                <a:solidFill>
                  <a:srgbClr val="374151"/>
                </a:solidFill>
                <a:effectLst/>
                <a:latin typeface="Söhne"/>
              </a:rPr>
              <a:t>availA</a:t>
            </a:r>
            <a:r>
              <a:rPr lang="en-US" b="0" i="0" dirty="0">
                <a:solidFill>
                  <a:srgbClr val="374151"/>
                </a:solidFill>
                <a:effectLst/>
                <a:latin typeface="Söhne"/>
              </a:rPr>
              <a:t>=$((</a:t>
            </a:r>
            <a:r>
              <a:rPr lang="en-US" b="0" i="0" dirty="0" err="1">
                <a:solidFill>
                  <a:srgbClr val="374151"/>
                </a:solidFill>
                <a:effectLst/>
                <a:latin typeface="Söhne"/>
              </a:rPr>
              <a:t>availA</a:t>
            </a:r>
            <a:r>
              <a:rPr lang="en-US" b="0" i="0" dirty="0">
                <a:solidFill>
                  <a:srgbClr val="374151"/>
                </a:solidFill>
                <a:effectLst/>
                <a:latin typeface="Söhne"/>
              </a:rPr>
              <a:t> + </a:t>
            </a:r>
            <a:r>
              <a:rPr lang="en-US" b="0" i="0" dirty="0" err="1">
                <a:solidFill>
                  <a:srgbClr val="374151"/>
                </a:solidFill>
                <a:effectLst/>
                <a:latin typeface="Söhne"/>
              </a:rPr>
              <a:t>reqA</a:t>
            </a:r>
            <a:r>
              <a:rPr lang="en-US" b="0" i="0" dirty="0">
                <a:solidFill>
                  <a:srgbClr val="374151"/>
                </a:solidFill>
                <a:effectLst/>
                <a:latin typeface="Söhne"/>
              </a:rPr>
              <a:t>))</a:t>
            </a:r>
          </a:p>
          <a:p>
            <a:pPr algn="l">
              <a:buFont typeface="+mj-lt"/>
              <a:buNone/>
            </a:pPr>
            <a:r>
              <a:rPr lang="en-US" b="0" i="0" dirty="0">
                <a:solidFill>
                  <a:srgbClr val="374151"/>
                </a:solidFill>
                <a:effectLst/>
                <a:latin typeface="Söhne"/>
              </a:rPr>
              <a:t>        </a:t>
            </a:r>
            <a:r>
              <a:rPr lang="en-US" b="0" i="0" dirty="0" err="1">
                <a:solidFill>
                  <a:srgbClr val="374151"/>
                </a:solidFill>
                <a:effectLst/>
                <a:latin typeface="Söhne"/>
              </a:rPr>
              <a:t>availB</a:t>
            </a:r>
            <a:r>
              <a:rPr lang="en-US" b="0" i="0" dirty="0">
                <a:solidFill>
                  <a:srgbClr val="374151"/>
                </a:solidFill>
                <a:effectLst/>
                <a:latin typeface="Söhne"/>
              </a:rPr>
              <a:t>=$((</a:t>
            </a:r>
            <a:r>
              <a:rPr lang="en-US" b="0" i="0" dirty="0" err="1">
                <a:solidFill>
                  <a:srgbClr val="374151"/>
                </a:solidFill>
                <a:effectLst/>
                <a:latin typeface="Söhne"/>
              </a:rPr>
              <a:t>availB</a:t>
            </a:r>
            <a:r>
              <a:rPr lang="en-US" b="0" i="0" dirty="0">
                <a:solidFill>
                  <a:srgbClr val="374151"/>
                </a:solidFill>
                <a:effectLst/>
                <a:latin typeface="Söhne"/>
              </a:rPr>
              <a:t> + </a:t>
            </a:r>
            <a:r>
              <a:rPr lang="en-US" b="0" i="0" dirty="0" err="1">
                <a:solidFill>
                  <a:srgbClr val="374151"/>
                </a:solidFill>
                <a:effectLst/>
                <a:latin typeface="Söhne"/>
              </a:rPr>
              <a:t>reqB</a:t>
            </a:r>
            <a:r>
              <a:rPr lang="en-US" b="0" i="0" dirty="0">
                <a:solidFill>
                  <a:srgbClr val="374151"/>
                </a:solidFill>
                <a:effectLst/>
                <a:latin typeface="Söhne"/>
              </a:rPr>
              <a:t>))</a:t>
            </a:r>
          </a:p>
          <a:p>
            <a:pPr algn="l">
              <a:buFont typeface="+mj-lt"/>
              <a:buNone/>
            </a:pPr>
            <a:r>
              <a:rPr lang="en-US" b="0" i="0" dirty="0">
                <a:solidFill>
                  <a:srgbClr val="374151"/>
                </a:solidFill>
                <a:effectLst/>
                <a:latin typeface="Söhne"/>
              </a:rPr>
              <a:t>        </a:t>
            </a:r>
            <a:r>
              <a:rPr lang="en-US" b="0" i="0" dirty="0" err="1">
                <a:solidFill>
                  <a:srgbClr val="374151"/>
                </a:solidFill>
                <a:effectLst/>
                <a:latin typeface="Söhne"/>
              </a:rPr>
              <a:t>alloc_process$process</a:t>
            </a:r>
            <a:r>
              <a:rPr lang="en-US" b="0" i="0" dirty="0">
                <a:solidFill>
                  <a:srgbClr val="374151"/>
                </a:solidFill>
                <a:effectLst/>
                <a:latin typeface="Söhne"/>
              </a:rPr>
              <a:t>[0]=$((</a:t>
            </a:r>
            <a:r>
              <a:rPr lang="en-US" b="0" i="0" dirty="0" err="1">
                <a:solidFill>
                  <a:srgbClr val="374151"/>
                </a:solidFill>
                <a:effectLst/>
                <a:latin typeface="Söhne"/>
              </a:rPr>
              <a:t>alloc_process$process</a:t>
            </a:r>
            <a:r>
              <a:rPr lang="en-US" b="0" i="0" dirty="0">
                <a:solidFill>
                  <a:srgbClr val="374151"/>
                </a:solidFill>
                <a:effectLst/>
                <a:latin typeface="Söhne"/>
              </a:rPr>
              <a:t>[0] - </a:t>
            </a:r>
            <a:r>
              <a:rPr lang="en-US" b="0" i="0" dirty="0" err="1">
                <a:solidFill>
                  <a:srgbClr val="374151"/>
                </a:solidFill>
                <a:effectLst/>
                <a:latin typeface="Söhne"/>
              </a:rPr>
              <a:t>reqA</a:t>
            </a:r>
            <a:r>
              <a:rPr lang="en-US" b="0" i="0" dirty="0">
                <a:solidFill>
                  <a:srgbClr val="374151"/>
                </a:solidFill>
                <a:effectLst/>
                <a:latin typeface="Söhne"/>
              </a:rPr>
              <a:t>))</a:t>
            </a:r>
          </a:p>
          <a:p>
            <a:pPr algn="l">
              <a:buFont typeface="+mj-lt"/>
              <a:buNone/>
            </a:pPr>
            <a:r>
              <a:rPr lang="en-US" b="0" i="0" dirty="0">
                <a:solidFill>
                  <a:srgbClr val="374151"/>
                </a:solidFill>
                <a:effectLst/>
                <a:latin typeface="Söhne"/>
              </a:rPr>
              <a:t>        </a:t>
            </a:r>
            <a:r>
              <a:rPr lang="en-US" b="0" i="0" dirty="0" err="1">
                <a:solidFill>
                  <a:srgbClr val="374151"/>
                </a:solidFill>
                <a:effectLst/>
                <a:latin typeface="Söhne"/>
              </a:rPr>
              <a:t>alloc_process$process</a:t>
            </a:r>
            <a:r>
              <a:rPr lang="en-US" b="0" i="0" dirty="0">
                <a:solidFill>
                  <a:srgbClr val="374151"/>
                </a:solidFill>
                <a:effectLst/>
                <a:latin typeface="Söhne"/>
              </a:rPr>
              <a:t>[1]=$((</a:t>
            </a:r>
            <a:r>
              <a:rPr lang="en-US" b="0" i="0" dirty="0" err="1">
                <a:solidFill>
                  <a:srgbClr val="374151"/>
                </a:solidFill>
                <a:effectLst/>
                <a:latin typeface="Söhne"/>
              </a:rPr>
              <a:t>alloc_process$process</a:t>
            </a:r>
            <a:r>
              <a:rPr lang="en-US" b="0" i="0" dirty="0">
                <a:solidFill>
                  <a:srgbClr val="374151"/>
                </a:solidFill>
                <a:effectLst/>
                <a:latin typeface="Söhne"/>
              </a:rPr>
              <a:t>[1] - </a:t>
            </a:r>
            <a:r>
              <a:rPr lang="en-US" b="0" i="0" dirty="0" err="1">
                <a:solidFill>
                  <a:srgbClr val="374151"/>
                </a:solidFill>
                <a:effectLst/>
                <a:latin typeface="Söhne"/>
              </a:rPr>
              <a:t>reqB</a:t>
            </a:r>
            <a:r>
              <a:rPr lang="en-US" b="0" i="0" dirty="0">
                <a:solidFill>
                  <a:srgbClr val="374151"/>
                </a:solidFill>
                <a:effectLst/>
                <a:latin typeface="Söhne"/>
              </a:rPr>
              <a:t>))</a:t>
            </a:r>
          </a:p>
          <a:p>
            <a:pPr algn="l">
              <a:buFont typeface="+mj-lt"/>
              <a:buNone/>
            </a:pPr>
            <a:r>
              <a:rPr lang="en-US" b="0" i="0" dirty="0">
                <a:solidFill>
                  <a:srgbClr val="374151"/>
                </a:solidFill>
                <a:effectLst/>
                <a:latin typeface="Söhne"/>
              </a:rPr>
              <a:t>    fi</a:t>
            </a:r>
          </a:p>
          <a:p>
            <a:pPr algn="l">
              <a:buFont typeface="+mj-lt"/>
              <a:buNone/>
            </a:pPr>
            <a:r>
              <a:rPr lang="en-US" b="0" i="0" dirty="0">
                <a:solidFill>
                  <a:srgbClr val="374151"/>
                </a:solidFill>
                <a:effectLst/>
                <a:latin typeface="Söhne"/>
              </a:rPr>
              <a:t>}</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 Example request</a:t>
            </a:r>
          </a:p>
          <a:p>
            <a:pPr algn="l">
              <a:buFont typeface="+mj-lt"/>
              <a:buNone/>
            </a:pPr>
            <a:r>
              <a:rPr lang="en-US" b="0" i="0" dirty="0">
                <a:solidFill>
                  <a:srgbClr val="374151"/>
                </a:solidFill>
                <a:effectLst/>
                <a:latin typeface="Söhne"/>
              </a:rPr>
              <a:t>echo "Process 1 requests 2 units of Resource A and 1 unit of Resource B"</a:t>
            </a:r>
          </a:p>
          <a:p>
            <a:pPr algn="l">
              <a:buFont typeface="+mj-lt"/>
              <a:buNone/>
            </a:pPr>
            <a:r>
              <a:rPr lang="en-US" b="0" i="0" dirty="0" err="1">
                <a:solidFill>
                  <a:srgbClr val="374151"/>
                </a:solidFill>
                <a:effectLst/>
                <a:latin typeface="Söhne"/>
              </a:rPr>
              <a:t>request_resources</a:t>
            </a:r>
            <a:r>
              <a:rPr lang="en-US" b="0" i="0" dirty="0">
                <a:solidFill>
                  <a:srgbClr val="374151"/>
                </a:solidFill>
                <a:effectLst/>
                <a:latin typeface="Söhne"/>
              </a:rPr>
              <a:t> 1 2 1</a:t>
            </a:r>
          </a:p>
          <a:p>
            <a:pPr algn="l">
              <a:buFont typeface="+mj-lt"/>
              <a:buNone/>
            </a:pPr>
            <a:endParaRPr lang="en-US" b="0" i="0" dirty="0">
              <a:solidFill>
                <a:srgbClr val="374151"/>
              </a:solidFill>
              <a:effectLst/>
              <a:latin typeface="Söhne"/>
            </a:endParaRP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Usage:</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Run the script in a Bash shell. It will simulate a resource request by Process 1 and determine if the system remains in a safe state after the request.</a:t>
            </a:r>
          </a:p>
          <a:p>
            <a:pPr algn="l">
              <a:buFont typeface="+mj-lt"/>
              <a:buNone/>
            </a:pPr>
            <a:r>
              <a:rPr lang="en-US" b="0" i="0" dirty="0">
                <a:solidFill>
                  <a:srgbClr val="374151"/>
                </a:solidFill>
                <a:effectLst/>
                <a:latin typeface="Söhne"/>
              </a:rPr>
              <a:t>Explanation:</a:t>
            </a:r>
          </a:p>
          <a:p>
            <a:pPr algn="l">
              <a:buFont typeface="+mj-lt"/>
              <a:buNone/>
            </a:pPr>
            <a:endParaRPr lang="en-US" b="0" i="0" dirty="0">
              <a:solidFill>
                <a:srgbClr val="374151"/>
              </a:solidFill>
              <a:effectLst/>
              <a:latin typeface="Söhne"/>
            </a:endParaRPr>
          </a:p>
          <a:p>
            <a:pPr algn="l">
              <a:buFont typeface="+mj-lt"/>
              <a:buNone/>
            </a:pPr>
            <a:r>
              <a:rPr lang="en-US" b="0" i="0" dirty="0">
                <a:solidFill>
                  <a:srgbClr val="374151"/>
                </a:solidFill>
                <a:effectLst/>
                <a:latin typeface="Söhne"/>
              </a:rPr>
              <a:t>The script defines the total resources, the maximum demand, and the current allocation for each process.</a:t>
            </a:r>
          </a:p>
          <a:p>
            <a:pPr algn="l">
              <a:buFont typeface="+mj-lt"/>
              <a:buNone/>
            </a:pPr>
            <a:r>
              <a:rPr lang="en-US" b="0" i="0" dirty="0">
                <a:solidFill>
                  <a:srgbClr val="374151"/>
                </a:solidFill>
                <a:effectLst/>
                <a:latin typeface="Söhne"/>
              </a:rPr>
              <a:t>The </a:t>
            </a:r>
            <a:r>
              <a:rPr lang="en-US" b="0" i="0" dirty="0" err="1">
                <a:solidFill>
                  <a:srgbClr val="374151"/>
                </a:solidFill>
                <a:effectLst/>
                <a:latin typeface="Söhne"/>
              </a:rPr>
              <a:t>is_safe_state</a:t>
            </a:r>
            <a:r>
              <a:rPr lang="en-US" b="0" i="0" dirty="0">
                <a:solidFill>
                  <a:srgbClr val="374151"/>
                </a:solidFill>
                <a:effectLst/>
                <a:latin typeface="Söhne"/>
              </a:rPr>
              <a:t> function checks if the system can satisfy the remaining needs of all processes with the currently available resources.</a:t>
            </a:r>
          </a:p>
          <a:p>
            <a:pPr algn="l">
              <a:buFont typeface="+mj-lt"/>
              <a:buNone/>
            </a:pPr>
            <a:r>
              <a:rPr lang="en-US" b="0" i="0" dirty="0">
                <a:solidFill>
                  <a:srgbClr val="374151"/>
                </a:solidFill>
                <a:effectLst/>
                <a:latin typeface="Söhne"/>
              </a:rPr>
              <a:t>The request resources function simulates a process making a resource request, adjusts allocations, and checks if the new state is safe.</a:t>
            </a:r>
          </a:p>
          <a:p>
            <a:pPr algn="l">
              <a:buFont typeface="+mj-lt"/>
              <a:buNone/>
            </a:pPr>
            <a:r>
              <a:rPr lang="en-US" b="0" i="0" dirty="0">
                <a:solidFill>
                  <a:srgbClr val="374151"/>
                </a:solidFill>
                <a:effectLst/>
                <a:latin typeface="Söhne"/>
              </a:rPr>
              <a:t>If a request leads to an unsafe state, it is denied, and the resource allocation is rolled back to the previous state.</a:t>
            </a:r>
          </a:p>
          <a:p>
            <a:pPr algn="l">
              <a:buFont typeface="+mj-lt"/>
              <a:buNone/>
            </a:pPr>
            <a:endParaRPr lang="en-US" b="0" i="0" dirty="0">
              <a:solidFill>
                <a:srgbClr val="374151"/>
              </a:solidFill>
              <a:effectLst/>
              <a:latin typeface="Söhne"/>
            </a:endParaRPr>
          </a:p>
          <a:p>
            <a:pPr algn="l">
              <a:buFont typeface="+mj-lt"/>
              <a:buNone/>
            </a:pPr>
            <a:endParaRPr lang="en-US" b="0" i="0" dirty="0">
              <a:solidFill>
                <a:srgbClr val="374151"/>
              </a:solidFill>
              <a:effectLst/>
              <a:latin typeface="Söhne"/>
            </a:endParaRPr>
          </a:p>
          <a:p>
            <a:pPr algn="l">
              <a:buFont typeface="+mj-lt"/>
              <a:buNone/>
            </a:pPr>
            <a:endParaRPr lang="en-US" b="0" i="0" dirty="0">
              <a:solidFill>
                <a:srgbClr val="374151"/>
              </a:solidFill>
              <a:effectLst/>
              <a:latin typeface="Söhne"/>
            </a:endParaRPr>
          </a:p>
        </p:txBody>
      </p:sp>
      <p:sp>
        <p:nvSpPr>
          <p:cNvPr id="4" name="Slide Number Placeholder 3"/>
          <p:cNvSpPr>
            <a:spLocks noGrp="1"/>
          </p:cNvSpPr>
          <p:nvPr>
            <p:ph type="sldNum" sz="quarter" idx="5"/>
          </p:nvPr>
        </p:nvSpPr>
        <p:spPr/>
        <p:txBody>
          <a:bodyPr/>
          <a:lstStyle/>
          <a:p>
            <a:fld id="{39C63B49-98DF-4305-9CB8-4E44D503B801}" type="slidenum">
              <a:rPr lang="en-US" smtClean="0"/>
              <a:t>36</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661080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Efficient Resource Utilization</a:t>
            </a:r>
            <a:r>
              <a:rPr lang="en-US" b="0" i="0" dirty="0">
                <a:solidFill>
                  <a:srgbClr val="374151"/>
                </a:solidFill>
                <a:effectLst/>
                <a:latin typeface="Söhne"/>
              </a:rPr>
              <a:t>: Enables optimal use of CPU, memory, and I/O, crucial for high-performance applications.</a:t>
            </a:r>
          </a:p>
          <a:p>
            <a:pPr algn="l">
              <a:buFont typeface="+mj-lt"/>
              <a:buAutoNum type="arabicPeriod"/>
            </a:pPr>
            <a:r>
              <a:rPr lang="en-US" b="1" i="0" dirty="0">
                <a:solidFill>
                  <a:srgbClr val="374151"/>
                </a:solidFill>
                <a:effectLst/>
                <a:latin typeface="Söhne"/>
              </a:rPr>
              <a:t>Concurrency and Parallelism Mastery</a:t>
            </a:r>
            <a:r>
              <a:rPr lang="en-US" b="0" i="0" dirty="0">
                <a:solidFill>
                  <a:srgbClr val="374151"/>
                </a:solidFill>
                <a:effectLst/>
                <a:latin typeface="Söhne"/>
              </a:rPr>
              <a:t>: Essential for writing programs that effectively handle multiple tasks simultaneously on modern multi-core and distributed systems.</a:t>
            </a:r>
          </a:p>
          <a:p>
            <a:pPr algn="l">
              <a:buFont typeface="+mj-lt"/>
              <a:buAutoNum type="arabicPeriod"/>
            </a:pPr>
            <a:r>
              <a:rPr lang="en-US" b="1" i="0" dirty="0">
                <a:solidFill>
                  <a:srgbClr val="374151"/>
                </a:solidFill>
                <a:effectLst/>
                <a:latin typeface="Söhne"/>
              </a:rPr>
              <a:t>Debugging and Performance Tuning</a:t>
            </a:r>
            <a:r>
              <a:rPr lang="en-US" b="0" i="0" dirty="0">
                <a:solidFill>
                  <a:srgbClr val="374151"/>
                </a:solidFill>
                <a:effectLst/>
                <a:latin typeface="Söhne"/>
              </a:rPr>
              <a:t>: Vital for diagnosing performance issues, optimizing applications, and understanding scheduling and process prioritization.</a:t>
            </a:r>
          </a:p>
          <a:p>
            <a:pPr algn="l">
              <a:buFont typeface="+mj-lt"/>
              <a:buAutoNum type="arabicPeriod"/>
            </a:pPr>
            <a:r>
              <a:rPr lang="en-US" b="1" i="0" dirty="0">
                <a:solidFill>
                  <a:srgbClr val="374151"/>
                </a:solidFill>
                <a:effectLst/>
                <a:latin typeface="Söhne"/>
              </a:rPr>
              <a:t>System Stability and Reliability</a:t>
            </a:r>
            <a:r>
              <a:rPr lang="en-US" b="0" i="0" dirty="0">
                <a:solidFill>
                  <a:srgbClr val="374151"/>
                </a:solidFill>
                <a:effectLst/>
                <a:latin typeface="Söhne"/>
              </a:rPr>
              <a:t>: Prevents issues like deadlocks and resource starvation, leading to more stable and reliable code, especially in system-critical applications.</a:t>
            </a:r>
          </a:p>
          <a:p>
            <a:pPr algn="l">
              <a:buFont typeface="+mj-lt"/>
              <a:buAutoNum type="arabicPeriod"/>
            </a:pPr>
            <a:r>
              <a:rPr lang="en-US" b="1" i="0" dirty="0">
                <a:solidFill>
                  <a:srgbClr val="374151"/>
                </a:solidFill>
                <a:effectLst/>
                <a:latin typeface="Söhne"/>
              </a:rPr>
              <a:t>Real-time System Development</a:t>
            </a:r>
            <a:r>
              <a:rPr lang="en-US" b="0" i="0" dirty="0">
                <a:solidFill>
                  <a:srgbClr val="374151"/>
                </a:solidFill>
                <a:effectLst/>
                <a:latin typeface="Söhne"/>
              </a:rPr>
              <a:t>: Critical for ensuring timely task execution in real-time systems, where process scheduling and execution planning are key.</a:t>
            </a:r>
          </a:p>
          <a:p>
            <a:pPr algn="l">
              <a:buFont typeface="+mj-lt"/>
              <a:buAutoNum type="arabicPeriod"/>
            </a:pPr>
            <a:r>
              <a:rPr lang="en-US" b="1" i="0" dirty="0">
                <a:solidFill>
                  <a:srgbClr val="374151"/>
                </a:solidFill>
                <a:effectLst/>
                <a:latin typeface="Söhne"/>
              </a:rPr>
              <a:t>Automation and Scripting Skills</a:t>
            </a:r>
            <a:r>
              <a:rPr lang="en-US" b="0" i="0" dirty="0">
                <a:solidFill>
                  <a:srgbClr val="374151"/>
                </a:solidFill>
                <a:effectLst/>
                <a:latin typeface="Söhne"/>
              </a:rPr>
              <a:t>: Enhances efficiency in automating complex tasks through scripting in Bash and other shell environments.</a:t>
            </a:r>
          </a:p>
          <a:p>
            <a:pPr algn="l">
              <a:buFont typeface="+mj-lt"/>
              <a:buAutoNum type="arabicPeriod"/>
            </a:pPr>
            <a:r>
              <a:rPr lang="en-US" b="1" i="0" dirty="0">
                <a:solidFill>
                  <a:srgbClr val="374151"/>
                </a:solidFill>
                <a:effectLst/>
                <a:latin typeface="Söhne"/>
              </a:rPr>
              <a:t>Software Scalability</a:t>
            </a:r>
            <a:r>
              <a:rPr lang="en-US" b="0" i="0" dirty="0">
                <a:solidFill>
                  <a:srgbClr val="374151"/>
                </a:solidFill>
                <a:effectLst/>
                <a:latin typeface="Söhne"/>
              </a:rPr>
              <a:t>: Important for scaling applications effectively in handling more data and users, especially with the growth in application complexity.</a:t>
            </a:r>
          </a:p>
          <a:p>
            <a:pPr algn="l">
              <a:buFont typeface="+mj-lt"/>
              <a:buAutoNum type="arabicPeriod"/>
            </a:pPr>
            <a:r>
              <a:rPr lang="en-US" b="1" i="0" dirty="0">
                <a:solidFill>
                  <a:srgbClr val="374151"/>
                </a:solidFill>
                <a:effectLst/>
                <a:latin typeface="Söhne"/>
              </a:rPr>
              <a:t>Security Implications</a:t>
            </a:r>
            <a:r>
              <a:rPr lang="en-US" b="0" i="0" dirty="0">
                <a:solidFill>
                  <a:srgbClr val="374151"/>
                </a:solidFill>
                <a:effectLst/>
                <a:latin typeface="Söhne"/>
              </a:rPr>
              <a:t>: Understanding process management is crucial for developing secure applications, particularly in multi-user or networked environments.</a:t>
            </a:r>
          </a:p>
          <a:p>
            <a:pPr algn="l">
              <a:buFont typeface="+mj-lt"/>
              <a:buAutoNum type="arabicPeriod"/>
            </a:pPr>
            <a:r>
              <a:rPr lang="en-US" b="1" i="0" dirty="0">
                <a:solidFill>
                  <a:srgbClr val="374151"/>
                </a:solidFill>
                <a:effectLst/>
                <a:latin typeface="Söhne"/>
              </a:rPr>
              <a:t>Career Advancement</a:t>
            </a:r>
            <a:r>
              <a:rPr lang="en-US" b="0" i="0" dirty="0">
                <a:solidFill>
                  <a:srgbClr val="374151"/>
                </a:solidFill>
                <a:effectLst/>
                <a:latin typeface="Söhne"/>
              </a:rPr>
              <a:t>: In-depth knowledge in this area is highly valued in the job market, with applications in system programming, web services, cloud computing and more.</a:t>
            </a:r>
          </a:p>
          <a:p>
            <a:endParaRPr lang="en-US" b="0" i="1" dirty="0"/>
          </a:p>
        </p:txBody>
      </p:sp>
      <p:sp>
        <p:nvSpPr>
          <p:cNvPr id="4" name="Slide Number Placeholder 3"/>
          <p:cNvSpPr>
            <a:spLocks noGrp="1"/>
          </p:cNvSpPr>
          <p:nvPr>
            <p:ph type="sldNum" sz="quarter" idx="5"/>
          </p:nvPr>
        </p:nvSpPr>
        <p:spPr/>
        <p:txBody>
          <a:bodyPr/>
          <a:lstStyle/>
          <a:p>
            <a:fld id="{39C63B49-98DF-4305-9CB8-4E44D503B801}" type="slidenum">
              <a:rPr lang="en-US" smtClean="0"/>
              <a:t>37</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39056485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1" dirty="0"/>
          </a:p>
        </p:txBody>
      </p:sp>
      <p:sp>
        <p:nvSpPr>
          <p:cNvPr id="4" name="Slide Number Placeholder 3"/>
          <p:cNvSpPr>
            <a:spLocks noGrp="1"/>
          </p:cNvSpPr>
          <p:nvPr>
            <p:ph type="sldNum" sz="quarter" idx="5"/>
          </p:nvPr>
        </p:nvSpPr>
        <p:spPr/>
        <p:txBody>
          <a:bodyPr/>
          <a:lstStyle/>
          <a:p>
            <a:fld id="{39C63B49-98DF-4305-9CB8-4E44D503B801}" type="slidenum">
              <a:rPr lang="en-US" smtClean="0"/>
              <a:t>38</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4505134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1" dirty="0"/>
          </a:p>
        </p:txBody>
      </p:sp>
      <p:sp>
        <p:nvSpPr>
          <p:cNvPr id="4" name="Slide Number Placeholder 3"/>
          <p:cNvSpPr>
            <a:spLocks noGrp="1"/>
          </p:cNvSpPr>
          <p:nvPr>
            <p:ph type="sldNum" sz="quarter" idx="5"/>
          </p:nvPr>
        </p:nvSpPr>
        <p:spPr/>
        <p:txBody>
          <a:bodyPr/>
          <a:lstStyle/>
          <a:p>
            <a:fld id="{39C63B49-98DF-4305-9CB8-4E44D503B801}" type="slidenum">
              <a:rPr lang="en-US" smtClean="0"/>
              <a:t>39</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47295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include:</a:t>
            </a:r>
          </a:p>
          <a:p>
            <a:endParaRPr lang="en-US" dirty="0"/>
          </a:p>
          <a:p>
            <a:r>
              <a:rPr lang="en-US" dirty="0"/>
              <a:t>WEB SERVERS - </a:t>
            </a:r>
            <a:r>
              <a:rPr lang="en-US" b="1" dirty="0"/>
              <a:t>handling</a:t>
            </a:r>
            <a:r>
              <a:rPr lang="en-US" dirty="0"/>
              <a:t> numerous client </a:t>
            </a:r>
            <a:r>
              <a:rPr lang="en-US" b="1" dirty="0"/>
              <a:t>requests concurrently</a:t>
            </a:r>
            <a:r>
              <a:rPr lang="en-US" dirty="0"/>
              <a:t>, </a:t>
            </a:r>
          </a:p>
          <a:p>
            <a:endParaRPr lang="en-US" dirty="0"/>
          </a:p>
          <a:p>
            <a:r>
              <a:rPr lang="en-US" dirty="0"/>
              <a:t>DATABASES - performing </a:t>
            </a:r>
            <a:r>
              <a:rPr lang="en-US" b="1" dirty="0"/>
              <a:t>simultaneous transactions or queries</a:t>
            </a:r>
            <a:r>
              <a:rPr lang="en-US" dirty="0"/>
              <a:t> through </a:t>
            </a:r>
            <a:r>
              <a:rPr lang="en-US" b="1" dirty="0"/>
              <a:t>parallel processing</a:t>
            </a:r>
            <a:r>
              <a:rPr lang="en-US" dirty="0"/>
              <a:t>, </a:t>
            </a:r>
          </a:p>
          <a:p>
            <a:endParaRPr lang="en-US" sz="1000" dirty="0"/>
          </a:p>
          <a:p>
            <a:r>
              <a:rPr lang="en-US" sz="1000" dirty="0"/>
              <a:t>VIDEO GAMES</a:t>
            </a:r>
            <a:r>
              <a:rPr lang="en-US" dirty="0"/>
              <a:t> - combining both </a:t>
            </a:r>
            <a:r>
              <a:rPr lang="en-US" b="1" dirty="0"/>
              <a:t>concurrency (for game logic)</a:t>
            </a:r>
            <a:r>
              <a:rPr lang="en-US" dirty="0"/>
              <a:t> and </a:t>
            </a:r>
            <a:r>
              <a:rPr lang="en-US" b="1" dirty="0"/>
              <a:t>parallelism (for rendering graphics and physics simulations).</a:t>
            </a:r>
          </a:p>
          <a:p>
            <a:endParaRPr lang="en-US" b="1" dirty="0"/>
          </a:p>
          <a:p>
            <a:endParaRPr lang="en-US" b="1" dirty="0"/>
          </a:p>
          <a:p>
            <a:r>
              <a:rPr lang="en-US" b="1" i="1" dirty="0"/>
              <a:t>Example: </a:t>
            </a:r>
            <a:r>
              <a:rPr lang="en-US" b="0" i="1" dirty="0"/>
              <a:t>Parallel processing with</a:t>
            </a:r>
            <a:r>
              <a:rPr lang="en-US" b="1" i="1" dirty="0"/>
              <a:t> </a:t>
            </a:r>
            <a:r>
              <a:rPr lang="en-US" b="1" i="1" dirty="0" err="1"/>
              <a:t>xargs</a:t>
            </a:r>
            <a:r>
              <a:rPr lang="en-US" b="1" i="1" dirty="0"/>
              <a:t> -P </a:t>
            </a:r>
            <a:r>
              <a:rPr lang="en-US" b="0" i="1" dirty="0"/>
              <a:t>in bash for multiple file operations.</a:t>
            </a:r>
          </a:p>
        </p:txBody>
      </p:sp>
      <p:sp>
        <p:nvSpPr>
          <p:cNvPr id="4" name="Slide Number Placeholder 3"/>
          <p:cNvSpPr>
            <a:spLocks noGrp="1"/>
          </p:cNvSpPr>
          <p:nvPr>
            <p:ph type="sldNum" sz="quarter" idx="5"/>
          </p:nvPr>
        </p:nvSpPr>
        <p:spPr/>
        <p:txBody>
          <a:bodyPr/>
          <a:lstStyle/>
          <a:p>
            <a:fld id="{39C63B49-98DF-4305-9CB8-4E44D503B801}" type="slidenum">
              <a:rPr lang="en-US" smtClean="0"/>
              <a:t>4</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2429753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•Maximizing Performance: </a:t>
            </a:r>
            <a:r>
              <a:rPr lang="en-US" dirty="0"/>
              <a:t>Achieved by optimal process allocation and resource utilization. This involves minimizing the time and resources spent on context switching (the process of storing and restoring the state of a CPU so that multiple processes can share a single CPU resource effectively).</a:t>
            </a:r>
          </a:p>
          <a:p>
            <a:endParaRPr lang="en-US" dirty="0"/>
          </a:p>
          <a:p>
            <a:r>
              <a:rPr lang="en-US" b="1" dirty="0"/>
              <a:t>•Ensuring Fairness: </a:t>
            </a:r>
            <a:r>
              <a:rPr lang="en-US" dirty="0"/>
              <a:t>This entails equitable distribution of processor time across various processes, preventing any single process from monopolizing resources (a concept known as starvation).</a:t>
            </a:r>
          </a:p>
          <a:p>
            <a:endParaRPr lang="en-US" dirty="0"/>
          </a:p>
          <a:p>
            <a:r>
              <a:rPr lang="en-US" b="1" dirty="0"/>
              <a:t>•Avoiding Deadlock: </a:t>
            </a:r>
            <a:r>
              <a:rPr lang="en-US" dirty="0"/>
              <a:t>A state where processes are indefinitely waiting for resources or conditions that are held by other waiting processes. Effective management strategies are required to prevent and resolve deadlocks.</a:t>
            </a:r>
          </a:p>
          <a:p>
            <a:endParaRPr lang="en-US" b="1" dirty="0"/>
          </a:p>
          <a:p>
            <a:endParaRPr lang="en-US" b="1" dirty="0"/>
          </a:p>
          <a:p>
            <a:r>
              <a:rPr lang="en-US" b="0" i="1" dirty="0"/>
              <a:t>Note: Discuss the balance between performance optimization and fair resource distribution. Highlight the challenges in deadlock prevention.</a:t>
            </a:r>
          </a:p>
          <a:p>
            <a:r>
              <a:rPr lang="en-US" b="0" i="1" dirty="0"/>
              <a:t>Example: Demonstrate </a:t>
            </a:r>
            <a:r>
              <a:rPr lang="en-US" b="1" i="1" dirty="0"/>
              <a:t>nice </a:t>
            </a:r>
            <a:r>
              <a:rPr lang="en-US" b="0" i="1" dirty="0"/>
              <a:t>command in bash to prioritize processes: </a:t>
            </a:r>
            <a:r>
              <a:rPr lang="en-US" b="1" i="1" dirty="0"/>
              <a:t>nice -n 10 </a:t>
            </a:r>
            <a:r>
              <a:rPr lang="en-US" b="0" i="1" dirty="0" err="1"/>
              <a:t>process_name</a:t>
            </a:r>
            <a:r>
              <a:rPr lang="en-US" b="0" i="1" dirty="0"/>
              <a:t>.</a:t>
            </a:r>
          </a:p>
          <a:p>
            <a:endParaRPr lang="en-US" b="0" i="1" dirty="0"/>
          </a:p>
        </p:txBody>
      </p:sp>
      <p:sp>
        <p:nvSpPr>
          <p:cNvPr id="4" name="Slide Number Placeholder 3"/>
          <p:cNvSpPr>
            <a:spLocks noGrp="1"/>
          </p:cNvSpPr>
          <p:nvPr>
            <p:ph type="sldNum" sz="quarter" idx="5"/>
          </p:nvPr>
        </p:nvSpPr>
        <p:spPr/>
        <p:txBody>
          <a:bodyPr/>
          <a:lstStyle/>
          <a:p>
            <a:fld id="{39C63B49-98DF-4305-9CB8-4E44D503B801}" type="slidenum">
              <a:rPr lang="en-US" smtClean="0"/>
              <a:t>5</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4283857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374151"/>
                </a:solidFill>
                <a:effectLst/>
                <a:latin typeface="Söhne"/>
              </a:rPr>
              <a:t>Efficient Resource Utilization</a:t>
            </a:r>
            <a:r>
              <a:rPr lang="en-US" b="0" i="0" dirty="0">
                <a:solidFill>
                  <a:srgbClr val="374151"/>
                </a:solidFill>
                <a:effectLst/>
                <a:latin typeface="Söhne"/>
              </a:rPr>
              <a:t>: Enables optimal use of CPU, memory, and I/O, crucial for high-performance applications.</a:t>
            </a:r>
          </a:p>
          <a:p>
            <a:pPr algn="l">
              <a:buFont typeface="+mj-lt"/>
              <a:buAutoNum type="arabicPeriod"/>
            </a:pPr>
            <a:r>
              <a:rPr lang="en-US" b="1" i="0" dirty="0">
                <a:solidFill>
                  <a:srgbClr val="374151"/>
                </a:solidFill>
                <a:effectLst/>
                <a:latin typeface="Söhne"/>
              </a:rPr>
              <a:t>Concurrency and Parallelism Mastery</a:t>
            </a:r>
            <a:r>
              <a:rPr lang="en-US" b="0" i="0" dirty="0">
                <a:solidFill>
                  <a:srgbClr val="374151"/>
                </a:solidFill>
                <a:effectLst/>
                <a:latin typeface="Söhne"/>
              </a:rPr>
              <a:t>: Essential for writing programs that effectively handle multiple tasks simultaneously on modern multi-core and distributed systems.</a:t>
            </a:r>
          </a:p>
          <a:p>
            <a:pPr algn="l">
              <a:buFont typeface="+mj-lt"/>
              <a:buAutoNum type="arabicPeriod"/>
            </a:pPr>
            <a:r>
              <a:rPr lang="en-US" b="1" i="0" dirty="0">
                <a:solidFill>
                  <a:srgbClr val="374151"/>
                </a:solidFill>
                <a:effectLst/>
                <a:latin typeface="Söhne"/>
              </a:rPr>
              <a:t>Debugging and Performance Tuning</a:t>
            </a:r>
            <a:r>
              <a:rPr lang="en-US" b="0" i="0" dirty="0">
                <a:solidFill>
                  <a:srgbClr val="374151"/>
                </a:solidFill>
                <a:effectLst/>
                <a:latin typeface="Söhne"/>
              </a:rPr>
              <a:t>: Vital for diagnosing performance issues, optimizing applications, and understanding scheduling and process prioritization.</a:t>
            </a:r>
          </a:p>
          <a:p>
            <a:pPr algn="l">
              <a:buFont typeface="+mj-lt"/>
              <a:buAutoNum type="arabicPeriod"/>
            </a:pPr>
            <a:r>
              <a:rPr lang="en-US" b="1" i="0" dirty="0">
                <a:solidFill>
                  <a:srgbClr val="374151"/>
                </a:solidFill>
                <a:effectLst/>
                <a:latin typeface="Söhne"/>
              </a:rPr>
              <a:t>System Stability and Reliability</a:t>
            </a:r>
            <a:r>
              <a:rPr lang="en-US" b="0" i="0" dirty="0">
                <a:solidFill>
                  <a:srgbClr val="374151"/>
                </a:solidFill>
                <a:effectLst/>
                <a:latin typeface="Söhne"/>
              </a:rPr>
              <a:t>: Prevents issues like deadlocks and resource starvation, leading to more stable and reliable code, especially in system-critical applications.</a:t>
            </a:r>
          </a:p>
          <a:p>
            <a:pPr algn="l">
              <a:buFont typeface="+mj-lt"/>
              <a:buAutoNum type="arabicPeriod"/>
            </a:pPr>
            <a:r>
              <a:rPr lang="en-US" b="1" i="0" dirty="0">
                <a:solidFill>
                  <a:srgbClr val="374151"/>
                </a:solidFill>
                <a:effectLst/>
                <a:latin typeface="Söhne"/>
              </a:rPr>
              <a:t>Real-time System Development</a:t>
            </a:r>
            <a:r>
              <a:rPr lang="en-US" b="0" i="0" dirty="0">
                <a:solidFill>
                  <a:srgbClr val="374151"/>
                </a:solidFill>
                <a:effectLst/>
                <a:latin typeface="Söhne"/>
              </a:rPr>
              <a:t>: Critical for ensuring timely task execution in real-time systems, where process scheduling and execution planning are key.</a:t>
            </a:r>
          </a:p>
          <a:p>
            <a:pPr algn="l">
              <a:buFont typeface="+mj-lt"/>
              <a:buAutoNum type="arabicPeriod"/>
            </a:pPr>
            <a:r>
              <a:rPr lang="en-US" b="1" i="0" dirty="0">
                <a:solidFill>
                  <a:srgbClr val="374151"/>
                </a:solidFill>
                <a:effectLst/>
                <a:latin typeface="Söhne"/>
              </a:rPr>
              <a:t>Automation and Scripting Skills</a:t>
            </a:r>
            <a:r>
              <a:rPr lang="en-US" b="0" i="0" dirty="0">
                <a:solidFill>
                  <a:srgbClr val="374151"/>
                </a:solidFill>
                <a:effectLst/>
                <a:latin typeface="Söhne"/>
              </a:rPr>
              <a:t>: Enhances efficiency in automating complex tasks through scripting in Bash and other shell environments.</a:t>
            </a:r>
          </a:p>
          <a:p>
            <a:pPr algn="l">
              <a:buFont typeface="+mj-lt"/>
              <a:buAutoNum type="arabicPeriod"/>
            </a:pPr>
            <a:r>
              <a:rPr lang="en-US" b="1" i="0" dirty="0">
                <a:solidFill>
                  <a:srgbClr val="374151"/>
                </a:solidFill>
                <a:effectLst/>
                <a:latin typeface="Söhne"/>
              </a:rPr>
              <a:t>Software Scalability</a:t>
            </a:r>
            <a:r>
              <a:rPr lang="en-US" b="0" i="0" dirty="0">
                <a:solidFill>
                  <a:srgbClr val="374151"/>
                </a:solidFill>
                <a:effectLst/>
                <a:latin typeface="Söhne"/>
              </a:rPr>
              <a:t>: Important for scaling applications effectively in handling more data and users, especially with the growth in application complexity.</a:t>
            </a:r>
          </a:p>
          <a:p>
            <a:pPr algn="l">
              <a:buFont typeface="+mj-lt"/>
              <a:buAutoNum type="arabicPeriod"/>
            </a:pPr>
            <a:r>
              <a:rPr lang="en-US" b="1" i="0" dirty="0">
                <a:solidFill>
                  <a:srgbClr val="374151"/>
                </a:solidFill>
                <a:effectLst/>
                <a:latin typeface="Söhne"/>
              </a:rPr>
              <a:t>Security Implications</a:t>
            </a:r>
            <a:r>
              <a:rPr lang="en-US" b="0" i="0" dirty="0">
                <a:solidFill>
                  <a:srgbClr val="374151"/>
                </a:solidFill>
                <a:effectLst/>
                <a:latin typeface="Söhne"/>
              </a:rPr>
              <a:t>: Understanding process management is crucial for developing secure applications, particularly in multi-user or networked environments.</a:t>
            </a:r>
          </a:p>
          <a:p>
            <a:pPr algn="l">
              <a:buFont typeface="+mj-lt"/>
              <a:buAutoNum type="arabicPeriod"/>
            </a:pPr>
            <a:r>
              <a:rPr lang="en-US" b="1" i="0" dirty="0">
                <a:solidFill>
                  <a:srgbClr val="374151"/>
                </a:solidFill>
                <a:effectLst/>
                <a:latin typeface="Söhne"/>
              </a:rPr>
              <a:t>Career Advancement</a:t>
            </a:r>
            <a:r>
              <a:rPr lang="en-US" b="0" i="0" dirty="0">
                <a:solidFill>
                  <a:srgbClr val="374151"/>
                </a:solidFill>
                <a:effectLst/>
                <a:latin typeface="Söhne"/>
              </a:rPr>
              <a:t>: In-depth knowledge in this area is highly valued in the job market, with applications in system programming, web services, cloud computing and more.</a:t>
            </a:r>
          </a:p>
          <a:p>
            <a:endParaRPr lang="en-US" b="0" i="1" dirty="0"/>
          </a:p>
        </p:txBody>
      </p:sp>
      <p:sp>
        <p:nvSpPr>
          <p:cNvPr id="4" name="Slide Number Placeholder 3"/>
          <p:cNvSpPr>
            <a:spLocks noGrp="1"/>
          </p:cNvSpPr>
          <p:nvPr>
            <p:ph type="sldNum" sz="quarter" idx="5"/>
          </p:nvPr>
        </p:nvSpPr>
        <p:spPr/>
        <p:txBody>
          <a:bodyPr/>
          <a:lstStyle/>
          <a:p>
            <a:fld id="{39C63B49-98DF-4305-9CB8-4E44D503B801}" type="slidenum">
              <a:rPr lang="en-US" smtClean="0"/>
              <a:t>6</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4179709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a:t>
            </a:r>
          </a:p>
          <a:p>
            <a:pPr marL="119432" indent="-119432">
              <a:buFont typeface="Arial" panose="020B0604020202020204" pitchFamily="34" charset="0"/>
              <a:buChar char="•"/>
            </a:pPr>
            <a:r>
              <a:rPr lang="en-US" b="1" i="0" dirty="0">
                <a:solidFill>
                  <a:srgbClr val="374151"/>
                </a:solidFill>
                <a:effectLst/>
                <a:latin typeface="Söhne"/>
              </a:rPr>
              <a:t>Highlight the distinction between concurrency (</a:t>
            </a:r>
            <a:r>
              <a:rPr lang="en-US" b="0" i="1" dirty="0">
                <a:solidFill>
                  <a:srgbClr val="374151"/>
                </a:solidFill>
                <a:effectLst/>
                <a:latin typeface="Söhne"/>
              </a:rPr>
              <a:t>time-slicing on single processor</a:t>
            </a:r>
            <a:r>
              <a:rPr lang="en-US" b="1" i="0" dirty="0">
                <a:solidFill>
                  <a:srgbClr val="374151"/>
                </a:solidFill>
                <a:effectLst/>
                <a:latin typeface="Söhne"/>
              </a:rPr>
              <a:t>) and parallelism (</a:t>
            </a:r>
            <a:r>
              <a:rPr lang="en-US" b="0" i="1" dirty="0">
                <a:solidFill>
                  <a:srgbClr val="374151"/>
                </a:solidFill>
                <a:effectLst/>
                <a:latin typeface="Söhne"/>
              </a:rPr>
              <a:t>simultaneous execution on multiple processors</a:t>
            </a:r>
            <a:r>
              <a:rPr lang="en-US" b="1" i="0" dirty="0">
                <a:solidFill>
                  <a:srgbClr val="374151"/>
                </a:solidFill>
                <a:effectLst/>
                <a:latin typeface="Söhne"/>
              </a:rPr>
              <a:t>). </a:t>
            </a:r>
          </a:p>
          <a:p>
            <a:pPr algn="l">
              <a:buFont typeface="+mj-lt"/>
              <a:buNone/>
            </a:pPr>
            <a:endParaRPr lang="en-US" b="1" i="0" dirty="0">
              <a:solidFill>
                <a:srgbClr val="374151"/>
              </a:solidFill>
              <a:effectLst/>
              <a:latin typeface="Söhne"/>
            </a:endParaRPr>
          </a:p>
          <a:p>
            <a:pPr marL="119432" indent="-119432">
              <a:buFont typeface="Arial" panose="020B0604020202020204" pitchFamily="34" charset="0"/>
              <a:buChar char="•"/>
            </a:pPr>
            <a:r>
              <a:rPr lang="en-US" b="1" i="0" dirty="0">
                <a:solidFill>
                  <a:srgbClr val="374151"/>
                </a:solidFill>
                <a:effectLst/>
                <a:latin typeface="Söhne"/>
              </a:rPr>
              <a:t>Discuss how concurrency optimizes resource usage, even on single-core CPUs. </a:t>
            </a:r>
            <a:r>
              <a:rPr lang="en-US" b="0" i="1" dirty="0">
                <a:solidFill>
                  <a:srgbClr val="374151"/>
                </a:solidFill>
                <a:effectLst/>
                <a:latin typeface="Söhne"/>
              </a:rPr>
              <a:t>Compare with a real-world scenario like a chef managing multiple dishes.</a:t>
            </a:r>
          </a:p>
          <a:p>
            <a:pPr algn="l">
              <a:buFont typeface="+mj-lt"/>
              <a:buNone/>
            </a:pPr>
            <a:endParaRPr lang="en-US" b="1" i="0" dirty="0">
              <a:solidFill>
                <a:srgbClr val="374151"/>
              </a:solidFill>
              <a:effectLst/>
              <a:latin typeface="Söhne"/>
            </a:endParaRPr>
          </a:p>
          <a:p>
            <a:pPr algn="l">
              <a:buFont typeface="+mj-lt"/>
              <a:buNone/>
            </a:pPr>
            <a:r>
              <a:rPr lang="en-US" b="0" i="1" dirty="0">
                <a:solidFill>
                  <a:srgbClr val="374151"/>
                </a:solidFill>
                <a:effectLst/>
                <a:latin typeface="Söhne"/>
              </a:rPr>
              <a:t>Example in Bash Shell: Using &amp; to run processes in the background (e.g., process1 &amp; process2 &amp;), illustrating how multiple processes can be initiated simultaneously.</a:t>
            </a:r>
          </a:p>
          <a:p>
            <a:pPr algn="l">
              <a:buFont typeface="+mj-lt"/>
              <a:buNone/>
            </a:pPr>
            <a:endParaRPr lang="en-US" b="0" i="1" dirty="0">
              <a:solidFill>
                <a:srgbClr val="374151"/>
              </a:solidFill>
              <a:effectLst/>
              <a:latin typeface="Söhne"/>
            </a:endParaRP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 Running two processes concurrently</a:t>
            </a: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echo "Starting two background tasks..."</a:t>
            </a: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sleep 30 &amp; </a:t>
            </a: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sleep 40 &amp;</a:t>
            </a: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echo "Both tasks are running concurrently."</a:t>
            </a:r>
          </a:p>
          <a:p>
            <a:pPr algn="l">
              <a:buFont typeface="+mj-lt"/>
              <a:buNone/>
            </a:pPr>
            <a:endParaRPr lang="en-US" b="0" i="1" dirty="0"/>
          </a:p>
        </p:txBody>
      </p:sp>
      <p:sp>
        <p:nvSpPr>
          <p:cNvPr id="4" name="Slide Number Placeholder 3"/>
          <p:cNvSpPr>
            <a:spLocks noGrp="1"/>
          </p:cNvSpPr>
          <p:nvPr>
            <p:ph type="sldNum" sz="quarter" idx="5"/>
          </p:nvPr>
        </p:nvSpPr>
        <p:spPr/>
        <p:txBody>
          <a:bodyPr/>
          <a:lstStyle/>
          <a:p>
            <a:fld id="{39C63B49-98DF-4305-9CB8-4E44D503B801}" type="slidenum">
              <a:rPr lang="en-US" smtClean="0"/>
              <a:t>7</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757458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a:t>
            </a:r>
          </a:p>
          <a:p>
            <a:pPr algn="l">
              <a:buFont typeface="+mj-lt"/>
              <a:buNone/>
            </a:pPr>
            <a:endParaRPr lang="en-US" b="1" i="0" dirty="0">
              <a:solidFill>
                <a:srgbClr val="374151"/>
              </a:solidFill>
              <a:effectLst/>
              <a:latin typeface="Söhne"/>
            </a:endParaRPr>
          </a:p>
          <a:p>
            <a:pPr marL="119432" indent="-119432">
              <a:buFont typeface="Arial" panose="020B0604020202020204" pitchFamily="34" charset="0"/>
              <a:buChar char="•"/>
            </a:pPr>
            <a:r>
              <a:rPr lang="en-US" b="1" i="0" dirty="0">
                <a:solidFill>
                  <a:srgbClr val="374151"/>
                </a:solidFill>
                <a:effectLst/>
                <a:latin typeface="Söhne"/>
              </a:rPr>
              <a:t>Discuss how concurrency optimizes resource usage, even on single-core CPUs. </a:t>
            </a:r>
            <a:r>
              <a:rPr lang="en-US" b="0" i="1" dirty="0">
                <a:solidFill>
                  <a:srgbClr val="374151"/>
                </a:solidFill>
                <a:effectLst/>
                <a:latin typeface="Söhne"/>
              </a:rPr>
              <a:t>Compare with a real-world scenario like a chef managing multiple dishes.</a:t>
            </a:r>
          </a:p>
          <a:p>
            <a:pPr algn="l">
              <a:buFont typeface="+mj-lt"/>
              <a:buNone/>
            </a:pPr>
            <a:endParaRPr lang="en-US" b="1" i="0" dirty="0">
              <a:solidFill>
                <a:srgbClr val="374151"/>
              </a:solidFill>
              <a:effectLst/>
              <a:latin typeface="Söhne"/>
            </a:endParaRPr>
          </a:p>
          <a:p>
            <a:pPr algn="l">
              <a:buFont typeface="+mj-lt"/>
              <a:buNone/>
            </a:pPr>
            <a:r>
              <a:rPr lang="en-US" b="0" i="1" dirty="0">
                <a:solidFill>
                  <a:srgbClr val="374151"/>
                </a:solidFill>
                <a:effectLst/>
                <a:latin typeface="Söhne"/>
              </a:rPr>
              <a:t>Example in Bash Shell: Using &amp; to run processes in the background (e.g., process1 &amp; process2 &amp;), illustrating how multiple processes can be initiated simultaneously.</a:t>
            </a:r>
          </a:p>
          <a:p>
            <a:pPr algn="l">
              <a:buFont typeface="+mj-lt"/>
              <a:buNone/>
            </a:pPr>
            <a:endParaRPr lang="en-US" b="0" i="1" dirty="0">
              <a:solidFill>
                <a:srgbClr val="374151"/>
              </a:solidFill>
              <a:effectLst/>
              <a:latin typeface="Söhne"/>
            </a:endParaRP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 Illustrating potential conflict</a:t>
            </a: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echo "Writing to a file from two processes..."</a:t>
            </a: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echo "Process 1 writing" &gt; shared_file.txt &amp;</a:t>
            </a: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echo "Process 2 writing" &gt; shared_file.txt &amp;</a:t>
            </a:r>
          </a:p>
          <a:p>
            <a:pPr marL="318486" lvl="1" algn="just">
              <a:lnSpc>
                <a:spcPct val="107000"/>
              </a:lnSpc>
            </a:pPr>
            <a:r>
              <a:rPr lang="en-US" sz="800" kern="100" dirty="0">
                <a:latin typeface="Calibri" panose="020F0502020204030204" pitchFamily="34" charset="0"/>
                <a:ea typeface="Calibri" panose="020F0502020204030204" pitchFamily="34" charset="0"/>
                <a:cs typeface="Times New Roman" panose="02020603050405020304" pitchFamily="18" charset="0"/>
              </a:rPr>
              <a:t>echo "Check shared_file.txt for potential overwrite issues."</a:t>
            </a:r>
          </a:p>
          <a:p>
            <a:pPr algn="l">
              <a:buFont typeface="+mj-lt"/>
              <a:buNone/>
            </a:pPr>
            <a:endParaRPr lang="en-US" b="0" i="1" dirty="0"/>
          </a:p>
        </p:txBody>
      </p:sp>
      <p:sp>
        <p:nvSpPr>
          <p:cNvPr id="4" name="Slide Number Placeholder 3"/>
          <p:cNvSpPr>
            <a:spLocks noGrp="1"/>
          </p:cNvSpPr>
          <p:nvPr>
            <p:ph type="sldNum" sz="quarter" idx="5"/>
          </p:nvPr>
        </p:nvSpPr>
        <p:spPr/>
        <p:txBody>
          <a:bodyPr/>
          <a:lstStyle/>
          <a:p>
            <a:fld id="{39C63B49-98DF-4305-9CB8-4E44D503B801}" type="slidenum">
              <a:rPr lang="en-US" smtClean="0"/>
              <a:t>8</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2245107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1" i="0" dirty="0">
                <a:solidFill>
                  <a:srgbClr val="374151"/>
                </a:solidFill>
                <a:effectLst/>
                <a:latin typeface="Söhne"/>
              </a:rPr>
              <a:t>Notes for Advantages: Highlight how multi-core CPUs enhance performance through parallelism. Compare with teamwork in large projects for faster completion.</a:t>
            </a:r>
          </a:p>
          <a:p>
            <a:pPr algn="l">
              <a:buFont typeface="+mj-lt"/>
              <a:buNone/>
            </a:pPr>
            <a:endParaRPr lang="en-US" b="1" i="0" dirty="0">
              <a:solidFill>
                <a:srgbClr val="374151"/>
              </a:solidFill>
              <a:effectLst/>
              <a:latin typeface="Söhne"/>
            </a:endParaRPr>
          </a:p>
          <a:p>
            <a:pPr algn="l">
              <a:buFont typeface="+mj-lt"/>
              <a:buNone/>
            </a:pPr>
            <a:r>
              <a:rPr lang="en-US" b="1" i="0" dirty="0">
                <a:solidFill>
                  <a:srgbClr val="374151"/>
                </a:solidFill>
                <a:effectLst/>
                <a:latin typeface="Söhne"/>
              </a:rPr>
              <a:t>Notes for Challenges: Explain the challenge of balancing workload and the importance of effective communication, akin to managing a team of experts in different locations.</a:t>
            </a:r>
          </a:p>
          <a:p>
            <a:pPr algn="l">
              <a:buFont typeface="+mj-lt"/>
              <a:buNone/>
            </a:pPr>
            <a:endParaRPr lang="en-US" b="0" i="1" dirty="0"/>
          </a:p>
          <a:p>
            <a:pPr algn="l">
              <a:buFont typeface="+mj-lt"/>
              <a:buNone/>
            </a:pPr>
            <a:r>
              <a:rPr lang="en-US" b="0" i="1" dirty="0"/>
              <a:t>Example in Bash Shell: Utilizing wait command to synchronize parallel processes (e.g., wait ensures all background processes complete before proceeding).</a:t>
            </a:r>
          </a:p>
          <a:p>
            <a:pPr algn="l">
              <a:buFont typeface="+mj-lt"/>
              <a:buNone/>
            </a:pPr>
            <a:endParaRPr lang="en-US" b="0" i="1" dirty="0"/>
          </a:p>
          <a:p>
            <a:pPr lvl="2" algn="l">
              <a:buFont typeface="+mj-lt"/>
              <a:buNone/>
            </a:pPr>
            <a:r>
              <a:rPr lang="en-US" b="0" i="0" dirty="0"/>
              <a:t># Advantages - Parallel tasks in Bash</a:t>
            </a:r>
          </a:p>
          <a:p>
            <a:pPr lvl="2" algn="l">
              <a:buFont typeface="+mj-lt"/>
              <a:buNone/>
            </a:pPr>
            <a:r>
              <a:rPr lang="en-US" b="0" i="0" dirty="0"/>
              <a:t>echo "Running parallel tasks..."</a:t>
            </a:r>
          </a:p>
          <a:p>
            <a:pPr lvl="2" algn="l">
              <a:buFont typeface="+mj-lt"/>
              <a:buNone/>
            </a:pPr>
            <a:r>
              <a:rPr lang="en-US" b="0" i="0" dirty="0"/>
              <a:t>(sleep 5 &amp;&amp; echo "Task 1 complete") &amp;</a:t>
            </a:r>
          </a:p>
          <a:p>
            <a:pPr lvl="2" algn="l">
              <a:buFont typeface="+mj-lt"/>
              <a:buNone/>
            </a:pPr>
            <a:r>
              <a:rPr lang="en-US" b="0" i="0" dirty="0"/>
              <a:t>(sleep 7 &amp;&amp; echo "Task 2 complete") &amp;</a:t>
            </a:r>
          </a:p>
          <a:p>
            <a:pPr lvl="2" algn="l">
              <a:buFont typeface="+mj-lt"/>
              <a:buNone/>
            </a:pPr>
            <a:r>
              <a:rPr lang="en-US" b="0" i="0" dirty="0"/>
              <a:t>wait</a:t>
            </a:r>
          </a:p>
          <a:p>
            <a:pPr lvl="2" algn="l">
              <a:buFont typeface="+mj-lt"/>
              <a:buNone/>
            </a:pPr>
            <a:r>
              <a:rPr lang="en-US" b="0" i="0" dirty="0"/>
              <a:t>echo "All parallel tasks complete.“</a:t>
            </a:r>
          </a:p>
          <a:p>
            <a:pPr lvl="2" algn="l">
              <a:buFont typeface="+mj-lt"/>
              <a:buNone/>
            </a:pPr>
            <a:endParaRPr lang="en-US" b="0" i="0" dirty="0"/>
          </a:p>
          <a:p>
            <a:pPr lvl="2" algn="l">
              <a:buFont typeface="+mj-lt"/>
              <a:buNone/>
            </a:pPr>
            <a:r>
              <a:rPr lang="en-US" b="0" i="0" dirty="0"/>
              <a:t># Challenges - Demonstrating task management</a:t>
            </a:r>
          </a:p>
          <a:p>
            <a:pPr lvl="2" algn="l">
              <a:buFont typeface="+mj-lt"/>
              <a:buNone/>
            </a:pPr>
            <a:r>
              <a:rPr lang="en-US" b="0" i="0" dirty="0"/>
              <a:t>echo "Launching parallel tasks..."</a:t>
            </a:r>
          </a:p>
          <a:p>
            <a:pPr lvl="2" algn="l">
              <a:buFont typeface="+mj-lt"/>
              <a:buNone/>
            </a:pPr>
            <a:r>
              <a:rPr lang="en-US" b="0" i="0" dirty="0"/>
              <a:t>for </a:t>
            </a:r>
            <a:r>
              <a:rPr lang="en-US" b="0" i="0" dirty="0" err="1"/>
              <a:t>i</a:t>
            </a:r>
            <a:r>
              <a:rPr lang="en-US" b="0" i="0" dirty="0"/>
              <a:t> in {1..5}; do</a:t>
            </a:r>
          </a:p>
          <a:p>
            <a:pPr lvl="2" algn="l">
              <a:buFont typeface="+mj-lt"/>
              <a:buNone/>
            </a:pPr>
            <a:r>
              <a:rPr lang="en-US" b="0" i="0" dirty="0"/>
              <a:t>  (sleep $((RANDOM % 5)) &amp;&amp; echo "Task $</a:t>
            </a:r>
            <a:r>
              <a:rPr lang="en-US" b="0" i="0" dirty="0" err="1"/>
              <a:t>i</a:t>
            </a:r>
            <a:r>
              <a:rPr lang="en-US" b="0" i="0" dirty="0"/>
              <a:t> complete") &amp;</a:t>
            </a:r>
          </a:p>
          <a:p>
            <a:pPr lvl="2" algn="l">
              <a:buFont typeface="+mj-lt"/>
              <a:buNone/>
            </a:pPr>
            <a:r>
              <a:rPr lang="en-US" b="0" i="0" dirty="0"/>
              <a:t>done</a:t>
            </a:r>
          </a:p>
          <a:p>
            <a:pPr lvl="2" algn="l">
              <a:buFont typeface="+mj-lt"/>
              <a:buNone/>
            </a:pPr>
            <a:r>
              <a:rPr lang="en-US" b="0" i="0" dirty="0"/>
              <a:t>wait</a:t>
            </a:r>
          </a:p>
          <a:p>
            <a:pPr lvl="2" algn="l">
              <a:buFont typeface="+mj-lt"/>
              <a:buNone/>
            </a:pPr>
            <a:r>
              <a:rPr lang="en-US" b="0" i="0" dirty="0"/>
              <a:t>echo "All tasks finished. Notice varying completion times."</a:t>
            </a:r>
          </a:p>
          <a:p>
            <a:pPr lvl="2" algn="l">
              <a:buFont typeface="+mj-lt"/>
              <a:buNone/>
            </a:pPr>
            <a:endParaRPr lang="en-US" b="0" i="0" dirty="0"/>
          </a:p>
          <a:p>
            <a:pPr lvl="2" algn="l">
              <a:buFont typeface="+mj-lt"/>
              <a:buNone/>
            </a:pPr>
            <a:endParaRPr lang="en-US" b="0" i="1" dirty="0"/>
          </a:p>
          <a:p>
            <a:pPr algn="l">
              <a:buFont typeface="+mj-lt"/>
              <a:buNone/>
            </a:pPr>
            <a:endParaRPr lang="en-US" b="0" i="1" dirty="0"/>
          </a:p>
        </p:txBody>
      </p:sp>
      <p:sp>
        <p:nvSpPr>
          <p:cNvPr id="4" name="Slide Number Placeholder 3"/>
          <p:cNvSpPr>
            <a:spLocks noGrp="1"/>
          </p:cNvSpPr>
          <p:nvPr>
            <p:ph type="sldNum" sz="quarter" idx="5"/>
          </p:nvPr>
        </p:nvSpPr>
        <p:spPr/>
        <p:txBody>
          <a:bodyPr/>
          <a:lstStyle/>
          <a:p>
            <a:fld id="{39C63B49-98DF-4305-9CB8-4E44D503B801}" type="slidenum">
              <a:rPr lang="en-US" smtClean="0"/>
              <a:t>9</a:t>
            </a:fld>
            <a:endParaRPr lang="en-US"/>
          </a:p>
        </p:txBody>
      </p:sp>
      <p:sp>
        <p:nvSpPr>
          <p:cNvPr id="5" name="Footer Placeholder 4">
            <a:extLst>
              <a:ext uri="{FF2B5EF4-FFF2-40B4-BE49-F238E27FC236}">
                <a16:creationId xmlns:a16="http://schemas.microsoft.com/office/drawing/2014/main" id="{B527AD73-B87D-30A8-CF04-584A266F801D}"/>
              </a:ext>
            </a:extLst>
          </p:cNvPr>
          <p:cNvSpPr>
            <a:spLocks noGrp="1"/>
          </p:cNvSpPr>
          <p:nvPr>
            <p:ph type="ftr" sz="quarter" idx="4"/>
          </p:nvPr>
        </p:nvSpPr>
        <p:spPr/>
        <p:txBody>
          <a:bodyPr/>
          <a:lstStyle/>
          <a:p>
            <a:r>
              <a:rPr lang="en-US"/>
              <a:t>COMPUTER OPERATING SYSTEMS</a:t>
            </a:r>
          </a:p>
        </p:txBody>
      </p:sp>
    </p:spTree>
    <p:extLst>
      <p:ext uri="{BB962C8B-B14F-4D97-AF65-F5344CB8AC3E}">
        <p14:creationId xmlns:p14="http://schemas.microsoft.com/office/powerpoint/2010/main" val="198303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6F60-B362-3F0D-B4F5-6D6F6061A3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5093DC-6A2F-BC72-788D-501466BFC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FD6A27-EBEC-037B-D40B-F28C9363C3E3}"/>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5" name="Footer Placeholder 4">
            <a:extLst>
              <a:ext uri="{FF2B5EF4-FFF2-40B4-BE49-F238E27FC236}">
                <a16:creationId xmlns:a16="http://schemas.microsoft.com/office/drawing/2014/main" id="{6BBFF1BB-7344-F7E5-7C12-0F6EC8FF6A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70EA51-2D88-16D4-2EF8-08C586FD8126}"/>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1113316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D0774-ECDC-6A67-5CC7-EDB3E11FC8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65DAA-DC0F-8198-D9B5-23F02C4998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791ABE-11E8-0F4F-6B1A-25F877341191}"/>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5" name="Footer Placeholder 4">
            <a:extLst>
              <a:ext uri="{FF2B5EF4-FFF2-40B4-BE49-F238E27FC236}">
                <a16:creationId xmlns:a16="http://schemas.microsoft.com/office/drawing/2014/main" id="{9B5CEDC1-2796-B2EA-4F20-D1551DD10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0882F6-F819-DBBA-061A-EBE34852578E}"/>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3482783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BA4394-4E5D-A8E8-238C-07FE7786C70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24A388-53FB-19BA-6C66-CDC289F339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49E6A-35E1-BE3F-119C-02DAB44A0DCF}"/>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5" name="Footer Placeholder 4">
            <a:extLst>
              <a:ext uri="{FF2B5EF4-FFF2-40B4-BE49-F238E27FC236}">
                <a16:creationId xmlns:a16="http://schemas.microsoft.com/office/drawing/2014/main" id="{FC1EF312-4E6E-64F3-CA56-D2D08EA6D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7FCBB-D56A-A2C7-C9FB-F067A38EF64A}"/>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1070379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133B0-1CEC-FC99-65CB-E5A65856E7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7E8E6F-B2AD-D6A8-A5AB-1361D0CE24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A8CA20-2C8F-AB5E-38CA-5E81B6F63D6D}"/>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5" name="Footer Placeholder 4">
            <a:extLst>
              <a:ext uri="{FF2B5EF4-FFF2-40B4-BE49-F238E27FC236}">
                <a16:creationId xmlns:a16="http://schemas.microsoft.com/office/drawing/2014/main" id="{B60022CD-8443-37C3-2F1D-44BB184F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DEA2E0-B88A-FE43-089E-9D70EBD451AE}"/>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6202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13408-0B61-83BD-4B24-49F629B7CF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D22AC91-DD41-43E7-4356-F208588E20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63F11C-C7B8-7A90-D6CB-7CBE9F5507DB}"/>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5" name="Footer Placeholder 4">
            <a:extLst>
              <a:ext uri="{FF2B5EF4-FFF2-40B4-BE49-F238E27FC236}">
                <a16:creationId xmlns:a16="http://schemas.microsoft.com/office/drawing/2014/main" id="{AC9FFE70-F542-67E1-12A5-ECA40B5DB8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F81F3E-EA31-C59F-9C4A-6CE7E7D1F389}"/>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3647694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1A766-A1EB-E96B-E215-08C2EC1C37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D08B7-1FBA-2B49-46B2-43C14F8259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98C90B-F607-76BA-6E8B-76CDB4B3B4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C2A0AA-3E93-CDED-E917-1CF1F3C15219}"/>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6" name="Footer Placeholder 5">
            <a:extLst>
              <a:ext uri="{FF2B5EF4-FFF2-40B4-BE49-F238E27FC236}">
                <a16:creationId xmlns:a16="http://schemas.microsoft.com/office/drawing/2014/main" id="{B04BED18-1190-40AD-4E6B-4D29BCD5DA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7EDEDE-DC8E-1864-D69C-0435D07640C4}"/>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86387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DD562-6470-0F05-3532-CDE81BF0B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824C0C-483F-43F6-4A97-49B484CDAF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2628FE-ECF7-9EAC-22B9-F14A609175E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AB8BBB-96E8-6B91-802E-957C5B612A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C501B8-D7E7-913C-4F63-CCE2F5CA47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69D09F-DC23-A9EA-628B-AA4793DC0074}"/>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8" name="Footer Placeholder 7">
            <a:extLst>
              <a:ext uri="{FF2B5EF4-FFF2-40B4-BE49-F238E27FC236}">
                <a16:creationId xmlns:a16="http://schemas.microsoft.com/office/drawing/2014/main" id="{0CF6C012-F236-949D-26D1-8694B6CD5B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87C805-9B9D-FFB4-B98D-79BC9116C018}"/>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152638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97F53-9593-3C1A-C91C-3501CF00D9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70DD15-514E-9539-45EE-2BB56F2FBAD5}"/>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4" name="Footer Placeholder 3">
            <a:extLst>
              <a:ext uri="{FF2B5EF4-FFF2-40B4-BE49-F238E27FC236}">
                <a16:creationId xmlns:a16="http://schemas.microsoft.com/office/drawing/2014/main" id="{2009F130-A1D1-94AE-6A21-D639A83306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433562-C6B3-FBBC-2013-2529AD053635}"/>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2758625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EC9A5-B8AD-7A7E-CDA9-BA0569586EFE}"/>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3" name="Footer Placeholder 2">
            <a:extLst>
              <a:ext uri="{FF2B5EF4-FFF2-40B4-BE49-F238E27FC236}">
                <a16:creationId xmlns:a16="http://schemas.microsoft.com/office/drawing/2014/main" id="{4440062B-E744-5ED3-35B9-7C4A34CA65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59D228-BC33-8182-CAD1-79064BF1518D}"/>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2486675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FCB-47F2-63AC-45A9-F54D96BC1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773A70-C6D6-EA91-A10C-9F0FA519CB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5D81F0-0814-B6E5-B29A-62733EEF33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58B37-0610-1F35-F147-CFFEC52AA1F5}"/>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6" name="Footer Placeholder 5">
            <a:extLst>
              <a:ext uri="{FF2B5EF4-FFF2-40B4-BE49-F238E27FC236}">
                <a16:creationId xmlns:a16="http://schemas.microsoft.com/office/drawing/2014/main" id="{10BBAF16-758C-E986-69F4-ED8F4DCFE6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01CD74-DC45-1110-98DE-FAB12D2D90FC}"/>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2983304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694FB-F2CF-FABE-55C1-02634AA6E4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C5C8B8-3EDE-D8FE-6103-79D425B2F2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C0AA48-1732-AD31-C943-961F012138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5366A-F72C-472B-FBAD-63D2A26CD992}"/>
              </a:ext>
            </a:extLst>
          </p:cNvPr>
          <p:cNvSpPr>
            <a:spLocks noGrp="1"/>
          </p:cNvSpPr>
          <p:nvPr>
            <p:ph type="dt" sz="half" idx="10"/>
          </p:nvPr>
        </p:nvSpPr>
        <p:spPr/>
        <p:txBody>
          <a:bodyPr/>
          <a:lstStyle/>
          <a:p>
            <a:fld id="{B9207018-2554-4922-BD0F-8B903795DE7F}" type="datetimeFigureOut">
              <a:rPr lang="en-US" smtClean="0"/>
              <a:t>3/31/2024</a:t>
            </a:fld>
            <a:endParaRPr lang="en-US"/>
          </a:p>
        </p:txBody>
      </p:sp>
      <p:sp>
        <p:nvSpPr>
          <p:cNvPr id="6" name="Footer Placeholder 5">
            <a:extLst>
              <a:ext uri="{FF2B5EF4-FFF2-40B4-BE49-F238E27FC236}">
                <a16:creationId xmlns:a16="http://schemas.microsoft.com/office/drawing/2014/main" id="{E6B8D938-5776-789E-6307-B14EF73CC7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0E0A2A-9010-AE31-FAAB-8052B44DAB21}"/>
              </a:ext>
            </a:extLst>
          </p:cNvPr>
          <p:cNvSpPr>
            <a:spLocks noGrp="1"/>
          </p:cNvSpPr>
          <p:nvPr>
            <p:ph type="sldNum" sz="quarter" idx="12"/>
          </p:nvPr>
        </p:nvSpPr>
        <p:spPr/>
        <p:txBody>
          <a:bodyPr/>
          <a:lstStyle/>
          <a:p>
            <a:fld id="{FE7660D8-555B-46FF-B7AB-54F637733E5B}" type="slidenum">
              <a:rPr lang="en-US" smtClean="0"/>
              <a:t>‹#›</a:t>
            </a:fld>
            <a:endParaRPr lang="en-US"/>
          </a:p>
        </p:txBody>
      </p:sp>
    </p:spTree>
    <p:extLst>
      <p:ext uri="{BB962C8B-B14F-4D97-AF65-F5344CB8AC3E}">
        <p14:creationId xmlns:p14="http://schemas.microsoft.com/office/powerpoint/2010/main" val="3963551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6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01B57-C649-F2D2-3F5C-EC42B55909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816756-8F4D-5FC4-9587-CF592C460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59F363-8083-9789-6CCC-22B159419F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07018-2554-4922-BD0F-8B903795DE7F}" type="datetimeFigureOut">
              <a:rPr lang="en-US" smtClean="0"/>
              <a:t>3/31/2024</a:t>
            </a:fld>
            <a:endParaRPr lang="en-US"/>
          </a:p>
        </p:txBody>
      </p:sp>
      <p:sp>
        <p:nvSpPr>
          <p:cNvPr id="5" name="Footer Placeholder 4">
            <a:extLst>
              <a:ext uri="{FF2B5EF4-FFF2-40B4-BE49-F238E27FC236}">
                <a16:creationId xmlns:a16="http://schemas.microsoft.com/office/drawing/2014/main" id="{742FA2AF-D292-597C-794A-F63AE9B87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2F2E906-3865-B660-12E5-281A90F9D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7660D8-555B-46FF-B7AB-54F637733E5B}" type="slidenum">
              <a:rPr lang="en-US" smtClean="0"/>
              <a:t>‹#›</a:t>
            </a:fld>
            <a:endParaRPr lang="en-US"/>
          </a:p>
        </p:txBody>
      </p:sp>
    </p:spTree>
    <p:extLst>
      <p:ext uri="{BB962C8B-B14F-4D97-AF65-F5344CB8AC3E}">
        <p14:creationId xmlns:p14="http://schemas.microsoft.com/office/powerpoint/2010/main" val="557189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www.coursera.org/learn/os-power-user"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mailto:..@stud.ase.ro" TargetMode="External"/><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s://drive.google.com/drive/folders/1S53jqEnC2ihtK5qLSak7rt2YiMiGnKUZ?usp=drive_link"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mn-cs"/>
              </a:rPr>
              <a:t>Economic Informatics - COMPUTER OPERATING SYSTEMS</a:t>
            </a:r>
            <a:endParaRPr kumimoji="0" lang="it-IT" altLang="en-US" sz="1800" b="0" i="0" u="none" strike="noStrike" kern="1200" cap="none" spc="0" normalizeH="0" baseline="0" noProof="0" dirty="0">
              <a:ln>
                <a:noFill/>
              </a:ln>
              <a:solidFill>
                <a:schemeClr val="tx1">
                  <a:lumMod val="65000"/>
                  <a:lumOff val="35000"/>
                </a:schemeClr>
              </a:solidFill>
              <a:effectLs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fontScale="55000" lnSpcReduction="20000"/>
          </a:bodyPr>
          <a:lstStyle/>
          <a:p>
            <a:endParaRPr lang="en-US" sz="2400" spc="-15" dirty="0">
              <a:effectLst/>
              <a:latin typeface="Times New Roman" panose="02020603050405020304" pitchFamily="18" charset="0"/>
              <a:ea typeface="Times New Roman" panose="02020603050405020304" pitchFamily="18" charset="0"/>
            </a:endParaRPr>
          </a:p>
          <a:p>
            <a:pPr>
              <a:lnSpc>
                <a:spcPct val="170000"/>
              </a:lnSpc>
            </a:pPr>
            <a:r>
              <a:rPr lang="en-US" sz="4400" b="1" spc="-15" dirty="0">
                <a:solidFill>
                  <a:schemeClr val="accent5">
                    <a:lumMod val="75000"/>
                  </a:schemeClr>
                </a:solidFill>
                <a:effectLst/>
                <a:latin typeface="Times New Roman" panose="02020603050405020304" pitchFamily="18" charset="0"/>
                <a:ea typeface="Times New Roman" panose="02020603050405020304" pitchFamily="18" charset="0"/>
              </a:rPr>
              <a:t>MANAGEMENT OF PROCESSES AND PROCESSORS: </a:t>
            </a:r>
          </a:p>
          <a:p>
            <a:pPr algn="l">
              <a:lnSpc>
                <a:spcPct val="170000"/>
              </a:lnSpc>
            </a:pPr>
            <a:r>
              <a:rPr lang="en-US" sz="4400" b="1" spc="-15" dirty="0">
                <a:solidFill>
                  <a:schemeClr val="accent2">
                    <a:lumMod val="75000"/>
                  </a:schemeClr>
                </a:solidFill>
                <a:effectLst/>
                <a:latin typeface="Times New Roman" panose="02020603050405020304" pitchFamily="18" charset="0"/>
                <a:ea typeface="Times New Roman" panose="02020603050405020304" pitchFamily="18" charset="0"/>
              </a:rPr>
              <a:t>CONCURRENT AND PARALLEL PROCESSES, </a:t>
            </a:r>
          </a:p>
          <a:p>
            <a:pPr algn="l">
              <a:lnSpc>
                <a:spcPct val="170000"/>
              </a:lnSpc>
            </a:pPr>
            <a:r>
              <a:rPr lang="en-US" sz="4400" b="1" spc="-15" dirty="0">
                <a:solidFill>
                  <a:schemeClr val="accent2">
                    <a:lumMod val="75000"/>
                  </a:schemeClr>
                </a:solidFill>
                <a:effectLst/>
                <a:latin typeface="Times New Roman" panose="02020603050405020304" pitchFamily="18" charset="0"/>
                <a:ea typeface="Times New Roman" panose="02020603050405020304" pitchFamily="18" charset="0"/>
              </a:rPr>
              <a:t>PROCESS EXECUTION PLANNING ALGORITHMS, </a:t>
            </a:r>
          </a:p>
          <a:p>
            <a:pPr algn="l">
              <a:lnSpc>
                <a:spcPct val="170000"/>
              </a:lnSpc>
            </a:pPr>
            <a:r>
              <a:rPr lang="en-US" sz="4400" b="1" spc="-15" dirty="0">
                <a:solidFill>
                  <a:schemeClr val="accent2">
                    <a:lumMod val="75000"/>
                  </a:schemeClr>
                </a:solidFill>
                <a:effectLst/>
                <a:latin typeface="Times New Roman" panose="02020603050405020304" pitchFamily="18" charset="0"/>
                <a:ea typeface="Times New Roman" panose="02020603050405020304" pitchFamily="18" charset="0"/>
              </a:rPr>
              <a:t>INTERACTION AND COLLABORATION OF PARALLEL PROCESSES, </a:t>
            </a:r>
          </a:p>
          <a:p>
            <a:pPr algn="l">
              <a:lnSpc>
                <a:spcPct val="170000"/>
              </a:lnSpc>
            </a:pPr>
            <a:r>
              <a:rPr lang="en-US" sz="4400" b="1" spc="-15" dirty="0">
                <a:solidFill>
                  <a:schemeClr val="accent2">
                    <a:lumMod val="75000"/>
                  </a:schemeClr>
                </a:solidFill>
                <a:effectLst/>
                <a:latin typeface="Times New Roman" panose="02020603050405020304" pitchFamily="18" charset="0"/>
                <a:ea typeface="Times New Roman" panose="02020603050405020304" pitchFamily="18" charset="0"/>
              </a:rPr>
              <a:t>PROCESS INTERLOCKING</a:t>
            </a:r>
          </a:p>
          <a:p>
            <a:pPr marL="1257300" lvl="2" indent="-342900" algn="l">
              <a:buFont typeface="Arial" panose="020B0604020202020204" pitchFamily="34" charset="0"/>
              <a:buChar char="•"/>
            </a:pPr>
            <a:endParaRPr lang="en-US" b="0" i="0" dirty="0">
              <a:solidFill>
                <a:srgbClr val="374151"/>
              </a:solidFill>
              <a:effectLst/>
              <a:latin typeface="Söhne"/>
            </a:endParaRPr>
          </a:p>
          <a:p>
            <a:pPr marL="1257300" lvl="2" indent="-342900" algn="l">
              <a:buFont typeface="Arial" panose="020B0604020202020204" pitchFamily="34" charset="0"/>
              <a:buChar char="•"/>
            </a:pPr>
            <a:endParaRPr lang="en-US" dirty="0">
              <a:solidFill>
                <a:srgbClr val="374151"/>
              </a:solidFill>
              <a:latin typeface="Söhne"/>
            </a:endParaRPr>
          </a:p>
          <a:p>
            <a:pPr marL="1257300" lvl="2" indent="-342900" algn="l">
              <a:buFont typeface="Arial" panose="020B0604020202020204" pitchFamily="34" charset="0"/>
              <a:buChar char="•"/>
            </a:pPr>
            <a:endParaRPr lang="en-US" b="0" i="0" dirty="0">
              <a:solidFill>
                <a:srgbClr val="374151"/>
              </a:solidFill>
              <a:effectLst/>
              <a:latin typeface="Söhne"/>
            </a:endParaRPr>
          </a:p>
          <a:p>
            <a:pPr marL="1257300" lvl="2" indent="-342900" algn="l">
              <a:buFont typeface="Arial" panose="020B0604020202020204" pitchFamily="34" charset="0"/>
              <a:buChar char="•"/>
            </a:pPr>
            <a:endParaRPr lang="en-US" dirty="0">
              <a:solidFill>
                <a:srgbClr val="374151"/>
              </a:solidFill>
              <a:latin typeface="Söhne"/>
            </a:endParaRPr>
          </a:p>
          <a:p>
            <a:pPr lvl="2" algn="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a:p>
            <a:pPr lvl="2" algn="r"/>
            <a:r>
              <a:rPr lang="en-US" sz="2000" b="1" i="1" spc="-15" dirty="0">
                <a:latin typeface="Times New Roman" panose="02020603050405020304" pitchFamily="18" charset="0"/>
                <a:ea typeface="Times New Roman" panose="02020603050405020304" pitchFamily="18" charset="0"/>
              </a:rPr>
              <a:t>Antonio</a:t>
            </a:r>
            <a:r>
              <a:rPr lang="en-US" sz="2000" b="1" i="1" spc="-15" dirty="0">
                <a:effectLst/>
                <a:latin typeface="Times New Roman" panose="02020603050405020304" pitchFamily="18" charset="0"/>
                <a:ea typeface="Times New Roman" panose="02020603050405020304" pitchFamily="18" charset="0"/>
              </a:rPr>
              <a:t> CLIM</a:t>
            </a:r>
            <a:r>
              <a:rPr lang="en-US" sz="2000" i="1" spc="-15" dirty="0">
                <a:latin typeface="Times New Roman" panose="02020603050405020304" pitchFamily="18" charset="0"/>
              </a:rPr>
              <a:t>.</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423784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2. CONCURRENT AND PARALLEL PROCESSES: Instruction-Level Parallelism (ILP)</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Instruction-Level Parallelism (ILP):</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	Overview: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ILP occurs within a processor, where multiple instruction streams are executed in parallel by multiple functional units.</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	Real-World Comparison: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Consider a chef (processor) preparing multiple dishes (instructions) simultaneously, using different kitchen sections (functional units).</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10</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6" name="Oval 5">
            <a:extLst>
              <a:ext uri="{FF2B5EF4-FFF2-40B4-BE49-F238E27FC236}">
                <a16:creationId xmlns:a16="http://schemas.microsoft.com/office/drawing/2014/main" id="{AA5A2556-BDAB-BD51-7F21-8AFE4C4B5A08}"/>
              </a:ext>
            </a:extLst>
          </p:cNvPr>
          <p:cNvSpPr/>
          <p:nvPr/>
        </p:nvSpPr>
        <p:spPr>
          <a:xfrm>
            <a:off x="11177328"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9354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2. CONCURRENT AND PARALLEL PROCESSES: Thread-Level &amp; Process-Level Parallelism</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Thread-Level and Process-Level Parallelism:</a:t>
            </a:r>
          </a:p>
          <a:p>
            <a:pPr algn="l">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	Thread-Level Parallelism: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Involves multiple threads within a single process running in parallel, often sharing the same memory space.</a:t>
            </a:r>
          </a:p>
          <a:p>
            <a:pPr algn="l">
              <a:lnSpc>
                <a:spcPct val="170000"/>
              </a:lnSpc>
            </a:pPr>
            <a:r>
              <a:rPr lang="en-US" sz="2000" b="1" spc="-15" dirty="0">
                <a:solidFill>
                  <a:schemeClr val="accent5">
                    <a:lumMod val="75000"/>
                  </a:schemeClr>
                </a:solidFill>
                <a:latin typeface="Times New Roman" panose="02020603050405020304" pitchFamily="18" charset="0"/>
                <a:ea typeface="Times New Roman" panose="02020603050405020304" pitchFamily="18" charset="0"/>
              </a:rPr>
              <a:t>		</a:t>
            </a:r>
            <a:r>
              <a:rPr lang="en-US" sz="2000" i="1" spc="-15" dirty="0">
                <a:solidFill>
                  <a:schemeClr val="bg1">
                    <a:lumMod val="50000"/>
                  </a:schemeClr>
                </a:solidFill>
                <a:effectLst/>
                <a:latin typeface="Times New Roman" panose="02020603050405020304" pitchFamily="18" charset="0"/>
                <a:ea typeface="Times New Roman" panose="02020603050405020304" pitchFamily="18" charset="0"/>
              </a:rPr>
              <a:t>Example: In a Bash shell, you might simulate thread-level parallelism by initiating multiple 		background tasks within a single script, each performing a part of a larger task.</a:t>
            </a:r>
          </a:p>
          <a:p>
            <a:pPr algn="l">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	Process-Level Parallelism: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Involves running multiple processes in parallel, typically on a multi-core processor, where each process operates independently.</a:t>
            </a:r>
          </a:p>
          <a:p>
            <a:pPr algn="l">
              <a:lnSpc>
                <a:spcPct val="170000"/>
              </a:lnSpc>
            </a:pPr>
            <a:r>
              <a:rPr lang="en-US" sz="2000" b="1" spc="-15" dirty="0">
                <a:solidFill>
                  <a:schemeClr val="accent5">
                    <a:lumMod val="75000"/>
                  </a:schemeClr>
                </a:solidFill>
                <a:latin typeface="Times New Roman" panose="02020603050405020304" pitchFamily="18" charset="0"/>
                <a:ea typeface="Times New Roman" panose="02020603050405020304" pitchFamily="18" charset="0"/>
              </a:rPr>
              <a:t>		</a:t>
            </a:r>
            <a:r>
              <a:rPr lang="en-US" sz="2000" i="1" spc="-15" dirty="0">
                <a:solidFill>
                  <a:schemeClr val="bg1">
                    <a:lumMod val="50000"/>
                  </a:schemeClr>
                </a:solidFill>
                <a:effectLst/>
                <a:latin typeface="Times New Roman" panose="02020603050405020304" pitchFamily="18" charset="0"/>
                <a:ea typeface="Times New Roman" panose="02020603050405020304" pitchFamily="18" charset="0"/>
              </a:rPr>
              <a:t>Example: Running multiple independent Bash scripts simultaneously, each script being a 			separate process, possibly performing different tasks.</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11</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6" name="Oval 5">
            <a:extLst>
              <a:ext uri="{FF2B5EF4-FFF2-40B4-BE49-F238E27FC236}">
                <a16:creationId xmlns:a16="http://schemas.microsoft.com/office/drawing/2014/main" id="{CCF6A1B2-8282-5841-6CC8-EB5E8B18AE40}"/>
              </a:ext>
            </a:extLst>
          </p:cNvPr>
          <p:cNvSpPr/>
          <p:nvPr/>
        </p:nvSpPr>
        <p:spPr>
          <a:xfrm>
            <a:off x="11177328"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3425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2. CONCURRENT AND PARALLEL PROCESSES: Overhead and Synchronization in Parallel Processing</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TRADE-OFFS AND LIMITATIONS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Overhead: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Parallel and concurrent processing can incur overhead, especially in context switching between processes or threads and in coordinating tasks.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Synchronization: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Ensuring that processes or threads operate in a coordinated manner without conflicting, especially when accessing shared resources.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Communication: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In parallel processing, ensuring that separate processes or threads can communicate effectively is vital.</a:t>
            </a: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12</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6" name="Oval 5">
            <a:extLst>
              <a:ext uri="{FF2B5EF4-FFF2-40B4-BE49-F238E27FC236}">
                <a16:creationId xmlns:a16="http://schemas.microsoft.com/office/drawing/2014/main" id="{5CB2AD75-C313-DACE-7433-80ED7B4E6790}"/>
              </a:ext>
            </a:extLst>
          </p:cNvPr>
          <p:cNvSpPr/>
          <p:nvPr/>
        </p:nvSpPr>
        <p:spPr>
          <a:xfrm>
            <a:off x="11177328"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180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mn-cs"/>
              </a:rPr>
              <a:t>3. PROCESS EXECUTION PLANNING ALGORITHMS: Overview of Process Scheduling</a:t>
            </a:r>
            <a:endParaRPr kumimoji="0" lang="it-IT"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OVERVIEW</a:t>
            </a:r>
          </a:p>
          <a:p>
            <a:pPr>
              <a:lnSpc>
                <a:spcPct val="170000"/>
              </a:lnSpc>
            </a:pPr>
            <a:endParaRPr lang="en-US" b="1" spc="-15" dirty="0">
              <a:solidFill>
                <a:schemeClr val="accent5">
                  <a:lumMod val="75000"/>
                </a:schemeClr>
              </a:solidFill>
              <a:effectLst/>
              <a:latin typeface="Times New Roman" panose="02020603050405020304" pitchFamily="18" charset="0"/>
              <a:ea typeface="Times New Roman" panose="02020603050405020304" pitchFamily="18" charset="0"/>
            </a:endParaRP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Purpose: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The primary objective of process scheduling is to optimize system performance and ensure equitable distribution of CPU time among various processes.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Criteria for Evaluation: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Key parameters to evaluate scheduling algorithms include turnaround time, waiting time, response time, CPU utilization, and throughput.</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13</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5973338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mn-cs"/>
              </a:rPr>
              <a:t>3. PROCESS EXECUTION PLANNING ALGORITHMS: First-Come First-Served (FCFS) Algorithm</a:t>
            </a:r>
            <a:endParaRPr kumimoji="0" lang="it-IT"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First-Come First-Served (FCFS)</a:t>
            </a:r>
          </a:p>
          <a:p>
            <a:pPr>
              <a:lnSpc>
                <a:spcPct val="170000"/>
              </a:lnSpc>
            </a:pPr>
            <a:endPar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endParaRP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•Description: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Processes are attended to in the order they arrive.</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•Pros: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Simplicity and fairness.</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•Cons: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Inefficiency in handling long processes; can lead to the 'convoy effect'.</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14</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529881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mn-cs"/>
              </a:rPr>
              <a:t>3. PROCESS EXECUTION PLANNING ALGORITHMS: Shortest Job First (SJF) Algorithm</a:t>
            </a:r>
            <a:endParaRPr kumimoji="0" lang="it-IT"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Shortest Job First (SJF)</a:t>
            </a:r>
          </a:p>
          <a:p>
            <a:pPr>
              <a:lnSpc>
                <a:spcPct val="170000"/>
              </a:lnSpc>
            </a:pPr>
            <a:endPar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endParaRP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•Description: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Prefers processes with the shortest estimated running time.</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•Pros: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Reduces average waiting time.</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•Cons: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Requires prior knowledge of job lengths; potential starvation of longer processes.</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15</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4290198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mn-cs"/>
              </a:rPr>
              <a:t>3. PROCESS EXECUTION PLANNING ALGORITHMS: Round-Robin (RR) Scheduling</a:t>
            </a:r>
            <a:endParaRPr kumimoji="0" lang="it-IT"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Round-Robin (RR)</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•Description: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Each process gets a fixed time slice (quantum); after its time expires, it moves to the end of the queue.</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•Pros: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Fair and responsive, particularly for time-sharing systems.</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•Cons: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Overhead from frequent context switching; performance depends on the quantum size</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16</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262169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mn-cs"/>
              </a:rPr>
              <a:t>3. PROCESS EXECUTION PLANNING ALGORITHMS: Priority-Based Scheduling</a:t>
            </a:r>
            <a:endParaRPr kumimoji="0" lang="it-IT"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Priority-Based Scheduling</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•Description: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Processes are scheduled based on priority levels.</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•Pros: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Can be tailored to favor urgent or critical processes.</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•Cons: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Risk of starvation for low-priority processes; requires a method to prevent indefinite blocking.</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17</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760413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mn-cs"/>
              </a:rPr>
              <a:t>3. PROCESS EXECUTION PLANNING ALGORITHMS: Multilevel Feedback Queue (MLFQ)</a:t>
            </a:r>
            <a:endParaRPr kumimoji="0" lang="it-IT"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Multilevel Feedback Queue (MLFQ)</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•Description: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Utilizes multiple queues with different priority levels, dynamically adjusting a process's priority based on its execution history.</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•Pros: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Adapts to different process types, offering a balance between response time and throughput.</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•Cons: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Complex to implement and requires fine-tuning of multiple parameters.</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18</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7" name="Oval 6">
            <a:extLst>
              <a:ext uri="{FF2B5EF4-FFF2-40B4-BE49-F238E27FC236}">
                <a16:creationId xmlns:a16="http://schemas.microsoft.com/office/drawing/2014/main" id="{81716FAB-E45C-C43F-180F-21E7B31F34D9}"/>
              </a:ext>
            </a:extLst>
          </p:cNvPr>
          <p:cNvSpPr/>
          <p:nvPr/>
        </p:nvSpPr>
        <p:spPr>
          <a:xfrm>
            <a:off x="11250707"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6093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mn-cs"/>
              </a:rPr>
              <a:t>3. PROCESS EXECUTION PLANNING ALGORITHMS: Demonstrating Algorithms Through Simulations</a:t>
            </a:r>
            <a:endParaRPr kumimoji="0" lang="it-IT"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Demonstrating Algorithms Through Simulations (PROJECT)</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To illustrate these concepts, hypothetical scenarios can be created where processes with different arrival times, execution durations, and priority levels are subjected to these scheduling algorithms.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Comparisons can be drawn on the basis of metrics like average turnaround time, CPU utilization rates, and response times, providing insight into the suitability of each algorithm in varied contexts.</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19</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6" name="Oval 5">
            <a:extLst>
              <a:ext uri="{FF2B5EF4-FFF2-40B4-BE49-F238E27FC236}">
                <a16:creationId xmlns:a16="http://schemas.microsoft.com/office/drawing/2014/main" id="{C4E9AE83-2A4E-DDD3-D3DD-B21E07805D83}"/>
              </a:ext>
            </a:extLst>
          </p:cNvPr>
          <p:cNvSpPr/>
          <p:nvPr/>
        </p:nvSpPr>
        <p:spPr>
          <a:xfrm>
            <a:off x="11177328"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1529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mn-cs"/>
              </a:rPr>
              <a:t>1. INTRODUCTION - Understanding Processes and Processors</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fontScale="92500"/>
          </a:bodyPr>
          <a:lstStyle/>
          <a:p>
            <a:pPr algn="just">
              <a:lnSpc>
                <a:spcPct val="170000"/>
              </a:lnSpc>
            </a:pPr>
            <a:r>
              <a:rPr lang="en-US" sz="3000" b="1" spc="-15" dirty="0">
                <a:solidFill>
                  <a:schemeClr val="accent5">
                    <a:lumMod val="75000"/>
                  </a:schemeClr>
                </a:solidFill>
                <a:effectLst/>
                <a:latin typeface="Times New Roman" panose="02020603050405020304" pitchFamily="18" charset="0"/>
                <a:ea typeface="Times New Roman" panose="02020603050405020304" pitchFamily="18" charset="0"/>
              </a:rPr>
              <a:t>•	Processes: </a:t>
            </a:r>
            <a:r>
              <a:rPr lang="en-US" sz="2600" i="1" spc="-15" dirty="0">
                <a:solidFill>
                  <a:schemeClr val="accent5">
                    <a:lumMod val="75000"/>
                  </a:schemeClr>
                </a:solidFill>
                <a:effectLst/>
                <a:latin typeface="Times New Roman" panose="02020603050405020304" pitchFamily="18" charset="0"/>
                <a:ea typeface="Times New Roman" panose="02020603050405020304" pitchFamily="18" charset="0"/>
              </a:rPr>
              <a:t>These are </a:t>
            </a:r>
            <a:r>
              <a:rPr lang="en-US" sz="2600" b="1" i="1" spc="-15" dirty="0">
                <a:solidFill>
                  <a:schemeClr val="accent5">
                    <a:lumMod val="75000"/>
                  </a:schemeClr>
                </a:solidFill>
                <a:effectLst/>
                <a:latin typeface="Times New Roman" panose="02020603050405020304" pitchFamily="18" charset="0"/>
                <a:ea typeface="Times New Roman" panose="02020603050405020304" pitchFamily="18" charset="0"/>
              </a:rPr>
              <a:t>active entities</a:t>
            </a:r>
            <a:r>
              <a:rPr lang="en-US" sz="2600" i="1" spc="-15" dirty="0">
                <a:solidFill>
                  <a:schemeClr val="accent5">
                    <a:lumMod val="75000"/>
                  </a:schemeClr>
                </a:solidFill>
                <a:effectLst/>
                <a:latin typeface="Times New Roman" panose="02020603050405020304" pitchFamily="18" charset="0"/>
                <a:ea typeface="Times New Roman" panose="02020603050405020304" pitchFamily="18" charset="0"/>
              </a:rPr>
              <a:t> in an operating system, essentially </a:t>
            </a:r>
            <a:r>
              <a:rPr lang="en-US" sz="2600" b="1" i="1" spc="-15" dirty="0">
                <a:solidFill>
                  <a:schemeClr val="accent5">
                    <a:lumMod val="75000"/>
                  </a:schemeClr>
                </a:solidFill>
                <a:effectLst/>
                <a:latin typeface="Times New Roman" panose="02020603050405020304" pitchFamily="18" charset="0"/>
                <a:ea typeface="Times New Roman" panose="02020603050405020304" pitchFamily="18" charset="0"/>
              </a:rPr>
              <a:t>representing programs in execution</a:t>
            </a:r>
            <a:r>
              <a:rPr lang="en-US" sz="2600" i="1" spc="-15" dirty="0">
                <a:solidFill>
                  <a:schemeClr val="accent5">
                    <a:lumMod val="75000"/>
                  </a:schemeClr>
                </a:solidFill>
                <a:effectLst/>
                <a:latin typeface="Times New Roman" panose="02020603050405020304" pitchFamily="18" charset="0"/>
                <a:ea typeface="Times New Roman" panose="02020603050405020304" pitchFamily="18" charset="0"/>
              </a:rPr>
              <a:t>. They are the fundamental units through which operating systems allocate resources and manage execution. Each process has its memory space, data, and state of execution.</a:t>
            </a:r>
          </a:p>
          <a:p>
            <a:pPr algn="just">
              <a:lnSpc>
                <a:spcPct val="170000"/>
              </a:lnSpc>
            </a:pPr>
            <a:r>
              <a:rPr lang="en-US" sz="3000" b="1" spc="-15" dirty="0">
                <a:solidFill>
                  <a:schemeClr val="accent5">
                    <a:lumMod val="75000"/>
                  </a:schemeClr>
                </a:solidFill>
                <a:effectLst/>
                <a:latin typeface="Times New Roman" panose="02020603050405020304" pitchFamily="18" charset="0"/>
                <a:ea typeface="Times New Roman" panose="02020603050405020304" pitchFamily="18" charset="0"/>
              </a:rPr>
              <a:t>•	Processors: </a:t>
            </a:r>
            <a:r>
              <a:rPr lang="en-US" sz="2600" i="1" spc="-15" dirty="0">
                <a:solidFill>
                  <a:schemeClr val="accent5">
                    <a:lumMod val="75000"/>
                  </a:schemeClr>
                </a:solidFill>
                <a:effectLst/>
                <a:latin typeface="Times New Roman" panose="02020603050405020304" pitchFamily="18" charset="0"/>
                <a:ea typeface="Times New Roman" panose="02020603050405020304" pitchFamily="18" charset="0"/>
              </a:rPr>
              <a:t>These are the </a:t>
            </a:r>
            <a:r>
              <a:rPr lang="en-US" sz="2600" b="1" i="1" spc="-15" dirty="0">
                <a:solidFill>
                  <a:schemeClr val="accent5">
                    <a:lumMod val="75000"/>
                  </a:schemeClr>
                </a:solidFill>
                <a:effectLst/>
                <a:latin typeface="Times New Roman" panose="02020603050405020304" pitchFamily="18" charset="0"/>
                <a:ea typeface="Times New Roman" panose="02020603050405020304" pitchFamily="18" charset="0"/>
              </a:rPr>
              <a:t>physical units of computation</a:t>
            </a:r>
            <a:r>
              <a:rPr lang="en-US" sz="2600" i="1" spc="-15" dirty="0">
                <a:solidFill>
                  <a:schemeClr val="accent5">
                    <a:lumMod val="75000"/>
                  </a:schemeClr>
                </a:solidFill>
                <a:effectLst/>
                <a:latin typeface="Times New Roman" panose="02020603050405020304" pitchFamily="18" charset="0"/>
                <a:ea typeface="Times New Roman" panose="02020603050405020304" pitchFamily="18" charset="0"/>
              </a:rPr>
              <a:t>, typically, CPUs (Central Processing Units), </a:t>
            </a:r>
            <a:r>
              <a:rPr lang="en-US" sz="2600" b="1" i="1" spc="-15" dirty="0">
                <a:solidFill>
                  <a:schemeClr val="accent5">
                    <a:lumMod val="75000"/>
                  </a:schemeClr>
                </a:solidFill>
                <a:effectLst/>
                <a:latin typeface="Times New Roman" panose="02020603050405020304" pitchFamily="18" charset="0"/>
                <a:ea typeface="Times New Roman" panose="02020603050405020304" pitchFamily="18" charset="0"/>
              </a:rPr>
              <a:t>that execute the instructions of a process</a:t>
            </a:r>
            <a:r>
              <a:rPr lang="en-US" sz="2600" i="1" spc="-15" dirty="0">
                <a:solidFill>
                  <a:schemeClr val="accent5">
                    <a:lumMod val="75000"/>
                  </a:schemeClr>
                </a:solidFill>
                <a:effectLst/>
                <a:latin typeface="Times New Roman" panose="02020603050405020304" pitchFamily="18" charset="0"/>
                <a:ea typeface="Times New Roman" panose="02020603050405020304" pitchFamily="18" charset="0"/>
              </a:rPr>
              <a:t>. Processors are responsible for carrying out computational tasks, making decisions, and executing program instructions.</a:t>
            </a:r>
          </a:p>
          <a:p>
            <a:pPr lvl="2" algn="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1227558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mn-cs"/>
              </a:rPr>
              <a:t>3. PROCESS EXECUTION PLANNING ALGORITHMS: Additional Process Management Commands in Bash Shell</a:t>
            </a:r>
            <a:endParaRPr kumimoji="0" lang="it-IT" altLang="en-US" sz="1800" b="0" i="0" u="none" strike="noStrike" kern="1200" cap="none" spc="0" normalizeH="0" baseline="0" noProof="0" dirty="0">
              <a:ln>
                <a:noFill/>
              </a:ln>
              <a:solidFill>
                <a:schemeClr val="tx1">
                  <a:lumMod val="65000"/>
                  <a:lumOff val="35000"/>
                </a:schemeClr>
              </a:solidFill>
              <a:effectLst/>
              <a:highlight>
                <a:srgbClr val="FF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lnSpcReduction="10000"/>
          </a:bodyPr>
          <a:lstStyle/>
          <a:p>
            <a:pPr>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ADDITIONAL PROCESS MANAGEMENT COMMANDS IN BASH SHELL</a:t>
            </a:r>
          </a:p>
          <a:p>
            <a:pPr algn="l">
              <a:lnSpc>
                <a:spcPct val="170000"/>
              </a:lnSpc>
            </a:pP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jobs Command: Lists current background processes with their statuses.</a:t>
            </a:r>
          </a:p>
          <a:p>
            <a:pPr algn="l">
              <a:lnSpc>
                <a:spcPct val="170000"/>
              </a:lnSpc>
            </a:pP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fg</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and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bg</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Commands: Used to foreground a background process and vice versa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fg</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%1,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bg</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%1).</a:t>
            </a:r>
          </a:p>
          <a:p>
            <a:pPr algn="l">
              <a:lnSpc>
                <a:spcPct val="170000"/>
              </a:lnSpc>
            </a:pP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pgrep</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and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pkill</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Commands: For finding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pgrep</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-u root) and terminating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pkill</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-u root) processes based on specific criteria.</a:t>
            </a:r>
          </a:p>
          <a:p>
            <a:pPr algn="l">
              <a:lnSpc>
                <a:spcPct val="170000"/>
              </a:lnSpc>
            </a:pP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pstree</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Command: Displays the process tree, illustrating the hierarchical structure of processes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pstree</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-p).</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20</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6" name="Oval 5">
            <a:extLst>
              <a:ext uri="{FF2B5EF4-FFF2-40B4-BE49-F238E27FC236}">
                <a16:creationId xmlns:a16="http://schemas.microsoft.com/office/drawing/2014/main" id="{F9541AE7-50DB-30D9-0234-407223708909}"/>
              </a:ext>
            </a:extLst>
          </p:cNvPr>
          <p:cNvSpPr/>
          <p:nvPr/>
        </p:nvSpPr>
        <p:spPr>
          <a:xfrm>
            <a:off x="11177328"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488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mn-cs"/>
              </a:rPr>
              <a:t>4. INTERACTION AND COLLABORATION OF PARALLEL PROCESSES: </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Overview</a:t>
            </a:r>
            <a:endParaRPr kumimoji="0" lang="it-IT"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OVERVIEW</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•Definition: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Parallel processes operate concurrently on multiple processors or cores, requiring efficient mechanisms for communication and synchronization.</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•Purpose: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Facilitate data exchange, action coordination, and conflict resolution among parallel processes.</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21</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577443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298222" y="173897"/>
            <a:ext cx="1000195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mn-cs"/>
              </a:rPr>
              <a:t>4. INTERACTION AND COLLABORATION OF PARALLEL PROCESSES: </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Shared Memory in Parallel Processes</a:t>
            </a:r>
            <a:endParaRPr kumimoji="0" lang="it-IT"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Inter-Process Communication (IPC) and Synchronization Methods</a:t>
            </a:r>
          </a:p>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Shared Memory</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•Usage: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Processes access a common memory area for data exchange.</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•Advantages: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Efficiency and direct data access.</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•Challenges: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Requires synchronization to ensure data integrity and prevent race conditions.</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22</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621427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298222" y="173897"/>
            <a:ext cx="1000195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mn-cs"/>
              </a:rPr>
              <a:t>4. INTERACTION AND COLLABORATION OF PARALLEL PROCESSES: </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Message Passing Between Processes</a:t>
            </a:r>
            <a:endParaRPr kumimoji="0" lang="it-IT"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Inter-Process Communication (IPC) and Synchronization Methods</a:t>
            </a:r>
          </a:p>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Message Passing</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•Usage: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Processes communicate by sending and receiving messages through channels like sockets or pipes.</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•Advantages: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Scalability and suitability for distributed systems.</a:t>
            </a:r>
          </a:p>
          <a:p>
            <a:pPr algn="l">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•Challenges: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Introduces overhead and can cause communication latency.</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23</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53572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298222" y="173897"/>
            <a:ext cx="1000195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mn-cs"/>
              </a:rPr>
              <a:t>4. INTERACTION AND COLLABORATION OF PARALLEL PROCESSES: </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Using Semaphores for Synchronization</a:t>
            </a:r>
            <a:endParaRPr kumimoji="0" lang="it-IT"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Inter-Process Communication (IPC) and Synchronization Methods</a:t>
            </a:r>
          </a:p>
          <a:p>
            <a:pPr>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Semaphores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•Usage: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Control access to shared resources using a counter to regulate resource allocation.</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•Advantages: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Effective for mutual exclusion and preventing race conditions.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•Challenges: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Can lead to deadlocks,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livelocks</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and starvation if not managed correctly.</a:t>
            </a:r>
          </a:p>
          <a:p>
            <a:pPr>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24</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257147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298222" y="173897"/>
            <a:ext cx="1000195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mn-cs"/>
              </a:rPr>
              <a:t>4. INTERACTION AND COLLABORATION OF PARALLEL PROCESSES: </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Monitors for Resource Access</a:t>
            </a:r>
            <a:endParaRPr kumimoji="0" lang="it-IT"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marL="0" marR="0" lvl="0" indent="0" algn="ctr"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0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Inter-Process Communication (IPC) and Synchronization Methods</a:t>
            </a:r>
          </a:p>
          <a:p>
            <a:pPr marL="0" marR="0" lvl="0" indent="0" algn="ctr"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Monitors</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•Usage: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Encapsulate shared data and operations, ensuring only one process accesses a resource at a time.</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•Advantages: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Simplifies design and provides condition variables for synchronization.</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•Challenges: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Requires language or OS support.</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25</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15262114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298221" y="173897"/>
            <a:ext cx="10092267"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mn-cs"/>
              </a:rPr>
              <a:t>4. INTERACTION AND COLLABORATION OF PARALLEL PROCESSES: </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Implementing Locks in Parallel Processing</a:t>
            </a:r>
            <a:endParaRPr kumimoji="0" lang="it-IT"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marL="0" marR="0" lvl="0" indent="0" algn="ctr"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0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Inter-Process Communication (IPC) and Synchronization Methods</a:t>
            </a:r>
          </a:p>
          <a:p>
            <a:pPr marL="0" marR="0" lvl="0" indent="0" algn="ctr"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Locks</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•Usage: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Protect critical sections of code to prevent concurrent access by multiple processes.</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•Advantages: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Direct control over resource access.</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•Challenges: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Can cause deadlocks and resource underutilization.</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26</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1352848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298221" y="173897"/>
            <a:ext cx="10092267"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mn-cs"/>
              </a:rPr>
              <a:t>4. INTERACTION AND COLLABORATION OF PARALLEL PROCESSES: </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Common Parallel Programming Patterns</a:t>
            </a:r>
            <a:endParaRPr kumimoji="0" lang="it-IT"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Autofit/>
          </a:bodyPr>
          <a:lstStyle/>
          <a:p>
            <a:pPr>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Producer-Consumer</a:t>
            </a:r>
          </a:p>
          <a:p>
            <a:pPr algn="l">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•Structure: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Producers generate data placed into a buffer, and consumers process data from the buffer.</a:t>
            </a:r>
          </a:p>
          <a:p>
            <a:pPr algn="l">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•Implementation: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Combining shared memory with semaphores/locks or message passing with queues.</a:t>
            </a:r>
          </a:p>
          <a:p>
            <a:pPr algn="l">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•Real-world Scenario: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Buffering data streams in multimedia applications.</a:t>
            </a:r>
          </a:p>
          <a:p>
            <a:pPr>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Map-Reduce</a:t>
            </a:r>
          </a:p>
          <a:p>
            <a:pPr algn="l">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•Structure: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Distributes a large dataset to parallel processes (map), then aggregates results (reduce).</a:t>
            </a:r>
          </a:p>
          <a:p>
            <a:pPr algn="l">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•Implementation: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Utilizing message passing for distributing tasks and collecting results.</a:t>
            </a:r>
          </a:p>
          <a:p>
            <a:pPr algn="l">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•Real-world Scenario: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Big data analysis, such as counting word frequencies in large text corpora.</a:t>
            </a:r>
          </a:p>
          <a:p>
            <a:pPr>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Pipeline</a:t>
            </a:r>
          </a:p>
          <a:p>
            <a:pPr algn="l">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•Structure: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Data flows through a series of stages, each performing a specific operation.</a:t>
            </a:r>
          </a:p>
          <a:p>
            <a:pPr algn="l">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•Implementation: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Employing shared memory for synchronization or queues for data transfer between stages.</a:t>
            </a:r>
          </a:p>
          <a:p>
            <a:pPr algn="l">
              <a:lnSpc>
                <a:spcPct val="10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•Real-world Scenario: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Sequential image or video processing tasks.</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27</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3239764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298221" y="173897"/>
            <a:ext cx="10092267"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mn-cs"/>
              </a:rPr>
              <a:t>4. INTERACTION AND COLLABORATION OF PARALLEL PROCESSES: </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Performance and Correctness in Parallel Processing</a:t>
            </a:r>
            <a:endParaRPr kumimoji="0" lang="it-IT"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•Factors Impacting Performance: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The number of processes, communication frequency, computational granularity, resource availability, and contention.</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•Key Metrics: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Speedup, efficiency, scalability, throughput, and latency.</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•Optimization Techniques: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Include load balancing, caching, prefetching, etc., to enhance performance.</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•Correctness Issues: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Addressing race conditions, deadlocks,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livelock</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and starvation to ensure reliable operation.</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28</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6" name="Oval 5">
            <a:extLst>
              <a:ext uri="{FF2B5EF4-FFF2-40B4-BE49-F238E27FC236}">
                <a16:creationId xmlns:a16="http://schemas.microsoft.com/office/drawing/2014/main" id="{6C469E64-C65F-63AF-3A24-ADD0002F5034}"/>
              </a:ext>
            </a:extLst>
          </p:cNvPr>
          <p:cNvSpPr/>
          <p:nvPr/>
        </p:nvSpPr>
        <p:spPr>
          <a:xfrm>
            <a:off x="11250707"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1987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298221" y="173897"/>
            <a:ext cx="10092267"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mn-cs"/>
              </a:rPr>
              <a:t>4. INTERACTION AND COLLABORATION OF PARALLEL PROCESSES: </a:t>
            </a:r>
            <a:r>
              <a:rPr lang="en-US" sz="1800" dirty="0">
                <a:effectLst/>
                <a:highlight>
                  <a:srgbClr val="C0C0C0"/>
                </a:highlight>
                <a:latin typeface="Calibri" panose="020F0502020204030204" pitchFamily="34" charset="0"/>
                <a:ea typeface="Calibri" panose="020F0502020204030204" pitchFamily="34" charset="0"/>
                <a:cs typeface="Times New Roman" panose="02020603050405020304" pitchFamily="18" charset="0"/>
              </a:rPr>
              <a:t>Practical Demonstration in Bash Shell</a:t>
            </a:r>
            <a:endParaRPr kumimoji="0" lang="it-IT" altLang="en-US" sz="1800" b="0" i="0" u="none" strike="noStrike" kern="1200" cap="none" spc="0" normalizeH="0" baseline="0" noProof="0" dirty="0">
              <a:ln>
                <a:noFill/>
              </a:ln>
              <a:effectLst/>
              <a:highlight>
                <a:srgbClr val="C0C0C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gn="l">
              <a:lnSpc>
                <a:spcPct val="170000"/>
              </a:lnSpc>
            </a:pP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Example: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Implementing a simple producer-consumer model using Bash commands. Producers write data to a shared file or named pipe, managed with locks or semaphores, while consumers read and process the data.</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Bash Commands:</a:t>
            </a:r>
          </a:p>
          <a:p>
            <a:pPr marL="342900" indent="-342900" algn="l">
              <a:lnSpc>
                <a:spcPct val="170000"/>
              </a:lnSpc>
              <a:buFont typeface="Wingdings" panose="05000000000000000000" pitchFamily="2" charset="2"/>
              <a:buChar char="ü"/>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b="1" spc="-15" dirty="0" err="1">
                <a:solidFill>
                  <a:schemeClr val="accent5">
                    <a:lumMod val="75000"/>
                  </a:schemeClr>
                </a:solidFill>
                <a:effectLst/>
                <a:latin typeface="Times New Roman" panose="02020603050405020304" pitchFamily="18" charset="0"/>
                <a:ea typeface="Times New Roman" panose="02020603050405020304" pitchFamily="18" charset="0"/>
              </a:rPr>
              <a:t>mkfifo</a:t>
            </a: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Create a named pipe for communication.</a:t>
            </a:r>
          </a:p>
          <a:p>
            <a:pPr marL="342900" indent="-342900" algn="l">
              <a:lnSpc>
                <a:spcPct val="170000"/>
              </a:lnSpc>
              <a:buFont typeface="Wingdings" panose="05000000000000000000" pitchFamily="2" charset="2"/>
              <a:buChar char="ü"/>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echo and read: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Send and receive data through the pipe.</a:t>
            </a:r>
          </a:p>
          <a:p>
            <a:pPr marL="342900" indent="-342900" algn="l">
              <a:lnSpc>
                <a:spcPct val="170000"/>
              </a:lnSpc>
              <a:buFont typeface="Wingdings" panose="05000000000000000000" pitchFamily="2" charset="2"/>
              <a:buChar char="ü"/>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b="1" spc="-15" dirty="0" err="1">
                <a:solidFill>
                  <a:schemeClr val="accent5">
                    <a:lumMod val="75000"/>
                  </a:schemeClr>
                </a:solidFill>
                <a:effectLst/>
                <a:latin typeface="Times New Roman" panose="02020603050405020304" pitchFamily="18" charset="0"/>
                <a:ea typeface="Times New Roman" panose="02020603050405020304" pitchFamily="18" charset="0"/>
              </a:rPr>
              <a:t>ps</a:t>
            </a: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 kill, wait, trap: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Manage and synchronize processes.</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29</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3403622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mn-cs"/>
              </a:rPr>
              <a:t>1. INTRODUCTION - Concurrent vs. Parallel Processes</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lnSpcReduction="10000"/>
          </a:bodyPr>
          <a:lstStyle/>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Concurrent Processes: </a:t>
            </a:r>
          </a:p>
          <a:p>
            <a:pPr>
              <a:lnSpc>
                <a:spcPct val="170000"/>
              </a:lnSpc>
            </a:pP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multiple processes make progress within the same time frame, often on a single processor</a:t>
            </a:r>
          </a:p>
          <a:p>
            <a:pPr algn="just">
              <a:lnSpc>
                <a:spcPct val="170000"/>
              </a:lnSpc>
            </a:pPr>
            <a:endPar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endParaRPr>
          </a:p>
          <a:p>
            <a:pPr>
              <a:lnSpc>
                <a:spcPct val="170000"/>
              </a:lnSpc>
            </a:pPr>
            <a:r>
              <a:rPr lang="en-US" sz="2800" b="1" spc="-15" dirty="0">
                <a:solidFill>
                  <a:schemeClr val="accent5">
                    <a:lumMod val="75000"/>
                  </a:schemeClr>
                </a:solidFill>
                <a:effectLst/>
                <a:latin typeface="Times New Roman" panose="02020603050405020304" pitchFamily="18" charset="0"/>
                <a:ea typeface="Times New Roman" panose="02020603050405020304" pitchFamily="18" charset="0"/>
              </a:rPr>
              <a:t>Parallel Processes: </a:t>
            </a:r>
          </a:p>
          <a:p>
            <a:pPr>
              <a:lnSpc>
                <a:spcPct val="170000"/>
              </a:lnSpc>
            </a:pP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involves executing multiple processes simultaneously across multiple processors</a:t>
            </a:r>
          </a:p>
          <a:p>
            <a:pPr lvl="2" algn="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93507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5 PROCESS INTERLOCKING: </a:t>
            </a:r>
            <a:r>
              <a:rPr lang="en-US"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Introduction to Process Interlocking</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gn="just">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	</a:t>
            </a:r>
          </a:p>
          <a:p>
            <a:pPr algn="just">
              <a:lnSpc>
                <a:spcPct val="170000"/>
              </a:lnSpc>
            </a:pPr>
            <a:r>
              <a:rPr lang="en-US" sz="2000" b="1" i="1" spc="-15" dirty="0">
                <a:solidFill>
                  <a:schemeClr val="accent5">
                    <a:lumMod val="75000"/>
                  </a:schemeClr>
                </a:solidFill>
                <a:latin typeface="Times New Roman" panose="02020603050405020304" pitchFamily="18" charset="0"/>
                <a:ea typeface="Times New Roman" panose="02020603050405020304" pitchFamily="18" charset="0"/>
              </a:rPr>
              <a:t>	</a:t>
            </a:r>
            <a:r>
              <a:rPr lang="en-US" sz="2800" b="1" i="1" spc="-15" dirty="0">
                <a:solidFill>
                  <a:schemeClr val="accent5">
                    <a:lumMod val="75000"/>
                  </a:schemeClr>
                </a:solidFill>
                <a:effectLst/>
                <a:latin typeface="Times New Roman" panose="02020603050405020304" pitchFamily="18" charset="0"/>
                <a:ea typeface="Times New Roman" panose="02020603050405020304" pitchFamily="18" charset="0"/>
              </a:rPr>
              <a:t>Process interlocking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(also known as </a:t>
            </a:r>
            <a:r>
              <a:rPr lang="en-US" sz="2800" b="1" i="1" spc="-15" dirty="0">
                <a:solidFill>
                  <a:srgbClr val="C00000"/>
                </a:solidFill>
                <a:effectLst/>
                <a:latin typeface="Times New Roman" panose="02020603050405020304" pitchFamily="18" charset="0"/>
                <a:ea typeface="Times New Roman" panose="02020603050405020304" pitchFamily="18" charset="0"/>
              </a:rPr>
              <a:t>deadlock</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800" b="1" i="1" spc="-15" dirty="0">
                <a:solidFill>
                  <a:schemeClr val="accent5">
                    <a:lumMod val="75000"/>
                  </a:schemeClr>
                </a:solidFill>
                <a:effectLst/>
                <a:latin typeface="Times New Roman" panose="02020603050405020304" pitchFamily="18" charset="0"/>
                <a:ea typeface="Times New Roman" panose="02020603050405020304" pitchFamily="18" charset="0"/>
              </a:rPr>
              <a:t>is a critical situation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in computer operating systems </a:t>
            </a:r>
            <a:r>
              <a:rPr lang="en-US" sz="2800" b="1" i="1" spc="-15" dirty="0">
                <a:solidFill>
                  <a:schemeClr val="accent5">
                    <a:lumMod val="75000"/>
                  </a:schemeClr>
                </a:solidFill>
                <a:effectLst/>
                <a:latin typeface="Times New Roman" panose="02020603050405020304" pitchFamily="18" charset="0"/>
                <a:ea typeface="Times New Roman" panose="02020603050405020304" pitchFamily="18" charset="0"/>
              </a:rPr>
              <a:t>where two or more processes are stuck, each waiting for resources held by the others</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 creating a loop of dependency that prevents any of them from proceeding. This state not only hampers system performance but can also lead to system instability.</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30</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159980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5 PROCESS INTERLOCKING: </a:t>
            </a:r>
            <a:r>
              <a:rPr lang="en-US"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Resource Allocation Graph (RAG)</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1800" b="1" spc="-15" dirty="0">
                <a:solidFill>
                  <a:schemeClr val="accent5">
                    <a:lumMod val="75000"/>
                  </a:schemeClr>
                </a:solidFill>
                <a:effectLst/>
                <a:latin typeface="Times New Roman" panose="02020603050405020304" pitchFamily="18" charset="0"/>
                <a:ea typeface="Times New Roman" panose="02020603050405020304" pitchFamily="18" charset="0"/>
              </a:rPr>
              <a:t>METHODS FOR MANAGING PROCESS INTERLOCKING</a:t>
            </a:r>
          </a:p>
          <a:p>
            <a:pPr>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Resource Allocation Graph (RAG)</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•Description: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RAG visually represents processes and resources, with nodes for processes and resources and edges indicating requests or allocations.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•Identification of Deadlocks: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A cycle in the graph typically signifies a deadlock.</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31</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3669722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5 PROCESS INTERLOCKING: </a:t>
            </a:r>
            <a:r>
              <a:rPr lang="en-US"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Banker's Algorithm</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marL="0" marR="0" lvl="0" indent="0" algn="ctr"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18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METHODS FOR MANAGING PROCESS INTERLOCKING</a:t>
            </a:r>
          </a:p>
          <a:p>
            <a:pPr marL="0" marR="0" lvl="0" indent="0" algn="ctr"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Banker's Algorithm</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•Functionality: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It simulates resource allocation, ensuring the system remains in a safe state where all processes can complete without deadlock.</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•Safe State: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Rejects resource requests leading to unsafe states.</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•Application: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Useful in systems with well-defined resource needs and limited resource availability.</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endParaRPr kumimoji="0" lang="en-US" sz="2400" b="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32</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6" name="Oval 5">
            <a:extLst>
              <a:ext uri="{FF2B5EF4-FFF2-40B4-BE49-F238E27FC236}">
                <a16:creationId xmlns:a16="http://schemas.microsoft.com/office/drawing/2014/main" id="{952485B4-3E47-CAB9-4381-D85F34FC16D2}"/>
              </a:ext>
            </a:extLst>
          </p:cNvPr>
          <p:cNvSpPr/>
          <p:nvPr/>
        </p:nvSpPr>
        <p:spPr>
          <a:xfrm>
            <a:off x="11250707"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1340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5 PROCESS INTERLOCKING: </a:t>
            </a:r>
            <a:r>
              <a:rPr lang="en-US"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Deadlock Avoidance Algorithm (DAA)</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1800" b="1" spc="-15" dirty="0">
                <a:solidFill>
                  <a:schemeClr val="accent5">
                    <a:lumMod val="75000"/>
                  </a:schemeClr>
                </a:solidFill>
                <a:effectLst/>
                <a:latin typeface="Times New Roman" panose="02020603050405020304" pitchFamily="18" charset="0"/>
                <a:ea typeface="Times New Roman" panose="02020603050405020304" pitchFamily="18" charset="0"/>
              </a:rPr>
              <a:t>METHODS FOR MANAGING PROCESS INTERLOCKING</a:t>
            </a:r>
          </a:p>
          <a:p>
            <a:pPr>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Deadlock Avoidance Algorithm (DAA)</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•Strategy: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Assigns a priority to each process based on resource needs, allocating resources in priority order to avoid deadlocks.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•Priority-Based Allocation: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Ensures higher priority processes aren't blocked by lower ones.</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33</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6" name="Oval 5">
            <a:extLst>
              <a:ext uri="{FF2B5EF4-FFF2-40B4-BE49-F238E27FC236}">
                <a16:creationId xmlns:a16="http://schemas.microsoft.com/office/drawing/2014/main" id="{BEAFBF71-AB59-2A52-A8BF-A82FF0FB35FE}"/>
              </a:ext>
            </a:extLst>
          </p:cNvPr>
          <p:cNvSpPr/>
          <p:nvPr/>
        </p:nvSpPr>
        <p:spPr>
          <a:xfrm>
            <a:off x="11250707"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91580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275644" y="173897"/>
            <a:ext cx="9922934"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5 PROCESS INTERLOCKING: </a:t>
            </a:r>
            <a:r>
              <a:rPr lang="en-US"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4.	Deadlock Detection Algorithm (DDA) &amp; Deadlock Recovery Algorithm (DRA)</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fontScale="92500" lnSpcReduction="20000"/>
          </a:bodyPr>
          <a:lstStyle/>
          <a:p>
            <a:pPr marL="0" marR="0" lvl="0" indent="0" algn="ctr"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18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METHODS FOR MANAGING PROCESS INTERLOCKING</a:t>
            </a:r>
          </a:p>
          <a:p>
            <a:pPr marL="0" marR="0" lvl="0" indent="0" algn="ctr"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Deadlock Detection Algorithm (DDA)</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•Process: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Regularly scans the system for deadlocks using techniques like RAG (Resource Allocation Graph ).</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i="0"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•Detection and Notification: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Reports detected deadlocks for administrative action.</a:t>
            </a:r>
          </a:p>
          <a:p>
            <a:pPr marL="0" marR="0" lvl="0" indent="0"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Deadlock Recovery Algorithm (DRA)</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•Post-Detection Action: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Once a deadlock is detected, DRA resolves it by terminating or preempting processes, or rolling them back.</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r>
              <a:rPr kumimoji="0" lang="en-US" sz="2400" b="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•Resolution Methods: </a:t>
            </a:r>
            <a:r>
              <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rPr>
              <a:t>May include killing processes or forcing resource release.</a:t>
            </a:r>
          </a:p>
          <a:p>
            <a:pPr marL="0" marR="0" lvl="0" indent="0" algn="l" defTabSz="914400" rtl="0" eaLnBrk="1" fontAlgn="auto" latinLnBrk="0" hangingPunct="1">
              <a:lnSpc>
                <a:spcPct val="170000"/>
              </a:lnSpc>
              <a:spcBef>
                <a:spcPts val="1000"/>
              </a:spcBef>
              <a:spcAft>
                <a:spcPts val="0"/>
              </a:spcAft>
              <a:buClrTx/>
              <a:buSzTx/>
              <a:buFont typeface="Arial" panose="020B0604020202020204" pitchFamily="34" charset="0"/>
              <a:buNone/>
              <a:tabLst/>
              <a:defRPr/>
            </a:pPr>
            <a:endParaRPr kumimoji="0" lang="en-US" sz="2400" i="1" u="none" strike="noStrike" kern="1200" cap="none" spc="-15" normalizeH="0" baseline="0" noProof="0" dirty="0">
              <a:ln>
                <a:noFill/>
              </a:ln>
              <a:solidFill>
                <a:srgbClr val="5B9BD5">
                  <a:lumMod val="75000"/>
                </a:srgbClr>
              </a:solidFill>
              <a:effectLst/>
              <a:uLnTx/>
              <a:uFillTx/>
              <a:latin typeface="Times New Roman" panose="02020603050405020304" pitchFamily="18" charset="0"/>
              <a:ea typeface="Times New Roman" panose="02020603050405020304" pitchFamily="18" charset="0"/>
              <a:cs typeface="+mn-cs"/>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34</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26888650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5 PROCESS INTERLOCKING: </a:t>
            </a:r>
            <a:r>
              <a:rPr lang="en-US"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Practical Application in Bash Shell - RAG</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a:bodyPr>
          <a:lstStyle/>
          <a:p>
            <a:pPr>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Detecting Deadlocks with RAG:</a:t>
            </a:r>
          </a:p>
          <a:p>
            <a:pPr>
              <a:lnSpc>
                <a:spcPct val="170000"/>
              </a:lnSpc>
            </a:pPr>
            <a:endParaRPr lang="en-US" sz="2000" spc="-15" dirty="0">
              <a:solidFill>
                <a:schemeClr val="accent5">
                  <a:lumMod val="75000"/>
                </a:schemeClr>
              </a:solidFill>
              <a:effectLst/>
              <a:latin typeface="Times New Roman" panose="02020603050405020304" pitchFamily="18" charset="0"/>
              <a:ea typeface="Times New Roman" panose="02020603050405020304" pitchFamily="18" charset="0"/>
            </a:endParaRPr>
          </a:p>
          <a:p>
            <a:pPr>
              <a:lnSpc>
                <a:spcPct val="170000"/>
              </a:lnSpc>
            </a:pP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 </a:t>
            </a:r>
          </a:p>
          <a:p>
            <a:pPr algn="l">
              <a:lnSpc>
                <a:spcPct val="170000"/>
              </a:lnSpc>
            </a:pP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a:p>
            <a:pPr algn="l">
              <a:lnSpc>
                <a:spcPct val="170000"/>
              </a:lnSpc>
            </a:pP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This command sequence uses </a:t>
            </a:r>
            <a:r>
              <a:rPr lang="en-US" sz="2000" i="1" spc="-15" dirty="0" err="1">
                <a:solidFill>
                  <a:schemeClr val="accent5">
                    <a:lumMod val="75000"/>
                  </a:schemeClr>
                </a:solidFill>
                <a:effectLst/>
                <a:latin typeface="Times New Roman" panose="02020603050405020304" pitchFamily="18" charset="0"/>
                <a:ea typeface="Times New Roman" panose="02020603050405020304" pitchFamily="18" charset="0"/>
              </a:rPr>
              <a:t>ps</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 to list processes and awk to format the output, followed by </a:t>
            </a:r>
            <a:r>
              <a:rPr lang="en-US" sz="2000" i="1" spc="-15" dirty="0" err="1">
                <a:solidFill>
                  <a:schemeClr val="accent5">
                    <a:lumMod val="75000"/>
                  </a:schemeClr>
                </a:solidFill>
                <a:effectLst/>
                <a:latin typeface="Times New Roman" panose="02020603050405020304" pitchFamily="18" charset="0"/>
                <a:ea typeface="Times New Roman" panose="02020603050405020304" pitchFamily="18" charset="0"/>
              </a:rPr>
              <a:t>Graphviz's</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 dot tool to generate a RAG in PNG format. By analyzing the graph, cycles indicative of deadlocks can be identified. [May be necessary # apt install </a:t>
            </a:r>
            <a:r>
              <a:rPr lang="en-US" sz="2000" i="1" spc="-15" dirty="0" err="1">
                <a:solidFill>
                  <a:schemeClr val="accent5">
                    <a:lumMod val="75000"/>
                  </a:schemeClr>
                </a:solidFill>
                <a:effectLst/>
                <a:latin typeface="Times New Roman" panose="02020603050405020304" pitchFamily="18" charset="0"/>
                <a:ea typeface="Times New Roman" panose="02020603050405020304" pitchFamily="18" charset="0"/>
              </a:rPr>
              <a:t>graphviz</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35</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graphicFrame>
        <p:nvGraphicFramePr>
          <p:cNvPr id="6" name="Table 5">
            <a:extLst>
              <a:ext uri="{FF2B5EF4-FFF2-40B4-BE49-F238E27FC236}">
                <a16:creationId xmlns:a16="http://schemas.microsoft.com/office/drawing/2014/main" id="{1B25D9C8-9EF9-C236-E081-FEB164774722}"/>
              </a:ext>
            </a:extLst>
          </p:cNvPr>
          <p:cNvGraphicFramePr>
            <a:graphicFrameLocks noGrp="1"/>
          </p:cNvGraphicFramePr>
          <p:nvPr>
            <p:extLst>
              <p:ext uri="{D42A27DB-BD31-4B8C-83A1-F6EECF244321}">
                <p14:modId xmlns:p14="http://schemas.microsoft.com/office/powerpoint/2010/main" val="191470096"/>
              </p:ext>
            </p:extLst>
          </p:nvPr>
        </p:nvGraphicFramePr>
        <p:xfrm>
          <a:off x="1998134" y="2954866"/>
          <a:ext cx="8128000" cy="37084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3340587460"/>
                    </a:ext>
                  </a:extLst>
                </a:gridCol>
              </a:tblGrid>
              <a:tr h="370840">
                <a:tc>
                  <a:txBody>
                    <a:bodyPr/>
                    <a:lstStyle/>
                    <a:p>
                      <a:r>
                        <a:rPr lang="en-US" dirty="0">
                          <a:solidFill>
                            <a:srgbClr val="92D050"/>
                          </a:solidFill>
                        </a:rPr>
                        <a:t>stud@MyAsus</a:t>
                      </a:r>
                      <a:r>
                        <a:rPr lang="en-US" dirty="0"/>
                        <a:t>:</a:t>
                      </a:r>
                      <a:r>
                        <a:rPr lang="en-US" dirty="0">
                          <a:solidFill>
                            <a:srgbClr val="92D050"/>
                          </a:solidFill>
                        </a:rPr>
                        <a:t>~</a:t>
                      </a:r>
                      <a:r>
                        <a:rPr lang="en-US" dirty="0"/>
                        <a:t>$  </a:t>
                      </a:r>
                      <a:r>
                        <a:rPr lang="en-US" dirty="0" err="1"/>
                        <a:t>ps</a:t>
                      </a:r>
                      <a:r>
                        <a:rPr lang="en-US" dirty="0"/>
                        <a:t> -</a:t>
                      </a:r>
                      <a:r>
                        <a:rPr lang="en-US" dirty="0" err="1"/>
                        <a:t>ef</a:t>
                      </a:r>
                      <a:r>
                        <a:rPr lang="en-US" dirty="0"/>
                        <a:t> | awk '{print $2,$3}' | dot -</a:t>
                      </a:r>
                      <a:r>
                        <a:rPr lang="en-US" dirty="0" err="1"/>
                        <a:t>Tpng</a:t>
                      </a:r>
                      <a:r>
                        <a:rPr lang="en-US" dirty="0"/>
                        <a:t> -o rag.png</a:t>
                      </a:r>
                    </a:p>
                  </a:txBody>
                  <a:tcPr>
                    <a:solidFill>
                      <a:schemeClr val="tx1"/>
                    </a:solidFill>
                  </a:tcPr>
                </a:tc>
                <a:extLst>
                  <a:ext uri="{0D108BD9-81ED-4DB2-BD59-A6C34878D82A}">
                    <a16:rowId xmlns:a16="http://schemas.microsoft.com/office/drawing/2014/main" val="993336696"/>
                  </a:ext>
                </a:extLst>
              </a:tr>
            </a:tbl>
          </a:graphicData>
        </a:graphic>
      </p:graphicFrame>
      <p:sp>
        <p:nvSpPr>
          <p:cNvPr id="7" name="Oval 6">
            <a:extLst>
              <a:ext uri="{FF2B5EF4-FFF2-40B4-BE49-F238E27FC236}">
                <a16:creationId xmlns:a16="http://schemas.microsoft.com/office/drawing/2014/main" id="{01BBD9D3-8433-8B52-55D0-E9CD34C2429B}"/>
              </a:ext>
            </a:extLst>
          </p:cNvPr>
          <p:cNvSpPr/>
          <p:nvPr/>
        </p:nvSpPr>
        <p:spPr>
          <a:xfrm>
            <a:off x="11250707"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476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5 PROCESS INTERLOCKING: </a:t>
            </a:r>
            <a:r>
              <a:rPr lang="en-US" sz="1800"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Simulating Banker's Algorithm in Bash</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fontScale="77500" lnSpcReduction="20000"/>
          </a:bodyPr>
          <a:lstStyle/>
          <a:p>
            <a:pPr algn="just">
              <a:lnSpc>
                <a:spcPct val="170000"/>
              </a:lnSpc>
            </a:pP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	To conceptualize the Banker's Algorithm, imagine a bank that lends out resources (like cash) to various people (processes). The bank knows the maximum amount each person might need and ensures that it never lends out more money than it has available, so it can avoid a situation where everyone demands their maximum at the same time, and the bank can't fulfill these requests (akin to a deadlock).</a:t>
            </a:r>
          </a:p>
          <a:p>
            <a:pPr algn="just">
              <a:lnSpc>
                <a:spcPct val="170000"/>
              </a:lnSpc>
            </a:pPr>
            <a:r>
              <a:rPr lang="en-US" sz="2000" b="1" u="sng" spc="-15" dirty="0">
                <a:solidFill>
                  <a:schemeClr val="accent5">
                    <a:lumMod val="75000"/>
                  </a:schemeClr>
                </a:solidFill>
                <a:effectLst/>
                <a:latin typeface="Times New Roman" panose="02020603050405020304" pitchFamily="18" charset="0"/>
                <a:ea typeface="Times New Roman" panose="02020603050405020304" pitchFamily="18" charset="0"/>
              </a:rPr>
              <a:t>Example Scenario:</a:t>
            </a:r>
          </a:p>
          <a:p>
            <a:pPr algn="just">
              <a:lnSpc>
                <a:spcPct val="170000"/>
              </a:lnSpc>
            </a:pP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Processes: </a:t>
            </a: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P1, P2, P3.</a:t>
            </a:r>
          </a:p>
          <a:p>
            <a:pPr algn="just">
              <a:lnSpc>
                <a:spcPct val="170000"/>
              </a:lnSpc>
            </a:pP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Resources Available: </a:t>
            </a: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10 units.</a:t>
            </a:r>
          </a:p>
          <a:p>
            <a:pPr algn="just">
              <a:lnSpc>
                <a:spcPct val="170000"/>
              </a:lnSpc>
            </a:pP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Maximum Demand: </a:t>
            </a: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P1: 6 units, P2: 4 units, P3: 7 units.</a:t>
            </a:r>
          </a:p>
          <a:p>
            <a:pPr algn="just">
              <a:lnSpc>
                <a:spcPct val="170000"/>
              </a:lnSpc>
            </a:pP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Current Allocation: </a:t>
            </a: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P1: 2 units, P2: 2 units, P3: 3 units.</a:t>
            </a:r>
          </a:p>
          <a:p>
            <a:pPr algn="just">
              <a:lnSpc>
                <a:spcPct val="170000"/>
              </a:lnSpc>
            </a:pP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Current Availability: </a:t>
            </a:r>
            <a:r>
              <a:rPr lang="en-US" sz="2000" spc="-15" dirty="0">
                <a:solidFill>
                  <a:schemeClr val="accent5">
                    <a:lumMod val="75000"/>
                  </a:schemeClr>
                </a:solidFill>
                <a:effectLst/>
                <a:latin typeface="Times New Roman" panose="02020603050405020304" pitchFamily="18" charset="0"/>
                <a:ea typeface="Times New Roman" panose="02020603050405020304" pitchFamily="18" charset="0"/>
              </a:rPr>
              <a:t>3 units (10 total - 7 allocated).</a:t>
            </a:r>
          </a:p>
          <a:p>
            <a:pPr algn="just">
              <a:lnSpc>
                <a:spcPct val="170000"/>
              </a:lnSpc>
            </a:pPr>
            <a:r>
              <a:rPr lang="en-US" sz="2000" b="1" i="1" spc="-15" dirty="0">
                <a:solidFill>
                  <a:schemeClr val="accent5">
                    <a:lumMod val="75000"/>
                  </a:schemeClr>
                </a:solidFill>
                <a:effectLst/>
                <a:latin typeface="Times New Roman" panose="02020603050405020304" pitchFamily="18" charset="0"/>
                <a:ea typeface="Times New Roman" panose="02020603050405020304" pitchFamily="18" charset="0"/>
              </a:rPr>
              <a:t>If P1 requests 2 more units, the system checks:</a:t>
            </a:r>
          </a:p>
          <a:p>
            <a:pPr algn="just">
              <a:lnSpc>
                <a:spcPct val="170000"/>
              </a:lnSpc>
            </a:pP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Can we allocate 2 units to P1 and still have a sequence where all processes can complete? Yes, because after giving P1 the 2 units, we have 1 unit left. P2 or P3 can complete their tasks and release all their resources, which allows the other processes to get their required resources.</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36</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1060769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mn-cs"/>
              </a:rPr>
              <a:t>Importance for Future Programmers (again):</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fontScale="70000" lnSpcReduction="20000"/>
          </a:bodyPr>
          <a:lstStyle/>
          <a:p>
            <a:pPr marL="457200" indent="-457200" algn="l">
              <a:lnSpc>
                <a:spcPct val="170000"/>
              </a:lnSpc>
              <a:buFont typeface="Arial" panose="020B0604020202020204" pitchFamily="34" charset="0"/>
              <a:buChar char="•"/>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Real-world Relevance: </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Knowledge in these areas is critical for developing efficient, robust, and scalable software, especially in server-side, cloud, and multi-threaded applications.</a:t>
            </a:r>
          </a:p>
          <a:p>
            <a:pPr marL="457200" indent="-457200" algn="l">
              <a:lnSpc>
                <a:spcPct val="170000"/>
              </a:lnSpc>
              <a:buFont typeface="Arial" panose="020B0604020202020204" pitchFamily="34" charset="0"/>
              <a:buChar char="•"/>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Problem-Solving Skills: </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Understanding these concepts helps in diagnosing and solving complex system-level problems, a highly valued skill in software development.</a:t>
            </a:r>
          </a:p>
          <a:p>
            <a:pPr marL="457200" indent="-457200" algn="l">
              <a:lnSpc>
                <a:spcPct val="170000"/>
              </a:lnSpc>
              <a:buFont typeface="Arial" panose="020B0604020202020204" pitchFamily="34" charset="0"/>
              <a:buChar char="•"/>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Career Opportunities: </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Proficiency in UNIX/Linux process management opens doors to careers in systems programming, cloud computing, data centers, and more.</a:t>
            </a:r>
          </a:p>
          <a:p>
            <a:pPr marL="457200" indent="-457200" algn="l">
              <a:lnSpc>
                <a:spcPct val="170000"/>
              </a:lnSpc>
              <a:buFont typeface="Arial" panose="020B0604020202020204" pitchFamily="34" charset="0"/>
              <a:buChar char="•"/>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Technological Edge: </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With the growing complexity of modern computing environments, these skills ensure programmers can optimize and secure applications effectively.</a:t>
            </a: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37</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11682985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mn-cs"/>
              </a:rPr>
              <a:t>To further study or practice on this topic, you can refer to the following  FREE resources:</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fontScale="55000" lnSpcReduction="20000"/>
          </a:bodyPr>
          <a:lstStyle/>
          <a:p>
            <a:pPr marL="457200" indent="-457200" algn="l">
              <a:lnSpc>
                <a:spcPct val="170000"/>
              </a:lnSpc>
              <a:buFont typeface="Arial" panose="020B0604020202020204" pitchFamily="34" charset="0"/>
              <a:buChar char="•"/>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OPERATING SYSTEM CONCEPTS </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by Abraham </a:t>
            </a:r>
            <a:r>
              <a:rPr lang="en-US" sz="3200" spc="-15" dirty="0" err="1">
                <a:solidFill>
                  <a:schemeClr val="accent5">
                    <a:lumMod val="75000"/>
                  </a:schemeClr>
                </a:solidFill>
                <a:effectLst/>
                <a:latin typeface="Times New Roman" panose="02020603050405020304" pitchFamily="18" charset="0"/>
                <a:ea typeface="Times New Roman" panose="02020603050405020304" pitchFamily="18" charset="0"/>
              </a:rPr>
              <a:t>Silberschatz</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 Peter Baer Galvin, and Greg Gagne (10th edition) </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a:t>
            </a: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https://os.ecci.ucr.ac.cr/slides/Abraham-Silberschatz-Operating-System-Concepts-10th-2018.pdf</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a:t>
            </a:r>
          </a:p>
          <a:p>
            <a:pPr marL="457200" indent="-457200" algn="l">
              <a:lnSpc>
                <a:spcPct val="170000"/>
              </a:lnSpc>
              <a:buFont typeface="Arial" panose="020B0604020202020204" pitchFamily="34" charset="0"/>
              <a:buChar char="•"/>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MODERN OPERATING SYSTEMS </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by Andrew S. Tanenbaum and Herbert Bos (4th edition) </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a:t>
            </a: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https://csc-knu.github.io/sys-prog/books/Andrew%20S.%20Tanenbaum%20-%20Modern%20Operating%20Systems.pdf</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a:t>
            </a:r>
          </a:p>
          <a:p>
            <a:pPr marL="457200" indent="-457200" algn="l">
              <a:lnSpc>
                <a:spcPct val="170000"/>
              </a:lnSpc>
              <a:buFont typeface="Arial" panose="020B0604020202020204" pitchFamily="34" charset="0"/>
              <a:buChar char="•"/>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OPERATING SYSTEMS: THREE EASY PIECES </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by </a:t>
            </a:r>
            <a:r>
              <a:rPr lang="en-US" sz="3200" spc="-15" dirty="0" err="1">
                <a:solidFill>
                  <a:schemeClr val="accent5">
                    <a:lumMod val="75000"/>
                  </a:schemeClr>
                </a:solidFill>
                <a:effectLst/>
                <a:latin typeface="Times New Roman" panose="02020603050405020304" pitchFamily="18" charset="0"/>
                <a:ea typeface="Times New Roman" panose="02020603050405020304" pitchFamily="18" charset="0"/>
              </a:rPr>
              <a:t>Remzi</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 H. </a:t>
            </a:r>
            <a:r>
              <a:rPr lang="en-US" sz="3200" spc="-15" dirty="0" err="1">
                <a:solidFill>
                  <a:schemeClr val="accent5">
                    <a:lumMod val="75000"/>
                  </a:schemeClr>
                </a:solidFill>
                <a:effectLst/>
                <a:latin typeface="Times New Roman" panose="02020603050405020304" pitchFamily="18" charset="0"/>
                <a:ea typeface="Times New Roman" panose="02020603050405020304" pitchFamily="18" charset="0"/>
              </a:rPr>
              <a:t>Arpaci-Dusseau</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 and Andrea C. </a:t>
            </a:r>
            <a:r>
              <a:rPr lang="en-US" sz="3200" spc="-15" dirty="0" err="1">
                <a:solidFill>
                  <a:schemeClr val="accent5">
                    <a:lumMod val="75000"/>
                  </a:schemeClr>
                </a:solidFill>
                <a:effectLst/>
                <a:latin typeface="Times New Roman" panose="02020603050405020304" pitchFamily="18" charset="0"/>
                <a:ea typeface="Times New Roman" panose="02020603050405020304" pitchFamily="18" charset="0"/>
              </a:rPr>
              <a:t>Arpaci-Dusseau</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a:t>
            </a: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https://pages.cs.wisc.edu/~remzi/OSTEP/</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a:t>
            </a:r>
          </a:p>
          <a:p>
            <a:pPr marL="457200" indent="-457200" algn="l">
              <a:lnSpc>
                <a:spcPct val="170000"/>
              </a:lnSpc>
              <a:buFont typeface="Arial" panose="020B0604020202020204" pitchFamily="34" charset="0"/>
              <a:buChar char="•"/>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OPERATING SYSTEMS: PRINCIPLES AND PRACTICE </a:t>
            </a:r>
            <a:r>
              <a:rPr lang="en-US" sz="3200" spc="-15" dirty="0">
                <a:solidFill>
                  <a:schemeClr val="accent5">
                    <a:lumMod val="75000"/>
                  </a:schemeClr>
                </a:solidFill>
                <a:effectLst/>
                <a:latin typeface="Times New Roman" panose="02020603050405020304" pitchFamily="18" charset="0"/>
                <a:ea typeface="Times New Roman" panose="02020603050405020304" pitchFamily="18" charset="0"/>
              </a:rPr>
              <a:t>by Thomas Anderson and Michael Dahlin (2nd edition)</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3200" spc="-15" dirty="0" err="1">
                <a:solidFill>
                  <a:schemeClr val="accent2">
                    <a:lumMod val="75000"/>
                  </a:schemeClr>
                </a:solidFill>
                <a:effectLst/>
                <a:latin typeface="Times New Roman" panose="02020603050405020304" pitchFamily="18" charset="0"/>
                <a:ea typeface="Times New Roman" panose="02020603050405020304" pitchFamily="18" charset="0"/>
              </a:rPr>
              <a:t>epub</a:t>
            </a:r>
            <a:r>
              <a:rPr lang="en-US" sz="3200" spc="-15" dirty="0">
                <a:solidFill>
                  <a:schemeClr val="accent2">
                    <a:lumMod val="75000"/>
                  </a:schemeClr>
                </a:solidFill>
                <a:effectLst/>
                <a:latin typeface="Times New Roman" panose="02020603050405020304" pitchFamily="18" charset="0"/>
                <a:ea typeface="Times New Roman" panose="02020603050405020304" pitchFamily="18" charset="0"/>
              </a:rPr>
              <a:t> 4 volumes free on</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https://github.com/CS162Textbook/Operating-Systems-Principles-and-Practice-2nd</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a:t>
            </a:r>
          </a:p>
          <a:p>
            <a:pPr marL="457200" indent="-457200" algn="l">
              <a:lnSpc>
                <a:spcPct val="170000"/>
              </a:lnSpc>
              <a:buFont typeface="Arial" panose="020B0604020202020204" pitchFamily="34" charset="0"/>
              <a:buChar char="•"/>
            </a:pP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https://www.geeksforgeeks.org/operating-systems/</a:t>
            </a:r>
          </a:p>
          <a:p>
            <a:pPr marL="457200" indent="-457200" algn="l">
              <a:lnSpc>
                <a:spcPct val="170000"/>
              </a:lnSpc>
              <a:buFont typeface="Arial" panose="020B0604020202020204" pitchFamily="34" charset="0"/>
              <a:buChar char="•"/>
            </a:pP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https://www.tutorialspoint.com/operating_system/index.htm</a:t>
            </a:r>
          </a:p>
          <a:p>
            <a:pPr marL="457200" indent="-457200" algn="l">
              <a:lnSpc>
                <a:spcPct val="170000"/>
              </a:lnSpc>
              <a:buFont typeface="Arial" panose="020B0604020202020204" pitchFamily="34" charset="0"/>
              <a:buChar char="•"/>
            </a:pP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hlinkClick r:id="rId3"/>
              </a:rPr>
              <a:t>https://www.coursera.org/learn/os-power-user</a:t>
            </a: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 (as AUDIT course student)</a:t>
            </a:r>
          </a:p>
          <a:p>
            <a:pPr lvl="2" algn="r"/>
            <a:endParaRPr lang="en-US" sz="2000" i="1" spc="-15"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38</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
        <p:nvSpPr>
          <p:cNvPr id="6" name="Oval 5">
            <a:extLst>
              <a:ext uri="{FF2B5EF4-FFF2-40B4-BE49-F238E27FC236}">
                <a16:creationId xmlns:a16="http://schemas.microsoft.com/office/drawing/2014/main" id="{A4936553-85B3-AEFD-045A-165BF9B2AEF3}"/>
              </a:ext>
            </a:extLst>
          </p:cNvPr>
          <p:cNvSpPr/>
          <p:nvPr/>
        </p:nvSpPr>
        <p:spPr>
          <a:xfrm>
            <a:off x="11250707"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123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mn-cs"/>
              </a:rPr>
              <a:t>To study or practice on this topic, you also access my FREE resources:</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a:bodyPr>
          <a:lstStyle/>
          <a:p>
            <a:pPr algn="l">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Access granted using institutional accounts (</a:t>
            </a: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hlinkClick r:id="rId3"/>
              </a:rPr>
              <a:t>..@stud.ase.ro</a:t>
            </a: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 or similar)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hlinkClick r:id="rId4"/>
              </a:rPr>
              <a:t>https://drive.google.com/drive/folders/1S53jqEnC2ihtK5qLSak7rt2YiMiGnKUZ?usp=drive_link</a:t>
            </a:r>
            <a:endPar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endParaRPr>
          </a:p>
          <a:p>
            <a:pPr algn="l">
              <a:lnSpc>
                <a:spcPct val="170000"/>
              </a:lnSpc>
            </a:pPr>
            <a:endParaRPr lang="en-US" sz="2000" i="1" spc="-15"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39</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pic>
        <p:nvPicPr>
          <p:cNvPr id="7" name="Picture 6">
            <a:extLst>
              <a:ext uri="{FF2B5EF4-FFF2-40B4-BE49-F238E27FC236}">
                <a16:creationId xmlns:a16="http://schemas.microsoft.com/office/drawing/2014/main" id="{14D83E9B-DF33-BF84-FE89-147868DA9B7A}"/>
              </a:ext>
            </a:extLst>
          </p:cNvPr>
          <p:cNvPicPr>
            <a:picLocks noChangeAspect="1"/>
          </p:cNvPicPr>
          <p:nvPr/>
        </p:nvPicPr>
        <p:blipFill>
          <a:blip r:embed="rId5"/>
          <a:stretch>
            <a:fillRect/>
          </a:stretch>
        </p:blipFill>
        <p:spPr>
          <a:xfrm>
            <a:off x="394447" y="2334891"/>
            <a:ext cx="5241748" cy="3873292"/>
          </a:xfrm>
          <a:prstGeom prst="rect">
            <a:avLst/>
          </a:prstGeom>
        </p:spPr>
      </p:pic>
      <p:sp>
        <p:nvSpPr>
          <p:cNvPr id="8" name="Oval 7">
            <a:extLst>
              <a:ext uri="{FF2B5EF4-FFF2-40B4-BE49-F238E27FC236}">
                <a16:creationId xmlns:a16="http://schemas.microsoft.com/office/drawing/2014/main" id="{A999A4A6-DE6C-FE80-2DBE-8B89D0314717}"/>
              </a:ext>
            </a:extLst>
          </p:cNvPr>
          <p:cNvSpPr/>
          <p:nvPr/>
        </p:nvSpPr>
        <p:spPr>
          <a:xfrm>
            <a:off x="11250707" y="101026"/>
            <a:ext cx="756355" cy="744601"/>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7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mn-cs"/>
              </a:rPr>
              <a:t>1. INTRODUCTION - Real-World Applications</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a:bodyPr>
          <a:lstStyle/>
          <a:p>
            <a:pPr>
              <a:lnSpc>
                <a:spcPct val="170000"/>
              </a:lnSpc>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Web Servers: </a:t>
            </a:r>
          </a:p>
          <a:p>
            <a:pPr>
              <a:lnSpc>
                <a:spcPct val="170000"/>
              </a:lnSpc>
            </a:pP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Concurrent handling of multiple client requests</a:t>
            </a:r>
          </a:p>
          <a:p>
            <a:pPr>
              <a:lnSpc>
                <a:spcPct val="170000"/>
              </a:lnSpc>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Databases &amp; Video Games: </a:t>
            </a:r>
          </a:p>
          <a:p>
            <a:pPr>
              <a:lnSpc>
                <a:spcPct val="170000"/>
              </a:lnSpc>
            </a:pP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Use of parallel processing</a:t>
            </a: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4</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365345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mn-cs"/>
              </a:rPr>
              <a:t>1. INTRODUCTION - Management Objectives and Challenges</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a:bodyPr>
          <a:lstStyle/>
          <a:p>
            <a:pPr>
              <a:lnSpc>
                <a:spcPct val="170000"/>
              </a:lnSpc>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So,  as admin or/and programmer would be </a:t>
            </a:r>
            <a:r>
              <a:rPr lang="en-US" sz="3200" b="1" spc="-15" dirty="0">
                <a:solidFill>
                  <a:schemeClr val="accent5">
                    <a:lumMod val="75000"/>
                  </a:schemeClr>
                </a:solidFill>
                <a:latin typeface="Times New Roman" panose="02020603050405020304" pitchFamily="18" charset="0"/>
                <a:ea typeface="Times New Roman" panose="02020603050405020304" pitchFamily="18" charset="0"/>
              </a:rPr>
              <a:t>important </a:t>
            </a: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to be aware of: </a:t>
            </a:r>
          </a:p>
          <a:p>
            <a:pPr marL="514350" indent="-514350" algn="l">
              <a:lnSpc>
                <a:spcPct val="170000"/>
              </a:lnSpc>
              <a:buFont typeface="+mj-lt"/>
              <a:buAutoNum type="arabicPeriod"/>
            </a:pP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800" b="1" i="1" spc="-15" dirty="0">
                <a:solidFill>
                  <a:schemeClr val="accent5">
                    <a:lumMod val="75000"/>
                  </a:schemeClr>
                </a:solidFill>
                <a:effectLst/>
                <a:latin typeface="Times New Roman" panose="02020603050405020304" pitchFamily="18" charset="0"/>
                <a:ea typeface="Times New Roman" panose="02020603050405020304" pitchFamily="18" charset="0"/>
              </a:rPr>
              <a:t>Maximizing Performance: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Context switching and resource allocation</a:t>
            </a:r>
          </a:p>
          <a:p>
            <a:pPr marL="514350" indent="-514350" algn="l">
              <a:lnSpc>
                <a:spcPct val="170000"/>
              </a:lnSpc>
              <a:buFont typeface="+mj-lt"/>
              <a:buAutoNum type="arabicPeriod"/>
            </a:pP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800" b="1" i="1" spc="-15" dirty="0">
                <a:solidFill>
                  <a:schemeClr val="accent5">
                    <a:lumMod val="75000"/>
                  </a:schemeClr>
                </a:solidFill>
                <a:effectLst/>
                <a:latin typeface="Times New Roman" panose="02020603050405020304" pitchFamily="18" charset="0"/>
                <a:ea typeface="Times New Roman" panose="02020603050405020304" pitchFamily="18" charset="0"/>
              </a:rPr>
              <a:t>Ensuring Fairness: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Preventing starvation</a:t>
            </a:r>
          </a:p>
          <a:p>
            <a:pPr marL="514350" indent="-514350" algn="l">
              <a:lnSpc>
                <a:spcPct val="170000"/>
              </a:lnSpc>
              <a:buFont typeface="+mj-lt"/>
              <a:buAutoNum type="arabicPeriod"/>
            </a:pP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800" b="1" i="1" spc="-15" dirty="0">
                <a:solidFill>
                  <a:schemeClr val="accent5">
                    <a:lumMod val="75000"/>
                  </a:schemeClr>
                </a:solidFill>
                <a:effectLst/>
                <a:latin typeface="Times New Roman" panose="02020603050405020304" pitchFamily="18" charset="0"/>
                <a:ea typeface="Times New Roman" panose="02020603050405020304" pitchFamily="18" charset="0"/>
              </a:rPr>
              <a:t>Avoiding Deadlock: </a:t>
            </a:r>
            <a:r>
              <a:rPr lang="en-US" sz="2800" i="1" spc="-15" dirty="0">
                <a:solidFill>
                  <a:schemeClr val="accent5">
                    <a:lumMod val="75000"/>
                  </a:schemeClr>
                </a:solidFill>
                <a:effectLst/>
                <a:latin typeface="Times New Roman" panose="02020603050405020304" pitchFamily="18" charset="0"/>
                <a:ea typeface="Times New Roman" panose="02020603050405020304" pitchFamily="18" charset="0"/>
              </a:rPr>
              <a:t>Deadlock scenarios and prevention</a:t>
            </a:r>
          </a:p>
          <a:p>
            <a:pPr lvl="2" algn="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5</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373397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mn-cs"/>
              </a:rPr>
              <a:t>1. INTRODUCTION - Why is This Important for Programmers?</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00"/>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a:bodyPr>
          <a:lstStyle/>
          <a:p>
            <a:pPr algn="l">
              <a:lnSpc>
                <a:spcPct val="170000"/>
              </a:lnSpc>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	System Efficiency: </a:t>
            </a: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Understanding the impact of process management on system performance</a:t>
            </a:r>
          </a:p>
          <a:p>
            <a:pPr algn="l">
              <a:lnSpc>
                <a:spcPct val="170000"/>
              </a:lnSpc>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	Problem-Solving Skills: </a:t>
            </a: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Dealing with concurrency, parallelism, and resource allocation</a:t>
            </a:r>
          </a:p>
          <a:p>
            <a:pPr algn="l">
              <a:lnSpc>
                <a:spcPct val="170000"/>
              </a:lnSpc>
            </a:pPr>
            <a:r>
              <a:rPr lang="en-US" sz="3200" b="1" spc="-15" dirty="0">
                <a:solidFill>
                  <a:schemeClr val="accent5">
                    <a:lumMod val="75000"/>
                  </a:schemeClr>
                </a:solidFill>
                <a:effectLst/>
                <a:latin typeface="Times New Roman" panose="02020603050405020304" pitchFamily="18" charset="0"/>
                <a:ea typeface="Times New Roman" panose="02020603050405020304" pitchFamily="18" charset="0"/>
              </a:rPr>
              <a:t>•	Career Relevance: </a:t>
            </a:r>
            <a:r>
              <a:rPr lang="en-US" sz="3200" i="1" spc="-15" dirty="0">
                <a:solidFill>
                  <a:schemeClr val="accent5">
                    <a:lumMod val="75000"/>
                  </a:schemeClr>
                </a:solidFill>
                <a:effectLst/>
                <a:latin typeface="Times New Roman" panose="02020603050405020304" pitchFamily="18" charset="0"/>
                <a:ea typeface="Times New Roman" panose="02020603050405020304" pitchFamily="18" charset="0"/>
              </a:rPr>
              <a:t>Application in fields like server management, software development, and database administration</a:t>
            </a:r>
          </a:p>
          <a:p>
            <a:pPr lvl="2" algn="r"/>
            <a:endParaRPr lang="en-US" sz="2000" i="1" spc="-15" dirty="0">
              <a:latin typeface="Times New Roman" panose="02020603050405020304" pitchFamily="18" charset="0"/>
            </a:endParaRPr>
          </a:p>
          <a:p>
            <a:pPr lvl="2" algn="r"/>
            <a:endParaRPr lang="en-US" sz="2000" i="1" spc="-15" dirty="0">
              <a:latin typeface="Times New Roman" panose="02020603050405020304" pitchFamily="18" charset="0"/>
            </a:endParaRP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6</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230252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2. CONCURRENT AND PARALLEL PROCESSES: Concurrent Processes</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a:bodyPr>
          <a:lstStyle/>
          <a:p>
            <a:pPr>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CONCURRENT PROCESSES:</a:t>
            </a:r>
          </a:p>
          <a:p>
            <a:pPr algn="l">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CHARACTERISTICS: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Concurrent processes run independently but may share resources like memory or disk space. They can operate on single or multiple processors.</a:t>
            </a:r>
          </a:p>
          <a:p>
            <a:pPr marL="342900" indent="-342900">
              <a:lnSpc>
                <a:spcPct val="170000"/>
              </a:lnSpc>
              <a:buFont typeface="Arial" panose="020B0604020202020204" pitchFamily="34" charset="0"/>
              <a:buChar char="•"/>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Advantages:</a:t>
            </a:r>
          </a:p>
          <a:p>
            <a:pPr marL="342900" indent="-342900" algn="l">
              <a:lnSpc>
                <a:spcPct val="170000"/>
              </a:lnSpc>
              <a:buFont typeface="Courier New" panose="02070309020205020404" pitchFamily="49" charset="0"/>
              <a:buChar char="o"/>
            </a:pPr>
            <a:r>
              <a:rPr lang="en-US" b="1" spc="-15" dirty="0">
                <a:solidFill>
                  <a:schemeClr val="accent5">
                    <a:lumMod val="75000"/>
                  </a:schemeClr>
                </a:solidFill>
                <a:latin typeface="Times New Roman" panose="02020603050405020304" pitchFamily="18" charset="0"/>
                <a:ea typeface="Times New Roman" panose="02020603050405020304" pitchFamily="18" charset="0"/>
              </a:rPr>
              <a:t>	</a:t>
            </a: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Increased Throughput and Responsiveness: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By efficiently utilizing resources, concurrent processes </a:t>
            </a:r>
            <a:r>
              <a:rPr lang="en-US" i="1" spc="-15" dirty="0" err="1">
                <a:solidFill>
                  <a:schemeClr val="accent5">
                    <a:lumMod val="75000"/>
                  </a:schemeClr>
                </a:solidFill>
                <a:effectLst/>
                <a:latin typeface="Times New Roman" panose="02020603050405020304" pitchFamily="18" charset="0"/>
                <a:ea typeface="Times New Roman" panose="02020603050405020304" pitchFamily="18" charset="0"/>
              </a:rPr>
              <a:t>handl</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 e multiple tasks or requests simultaneously, boosting system throughput and responsiveness.</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7</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3064998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2. CONCURRENT AND PARALLEL PROCESSES: Challenges in Concurrent Processing</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394447" y="1032733"/>
            <a:ext cx="11385178" cy="5464885"/>
          </a:xfrm>
        </p:spPr>
        <p:txBody>
          <a:bodyPr>
            <a:normAutofit/>
          </a:bodyPr>
          <a:lstStyle/>
          <a:p>
            <a:pPr>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Challenges in Concurrent Processing</a:t>
            </a:r>
          </a:p>
          <a:p>
            <a:pPr algn="l">
              <a:lnSpc>
                <a:spcPct val="170000"/>
              </a:lnSpc>
            </a:pPr>
            <a:r>
              <a:rPr lang="en-US" sz="2000" b="1" spc="-15" dirty="0">
                <a:solidFill>
                  <a:schemeClr val="bg1">
                    <a:lumMod val="50000"/>
                  </a:schemeClr>
                </a:solidFill>
                <a:effectLst/>
                <a:latin typeface="Times New Roman" panose="02020603050405020304" pitchFamily="18" charset="0"/>
                <a:ea typeface="Times New Roman" panose="02020603050405020304" pitchFamily="18" charset="0"/>
              </a:rPr>
              <a:t>CHARACTERISTICS: </a:t>
            </a:r>
            <a:r>
              <a:rPr lang="en-US" sz="2000" i="1" spc="-15" dirty="0">
                <a:solidFill>
                  <a:schemeClr val="bg1">
                    <a:lumMod val="50000"/>
                  </a:schemeClr>
                </a:solidFill>
                <a:effectLst/>
                <a:latin typeface="Times New Roman" panose="02020603050405020304" pitchFamily="18" charset="0"/>
                <a:ea typeface="Times New Roman" panose="02020603050405020304" pitchFamily="18" charset="0"/>
              </a:rPr>
              <a:t>Concurrent processes run independently but may share resources like memory or disk space. They can operate on single or multiple processors.</a:t>
            </a:r>
          </a:p>
          <a:p>
            <a:pPr>
              <a:lnSpc>
                <a:spcPct val="170000"/>
              </a:lnSpc>
            </a:pP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Challenges:</a:t>
            </a:r>
          </a:p>
          <a:p>
            <a:pPr marL="342900" indent="-342900" algn="l">
              <a:lnSpc>
                <a:spcPct val="170000"/>
              </a:lnSpc>
              <a:buFont typeface="Courier New" panose="02070309020205020404" pitchFamily="49" charset="0"/>
              <a:buChar char="o"/>
            </a:pPr>
            <a:r>
              <a:rPr lang="en-US" b="1" spc="-15" dirty="0">
                <a:solidFill>
                  <a:schemeClr val="accent5">
                    <a:lumMod val="75000"/>
                  </a:schemeClr>
                </a:solidFill>
                <a:latin typeface="Times New Roman" panose="02020603050405020304" pitchFamily="18" charset="0"/>
                <a:ea typeface="Times New Roman" panose="02020603050405020304" pitchFamily="18" charset="0"/>
              </a:rPr>
              <a:t>	</a:t>
            </a: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Resource Management: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Ensuring that shared resources are accessed without conflicts or deadlocks.</a:t>
            </a:r>
          </a:p>
          <a:p>
            <a:pPr marL="342900" indent="-342900" algn="l">
              <a:lnSpc>
                <a:spcPct val="170000"/>
              </a:lnSpc>
              <a:buFont typeface="Courier New" panose="02070309020205020404" pitchFamily="49" charset="0"/>
              <a:buChar char="o"/>
            </a:pPr>
            <a:r>
              <a:rPr lang="en-US" b="1" spc="-15" dirty="0">
                <a:solidFill>
                  <a:schemeClr val="accent5">
                    <a:lumMod val="75000"/>
                  </a:schemeClr>
                </a:solidFill>
                <a:latin typeface="Times New Roman" panose="02020603050405020304" pitchFamily="18" charset="0"/>
                <a:ea typeface="Times New Roman" panose="02020603050405020304" pitchFamily="18" charset="0"/>
              </a:rPr>
              <a:t>	</a:t>
            </a:r>
            <a:r>
              <a:rPr lang="en-US" b="1" spc="-15" dirty="0">
                <a:solidFill>
                  <a:schemeClr val="accent5">
                    <a:lumMod val="75000"/>
                  </a:schemeClr>
                </a:solidFill>
                <a:effectLst/>
                <a:latin typeface="Times New Roman" panose="02020603050405020304" pitchFamily="18" charset="0"/>
                <a:ea typeface="Times New Roman" panose="02020603050405020304" pitchFamily="18" charset="0"/>
              </a:rPr>
              <a:t>Execution Coordination: </a:t>
            </a:r>
            <a:r>
              <a:rPr lang="en-US" i="1" spc="-15" dirty="0">
                <a:solidFill>
                  <a:schemeClr val="accent5">
                    <a:lumMod val="75000"/>
                  </a:schemeClr>
                </a:solidFill>
                <a:effectLst/>
                <a:latin typeface="Times New Roman" panose="02020603050405020304" pitchFamily="18" charset="0"/>
                <a:ea typeface="Times New Roman" panose="02020603050405020304" pitchFamily="18" charset="0"/>
              </a:rPr>
              <a:t>Managing execution order to prevent conflicts.</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8</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1475947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D17D-F678-33ED-1A1A-DA3C4A899C5C}"/>
              </a:ext>
            </a:extLst>
          </p:cNvPr>
          <p:cNvSpPr>
            <a:spLocks noGrp="1"/>
          </p:cNvSpPr>
          <p:nvPr>
            <p:ph type="ctrTitle"/>
          </p:nvPr>
        </p:nvSpPr>
        <p:spPr>
          <a:xfrm>
            <a:off x="1351877" y="173897"/>
            <a:ext cx="9488246" cy="598861"/>
          </a:xfrm>
        </p:spPr>
        <p:txBody>
          <a:bodyPr>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mn-cs"/>
              </a:rPr>
              <a:t>2. CONCURRENT AND PARALLEL PROCESSES: Parallel Processes</a:t>
            </a:r>
            <a:endParaRPr kumimoji="0" lang="it-IT" altLang="en-US" sz="1800" b="0" i="0" u="none" strike="noStrike" kern="1200" cap="none" spc="0" normalizeH="0" baseline="0" noProof="0" dirty="0">
              <a:ln>
                <a:noFill/>
              </a:ln>
              <a:solidFill>
                <a:schemeClr val="tx1">
                  <a:lumMod val="65000"/>
                  <a:lumOff val="35000"/>
                </a:schemeClr>
              </a:solidFill>
              <a:effectLst/>
              <a:highlight>
                <a:srgbClr val="00FFFF"/>
              </a:highlight>
              <a:uLnTx/>
              <a:uFillTx/>
              <a:latin typeface="Calibri" panose="020F0502020204030204" pitchFamily="34" charset="0"/>
              <a:ea typeface="+mn-ea"/>
              <a:cs typeface="Arial" panose="020B0604020202020204" pitchFamily="34" charset="0"/>
            </a:endParaRPr>
          </a:p>
        </p:txBody>
      </p:sp>
      <p:sp>
        <p:nvSpPr>
          <p:cNvPr id="3" name="Subtitle 2">
            <a:extLst>
              <a:ext uri="{FF2B5EF4-FFF2-40B4-BE49-F238E27FC236}">
                <a16:creationId xmlns:a16="http://schemas.microsoft.com/office/drawing/2014/main" id="{551518B5-4A81-8715-D2A4-B26185926819}"/>
              </a:ext>
            </a:extLst>
          </p:cNvPr>
          <p:cNvSpPr>
            <a:spLocks noGrp="1"/>
          </p:cNvSpPr>
          <p:nvPr>
            <p:ph type="subTitle" idx="1"/>
          </p:nvPr>
        </p:nvSpPr>
        <p:spPr>
          <a:xfrm>
            <a:off x="135468" y="1032733"/>
            <a:ext cx="11853332" cy="5537135"/>
          </a:xfrm>
        </p:spPr>
        <p:txBody>
          <a:bodyPr>
            <a:normAutofit fontScale="92500" lnSpcReduction="20000"/>
          </a:bodyPr>
          <a:lstStyle/>
          <a:p>
            <a:pPr>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PARALLEL PROCESSES:</a:t>
            </a:r>
          </a:p>
          <a:p>
            <a:pPr algn="l">
              <a:lnSpc>
                <a:spcPct val="170000"/>
              </a:lnSpc>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CHARACTERISTICS: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These processes operate simultaneously across multiple processors, usually without resource sharing.</a:t>
            </a:r>
          </a:p>
          <a:p>
            <a:pPr marL="342900" indent="-342900" algn="l">
              <a:lnSpc>
                <a:spcPct val="170000"/>
              </a:lnSpc>
              <a:buFont typeface="Arial" panose="020B0604020202020204" pitchFamily="34" charset="0"/>
              <a:buChar char="•"/>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Advantages:</a:t>
            </a:r>
          </a:p>
          <a:p>
            <a:pPr marL="342900" indent="-342900" algn="l">
              <a:lnSpc>
                <a:spcPct val="170000"/>
              </a:lnSpc>
              <a:buFont typeface="Courier New" panose="02070309020205020404" pitchFamily="49" charset="0"/>
              <a:buChar char="o"/>
            </a:pPr>
            <a:r>
              <a:rPr lang="en-US" sz="2000" b="1" spc="-15" dirty="0">
                <a:solidFill>
                  <a:schemeClr val="accent5">
                    <a:lumMod val="75000"/>
                  </a:schemeClr>
                </a:solidFill>
                <a:latin typeface="Times New Roman" panose="02020603050405020304" pitchFamily="18" charset="0"/>
                <a:ea typeface="Times New Roman" panose="02020603050405020304" pitchFamily="18" charset="0"/>
              </a:rPr>
              <a:t>	</a:t>
            </a: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Scalability and Performance: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By dividing tasks across processors, parallel processes exploit inherent hardware parallelism, enhancing performance.</a:t>
            </a:r>
          </a:p>
          <a:p>
            <a:pPr marL="342900" indent="-342900" algn="l">
              <a:lnSpc>
                <a:spcPct val="170000"/>
              </a:lnSpc>
              <a:buFont typeface="Arial" panose="020B0604020202020204" pitchFamily="34" charset="0"/>
              <a:buChar char="•"/>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Challenges:</a:t>
            </a:r>
          </a:p>
          <a:p>
            <a:pPr marL="342900" indent="-342900" algn="l">
              <a:lnSpc>
                <a:spcPct val="170000"/>
              </a:lnSpc>
              <a:buFont typeface="Courier New" panose="02070309020205020404" pitchFamily="49" charset="0"/>
              <a:buChar char="o"/>
            </a:pPr>
            <a:r>
              <a:rPr lang="en-US" sz="1900" b="1" spc="-15" dirty="0">
                <a:solidFill>
                  <a:schemeClr val="accent5">
                    <a:lumMod val="75000"/>
                  </a:schemeClr>
                </a:solidFill>
                <a:effectLst/>
                <a:latin typeface="Times New Roman" panose="02020603050405020304" pitchFamily="18" charset="0"/>
                <a:ea typeface="Times New Roman" panose="02020603050405020304" pitchFamily="18" charset="0"/>
              </a:rPr>
              <a:t>	</a:t>
            </a:r>
            <a:r>
              <a:rPr lang="en-US" sz="2100" b="1" spc="-15" dirty="0">
                <a:solidFill>
                  <a:schemeClr val="accent5">
                    <a:lumMod val="75000"/>
                  </a:schemeClr>
                </a:solidFill>
                <a:latin typeface="Times New Roman" panose="02020603050405020304" pitchFamily="18" charset="0"/>
              </a:rPr>
              <a:t>Task Management: </a:t>
            </a:r>
            <a:r>
              <a:rPr lang="en-US" sz="2100" i="1" spc="-15" dirty="0">
                <a:solidFill>
                  <a:schemeClr val="accent5">
                    <a:lumMod val="75000"/>
                  </a:schemeClr>
                </a:solidFill>
                <a:latin typeface="Times New Roman" panose="02020603050405020304" pitchFamily="18" charset="0"/>
              </a:rPr>
              <a:t>Overhead in creating and managing tasks.</a:t>
            </a:r>
          </a:p>
          <a:p>
            <a:pPr marL="342900" indent="-342900" algn="l">
              <a:lnSpc>
                <a:spcPct val="170000"/>
              </a:lnSpc>
              <a:buFont typeface="Courier New" panose="02070309020205020404" pitchFamily="49" charset="0"/>
              <a:buChar char="o"/>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	Synchronization and Communication: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Ensuring processes communicate and synchronize effectively.</a:t>
            </a:r>
          </a:p>
          <a:p>
            <a:pPr marL="342900" indent="-342900" algn="l">
              <a:lnSpc>
                <a:spcPct val="170000"/>
              </a:lnSpc>
              <a:buFont typeface="Courier New" panose="02070309020205020404" pitchFamily="49" charset="0"/>
              <a:buChar char="o"/>
            </a:pPr>
            <a:r>
              <a:rPr lang="en-US" sz="2000" b="1" spc="-15" dirty="0">
                <a:solidFill>
                  <a:schemeClr val="accent5">
                    <a:lumMod val="75000"/>
                  </a:schemeClr>
                </a:solidFill>
                <a:effectLst/>
                <a:latin typeface="Times New Roman" panose="02020603050405020304" pitchFamily="18" charset="0"/>
                <a:ea typeface="Times New Roman" panose="02020603050405020304" pitchFamily="18" charset="0"/>
              </a:rPr>
              <a:t>	Dependency and Load Balancing: </a:t>
            </a:r>
            <a:r>
              <a:rPr lang="en-US" sz="2000" i="1" spc="-15" dirty="0">
                <a:solidFill>
                  <a:schemeClr val="accent5">
                    <a:lumMod val="75000"/>
                  </a:schemeClr>
                </a:solidFill>
                <a:effectLst/>
                <a:latin typeface="Times New Roman" panose="02020603050405020304" pitchFamily="18" charset="0"/>
                <a:ea typeface="Times New Roman" panose="02020603050405020304" pitchFamily="18" charset="0"/>
              </a:rPr>
              <a:t>Managing task dependencies and balancing workload across processors.</a:t>
            </a:r>
          </a:p>
        </p:txBody>
      </p:sp>
      <p:sp>
        <p:nvSpPr>
          <p:cNvPr id="4" name="Slide Number Placeholder 3">
            <a:extLst>
              <a:ext uri="{FF2B5EF4-FFF2-40B4-BE49-F238E27FC236}">
                <a16:creationId xmlns:a16="http://schemas.microsoft.com/office/drawing/2014/main" id="{034B01B7-321B-FC14-D284-C0AF7C1893C8}"/>
              </a:ext>
            </a:extLst>
          </p:cNvPr>
          <p:cNvSpPr>
            <a:spLocks noGrp="1"/>
          </p:cNvSpPr>
          <p:nvPr>
            <p:ph type="sldNum" sz="quarter" idx="12"/>
          </p:nvPr>
        </p:nvSpPr>
        <p:spPr>
          <a:xfrm>
            <a:off x="11555506" y="6569868"/>
            <a:ext cx="619825" cy="271463"/>
          </a:xfrm>
          <a:solidFill>
            <a:schemeClr val="accent1">
              <a:lumMod val="75000"/>
            </a:schemeClr>
          </a:solidFill>
        </p:spPr>
        <p:txBody>
          <a:bodyPr/>
          <a:lstStyle/>
          <a:p>
            <a:fld id="{FE7660D8-555B-46FF-B7AB-54F637733E5B}" type="slidenum">
              <a:rPr lang="en-US" sz="2000" b="1" smtClean="0">
                <a:solidFill>
                  <a:schemeClr val="bg1"/>
                </a:solidFill>
              </a:rPr>
              <a:t>9</a:t>
            </a:fld>
            <a:endParaRPr lang="en-US" sz="2000" b="1" dirty="0">
              <a:solidFill>
                <a:schemeClr val="bg1"/>
              </a:solidFill>
            </a:endParaRPr>
          </a:p>
        </p:txBody>
      </p:sp>
      <p:sp>
        <p:nvSpPr>
          <p:cNvPr id="5" name="Footer Placeholder 4">
            <a:extLst>
              <a:ext uri="{FF2B5EF4-FFF2-40B4-BE49-F238E27FC236}">
                <a16:creationId xmlns:a16="http://schemas.microsoft.com/office/drawing/2014/main" id="{982CE88E-5E24-C71F-FE14-1438FB4A127C}"/>
              </a:ext>
              <a:ext uri="{C183D7F6-B498-43B3-948B-1728B52AA6E4}">
                <adec:decorative xmlns:adec="http://schemas.microsoft.com/office/drawing/2017/decorative" val="1"/>
              </a:ext>
            </a:extLst>
          </p:cNvPr>
          <p:cNvSpPr>
            <a:spLocks noGrp="1"/>
          </p:cNvSpPr>
          <p:nvPr>
            <p:ph type="ftr" sz="quarter" idx="11"/>
          </p:nvPr>
        </p:nvSpPr>
        <p:spPr>
          <a:xfrm>
            <a:off x="5816906" y="6575030"/>
            <a:ext cx="5738600" cy="266301"/>
          </a:xfrm>
          <a:solidFill>
            <a:srgbClr val="C00000"/>
          </a:solidFill>
        </p:spPr>
        <p:txBody>
          <a:bodyPr/>
          <a:lstStyle/>
          <a:p>
            <a:r>
              <a:rPr lang="en-US" b="1" dirty="0">
                <a:solidFill>
                  <a:schemeClr val="bg1"/>
                </a:solidFill>
              </a:rPr>
              <a:t>COMPUTER OPERATING SYSTEMS</a:t>
            </a:r>
          </a:p>
        </p:txBody>
      </p:sp>
    </p:spTree>
    <p:extLst>
      <p:ext uri="{BB962C8B-B14F-4D97-AF65-F5344CB8AC3E}">
        <p14:creationId xmlns:p14="http://schemas.microsoft.com/office/powerpoint/2010/main" val="2172183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13777</TotalTime>
  <Words>7157</Words>
  <Application>Microsoft Office PowerPoint</Application>
  <PresentationFormat>Widescreen</PresentationFormat>
  <Paragraphs>818</Paragraphs>
  <Slides>39</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Arial</vt:lpstr>
      <vt:lpstr>Calibri</vt:lpstr>
      <vt:lpstr>Calibri Light</vt:lpstr>
      <vt:lpstr>Courier New</vt:lpstr>
      <vt:lpstr>Söhne</vt:lpstr>
      <vt:lpstr>Times New Roman</vt:lpstr>
      <vt:lpstr>Wingdings</vt:lpstr>
      <vt:lpstr>Office Theme</vt:lpstr>
      <vt:lpstr>Economic Informatics - COMPUTER OPERATING SYSTEMS</vt:lpstr>
      <vt:lpstr>1. INTRODUCTION - Understanding Processes and Processors</vt:lpstr>
      <vt:lpstr>1. INTRODUCTION - Concurrent vs. Parallel Processes</vt:lpstr>
      <vt:lpstr>1. INTRODUCTION - Real-World Applications</vt:lpstr>
      <vt:lpstr>1. INTRODUCTION - Management Objectives and Challenges</vt:lpstr>
      <vt:lpstr>1. INTRODUCTION - Why is This Important for Programmers?</vt:lpstr>
      <vt:lpstr>2. CONCURRENT AND PARALLEL PROCESSES: Concurrent Processes</vt:lpstr>
      <vt:lpstr>2. CONCURRENT AND PARALLEL PROCESSES: Challenges in Concurrent Processing</vt:lpstr>
      <vt:lpstr>2. CONCURRENT AND PARALLEL PROCESSES: Parallel Processes</vt:lpstr>
      <vt:lpstr>2. CONCURRENT AND PARALLEL PROCESSES: Instruction-Level Parallelism (ILP)</vt:lpstr>
      <vt:lpstr>2. CONCURRENT AND PARALLEL PROCESSES: Thread-Level &amp; Process-Level Parallelism</vt:lpstr>
      <vt:lpstr>2. CONCURRENT AND PARALLEL PROCESSES: Overhead and Synchronization in Parallel Processing</vt:lpstr>
      <vt:lpstr>3. PROCESS EXECUTION PLANNING ALGORITHMS: Overview of Process Scheduling</vt:lpstr>
      <vt:lpstr>3. PROCESS EXECUTION PLANNING ALGORITHMS: First-Come First-Served (FCFS) Algorithm</vt:lpstr>
      <vt:lpstr>3. PROCESS EXECUTION PLANNING ALGORITHMS: Shortest Job First (SJF) Algorithm</vt:lpstr>
      <vt:lpstr>3. PROCESS EXECUTION PLANNING ALGORITHMS: Round-Robin (RR) Scheduling</vt:lpstr>
      <vt:lpstr>3. PROCESS EXECUTION PLANNING ALGORITHMS: Priority-Based Scheduling</vt:lpstr>
      <vt:lpstr>3. PROCESS EXECUTION PLANNING ALGORITHMS: Multilevel Feedback Queue (MLFQ)</vt:lpstr>
      <vt:lpstr>3. PROCESS EXECUTION PLANNING ALGORITHMS: Demonstrating Algorithms Through Simulations</vt:lpstr>
      <vt:lpstr>3. PROCESS EXECUTION PLANNING ALGORITHMS: Additional Process Management Commands in Bash Shell</vt:lpstr>
      <vt:lpstr>4. INTERACTION AND COLLABORATION OF PARALLEL PROCESSES: Overview</vt:lpstr>
      <vt:lpstr>4. INTERACTION AND COLLABORATION OF PARALLEL PROCESSES: Shared Memory in Parallel Processes</vt:lpstr>
      <vt:lpstr>4. INTERACTION AND COLLABORATION OF PARALLEL PROCESSES: Message Passing Between Processes</vt:lpstr>
      <vt:lpstr>4. INTERACTION AND COLLABORATION OF PARALLEL PROCESSES: Using Semaphores for Synchronization</vt:lpstr>
      <vt:lpstr>4. INTERACTION AND COLLABORATION OF PARALLEL PROCESSES: Monitors for Resource Access</vt:lpstr>
      <vt:lpstr>4. INTERACTION AND COLLABORATION OF PARALLEL PROCESSES: Implementing Locks in Parallel Processing</vt:lpstr>
      <vt:lpstr>4. INTERACTION AND COLLABORATION OF PARALLEL PROCESSES: Common Parallel Programming Patterns</vt:lpstr>
      <vt:lpstr>4. INTERACTION AND COLLABORATION OF PARALLEL PROCESSES: Performance and Correctness in Parallel Processing</vt:lpstr>
      <vt:lpstr>4. INTERACTION AND COLLABORATION OF PARALLEL PROCESSES: Practical Demonstration in Bash Shell</vt:lpstr>
      <vt:lpstr>5 PROCESS INTERLOCKING: Introduction to Process Interlocking</vt:lpstr>
      <vt:lpstr>5 PROCESS INTERLOCKING: Resource Allocation Graph (RAG)</vt:lpstr>
      <vt:lpstr>5 PROCESS INTERLOCKING: Banker's Algorithm</vt:lpstr>
      <vt:lpstr>5 PROCESS INTERLOCKING: Deadlock Avoidance Algorithm (DAA)</vt:lpstr>
      <vt:lpstr>5 PROCESS INTERLOCKING: 4. Deadlock Detection Algorithm (DDA) &amp; Deadlock Recovery Algorithm (DRA)</vt:lpstr>
      <vt:lpstr>5 PROCESS INTERLOCKING: Practical Application in Bash Shell - RAG</vt:lpstr>
      <vt:lpstr>5 PROCESS INTERLOCKING: Simulating Banker's Algorithm in Bash</vt:lpstr>
      <vt:lpstr>Importance for Future Programmers (again):</vt:lpstr>
      <vt:lpstr>To further study or practice on this topic, you can refer to the following  FREE resources:</vt:lpstr>
      <vt:lpstr>To study or practice on this topic, you also access my FREE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Clim Antonio</dc:creator>
  <cp:lastModifiedBy>Clim Antonio</cp:lastModifiedBy>
  <cp:revision>271</cp:revision>
  <cp:lastPrinted>2023-09-27T19:41:06Z</cp:lastPrinted>
  <dcterms:created xsi:type="dcterms:W3CDTF">2023-08-18T07:22:19Z</dcterms:created>
  <dcterms:modified xsi:type="dcterms:W3CDTF">2024-03-31T10:52:01Z</dcterms:modified>
</cp:coreProperties>
</file>