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4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Testo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Titolo Testo</a:t>
            </a:r>
          </a:p>
        </p:txBody>
      </p:sp>
      <p:sp>
        <p:nvSpPr>
          <p:cNvPr id="1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Giovanni Mela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–Giovanni Mela</a:t>
            </a:r>
          </a:p>
        </p:txBody>
      </p:sp>
      <p:sp>
        <p:nvSpPr>
          <p:cNvPr id="94" name="“Inserisci qui una citazione”.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“Inserisci qui una citazione”. </a:t>
            </a:r>
          </a:p>
        </p:txBody>
      </p:sp>
      <p:sp>
        <p:nvSpPr>
          <p:cNvPr id="9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magin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LogoIumOpaco.png" descr="LogoIumOpac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4592" y="-1828213"/>
            <a:ext cx="14373984" cy="14373984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Oriz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magin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olo Testo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Titolo Testo</a:t>
            </a:r>
          </a:p>
        </p:txBody>
      </p:sp>
      <p:sp>
        <p:nvSpPr>
          <p:cNvPr id="2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Centr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olo Testo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3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magin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olo Testo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Titolo Testo</a:t>
            </a:r>
          </a:p>
        </p:txBody>
      </p:sp>
      <p:sp>
        <p:nvSpPr>
          <p:cNvPr id="40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49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57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magin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67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8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orpo livello uno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magin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magin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magin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Testo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Titolo Testo</a:t>
            </a:r>
          </a:p>
        </p:txBody>
      </p:sp>
      <p:sp>
        <p:nvSpPr>
          <p:cNvPr id="3" name="Corpo livello uno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INTERAZIONE UOMO-MACCHINA"/>
          <p:cNvSpPr txBox="1"/>
          <p:nvPr/>
        </p:nvSpPr>
        <p:spPr>
          <a:xfrm>
            <a:off x="2233414" y="860049"/>
            <a:ext cx="8537972" cy="208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500"/>
            </a:lvl1pPr>
          </a:lstStyle>
          <a:p>
            <a:pPr>
              <a:defRPr sz="4800"/>
            </a:pPr>
            <a:r>
              <a:rPr sz="6500"/>
              <a:t>INTERAZIONE UOMO-MACCHINA</a:t>
            </a:r>
          </a:p>
        </p:txBody>
      </p:sp>
      <p:sp>
        <p:nvSpPr>
          <p:cNvPr id="121" name="Docente:…"/>
          <p:cNvSpPr txBox="1"/>
          <p:nvPr/>
        </p:nvSpPr>
        <p:spPr>
          <a:xfrm>
            <a:off x="-57064" y="6505498"/>
            <a:ext cx="5675776" cy="1030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000"/>
            </a:pPr>
            <a:r>
              <a:t>Docente:</a:t>
            </a:r>
          </a:p>
          <a:p>
            <a:pPr>
              <a:defRPr sz="3000"/>
            </a:pPr>
            <a:r>
              <a:t>prof.ssa Giuliana Vitiello</a:t>
            </a:r>
          </a:p>
        </p:txBody>
      </p:sp>
      <p:sp>
        <p:nvSpPr>
          <p:cNvPr id="122" name="Studenti:…"/>
          <p:cNvSpPr txBox="1"/>
          <p:nvPr/>
        </p:nvSpPr>
        <p:spPr>
          <a:xfrm>
            <a:off x="7278706" y="6983992"/>
            <a:ext cx="5675777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5" algn="l">
              <a:defRPr sz="3000"/>
            </a:pPr>
            <a:r>
              <a:rPr dirty="0" err="1"/>
              <a:t>Studenti</a:t>
            </a:r>
            <a:r>
              <a:rPr dirty="0"/>
              <a:t>:</a:t>
            </a:r>
            <a:endParaRPr lang="it-IT" dirty="0"/>
          </a:p>
          <a:p>
            <a:pPr lvl="5" algn="l">
              <a:defRPr sz="3000"/>
            </a:pPr>
            <a:r>
              <a:rPr lang="it-IT" dirty="0"/>
              <a:t>Renzulli Giovanni</a:t>
            </a:r>
          </a:p>
          <a:p>
            <a:pPr lvl="5" algn="l">
              <a:defRPr sz="3000"/>
            </a:pPr>
            <a:r>
              <a:rPr lang="it-IT" dirty="0"/>
              <a:t>Del Giudice Antonio</a:t>
            </a:r>
          </a:p>
          <a:p>
            <a:pPr lvl="5" algn="l">
              <a:defRPr sz="3000"/>
            </a:pPr>
            <a:r>
              <a:rPr lang="it-IT" dirty="0"/>
              <a:t>Di Domenico Benedetta</a:t>
            </a:r>
            <a:endParaRPr dirty="0"/>
          </a:p>
        </p:txBody>
      </p:sp>
      <p:sp>
        <p:nvSpPr>
          <p:cNvPr id="123" name="UniShare"/>
          <p:cNvSpPr txBox="1"/>
          <p:nvPr/>
        </p:nvSpPr>
        <p:spPr>
          <a:xfrm>
            <a:off x="3535806" y="4224785"/>
            <a:ext cx="5933188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8000"/>
            </a:lvl1pPr>
          </a:lstStyle>
          <a:p>
            <a:r>
              <a:t>UniShare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aso d’uso"/>
          <p:cNvSpPr txBox="1"/>
          <p:nvPr/>
        </p:nvSpPr>
        <p:spPr>
          <a:xfrm>
            <a:off x="818298" y="988888"/>
            <a:ext cx="10263940" cy="78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Caso d’uso</a:t>
            </a:r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8FC0D59-78B9-4110-B7D6-FE691147E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59" y="1772411"/>
            <a:ext cx="8130209" cy="7981189"/>
          </a:xfrm>
          <a:prstGeom prst="rect">
            <a:avLst/>
          </a:prstGeom>
        </p:spPr>
      </p:pic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9ADB695-FD39-4DAA-9ECE-177C63EA9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628" y="3359426"/>
            <a:ext cx="9720469" cy="4930637"/>
          </a:xfrm>
          <a:prstGeom prst="rect">
            <a:avLst/>
          </a:prstGeom>
        </p:spPr>
      </p:pic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3EE0C2D-FDD8-4286-BD09-1F674907B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539" y="2555934"/>
            <a:ext cx="9104244" cy="603033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Idee iniziali:"/>
          <p:cNvSpPr txBox="1"/>
          <p:nvPr/>
        </p:nvSpPr>
        <p:spPr>
          <a:xfrm>
            <a:off x="818298" y="988888"/>
            <a:ext cx="10263940" cy="78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Idee iniziali:</a:t>
            </a:r>
          </a:p>
        </p:txBody>
      </p:sp>
      <p:pic>
        <p:nvPicPr>
          <p:cNvPr id="162" name="ideainiziale1.png" descr="ideainizial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300" y="1732956"/>
            <a:ext cx="8054200" cy="72516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deainiziale2.png" descr="ideainizial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209" y="2887455"/>
            <a:ext cx="10432382" cy="49426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6" dur="1000" fill="hold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6" dur="1000" fill="hold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1" animBg="1" advAuto="0"/>
      <p:bldP spid="162" grpId="2" animBg="1" advAuto="0"/>
      <p:bldP spid="162" grpId="3" animBg="1" advAuto="0"/>
      <p:bldP spid="163" grpId="4" animBg="1" advAuto="0"/>
      <p:bldP spid="163" grpId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aper Sketch:"/>
          <p:cNvSpPr txBox="1"/>
          <p:nvPr/>
        </p:nvSpPr>
        <p:spPr>
          <a:xfrm>
            <a:off x="818298" y="988888"/>
            <a:ext cx="10263940" cy="78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Paper Sketch:</a:t>
            </a:r>
          </a:p>
        </p:txBody>
      </p:sp>
      <p:grpSp>
        <p:nvGrpSpPr>
          <p:cNvPr id="168" name="Galleria immagini"/>
          <p:cNvGrpSpPr/>
          <p:nvPr/>
        </p:nvGrpSpPr>
        <p:grpSpPr>
          <a:xfrm>
            <a:off x="817033" y="2184400"/>
            <a:ext cx="11099801" cy="7607300"/>
            <a:chOff x="0" y="0"/>
            <a:chExt cx="11099800" cy="7607300"/>
          </a:xfrm>
        </p:grpSpPr>
        <p:pic>
          <p:nvPicPr>
            <p:cNvPr id="166" name="3_Home.png" descr="3_Home.png"/>
            <p:cNvPicPr>
              <a:picLocks noChangeAspect="1"/>
            </p:cNvPicPr>
            <p:nvPr/>
          </p:nvPicPr>
          <p:blipFill>
            <a:blip r:embed="rId2"/>
            <a:srcRect l="164" r="164"/>
            <a:stretch>
              <a:fillRect/>
            </a:stretch>
          </p:blipFill>
          <p:spPr>
            <a:xfrm>
              <a:off x="0" y="0"/>
              <a:ext cx="11099800" cy="6751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7" name="Home"/>
            <p:cNvSpPr/>
            <p:nvPr/>
          </p:nvSpPr>
          <p:spPr>
            <a:xfrm>
              <a:off x="0" y="6827267"/>
              <a:ext cx="11099800" cy="780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r>
                <a:t>Home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168" grpId="2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rototipo:"/>
          <p:cNvSpPr txBox="1"/>
          <p:nvPr/>
        </p:nvSpPr>
        <p:spPr>
          <a:xfrm>
            <a:off x="818298" y="988888"/>
            <a:ext cx="10263940" cy="78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Prototipo:</a:t>
            </a:r>
          </a:p>
        </p:txBody>
      </p:sp>
      <p:grpSp>
        <p:nvGrpSpPr>
          <p:cNvPr id="173" name="Galleria immagini"/>
          <p:cNvGrpSpPr/>
          <p:nvPr/>
        </p:nvGrpSpPr>
        <p:grpSpPr>
          <a:xfrm>
            <a:off x="859366" y="2008644"/>
            <a:ext cx="11099801" cy="7289801"/>
            <a:chOff x="0" y="0"/>
            <a:chExt cx="11099800" cy="7289800"/>
          </a:xfrm>
        </p:grpSpPr>
        <p:pic>
          <p:nvPicPr>
            <p:cNvPr id="171" name="1_Login.png" descr="1_Login.png"/>
            <p:cNvPicPr>
              <a:picLocks noChangeAspect="1"/>
            </p:cNvPicPr>
            <p:nvPr/>
          </p:nvPicPr>
          <p:blipFill>
            <a:blip r:embed="rId2"/>
            <a:srcRect l="164" r="164"/>
            <a:stretch>
              <a:fillRect/>
            </a:stretch>
          </p:blipFill>
          <p:spPr>
            <a:xfrm>
              <a:off x="0" y="0"/>
              <a:ext cx="11099800" cy="6751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2" name="Scrivi per inserire una didascalia."/>
            <p:cNvSpPr/>
            <p:nvPr/>
          </p:nvSpPr>
          <p:spPr>
            <a:xfrm>
              <a:off x="0" y="6827267"/>
              <a:ext cx="11099800" cy="462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r>
                <a:t>Scrivi per inserire una didascalia.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1" animBg="1" advAuto="0"/>
      <p:bldP spid="173" grpId="2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Domande Testing:"/>
          <p:cNvSpPr txBox="1"/>
          <p:nvPr/>
        </p:nvSpPr>
        <p:spPr>
          <a:xfrm>
            <a:off x="818298" y="988888"/>
            <a:ext cx="10263940" cy="78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Domande Testing:</a:t>
            </a:r>
          </a:p>
        </p:txBody>
      </p:sp>
      <p:graphicFrame>
        <p:nvGraphicFramePr>
          <p:cNvPr id="176" name="Tabella"/>
          <p:cNvGraphicFramePr/>
          <p:nvPr/>
        </p:nvGraphicFramePr>
        <p:xfrm>
          <a:off x="884766" y="2269066"/>
          <a:ext cx="9326428" cy="5821684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331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1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1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1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9244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Qual è la sua valutazione del sito nel suo complesso?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244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Ha trovato quello che cercava?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244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Utilizzerà questo sito in futuro?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244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Ha trovato l’interfaccia semplice da utilizzare?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244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Ha trovato incoerenze tra le varie funzionalità del sistema?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244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Ha aggiunto informazioni anche lei nel sito per aiutare altri utenti?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244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Quanto è semplice l’usabilità di questo sito?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9244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Lo consiglieresti?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9244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Quanto utilizzi questo sito?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9244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Utilizzi questo sito per contattare i docenti?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9244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Cosa cambieresti del sito?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1" animBg="1" advAuto="0"/>
      <p:bldP spid="176" grpId="2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lcuni Risultati Testing:"/>
          <p:cNvSpPr txBox="1"/>
          <p:nvPr/>
        </p:nvSpPr>
        <p:spPr>
          <a:xfrm>
            <a:off x="818298" y="988888"/>
            <a:ext cx="10263940" cy="78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Alcuni Risultati Testing:</a:t>
            </a:r>
          </a:p>
        </p:txBody>
      </p:sp>
      <p:pic>
        <p:nvPicPr>
          <p:cNvPr id="179" name="sconosciuto.png" descr="sconosciut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1" y="2014841"/>
            <a:ext cx="12544858" cy="6506744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Testo"/>
          <p:cNvSpPr txBox="1"/>
          <p:nvPr/>
        </p:nvSpPr>
        <p:spPr>
          <a:xfrm>
            <a:off x="-17966267" y="-7651751"/>
            <a:ext cx="127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2800"/>
              </a:lnSpc>
              <a:defRPr sz="1200" b="0"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sp>
        <p:nvSpPr>
          <p:cNvPr id="181" name="Testo"/>
          <p:cNvSpPr txBox="1"/>
          <p:nvPr/>
        </p:nvSpPr>
        <p:spPr>
          <a:xfrm>
            <a:off x="-14596534" y="-8015234"/>
            <a:ext cx="127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2800"/>
              </a:lnSpc>
              <a:defRPr sz="1200" b="0"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sp>
        <p:nvSpPr>
          <p:cNvPr id="182" name="Testo"/>
          <p:cNvSpPr txBox="1"/>
          <p:nvPr/>
        </p:nvSpPr>
        <p:spPr>
          <a:xfrm>
            <a:off x="-17238134" y="-2514601"/>
            <a:ext cx="127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2800"/>
              </a:lnSpc>
              <a:defRPr sz="1200" b="0"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pic>
        <p:nvPicPr>
          <p:cNvPr id="183" name="sconosciuto.png" descr="sconosciut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27" y="2007481"/>
            <a:ext cx="12545146" cy="5785909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Testo"/>
          <p:cNvSpPr txBox="1"/>
          <p:nvPr/>
        </p:nvSpPr>
        <p:spPr>
          <a:xfrm>
            <a:off x="-13692399" y="-7525264"/>
            <a:ext cx="127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2800"/>
              </a:lnSpc>
              <a:defRPr sz="1200" b="0"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pic>
        <p:nvPicPr>
          <p:cNvPr id="185" name="sconosciuto.png" descr="sconosciut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25" y="2023026"/>
            <a:ext cx="12375244" cy="5707548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Testo"/>
          <p:cNvSpPr txBox="1"/>
          <p:nvPr/>
        </p:nvSpPr>
        <p:spPr>
          <a:xfrm>
            <a:off x="-13682134" y="-3412067"/>
            <a:ext cx="127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2800"/>
              </a:lnSpc>
              <a:defRPr sz="1200" b="0"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pic>
        <p:nvPicPr>
          <p:cNvPr id="187" name="sconosciuto.png" descr="sconosciut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09" y="2050241"/>
            <a:ext cx="12359720" cy="57003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sconosciuto.png" descr="sconosciut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851" y="2281800"/>
            <a:ext cx="12095683" cy="6273767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Testo"/>
          <p:cNvSpPr txBox="1"/>
          <p:nvPr/>
        </p:nvSpPr>
        <p:spPr>
          <a:xfrm>
            <a:off x="-13953067" y="-5427134"/>
            <a:ext cx="127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2800"/>
              </a:lnSpc>
              <a:defRPr sz="1200" b="0"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6" dur="1000" fill="hold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6" dur="1000" fill="hold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6" dur="1000" fill="hold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6" dur="1000" fill="hold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xit" presetSubtype="32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xit" presetSubtype="32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1" animBg="1" advAuto="0"/>
      <p:bldP spid="179" grpId="2" animBg="1" advAuto="0"/>
      <p:bldP spid="179" grpId="3" animBg="1" advAuto="0"/>
      <p:bldP spid="183" grpId="4" animBg="1" advAuto="0"/>
      <p:bldP spid="183" grpId="5" animBg="1" advAuto="0"/>
      <p:bldP spid="185" grpId="6" animBg="1" advAuto="0"/>
      <p:bldP spid="185" grpId="7" animBg="1" advAuto="0"/>
      <p:bldP spid="187" grpId="8" animBg="1" advAuto="0"/>
      <p:bldP spid="187" grpId="9" animBg="1" advAuto="0"/>
      <p:bldP spid="188" grpId="11" animBg="1" advAuto="0"/>
      <p:bldP spid="188" grpId="13" animBg="1" advAuto="0"/>
      <p:bldP spid="189" grpId="10" animBg="1" advAuto="0"/>
      <p:bldP spid="189" grpId="1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Descrizione del problema:"/>
          <p:cNvSpPr txBox="1"/>
          <p:nvPr/>
        </p:nvSpPr>
        <p:spPr>
          <a:xfrm>
            <a:off x="818298" y="988888"/>
            <a:ext cx="7425930" cy="78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Descrizione del problema:</a:t>
            </a:r>
          </a:p>
        </p:txBody>
      </p:sp>
      <p:sp>
        <p:nvSpPr>
          <p:cNvPr id="126" name="UNISA è un ateneo che accoglie numerosi studenti, abbracciando una moltitudine di facoltà. Non sempre l’interazione è facile, non essendoci uno strumento che consente agli studenti di socializzare ed entrare in un ambiente di condivisione.…"/>
          <p:cNvSpPr txBox="1"/>
          <p:nvPr/>
        </p:nvSpPr>
        <p:spPr>
          <a:xfrm>
            <a:off x="826619" y="2489562"/>
            <a:ext cx="10931259" cy="642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6000"/>
              </a:lnSpc>
              <a:spcBef>
                <a:spcPts val="1200"/>
              </a:spcBef>
              <a:defRPr sz="3500" b="0">
                <a:latin typeface="Times"/>
                <a:ea typeface="Times"/>
                <a:cs typeface="Times"/>
                <a:sym typeface="Times"/>
              </a:defRPr>
            </a:pPr>
            <a:r>
              <a:t>UNISA è un ateneo che accoglie numerosi studenti, abbracciando una moltitudine di facoltà. Non sempre l’interazione è facile, non essendoci uno strumento che consente agli studenti di socializzare ed entrare in un ambiente di condivisione. </a:t>
            </a:r>
          </a:p>
          <a:p>
            <a:pPr algn="l" defTabSz="457200">
              <a:lnSpc>
                <a:spcPts val="6000"/>
              </a:lnSpc>
              <a:spcBef>
                <a:spcPts val="1200"/>
              </a:spcBef>
              <a:defRPr sz="3500" b="0">
                <a:latin typeface="Times"/>
                <a:ea typeface="Times"/>
                <a:cs typeface="Times"/>
                <a:sym typeface="Times"/>
              </a:defRPr>
            </a:pPr>
            <a:r>
              <a:t>Spesso gli studenti non riescono ad accedere alle specifiche informazioni dell’ateneo o semplicemente non trovano facile orientarsi sulle varie piattaforme istituzionali messe a disposizione. </a:t>
            </a:r>
          </a:p>
          <a:p>
            <a:pPr algn="l" defTabSz="457200">
              <a:lnSpc>
                <a:spcPts val="6000"/>
              </a:lnSpc>
              <a:spcBef>
                <a:spcPts val="1200"/>
              </a:spcBef>
              <a:defRPr sz="3500" b="0"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1" animBg="1" advAuto="0"/>
      <p:bldP spid="126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oluzione proposta:"/>
          <p:cNvSpPr txBox="1"/>
          <p:nvPr/>
        </p:nvSpPr>
        <p:spPr>
          <a:xfrm>
            <a:off x="818298" y="988888"/>
            <a:ext cx="7425930" cy="78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Soluzione proposta:</a:t>
            </a:r>
          </a:p>
        </p:txBody>
      </p:sp>
      <p:sp>
        <p:nvSpPr>
          <p:cNvPr id="129" name="L’idea è quella di sviluppare un sistema informatico che cerchi di venire incontro alle esigenze di ogni singolo utente -che sia studente, professore o persona interessata all’università-, come un social network, dove la comunicazione può avvenire in modo semplice ed intuitivo ed ognuno può trovare le risposte ai propri dubbi."/>
          <p:cNvSpPr txBox="1"/>
          <p:nvPr/>
        </p:nvSpPr>
        <p:spPr>
          <a:xfrm>
            <a:off x="845724" y="2792722"/>
            <a:ext cx="10931259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6000"/>
              </a:lnSpc>
              <a:spcBef>
                <a:spcPts val="1200"/>
              </a:spcBef>
              <a:defRPr sz="3500" b="0">
                <a:latin typeface="Times"/>
                <a:ea typeface="Times"/>
                <a:cs typeface="Times"/>
                <a:sym typeface="Times"/>
              </a:defRPr>
            </a:pPr>
            <a:r>
              <a:t>L’idea è quella di sviluppare un sistema informatico che cerchi di venire incontro alle esigenze di ogni singolo utente -che sia studente, professore o persona interessata all’università-, come un social network, dove la comunicazione può avvenire in modo semplice ed intuitivo ed ognuno può trovare le risposte ai propri dubbi. </a:t>
            </a:r>
          </a:p>
          <a:p>
            <a:pPr algn="l" defTabSz="457200">
              <a:lnSpc>
                <a:spcPts val="6000"/>
              </a:lnSpc>
              <a:spcBef>
                <a:spcPts val="1200"/>
              </a:spcBef>
              <a:defRPr sz="3500" b="0"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1" animBg="1" advAuto="0"/>
      <p:bldP spid="129" grpId="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viluppo personaggi e degli obiettivi:"/>
          <p:cNvSpPr txBox="1"/>
          <p:nvPr/>
        </p:nvSpPr>
        <p:spPr>
          <a:xfrm>
            <a:off x="818298" y="988888"/>
            <a:ext cx="10263940" cy="78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Sviluppo personaggi e degli obiettivi:</a:t>
            </a:r>
          </a:p>
        </p:txBody>
      </p:sp>
      <p:sp>
        <p:nvSpPr>
          <p:cNvPr id="132" name="Dopo aver individuato il problema, abbiamo stilato un elenco di domande da sottoporre ad un campione di utenti.…"/>
          <p:cNvSpPr txBox="1"/>
          <p:nvPr/>
        </p:nvSpPr>
        <p:spPr>
          <a:xfrm>
            <a:off x="845724" y="3859522"/>
            <a:ext cx="10931259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6000"/>
              </a:lnSpc>
              <a:spcBef>
                <a:spcPts val="1200"/>
              </a:spcBef>
              <a:defRPr sz="3500" b="0">
                <a:latin typeface="Times"/>
                <a:ea typeface="Times"/>
                <a:cs typeface="Times"/>
                <a:sym typeface="Times"/>
              </a:defRPr>
            </a:pPr>
            <a:r>
              <a:t>Dopo aver individuato il problema, abbiamo stilato un elenco di domande da sottoporre ad un campione di utenti.</a:t>
            </a:r>
          </a:p>
          <a:p>
            <a:pPr algn="l" defTabSz="457200">
              <a:lnSpc>
                <a:spcPts val="6000"/>
              </a:lnSpc>
              <a:spcBef>
                <a:spcPts val="1200"/>
              </a:spcBef>
              <a:defRPr sz="3500" b="0">
                <a:latin typeface="Times"/>
                <a:ea typeface="Times"/>
                <a:cs typeface="Times"/>
                <a:sym typeface="Times"/>
              </a:defRPr>
            </a:pPr>
            <a:r>
              <a:t>Le risposte ci hanno consentito di individuare le </a:t>
            </a:r>
            <a:r>
              <a:rPr i="1"/>
              <a:t>personas.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1" animBg="1" advAuto="0"/>
      <p:bldP spid="132" grpId="2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Questionario:"/>
          <p:cNvSpPr txBox="1"/>
          <p:nvPr/>
        </p:nvSpPr>
        <p:spPr>
          <a:xfrm>
            <a:off x="818298" y="988888"/>
            <a:ext cx="7425930" cy="78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Questionario:</a:t>
            </a:r>
          </a:p>
        </p:txBody>
      </p:sp>
      <p:graphicFrame>
        <p:nvGraphicFramePr>
          <p:cNvPr id="135" name="Tabella"/>
          <p:cNvGraphicFramePr/>
          <p:nvPr/>
        </p:nvGraphicFramePr>
        <p:xfrm>
          <a:off x="922975" y="1957847"/>
          <a:ext cx="4648640" cy="7267455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162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2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7495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Sei uomo o donna?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495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Quanti anni hai?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7495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Sei italiano o straniero?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7495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Sei a tuo agio con la tecnologia?
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7495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Sai usare un social network?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7495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Se si, è uno strumento che utilizzi con che frequenza?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7495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Hai uno smartphone?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7495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Quanto sei informato riguardo le attività dell’ateneo?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7495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Sei interessato a ricevere notifiche su quello che succede nell’ateneo?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6" name="Tabella"/>
          <p:cNvGraphicFramePr/>
          <p:nvPr/>
        </p:nvGraphicFramePr>
        <p:xfrm>
          <a:off x="6093602" y="1957847"/>
          <a:ext cx="6527480" cy="7267455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631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7495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Cosa dovrebbe fare questo social network secondo te?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495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Utilizzi i canali social dell’ateneo?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7495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Sei iscritto a qualche gruppo dell’ateneo?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7495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Visiti il sito dell’ateneo?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7495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Hai sempre trovato le informazioni che cercavi?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7495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C’è qualche altro modo in cui trovi le informazioni che cerchi? Se si quali?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7495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La ricerca è stata semplice, o hai riscontrato dei problemi?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7495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Se non sei uno studente universitario, in che modo hai avuto rapporti con l’università?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7495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Hai utilizzato solo i canali ufficiali, o ti sei rivolto anche a persone che non lavorano all’università?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7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7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1" animBg="1" advAuto="0"/>
      <p:bldP spid="135" grpId="2" animBg="1" advAuto="0"/>
      <p:bldP spid="136" grpId="3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Uno dei personaggi:"/>
          <p:cNvSpPr txBox="1"/>
          <p:nvPr/>
        </p:nvSpPr>
        <p:spPr>
          <a:xfrm>
            <a:off x="413010" y="319324"/>
            <a:ext cx="2430851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 sz="3200" dirty="0"/>
              <a:t>Uno </a:t>
            </a:r>
            <a:r>
              <a:rPr sz="3200" dirty="0" err="1"/>
              <a:t>dei</a:t>
            </a:r>
            <a:r>
              <a:rPr sz="3200" dirty="0"/>
              <a:t> </a:t>
            </a:r>
            <a:r>
              <a:rPr sz="3200" dirty="0" err="1"/>
              <a:t>personaggi</a:t>
            </a:r>
            <a:r>
              <a:rPr sz="3200" dirty="0"/>
              <a:t>:</a:t>
            </a:r>
          </a:p>
        </p:txBody>
      </p:sp>
      <p:pic>
        <p:nvPicPr>
          <p:cNvPr id="139" name="laura.jpeg" descr="laur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77" y="4415302"/>
            <a:ext cx="2010784" cy="1886953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Laura, una studentessa universitaria di 22 anni iscritta alla facoltà di Lingue Straniere.…"/>
          <p:cNvSpPr txBox="1"/>
          <p:nvPr/>
        </p:nvSpPr>
        <p:spPr>
          <a:xfrm>
            <a:off x="3073617" y="-23001"/>
            <a:ext cx="8908032" cy="11374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4000"/>
              </a:lnSpc>
              <a:spcBef>
                <a:spcPts val="1200"/>
              </a:spcBef>
              <a:defRPr sz="2133" b="0"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Laura, una </a:t>
            </a:r>
            <a:r>
              <a:rPr dirty="0" err="1"/>
              <a:t>studentessa</a:t>
            </a:r>
            <a:r>
              <a:rPr dirty="0"/>
              <a:t> </a:t>
            </a:r>
            <a:r>
              <a:rPr dirty="0" err="1"/>
              <a:t>universitaria</a:t>
            </a:r>
            <a:r>
              <a:rPr dirty="0"/>
              <a:t> di 22 </a:t>
            </a:r>
            <a:r>
              <a:rPr dirty="0" err="1"/>
              <a:t>anni</a:t>
            </a:r>
            <a:r>
              <a:rPr dirty="0"/>
              <a:t> </a:t>
            </a:r>
            <a:r>
              <a:rPr dirty="0" err="1"/>
              <a:t>iscritta</a:t>
            </a:r>
            <a:r>
              <a:rPr dirty="0"/>
              <a:t> </a:t>
            </a:r>
            <a:r>
              <a:rPr dirty="0" err="1"/>
              <a:t>alla</a:t>
            </a:r>
            <a:r>
              <a:rPr dirty="0"/>
              <a:t> </a:t>
            </a:r>
            <a:r>
              <a:rPr dirty="0" err="1"/>
              <a:t>facoltà</a:t>
            </a:r>
            <a:r>
              <a:rPr dirty="0"/>
              <a:t> di Lingue </a:t>
            </a:r>
            <a:r>
              <a:rPr dirty="0" err="1"/>
              <a:t>Straniere</a:t>
            </a:r>
            <a:r>
              <a:rPr dirty="0"/>
              <a:t>. </a:t>
            </a:r>
          </a:p>
          <a:p>
            <a:pPr algn="l" defTabSz="457200">
              <a:lnSpc>
                <a:spcPts val="4000"/>
              </a:lnSpc>
              <a:spcBef>
                <a:spcPts val="1200"/>
              </a:spcBef>
              <a:defRPr sz="2133" b="0"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Per </a:t>
            </a:r>
            <a:r>
              <a:rPr dirty="0" err="1"/>
              <a:t>permettersi</a:t>
            </a:r>
            <a:r>
              <a:rPr dirty="0"/>
              <a:t> </a:t>
            </a:r>
            <a:r>
              <a:rPr dirty="0" err="1"/>
              <a:t>gli</a:t>
            </a:r>
            <a:r>
              <a:rPr dirty="0"/>
              <a:t> </a:t>
            </a:r>
            <a:r>
              <a:rPr dirty="0" err="1"/>
              <a:t>studi</a:t>
            </a:r>
            <a:r>
              <a:rPr dirty="0"/>
              <a:t> </a:t>
            </a:r>
            <a:r>
              <a:rPr dirty="0" err="1"/>
              <a:t>universitari</a:t>
            </a:r>
            <a:r>
              <a:rPr dirty="0"/>
              <a:t> </a:t>
            </a:r>
            <a:r>
              <a:rPr dirty="0" err="1"/>
              <a:t>offre</a:t>
            </a:r>
            <a:r>
              <a:rPr dirty="0"/>
              <a:t> </a:t>
            </a:r>
            <a:r>
              <a:rPr dirty="0" err="1"/>
              <a:t>ripetizioni</a:t>
            </a:r>
            <a:r>
              <a:rPr dirty="0"/>
              <a:t> e </a:t>
            </a:r>
            <a:r>
              <a:rPr dirty="0" err="1"/>
              <a:t>aiuto</a:t>
            </a:r>
            <a:r>
              <a:rPr dirty="0"/>
              <a:t> </a:t>
            </a:r>
            <a:r>
              <a:rPr dirty="0" err="1"/>
              <a:t>compiti</a:t>
            </a:r>
            <a:r>
              <a:rPr dirty="0"/>
              <a:t> di Inglese, </a:t>
            </a:r>
            <a:r>
              <a:rPr dirty="0" err="1"/>
              <a:t>tedesco</a:t>
            </a:r>
            <a:r>
              <a:rPr dirty="0"/>
              <a:t> e </a:t>
            </a:r>
            <a:r>
              <a:rPr dirty="0" err="1"/>
              <a:t>storia</a:t>
            </a:r>
            <a:r>
              <a:rPr dirty="0"/>
              <a:t> per </a:t>
            </a:r>
            <a:r>
              <a:rPr dirty="0" err="1"/>
              <a:t>elementari</a:t>
            </a:r>
            <a:r>
              <a:rPr dirty="0"/>
              <a:t>, </a:t>
            </a:r>
            <a:r>
              <a:rPr dirty="0" err="1"/>
              <a:t>medie</a:t>
            </a:r>
            <a:r>
              <a:rPr dirty="0"/>
              <a:t> e </a:t>
            </a:r>
            <a:r>
              <a:rPr dirty="0" err="1"/>
              <a:t>superiori</a:t>
            </a:r>
            <a:r>
              <a:rPr dirty="0"/>
              <a:t>. </a:t>
            </a:r>
          </a:p>
          <a:p>
            <a:pPr algn="l" defTabSz="457200">
              <a:lnSpc>
                <a:spcPts val="4000"/>
              </a:lnSpc>
              <a:spcBef>
                <a:spcPts val="1200"/>
              </a:spcBef>
              <a:defRPr sz="2133" b="0">
                <a:latin typeface="Times"/>
                <a:ea typeface="Times"/>
                <a:cs typeface="Times"/>
                <a:sym typeface="Times"/>
              </a:defRPr>
            </a:pPr>
            <a:r>
              <a:rPr lang="it-IT"/>
              <a:t>Le</a:t>
            </a:r>
            <a:r>
              <a:t> </a:t>
            </a:r>
            <a:r>
              <a:rPr dirty="0" err="1"/>
              <a:t>piace</a:t>
            </a:r>
            <a:r>
              <a:rPr dirty="0"/>
              <a:t> </a:t>
            </a:r>
            <a:r>
              <a:rPr dirty="0" err="1"/>
              <a:t>trasmettere</a:t>
            </a:r>
            <a:r>
              <a:rPr dirty="0"/>
              <a:t> la </a:t>
            </a:r>
            <a:r>
              <a:rPr dirty="0" err="1"/>
              <a:t>passione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ha per </a:t>
            </a:r>
            <a:r>
              <a:rPr dirty="0" err="1"/>
              <a:t>questa</a:t>
            </a:r>
            <a:r>
              <a:rPr dirty="0"/>
              <a:t> lingua a chi la </a:t>
            </a:r>
            <a:r>
              <a:rPr dirty="0" err="1"/>
              <a:t>insegna</a:t>
            </a:r>
            <a:r>
              <a:rPr dirty="0"/>
              <a:t>, di modo </a:t>
            </a:r>
            <a:r>
              <a:rPr dirty="0" err="1"/>
              <a:t>che</a:t>
            </a:r>
            <a:r>
              <a:rPr dirty="0"/>
              <a:t> non </a:t>
            </a:r>
            <a:r>
              <a:rPr dirty="0" err="1"/>
              <a:t>risulti</a:t>
            </a:r>
            <a:r>
              <a:rPr dirty="0"/>
              <a:t> pesante e </a:t>
            </a:r>
            <a:r>
              <a:rPr dirty="0" err="1"/>
              <a:t>noiosa</a:t>
            </a:r>
            <a:r>
              <a:rPr dirty="0"/>
              <a:t>. </a:t>
            </a:r>
          </a:p>
          <a:p>
            <a:pPr algn="l" defTabSz="457200">
              <a:lnSpc>
                <a:spcPts val="4000"/>
              </a:lnSpc>
              <a:spcBef>
                <a:spcPts val="1200"/>
              </a:spcBef>
              <a:defRPr sz="2133" b="0"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Laura </a:t>
            </a:r>
            <a:r>
              <a:rPr dirty="0" err="1"/>
              <a:t>si</a:t>
            </a:r>
            <a:r>
              <a:rPr dirty="0"/>
              <a:t> è </a:t>
            </a:r>
            <a:r>
              <a:rPr dirty="0" err="1"/>
              <a:t>diplomata</a:t>
            </a:r>
            <a:r>
              <a:rPr dirty="0"/>
              <a:t> al </a:t>
            </a:r>
            <a:r>
              <a:rPr dirty="0" err="1"/>
              <a:t>liceo</a:t>
            </a:r>
            <a:r>
              <a:rPr dirty="0"/>
              <a:t> </a:t>
            </a:r>
            <a:r>
              <a:rPr dirty="0" err="1"/>
              <a:t>linguistico</a:t>
            </a:r>
            <a:r>
              <a:rPr dirty="0"/>
              <a:t>, e </a:t>
            </a:r>
            <a:r>
              <a:rPr dirty="0" err="1"/>
              <a:t>oltre</a:t>
            </a:r>
            <a:r>
              <a:rPr dirty="0"/>
              <a:t> ad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iscritta</a:t>
            </a:r>
            <a:r>
              <a:rPr dirty="0"/>
              <a:t> </a:t>
            </a:r>
            <a:r>
              <a:rPr dirty="0" err="1"/>
              <a:t>alla</a:t>
            </a:r>
            <a:r>
              <a:rPr dirty="0"/>
              <a:t> </a:t>
            </a:r>
            <a:r>
              <a:rPr dirty="0" err="1"/>
              <a:t>facoltà</a:t>
            </a:r>
            <a:r>
              <a:rPr dirty="0"/>
              <a:t> di Lingue </a:t>
            </a:r>
            <a:r>
              <a:rPr dirty="0" err="1"/>
              <a:t>Straniere</a:t>
            </a:r>
            <a:r>
              <a:rPr dirty="0"/>
              <a:t> a Salerno, ha </a:t>
            </a:r>
            <a:r>
              <a:rPr dirty="0" err="1"/>
              <a:t>vissuto</a:t>
            </a:r>
            <a:r>
              <a:rPr dirty="0"/>
              <a:t> e </a:t>
            </a:r>
            <a:r>
              <a:rPr dirty="0" err="1"/>
              <a:t>lavorato</a:t>
            </a:r>
            <a:r>
              <a:rPr dirty="0"/>
              <a:t> in </a:t>
            </a:r>
            <a:r>
              <a:rPr dirty="0" err="1"/>
              <a:t>Inghilterra</a:t>
            </a:r>
            <a:r>
              <a:rPr dirty="0"/>
              <a:t> per 8 </a:t>
            </a:r>
            <a:r>
              <a:rPr dirty="0" err="1"/>
              <a:t>mesi</a:t>
            </a:r>
            <a:r>
              <a:rPr dirty="0"/>
              <a:t> </a:t>
            </a:r>
            <a:r>
              <a:rPr dirty="0" err="1"/>
              <a:t>entrando</a:t>
            </a:r>
            <a:r>
              <a:rPr dirty="0"/>
              <a:t> in </a:t>
            </a:r>
            <a:r>
              <a:rPr dirty="0" err="1"/>
              <a:t>contatto</a:t>
            </a:r>
            <a:r>
              <a:rPr dirty="0"/>
              <a:t> con la </a:t>
            </a:r>
            <a:r>
              <a:rPr dirty="0" err="1"/>
              <a:t>realtà</a:t>
            </a:r>
            <a:r>
              <a:rPr dirty="0"/>
              <a:t> </a:t>
            </a:r>
            <a:r>
              <a:rPr dirty="0" err="1"/>
              <a:t>quotidiana</a:t>
            </a:r>
            <a:r>
              <a:rPr dirty="0"/>
              <a:t> inglese. </a:t>
            </a:r>
          </a:p>
          <a:p>
            <a:pPr algn="l" defTabSz="457200">
              <a:lnSpc>
                <a:spcPts val="4000"/>
              </a:lnSpc>
              <a:spcBef>
                <a:spcPts val="1200"/>
              </a:spcBef>
              <a:defRPr sz="2133" b="0"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È una </a:t>
            </a:r>
            <a:r>
              <a:rPr dirty="0" err="1"/>
              <a:t>ragazza</a:t>
            </a:r>
            <a:r>
              <a:rPr dirty="0"/>
              <a:t> con </a:t>
            </a:r>
            <a:r>
              <a:rPr dirty="0" err="1"/>
              <a:t>molti</a:t>
            </a:r>
            <a:r>
              <a:rPr dirty="0"/>
              <a:t> hobby uno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quali</a:t>
            </a:r>
            <a:r>
              <a:rPr dirty="0"/>
              <a:t> è </a:t>
            </a:r>
            <a:r>
              <a:rPr dirty="0" err="1"/>
              <a:t>il</a:t>
            </a:r>
            <a:r>
              <a:rPr dirty="0"/>
              <a:t> nail bar; le </a:t>
            </a:r>
            <a:r>
              <a:rPr dirty="0" err="1"/>
              <a:t>piace</a:t>
            </a:r>
            <a:r>
              <a:rPr dirty="0"/>
              <a:t> </a:t>
            </a:r>
            <a:r>
              <a:rPr dirty="0" err="1"/>
              <a:t>creare</a:t>
            </a:r>
            <a:r>
              <a:rPr dirty="0"/>
              <a:t> </a:t>
            </a:r>
            <a:r>
              <a:rPr dirty="0" err="1"/>
              <a:t>ogni</a:t>
            </a:r>
            <a:r>
              <a:rPr dirty="0"/>
              <a:t> </a:t>
            </a:r>
            <a:r>
              <a:rPr dirty="0" err="1"/>
              <a:t>volta</a:t>
            </a:r>
            <a:r>
              <a:rPr dirty="0"/>
              <a:t> </a:t>
            </a:r>
            <a:r>
              <a:rPr dirty="0" err="1"/>
              <a:t>qualcosa</a:t>
            </a:r>
            <a:r>
              <a:rPr dirty="0"/>
              <a:t> di </a:t>
            </a:r>
            <a:r>
              <a:rPr dirty="0" err="1"/>
              <a:t>unico</a:t>
            </a:r>
            <a:r>
              <a:rPr dirty="0"/>
              <a:t> e </a:t>
            </a:r>
            <a:r>
              <a:rPr dirty="0" err="1"/>
              <a:t>spettacolare</a:t>
            </a:r>
            <a:r>
              <a:rPr dirty="0"/>
              <a:t> ma </a:t>
            </a:r>
            <a:r>
              <a:rPr dirty="0" err="1"/>
              <a:t>allo</a:t>
            </a:r>
            <a:r>
              <a:rPr dirty="0"/>
              <a:t> </a:t>
            </a:r>
            <a:r>
              <a:rPr dirty="0" err="1"/>
              <a:t>stesso</a:t>
            </a:r>
            <a:r>
              <a:rPr dirty="0"/>
              <a:t> tempo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racchiuda</a:t>
            </a:r>
            <a:r>
              <a:rPr dirty="0"/>
              <a:t> la </a:t>
            </a:r>
            <a:r>
              <a:rPr dirty="0" err="1"/>
              <a:t>sua</a:t>
            </a:r>
            <a:r>
              <a:rPr dirty="0"/>
              <a:t> </a:t>
            </a:r>
            <a:r>
              <a:rPr dirty="0" err="1"/>
              <a:t>semplicità</a:t>
            </a:r>
            <a:r>
              <a:rPr dirty="0"/>
              <a:t> ed </a:t>
            </a:r>
            <a:r>
              <a:rPr dirty="0" err="1"/>
              <a:t>eleganza</a:t>
            </a:r>
            <a:r>
              <a:rPr dirty="0"/>
              <a:t>. </a:t>
            </a:r>
          </a:p>
          <a:p>
            <a:pPr algn="l" defTabSz="457200">
              <a:lnSpc>
                <a:spcPts val="4000"/>
              </a:lnSpc>
              <a:spcBef>
                <a:spcPts val="1200"/>
              </a:spcBef>
              <a:defRPr sz="2133" b="0"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È molto </a:t>
            </a:r>
            <a:r>
              <a:rPr dirty="0" err="1"/>
              <a:t>sportiva</a:t>
            </a:r>
            <a:r>
              <a:rPr dirty="0"/>
              <a:t> e non </a:t>
            </a:r>
            <a:r>
              <a:rPr dirty="0" err="1"/>
              <a:t>riesce</a:t>
            </a:r>
            <a:r>
              <a:rPr dirty="0"/>
              <a:t> </a:t>
            </a:r>
            <a:r>
              <a:rPr dirty="0" err="1"/>
              <a:t>mai</a:t>
            </a:r>
            <a:r>
              <a:rPr dirty="0"/>
              <a:t> a stare </a:t>
            </a:r>
            <a:r>
              <a:rPr dirty="0" err="1"/>
              <a:t>ferma</a:t>
            </a:r>
            <a:r>
              <a:rPr dirty="0"/>
              <a:t>, </a:t>
            </a:r>
            <a:r>
              <a:rPr dirty="0" err="1"/>
              <a:t>adora</a:t>
            </a:r>
            <a:r>
              <a:rPr dirty="0"/>
              <a:t> le </a:t>
            </a:r>
            <a:r>
              <a:rPr dirty="0" err="1"/>
              <a:t>sfide</a:t>
            </a:r>
            <a:r>
              <a:rPr dirty="0"/>
              <a:t> </a:t>
            </a:r>
            <a:r>
              <a:rPr dirty="0" err="1"/>
              <a:t>perché</a:t>
            </a:r>
            <a:r>
              <a:rPr dirty="0"/>
              <a:t> </a:t>
            </a:r>
            <a:r>
              <a:rPr dirty="0" err="1"/>
              <a:t>l’aiutano</a:t>
            </a:r>
            <a:r>
              <a:rPr dirty="0"/>
              <a:t> </a:t>
            </a:r>
            <a:r>
              <a:rPr dirty="0" err="1"/>
              <a:t>sempre</a:t>
            </a:r>
            <a:r>
              <a:rPr dirty="0"/>
              <a:t> a </a:t>
            </a:r>
            <a:r>
              <a:rPr dirty="0" err="1"/>
              <a:t>migliorarsi</a:t>
            </a:r>
            <a:r>
              <a:rPr dirty="0"/>
              <a:t> e dare </a:t>
            </a:r>
            <a:r>
              <a:rPr dirty="0" err="1"/>
              <a:t>il</a:t>
            </a:r>
            <a:r>
              <a:rPr dirty="0"/>
              <a:t> </a:t>
            </a:r>
            <a:r>
              <a:rPr dirty="0" err="1"/>
              <a:t>massimo</a:t>
            </a:r>
            <a:r>
              <a:rPr dirty="0"/>
              <a:t> </a:t>
            </a:r>
            <a:r>
              <a:rPr dirty="0" err="1"/>
              <a:t>nelle</a:t>
            </a:r>
            <a:r>
              <a:rPr dirty="0"/>
              <a:t> </a:t>
            </a:r>
            <a:r>
              <a:rPr dirty="0" err="1"/>
              <a:t>cose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fa. </a:t>
            </a:r>
          </a:p>
          <a:p>
            <a:pPr algn="l" defTabSz="457200">
              <a:lnSpc>
                <a:spcPts val="4000"/>
              </a:lnSpc>
              <a:spcBef>
                <a:spcPts val="1200"/>
              </a:spcBef>
              <a:defRPr sz="2133" b="0"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È molto </a:t>
            </a:r>
            <a:r>
              <a:rPr dirty="0" err="1"/>
              <a:t>pratica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social e </a:t>
            </a:r>
            <a:r>
              <a:rPr dirty="0" err="1"/>
              <a:t>delle</a:t>
            </a:r>
            <a:r>
              <a:rPr dirty="0"/>
              <a:t> </a:t>
            </a:r>
            <a:r>
              <a:rPr dirty="0" err="1"/>
              <a:t>piattaforme</a:t>
            </a:r>
            <a:r>
              <a:rPr dirty="0"/>
              <a:t> di </a:t>
            </a:r>
            <a:r>
              <a:rPr dirty="0" err="1"/>
              <a:t>condivisione</a:t>
            </a:r>
            <a:r>
              <a:rPr dirty="0"/>
              <a:t> di </a:t>
            </a:r>
            <a:r>
              <a:rPr dirty="0" err="1"/>
              <a:t>pensieri</a:t>
            </a:r>
            <a:r>
              <a:rPr dirty="0"/>
              <a:t> ed </a:t>
            </a:r>
            <a:r>
              <a:rPr dirty="0" err="1"/>
              <a:t>idee</a:t>
            </a:r>
            <a:r>
              <a:rPr dirty="0"/>
              <a:t>.</a:t>
            </a:r>
            <a:br>
              <a:rPr dirty="0"/>
            </a:br>
            <a:r>
              <a:rPr dirty="0"/>
              <a:t>È </a:t>
            </a:r>
            <a:r>
              <a:rPr dirty="0" err="1"/>
              <a:t>sempre</a:t>
            </a:r>
            <a:r>
              <a:rPr dirty="0"/>
              <a:t> </a:t>
            </a:r>
            <a:r>
              <a:rPr dirty="0" err="1"/>
              <a:t>attiva</a:t>
            </a:r>
            <a:r>
              <a:rPr dirty="0"/>
              <a:t> per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sempre</a:t>
            </a:r>
            <a:r>
              <a:rPr dirty="0"/>
              <a:t> </a:t>
            </a:r>
            <a:r>
              <a:rPr dirty="0" err="1"/>
              <a:t>informata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eventi</a:t>
            </a:r>
            <a:r>
              <a:rPr dirty="0"/>
              <a:t> e </a:t>
            </a:r>
            <a:r>
              <a:rPr dirty="0" err="1"/>
              <a:t>iniziative</a:t>
            </a:r>
            <a:r>
              <a:rPr dirty="0"/>
              <a:t> </a:t>
            </a:r>
            <a:r>
              <a:rPr dirty="0" err="1"/>
              <a:t>proposte</a:t>
            </a:r>
            <a:r>
              <a:rPr dirty="0"/>
              <a:t> </a:t>
            </a:r>
            <a:r>
              <a:rPr dirty="0" err="1"/>
              <a:t>dall’Università</a:t>
            </a:r>
            <a:r>
              <a:rPr dirty="0"/>
              <a:t>. </a:t>
            </a:r>
          </a:p>
          <a:p>
            <a:pPr algn="l" defTabSz="457200">
              <a:lnSpc>
                <a:spcPts val="4000"/>
              </a:lnSpc>
              <a:spcBef>
                <a:spcPts val="1200"/>
              </a:spcBef>
              <a:defRPr sz="2133" b="0">
                <a:latin typeface="Times"/>
                <a:ea typeface="Times"/>
                <a:cs typeface="Times"/>
                <a:sym typeface="Times"/>
              </a:defRPr>
            </a:pPr>
            <a:r>
              <a:rPr dirty="0" err="1"/>
              <a:t>Fornisce</a:t>
            </a:r>
            <a:r>
              <a:rPr dirty="0"/>
              <a:t> </a:t>
            </a:r>
            <a:r>
              <a:rPr dirty="0" err="1"/>
              <a:t>aiuto</a:t>
            </a:r>
            <a:r>
              <a:rPr dirty="0"/>
              <a:t> a </a:t>
            </a:r>
            <a:r>
              <a:rPr dirty="0" err="1"/>
              <a:t>studenti</a:t>
            </a:r>
            <a:r>
              <a:rPr dirty="0"/>
              <a:t> </a:t>
            </a:r>
            <a:r>
              <a:rPr dirty="0" err="1"/>
              <a:t>anche</a:t>
            </a:r>
            <a:r>
              <a:rPr dirty="0"/>
              <a:t> </a:t>
            </a:r>
            <a:r>
              <a:rPr dirty="0" err="1"/>
              <a:t>tramite</a:t>
            </a:r>
            <a:r>
              <a:rPr dirty="0"/>
              <a:t> internet, per </a:t>
            </a:r>
            <a:r>
              <a:rPr dirty="0" err="1"/>
              <a:t>esempio</a:t>
            </a:r>
            <a:r>
              <a:rPr dirty="0"/>
              <a:t> via webcam per </a:t>
            </a:r>
            <a:r>
              <a:rPr dirty="0" err="1"/>
              <a:t>lezioni</a:t>
            </a:r>
            <a:r>
              <a:rPr dirty="0"/>
              <a:t> private </a:t>
            </a:r>
            <a:r>
              <a:rPr dirty="0" err="1"/>
              <a:t>nel</a:t>
            </a:r>
            <a:r>
              <a:rPr dirty="0"/>
              <a:t> </a:t>
            </a:r>
            <a:r>
              <a:rPr dirty="0" err="1"/>
              <a:t>momento</a:t>
            </a:r>
            <a:r>
              <a:rPr dirty="0"/>
              <a:t> in cui lo </a:t>
            </a:r>
            <a:r>
              <a:rPr dirty="0" err="1"/>
              <a:t>studente</a:t>
            </a:r>
            <a:r>
              <a:rPr dirty="0"/>
              <a:t> </a:t>
            </a:r>
            <a:r>
              <a:rPr dirty="0" err="1"/>
              <a:t>risulta</a:t>
            </a:r>
            <a:r>
              <a:rPr dirty="0"/>
              <a:t> </a:t>
            </a:r>
            <a:r>
              <a:rPr dirty="0" err="1"/>
              <a:t>troppo</a:t>
            </a:r>
            <a:r>
              <a:rPr dirty="0"/>
              <a:t> </a:t>
            </a:r>
            <a:r>
              <a:rPr dirty="0" err="1"/>
              <a:t>lontano</a:t>
            </a:r>
            <a:r>
              <a:rPr dirty="0"/>
              <a:t> per </a:t>
            </a:r>
            <a:r>
              <a:rPr dirty="0" err="1"/>
              <a:t>incontrarlo</a:t>
            </a:r>
            <a:r>
              <a:rPr dirty="0"/>
              <a:t>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1" animBg="1" advAuto="0"/>
      <p:bldP spid="139" grpId="2" animBg="1" advAuto="0"/>
      <p:bldP spid="140" grpId="3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Tabella"/>
          <p:cNvGraphicFramePr/>
          <p:nvPr/>
        </p:nvGraphicFramePr>
        <p:xfrm>
          <a:off x="748594" y="1957846"/>
          <a:ext cx="11507608" cy="680185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876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6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69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5762">
                <a:tc gridSpan="4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Helvetica Neue"/>
                        </a:rPr>
                        <a:t>Requisiti e funzionalità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762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Ricerca eventi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762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Ricerca edificio universitario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762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Ricerca materiale didattico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762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Interazione con docenti universitari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5762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Ricerca informazioni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5762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Ricerca orari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5762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Ricerca parcheggi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5762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Ricerca informazioni mensa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3" name="Funzionalità:"/>
          <p:cNvSpPr txBox="1"/>
          <p:nvPr/>
        </p:nvSpPr>
        <p:spPr>
          <a:xfrm>
            <a:off x="818298" y="988888"/>
            <a:ext cx="10263940" cy="78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Funzionalità: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2" animBg="1" advAuto="0"/>
      <p:bldP spid="143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Analisi comparativa:"/>
          <p:cNvSpPr txBox="1"/>
          <p:nvPr/>
        </p:nvSpPr>
        <p:spPr>
          <a:xfrm>
            <a:off x="818298" y="988888"/>
            <a:ext cx="10263940" cy="78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Analisi comparativa:</a:t>
            </a:r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0746C49-F639-4623-8A45-F4ED9FBA5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37" y="2251465"/>
            <a:ext cx="11431726" cy="7232441"/>
          </a:xfrm>
          <a:prstGeom prst="rect">
            <a:avLst/>
          </a:prstGeom>
        </p:spPr>
      </p:pic>
      <p:sp>
        <p:nvSpPr>
          <p:cNvPr id="147" name="barra di ricerca"/>
          <p:cNvSpPr/>
          <p:nvPr/>
        </p:nvSpPr>
        <p:spPr>
          <a:xfrm rot="3329">
            <a:off x="6116471" y="1294848"/>
            <a:ext cx="3081459" cy="955125"/>
          </a:xfrm>
          <a:prstGeom prst="wedgeEllipseCallout">
            <a:avLst>
              <a:gd name="adj1" fmla="val -49613"/>
              <a:gd name="adj2" fmla="val 70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 err="1"/>
              <a:t>barra</a:t>
            </a:r>
            <a:r>
              <a:rPr dirty="0"/>
              <a:t> di </a:t>
            </a:r>
            <a:r>
              <a:rPr dirty="0" err="1"/>
              <a:t>ricerca</a:t>
            </a:r>
            <a:endParaRPr dirty="0"/>
          </a:p>
        </p:txBody>
      </p:sp>
      <p:sp>
        <p:nvSpPr>
          <p:cNvPr id="149" name="creare un post"/>
          <p:cNvSpPr/>
          <p:nvPr/>
        </p:nvSpPr>
        <p:spPr>
          <a:xfrm rot="462869">
            <a:off x="7950618" y="2498943"/>
            <a:ext cx="3081459" cy="955125"/>
          </a:xfrm>
          <a:prstGeom prst="wedgeEllipseCallout">
            <a:avLst>
              <a:gd name="adj1" fmla="val -49613"/>
              <a:gd name="adj2" fmla="val 70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 err="1"/>
              <a:t>creare</a:t>
            </a:r>
            <a:r>
              <a:rPr dirty="0"/>
              <a:t> un post</a:t>
            </a:r>
          </a:p>
        </p:txBody>
      </p:sp>
      <p:sp>
        <p:nvSpPr>
          <p:cNvPr id="148" name="varie sezioni"/>
          <p:cNvSpPr/>
          <p:nvPr/>
        </p:nvSpPr>
        <p:spPr>
          <a:xfrm rot="3329">
            <a:off x="2818648" y="3658060"/>
            <a:ext cx="3081459" cy="955125"/>
          </a:xfrm>
          <a:prstGeom prst="wedgeEllipseCallout">
            <a:avLst>
              <a:gd name="adj1" fmla="val -49613"/>
              <a:gd name="adj2" fmla="val 70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 err="1"/>
              <a:t>varie</a:t>
            </a:r>
            <a:r>
              <a:rPr dirty="0"/>
              <a:t> </a:t>
            </a:r>
            <a:r>
              <a:rPr dirty="0" err="1"/>
              <a:t>sezioni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1" animBg="1" advAuto="0"/>
      <p:bldP spid="147" grpId="3" animBg="1" advAuto="0"/>
      <p:bldP spid="147" grpId="4" animBg="1" advAuto="0"/>
      <p:bldP spid="149" grpId="7" animBg="1" advAuto="0"/>
      <p:bldP spid="149" grpId="8" animBg="1" advAuto="0"/>
      <p:bldP spid="148" grpId="5" animBg="1" advAuto="0"/>
      <p:bldP spid="148" grpId="6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DADE053-5D08-4549-972B-5D8EC9B38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44" y="2048703"/>
            <a:ext cx="11426711" cy="7552497"/>
          </a:xfrm>
          <a:prstGeom prst="rect">
            <a:avLst/>
          </a:prstGeom>
        </p:spPr>
      </p:pic>
      <p:sp>
        <p:nvSpPr>
          <p:cNvPr id="151" name="Analisi comparativa:"/>
          <p:cNvSpPr txBox="1"/>
          <p:nvPr/>
        </p:nvSpPr>
        <p:spPr>
          <a:xfrm>
            <a:off x="818298" y="988888"/>
            <a:ext cx="10263940" cy="78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Analisi comparativa:</a:t>
            </a:r>
          </a:p>
        </p:txBody>
      </p:sp>
      <p:sp>
        <p:nvSpPr>
          <p:cNvPr id="154" name="I post non appartengono alla stessa categoria"/>
          <p:cNvSpPr/>
          <p:nvPr/>
        </p:nvSpPr>
        <p:spPr>
          <a:xfrm>
            <a:off x="4032916" y="4577428"/>
            <a:ext cx="4209454" cy="1829079"/>
          </a:xfrm>
          <a:prstGeom prst="wedgeEllipseCallout">
            <a:avLst>
              <a:gd name="adj1" fmla="val -49785"/>
              <a:gd name="adj2" fmla="val 57902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I post non </a:t>
            </a:r>
            <a:r>
              <a:rPr dirty="0" err="1"/>
              <a:t>appartengono</a:t>
            </a:r>
            <a:r>
              <a:rPr dirty="0"/>
              <a:t> </a:t>
            </a:r>
            <a:r>
              <a:rPr dirty="0" err="1"/>
              <a:t>alla</a:t>
            </a:r>
            <a:r>
              <a:rPr dirty="0"/>
              <a:t> </a:t>
            </a:r>
            <a:r>
              <a:rPr dirty="0" err="1"/>
              <a:t>stessa</a:t>
            </a:r>
            <a:r>
              <a:rPr dirty="0"/>
              <a:t> </a:t>
            </a:r>
            <a:r>
              <a:rPr dirty="0" err="1"/>
              <a:t>categoria</a:t>
            </a:r>
            <a:endParaRPr dirty="0"/>
          </a:p>
        </p:txBody>
      </p:sp>
      <p:sp>
        <p:nvSpPr>
          <p:cNvPr id="153" name="troppi elementi"/>
          <p:cNvSpPr/>
          <p:nvPr/>
        </p:nvSpPr>
        <p:spPr>
          <a:xfrm>
            <a:off x="9277218" y="5571180"/>
            <a:ext cx="3336757" cy="835327"/>
          </a:xfrm>
          <a:prstGeom prst="wedgeEllipseCallout">
            <a:avLst>
              <a:gd name="adj1" fmla="val -49687"/>
              <a:gd name="adj2" fmla="val 70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 err="1"/>
              <a:t>troppi</a:t>
            </a:r>
            <a:r>
              <a:rPr dirty="0"/>
              <a:t> </a:t>
            </a:r>
            <a:r>
              <a:rPr dirty="0" err="1"/>
              <a:t>elementi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1" animBg="1" advAuto="0"/>
      <p:bldP spid="154" grpId="5" animBg="1" advAuto="0"/>
      <p:bldP spid="154" grpId="6" animBg="1" advAuto="0"/>
      <p:bldP spid="153" grpId="3" animBg="1" advAuto="0"/>
      <p:bldP spid="153" grpId="4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726</Words>
  <Application>Microsoft Office PowerPoint</Application>
  <PresentationFormat>Personalizzato</PresentationFormat>
  <Paragraphs>80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Helvetica Light</vt:lpstr>
      <vt:lpstr>Helvetica Neue</vt:lpstr>
      <vt:lpstr>Helvetica Neue Light</vt:lpstr>
      <vt:lpstr>Helvetica Neue Medium</vt:lpstr>
      <vt:lpstr>Helvetica Neue Thin</vt:lpstr>
      <vt:lpstr>Times</vt:lpstr>
      <vt:lpstr>White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 </cp:lastModifiedBy>
  <cp:revision>7</cp:revision>
  <dcterms:modified xsi:type="dcterms:W3CDTF">2020-06-07T19:49:07Z</dcterms:modified>
</cp:coreProperties>
</file>