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64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07" r:id="rId15"/>
    <p:sldId id="31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291" autoAdjust="0"/>
  </p:normalViewPr>
  <p:slideViewPr>
    <p:cSldViewPr>
      <p:cViewPr varScale="1">
        <p:scale>
          <a:sx n="70" d="100"/>
          <a:sy n="70" d="100"/>
        </p:scale>
        <p:origin x="4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87F84-7AFE-4B7B-B98A-EC5F23A8ECC3}" type="datetimeFigureOut">
              <a:rPr lang="pt-BR" smtClean="0"/>
              <a:pPr/>
              <a:t>13/10/2020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92B6C-9257-4492-9894-19493344C2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2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937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322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183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4687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7093F28-A540-4F76-8591-9BAAD189DCC4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pt-BR" altLang="pt-BR"/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3035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0080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597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870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032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0632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39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636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90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5912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69B-20DC-473E-A445-822ADDA6691E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56DE-C53F-4471-AF2E-62D4127A1C1E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5196"/>
            <a:ext cx="8219256" cy="651556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8908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EFA6-A694-4E44-8F62-FD6A2176E816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D1FA6A45-C6BA-4769-B4A4-53085ED9B27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467544" y="1124744"/>
            <a:ext cx="821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9312-8482-4BFE-8116-4E2812B00EA0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EB95-5BF6-45BB-BD69-BF9E67BD5847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B265-96FA-4639-B42B-8A7F33F49B20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38B6-CCEB-42EC-86DF-3D73BC7506B5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F005-5297-48CF-BD01-242117E90186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5871-27C5-4A88-BF54-11F7C5C363B4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53D-EC31-4A8D-8217-25E536B1CD47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9510B-63E9-439A-905F-FC68F1B72E43}" type="datetime1">
              <a:rPr lang="pt-BR" smtClean="0"/>
              <a:pPr/>
              <a:t>13/10/2020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573016"/>
            <a:ext cx="8568952" cy="1362075"/>
          </a:xfrm>
        </p:spPr>
        <p:txBody>
          <a:bodyPr>
            <a:normAutofit/>
          </a:bodyPr>
          <a:lstStyle/>
          <a:p>
            <a:r>
              <a:rPr lang="pt-B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Introdução ao Docker</a:t>
            </a:r>
            <a:endParaRPr lang="pt-BR" sz="3200" b="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5013176"/>
            <a:ext cx="7772400" cy="720080"/>
          </a:xfrm>
        </p:spPr>
        <p:txBody>
          <a:bodyPr anchor="ctr" anchorCtr="0">
            <a:normAutofit/>
          </a:bodyPr>
          <a:lstStyle/>
          <a:p>
            <a:pPr algn="r"/>
            <a:r>
              <a:rPr lang="en-GB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Antonio de O. Dias</a:t>
            </a:r>
            <a:endParaRPr lang="en-GB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82" y="1741268"/>
            <a:ext cx="3781241" cy="1111668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>
            <a:off x="467544" y="501317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m relacionada">
            <a:extLst>
              <a:ext uri="{FF2B5EF4-FFF2-40B4-BE49-F238E27FC236}">
                <a16:creationId xmlns="" xmlns:a16="http://schemas.microsoft.com/office/drawing/2014/main" id="{4E9FDE7D-D21B-431C-84F4-C46743F8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56" y="2852936"/>
            <a:ext cx="3755450" cy="196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843808" y="333375"/>
            <a:ext cx="604936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Alguns Comandos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2875" y="126876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sz="2500" dirty="0"/>
              <a:t>FROM =&gt; Indica a imagem que vai ser utilizada como base.</a:t>
            </a:r>
          </a:p>
          <a:p>
            <a:pPr marL="0" indent="0" algn="just"/>
            <a:r>
              <a:rPr lang="pt-BR" sz="2500" dirty="0"/>
              <a:t>MAINTAINER =&gt; Autor da imagem.</a:t>
            </a:r>
          </a:p>
          <a:p>
            <a:pPr marL="0" indent="0" algn="just"/>
            <a:r>
              <a:rPr lang="pt-BR" sz="2500" dirty="0"/>
              <a:t>RUN =&gt; Executa comandos durante a criação da imagem.</a:t>
            </a:r>
          </a:p>
          <a:p>
            <a:pPr marL="0" indent="0" algn="just"/>
            <a:r>
              <a:rPr lang="pt-BR" sz="2500" dirty="0"/>
              <a:t>ENV =&gt; Define variáveis de ambiente.</a:t>
            </a:r>
          </a:p>
          <a:p>
            <a:pPr marL="0" indent="0" algn="just"/>
            <a:r>
              <a:rPr lang="pt-BR" sz="2500" dirty="0"/>
              <a:t>LABEL =&gt; Adiciona metadados à imagem.</a:t>
            </a:r>
          </a:p>
          <a:p>
            <a:pPr marL="0" indent="0" algn="just"/>
            <a:r>
              <a:rPr lang="pt-BR" sz="2500" dirty="0"/>
              <a:t>VOLUME =&gt; Define um volume a ser montado no container.</a:t>
            </a:r>
          </a:p>
          <a:p>
            <a:pPr marL="0" indent="0" algn="just"/>
            <a:r>
              <a:rPr lang="pt-BR" sz="2500" dirty="0"/>
              <a:t>EXPOSE =&gt; Informa portas nas quais o container vai ficar ouvindo.</a:t>
            </a:r>
          </a:p>
          <a:p>
            <a:pPr marL="0" indent="0" algn="just"/>
            <a:r>
              <a:rPr lang="pt-BR" sz="2500" dirty="0"/>
              <a:t>ENTRYPOINT =&gt; Permite rodar um executável. O container será</a:t>
            </a:r>
          </a:p>
          <a:p>
            <a:pPr marL="0" indent="0" algn="just"/>
            <a:r>
              <a:rPr lang="pt-BR" sz="2500" dirty="0"/>
              <a:t>finalizado após o término da execução do mesmo.</a:t>
            </a:r>
            <a:endParaRPr lang="pt-BR" altLang="pt-BR" sz="25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34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843808" y="333375"/>
            <a:ext cx="604936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Alguns Comandos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2875" y="126876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sz="2500" dirty="0"/>
              <a:t>ADD =&gt; Copia arquivos, diretórios, arquivos TAR ou outros arquivos</a:t>
            </a:r>
          </a:p>
          <a:p>
            <a:pPr marL="0" indent="0" algn="just"/>
            <a:r>
              <a:rPr lang="pt-BR" sz="2500" dirty="0"/>
              <a:t>remotos e os adicionam ao </a:t>
            </a:r>
            <a:r>
              <a:rPr lang="pt-BR" sz="2500" dirty="0" err="1"/>
              <a:t>filesystem</a:t>
            </a:r>
            <a:r>
              <a:rPr lang="pt-BR" sz="2500" dirty="0"/>
              <a:t> do container.</a:t>
            </a:r>
          </a:p>
          <a:p>
            <a:pPr marL="0" indent="0" algn="just"/>
            <a:endParaRPr lang="pt-BR" sz="2500" dirty="0"/>
          </a:p>
          <a:p>
            <a:pPr marL="0" indent="0" algn="just"/>
            <a:r>
              <a:rPr lang="pt-BR" sz="2500" dirty="0"/>
              <a:t>CMD =&gt; Executa um comando no inicio da execução do container.</a:t>
            </a:r>
          </a:p>
          <a:p>
            <a:pPr marL="0" indent="0" algn="just"/>
            <a:endParaRPr lang="pt-BR" sz="2500" dirty="0"/>
          </a:p>
          <a:p>
            <a:pPr marL="0" indent="0" algn="just"/>
            <a:r>
              <a:rPr lang="pt-BR" sz="2500" dirty="0"/>
              <a:t>COPY =&gt; Copia novos arquivos e diretórios e os adicionam ao</a:t>
            </a:r>
          </a:p>
          <a:p>
            <a:pPr marL="0" indent="0" algn="just"/>
            <a:r>
              <a:rPr lang="pt-BR" sz="2500" dirty="0" err="1"/>
              <a:t>filesystem</a:t>
            </a:r>
            <a:r>
              <a:rPr lang="pt-BR" sz="2500" dirty="0"/>
              <a:t> do container.</a:t>
            </a:r>
          </a:p>
          <a:p>
            <a:pPr marL="0" indent="0" algn="just"/>
            <a:endParaRPr lang="pt-BR" sz="2500" dirty="0"/>
          </a:p>
          <a:p>
            <a:pPr marL="0" indent="0" algn="just"/>
            <a:r>
              <a:rPr lang="pt-BR" sz="2500" dirty="0"/>
              <a:t>USER =&gt; Determina qual o usuário será utilizado na imagem.</a:t>
            </a:r>
          </a:p>
          <a:p>
            <a:pPr marL="0" indent="0" algn="just"/>
            <a:r>
              <a:rPr lang="pt-BR" sz="2500" dirty="0"/>
              <a:t>WORKDIR =&gt; Altera o </a:t>
            </a:r>
            <a:r>
              <a:rPr lang="pt-BR" sz="2500" dirty="0" err="1"/>
              <a:t>diretorio</a:t>
            </a:r>
            <a:r>
              <a:rPr lang="pt-BR" sz="2500" dirty="0"/>
              <a:t> / para o especificado.</a:t>
            </a:r>
            <a:endParaRPr lang="pt-BR" altLang="pt-BR" sz="25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957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843808" y="333375"/>
            <a:ext cx="604936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Instalação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2875" y="126876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altLang="pt-BR" sz="2500" dirty="0">
                <a:solidFill>
                  <a:schemeClr val="tx2">
                    <a:lumMod val="50000"/>
                  </a:schemeClr>
                </a:solidFill>
              </a:rPr>
              <a:t>Acessar www.docker.com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FE9100D3-BABD-414D-846C-A138B48CD9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80828"/>
            <a:ext cx="9144000" cy="43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53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843808" y="333375"/>
            <a:ext cx="604936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Requisitos Windows: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285750" y="5589240"/>
            <a:ext cx="8858250" cy="1346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altLang="pt-BR" sz="2500" dirty="0">
                <a:solidFill>
                  <a:schemeClr val="tx2">
                    <a:lumMod val="50000"/>
                  </a:schemeClr>
                </a:solidFill>
              </a:rPr>
              <a:t>Caso queira testar o Docker sem instalar:</a:t>
            </a:r>
          </a:p>
          <a:p>
            <a:pPr marL="0" indent="0" algn="just"/>
            <a:r>
              <a:rPr lang="pt-BR" altLang="pt-BR" sz="2500" dirty="0">
                <a:solidFill>
                  <a:schemeClr val="tx2">
                    <a:lumMod val="50000"/>
                  </a:schemeClr>
                </a:solidFill>
              </a:rPr>
              <a:t>https://labs.play-with-docker.com/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979DE205-F797-4B63-804E-3711DDE3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48542"/>
            <a:ext cx="6442566" cy="42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Resultado de imagem para dúvid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59386"/>
            <a:ext cx="5720968" cy="53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916238" y="333375"/>
            <a:ext cx="59769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0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DÚVIDAS ?</a:t>
            </a:r>
            <a:br>
              <a:rPr lang="pt-BR" altLang="pt-BR" sz="30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0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13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843808" y="333375"/>
            <a:ext cx="604936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Atividade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2875" y="126876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sz="2500" dirty="0"/>
              <a:t>Esta atividade pode ser realizada em grupo ou individual.</a:t>
            </a:r>
          </a:p>
          <a:p>
            <a:pPr marL="0" indent="0" algn="just"/>
            <a:endParaRPr lang="pt-BR" sz="2500" dirty="0"/>
          </a:p>
          <a:p>
            <a:pPr marL="0" indent="0" algn="just"/>
            <a:r>
              <a:rPr lang="pt-BR" sz="2500" dirty="0"/>
              <a:t>Pesquisem como usar uma imagem Docker com o SGBD </a:t>
            </a:r>
            <a:r>
              <a:rPr lang="pt-BR" sz="2500" dirty="0" err="1"/>
              <a:t>Mysql</a:t>
            </a:r>
            <a:r>
              <a:rPr lang="pt-BR" sz="2500" dirty="0"/>
              <a:t>.</a:t>
            </a:r>
          </a:p>
          <a:p>
            <a:pPr marL="0" indent="0" algn="just"/>
            <a:endParaRPr lang="pt-BR" sz="2500" dirty="0"/>
          </a:p>
          <a:p>
            <a:pPr marL="0" indent="0" algn="just"/>
            <a:r>
              <a:rPr lang="pt-BR" sz="2500" dirty="0"/>
              <a:t>Criem através da ferramenta:</a:t>
            </a:r>
          </a:p>
          <a:p>
            <a:pPr marL="0" indent="0" algn="just"/>
            <a:r>
              <a:rPr lang="pt-BR" altLang="pt-BR" sz="2500" dirty="0">
                <a:solidFill>
                  <a:schemeClr val="tx2">
                    <a:lumMod val="50000"/>
                  </a:schemeClr>
                </a:solidFill>
              </a:rPr>
              <a:t>https://labs.play-with-docker.com/</a:t>
            </a:r>
          </a:p>
          <a:p>
            <a:pPr marL="0" indent="0" algn="just"/>
            <a:endParaRPr lang="pt-BR" sz="2500" dirty="0"/>
          </a:p>
          <a:p>
            <a:pPr marL="0" indent="0" algn="just"/>
            <a:r>
              <a:rPr lang="pt-BR" sz="2500" dirty="0"/>
              <a:t>- </a:t>
            </a:r>
            <a:r>
              <a:rPr lang="pt-BR" sz="2500" dirty="0" err="1"/>
              <a:t>Obs</a:t>
            </a:r>
            <a:r>
              <a:rPr lang="pt-BR" sz="2500" dirty="0"/>
              <a:t>: montem um pequeno relatório descrevendo o que foi necessário para que o grupo conseguisse realizar a atividade.</a:t>
            </a:r>
          </a:p>
          <a:p>
            <a:pPr marL="0" indent="0" algn="just"/>
            <a:endParaRPr lang="pt-BR" altLang="pt-BR" sz="25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/>
            <a:endParaRPr lang="pt-BR" altLang="pt-BR" sz="25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25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916238" y="333375"/>
            <a:ext cx="59769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é Docker?</a:t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4925" y="1268760"/>
            <a:ext cx="8858250" cy="1923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altLang="pt-BR" sz="3000" dirty="0"/>
              <a:t>É uma plataforma aberta para desenvolvedores e administradores de sistemas para construir, entregar e rodar aplicações distribuídas.</a:t>
            </a:r>
          </a:p>
          <a:p>
            <a:pPr algn="just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altLang="pt-BR" sz="3000" dirty="0"/>
          </a:p>
          <a:p>
            <a:pPr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altLang="pt-BR" sz="3000" dirty="0"/>
              <a:t>Docker não é uma ferramenta de virtualização de máquinas, ele é um ambiente de virtualização de Linux, construído sobre os LinuX Containers (LxC), que utiliza a funcionalidade cgroups para criar e rodar ambientes Linux virtuais isolados em um único host.</a:t>
            </a:r>
          </a:p>
        </p:txBody>
      </p:sp>
    </p:spTree>
    <p:extLst>
      <p:ext uri="{BB962C8B-B14F-4D97-AF65-F5344CB8AC3E}">
        <p14:creationId xmlns:p14="http://schemas.microsoft.com/office/powerpoint/2010/main" val="76757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916238" y="333375"/>
            <a:ext cx="59769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Composto Por:</a:t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4925" y="126876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altLang="pt-BR" sz="3000" b="1" dirty="0">
                <a:solidFill>
                  <a:srgbClr val="FF0000"/>
                </a:solidFill>
              </a:rPr>
              <a:t>Docker Engine</a:t>
            </a:r>
            <a:r>
              <a:rPr lang="pt-BR" altLang="pt-BR" sz="3000" dirty="0"/>
              <a:t>: que é uma leve ferramenta de execução e empacotamento.</a:t>
            </a:r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="" xmlns:a16="http://schemas.microsoft.com/office/drawing/2014/main" id="{3B77CB5D-8AD6-4601-8746-9A0CF7A2A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t="12707" r="6353" b="13283"/>
          <a:stretch/>
        </p:blipFill>
        <p:spPr bwMode="auto">
          <a:xfrm>
            <a:off x="1619672" y="2478897"/>
            <a:ext cx="6156684" cy="401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ave Esquerda 1">
            <a:extLst>
              <a:ext uri="{FF2B5EF4-FFF2-40B4-BE49-F238E27FC236}">
                <a16:creationId xmlns="" xmlns:a16="http://schemas.microsoft.com/office/drawing/2014/main" id="{4D68F57B-E44D-462B-B853-4A60F7DB3541}"/>
              </a:ext>
            </a:extLst>
          </p:cNvPr>
          <p:cNvSpPr/>
          <p:nvPr/>
        </p:nvSpPr>
        <p:spPr>
          <a:xfrm>
            <a:off x="1475656" y="2996952"/>
            <a:ext cx="648072" cy="1008112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22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916238" y="333375"/>
            <a:ext cx="59769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Composto Por:</a:t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4925" y="113160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/>
            <a:r>
              <a:rPr lang="pt-BR" b="1" dirty="0">
                <a:solidFill>
                  <a:srgbClr val="FF0000"/>
                </a:solidFill>
              </a:rPr>
              <a:t>Docker Hub</a:t>
            </a:r>
            <a:r>
              <a:rPr lang="pt-BR" dirty="0"/>
              <a:t>: um serviço em nuvem responsável pelo compartilhamento de aplicações e automação de fluxos de trabalho.</a:t>
            </a:r>
            <a:endParaRPr lang="pt-BR" altLang="pt-BR" sz="3000" dirty="0"/>
          </a:p>
        </p:txBody>
      </p:sp>
      <p:pic>
        <p:nvPicPr>
          <p:cNvPr id="5122" name="Picture 2" descr="Imagem relacionada">
            <a:extLst>
              <a:ext uri="{FF2B5EF4-FFF2-40B4-BE49-F238E27FC236}">
                <a16:creationId xmlns="" xmlns:a16="http://schemas.microsoft.com/office/drawing/2014/main" id="{5B87C5E9-C187-4BD8-9A55-9791944A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792527"/>
            <a:ext cx="78676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58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916238" y="333375"/>
            <a:ext cx="59769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Dilema Docker:</a:t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4925" y="113160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dirty="0"/>
              <a:t>O Docker permite que as aplicações sejam rapidamente montadas e elimina o atrito e a diferença entre os ambientes de desenvolvimento, testes e produção, ou seja, sem essa de: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“Na minha máquina funciona”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“Mas eu testei!!!”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“Estranho? Parou de funcionar do nada”!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“Será que vai dar problema se eu alterar isso?”</a:t>
            </a:r>
            <a:endParaRPr lang="pt-BR" altLang="pt-BR" sz="3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19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135719" y="513612"/>
            <a:ext cx="7420599" cy="8910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que </a:t>
            </a:r>
            <a:r>
              <a:rPr lang="en-US" sz="3500" b="1" dirty="0" err="1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são</a:t>
            </a:r>
            <a:r>
              <a:rPr lang="en-US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Containers?</a:t>
            </a:r>
            <a:r>
              <a:rPr lang="en-US" altLang="pt-BR" sz="18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pt-BR" sz="18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pt-BR" sz="18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Imagem relacionada">
            <a:extLst>
              <a:ext uri="{FF2B5EF4-FFF2-40B4-BE49-F238E27FC236}">
                <a16:creationId xmlns="" xmlns:a16="http://schemas.microsoft.com/office/drawing/2014/main" id="{7064744C-0586-4717-A687-62EBA4B5F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19" y="2716905"/>
            <a:ext cx="3802037" cy="249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="" xmlns:a16="http://schemas.microsoft.com/office/drawing/2014/main" id="{C607803A-4E99-444E-94F7-8785CDDF58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H="1" flipV="1">
            <a:off x="585115" y="1884045"/>
            <a:ext cx="2456751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Freeform: Shape 74">
            <a:extLst>
              <a:ext uri="{FF2B5EF4-FFF2-40B4-BE49-F238E27FC236}">
                <a16:creationId xmlns="" xmlns:a16="http://schemas.microsoft.com/office/drawing/2014/main" id="{2989BE6A-C309-418E-8ADD-1616A98057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041866" y="3222529"/>
            <a:ext cx="2432214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546088" y="1988840"/>
            <a:ext cx="3418400" cy="41044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ambientes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definir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recursos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memória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rede,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operacional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aplicação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serviço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etc. </a:t>
            </a:r>
          </a:p>
          <a:p>
            <a:pPr mar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Container Docker é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fazer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testes,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desenvolvimentos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estudos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etc. </a:t>
            </a:r>
          </a:p>
          <a:p>
            <a:pPr mar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Além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disso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também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utilizá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-lo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ambiente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produção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pt-B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675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sultado de imagem para Container docker">
            <a:extLst>
              <a:ext uri="{FF2B5EF4-FFF2-40B4-BE49-F238E27FC236}">
                <a16:creationId xmlns="" xmlns:a16="http://schemas.microsoft.com/office/drawing/2014/main" id="{45547C40-ED30-47DD-8F8A-655EA3AA1F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7" r="11514" b="-2"/>
          <a:stretch/>
        </p:blipFill>
        <p:spPr bwMode="auto">
          <a:xfrm>
            <a:off x="4700538" y="72751"/>
            <a:ext cx="4695998" cy="3932313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m para Container docker">
            <a:extLst>
              <a:ext uri="{FF2B5EF4-FFF2-40B4-BE49-F238E27FC236}">
                <a16:creationId xmlns="" xmlns:a16="http://schemas.microsoft.com/office/drawing/2014/main" id="{B8F7507E-9B00-40F3-A82B-48A53993B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0" r="13938" b="-1"/>
          <a:stretch/>
        </p:blipFill>
        <p:spPr bwMode="auto">
          <a:xfrm>
            <a:off x="4554790" y="2924944"/>
            <a:ext cx="4697730" cy="4215384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135">
            <a:extLst>
              <a:ext uri="{FF2B5EF4-FFF2-40B4-BE49-F238E27FC236}">
                <a16:creationId xmlns="" xmlns:a16="http://schemas.microsoft.com/office/drawing/2014/main" id="{22901FED-4FC9-4ED5-8123-C98BCD1616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543641" y="489476"/>
            <a:ext cx="3963680" cy="13116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dirty="0" err="1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Porque</a:t>
            </a:r>
            <a:r>
              <a:rPr lang="en-US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usar</a:t>
            </a:r>
            <a:r>
              <a:rPr lang="en-US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Containers?</a:t>
            </a:r>
            <a:endParaRPr lang="en-US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-121158" y="2132856"/>
            <a:ext cx="4327633" cy="37888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912813" indent="-3429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+mn-lt"/>
                <a:ea typeface="+mn-ea"/>
                <a:cs typeface="+mn-cs"/>
              </a:rPr>
              <a:t>Velocidade</a:t>
            </a:r>
            <a:r>
              <a:rPr lang="en-US" sz="2000" dirty="0">
                <a:latin typeface="+mn-lt"/>
                <a:ea typeface="+mn-ea"/>
                <a:cs typeface="+mn-cs"/>
              </a:rPr>
              <a:t>;</a:t>
            </a:r>
          </a:p>
          <a:p>
            <a:pPr marL="912813" indent="-3429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+mn-lt"/>
                <a:ea typeface="+mn-ea"/>
                <a:cs typeface="+mn-cs"/>
              </a:rPr>
              <a:t>Boot </a:t>
            </a:r>
            <a:r>
              <a:rPr lang="en-US" sz="2000" dirty="0" err="1">
                <a:latin typeface="+mn-lt"/>
                <a:ea typeface="+mn-ea"/>
                <a:cs typeface="+mn-cs"/>
              </a:rPr>
              <a:t>em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questão</a:t>
            </a:r>
            <a:r>
              <a:rPr lang="en-US" sz="2000" dirty="0">
                <a:latin typeface="+mn-lt"/>
                <a:ea typeface="+mn-ea"/>
                <a:cs typeface="+mn-cs"/>
              </a:rPr>
              <a:t> de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segundos</a:t>
            </a:r>
            <a:r>
              <a:rPr lang="en-US" sz="2000" dirty="0">
                <a:latin typeface="+mn-lt"/>
                <a:ea typeface="+mn-ea"/>
                <a:cs typeface="+mn-cs"/>
              </a:rPr>
              <a:t>;</a:t>
            </a:r>
          </a:p>
          <a:p>
            <a:pPr marL="912813" indent="-3429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+mn-lt"/>
                <a:ea typeface="+mn-ea"/>
                <a:cs typeface="+mn-cs"/>
              </a:rPr>
              <a:t>Economia de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recursos</a:t>
            </a:r>
            <a:r>
              <a:rPr lang="en-US" sz="2000" dirty="0">
                <a:latin typeface="+mn-lt"/>
                <a:ea typeface="+mn-ea"/>
                <a:cs typeface="+mn-cs"/>
              </a:rPr>
              <a:t>;</a:t>
            </a:r>
          </a:p>
          <a:p>
            <a:pPr marL="912813" indent="-3429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+mn-lt"/>
                <a:ea typeface="+mn-ea"/>
                <a:cs typeface="+mn-cs"/>
              </a:rPr>
              <a:t>Os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processos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rodando</a:t>
            </a:r>
            <a:r>
              <a:rPr lang="en-US" sz="2000" dirty="0">
                <a:latin typeface="+mn-lt"/>
                <a:ea typeface="+mn-ea"/>
                <a:cs typeface="+mn-cs"/>
              </a:rPr>
              <a:t> dentro de um container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são</a:t>
            </a:r>
            <a:r>
              <a:rPr lang="en-US" sz="2000" dirty="0">
                <a:latin typeface="+mn-lt"/>
                <a:ea typeface="+mn-ea"/>
                <a:cs typeface="+mn-cs"/>
              </a:rPr>
              <a:t> vistos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como</a:t>
            </a:r>
            <a:r>
              <a:rPr lang="en-US" sz="2000" dirty="0">
                <a:latin typeface="+mn-lt"/>
                <a:ea typeface="+mn-ea"/>
                <a:cs typeface="+mn-cs"/>
              </a:rPr>
              <a:t> um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processo</a:t>
            </a:r>
            <a:r>
              <a:rPr lang="en-US" sz="2000" dirty="0">
                <a:latin typeface="+mn-lt"/>
                <a:ea typeface="+mn-ea"/>
                <a:cs typeface="+mn-cs"/>
              </a:rPr>
              <a:t> no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sistema</a:t>
            </a:r>
            <a:r>
              <a:rPr lang="en-US" sz="2000" dirty="0">
                <a:latin typeface="+mn-lt"/>
                <a:ea typeface="+mn-ea"/>
                <a:cs typeface="+mn-cs"/>
              </a:rPr>
              <a:t> Host;</a:t>
            </a:r>
          </a:p>
          <a:p>
            <a:pPr marL="912813" indent="-3429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+mn-lt"/>
                <a:ea typeface="+mn-ea"/>
                <a:cs typeface="+mn-cs"/>
              </a:rPr>
              <a:t>É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possível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subir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vários</a:t>
            </a:r>
            <a:r>
              <a:rPr lang="en-US" sz="2000" dirty="0">
                <a:latin typeface="+mn-lt"/>
                <a:ea typeface="+mn-ea"/>
                <a:cs typeface="+mn-cs"/>
              </a:rPr>
              <a:t> containers </a:t>
            </a:r>
            <a:r>
              <a:rPr lang="en-US" sz="2000" dirty="0" err="1">
                <a:latin typeface="+mn-lt"/>
                <a:ea typeface="+mn-ea"/>
                <a:cs typeface="+mn-cs"/>
              </a:rPr>
              <a:t>ao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mesmo</a:t>
            </a:r>
            <a:r>
              <a:rPr lang="en-US" sz="2000" dirty="0">
                <a:latin typeface="+mn-lt"/>
                <a:ea typeface="+mn-ea"/>
                <a:cs typeface="+mn-cs"/>
              </a:rPr>
              <a:t> tempo,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consumindo</a:t>
            </a:r>
            <a:r>
              <a:rPr lang="en-US" sz="2000" dirty="0">
                <a:latin typeface="+mn-lt"/>
                <a:ea typeface="+mn-ea"/>
                <a:cs typeface="+mn-cs"/>
              </a:rPr>
              <a:t> o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mínimo</a:t>
            </a:r>
            <a:r>
              <a:rPr lang="en-US" sz="2000" dirty="0">
                <a:latin typeface="+mn-lt"/>
                <a:ea typeface="+mn-ea"/>
                <a:cs typeface="+mn-cs"/>
              </a:rPr>
              <a:t> de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recursos</a:t>
            </a:r>
            <a:r>
              <a:rPr lang="en-US" sz="2000" dirty="0">
                <a:latin typeface="+mn-lt"/>
                <a:ea typeface="+mn-ea"/>
                <a:cs typeface="+mn-cs"/>
              </a:rPr>
              <a:t> do hardware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físico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ou</a:t>
            </a:r>
            <a:r>
              <a:rPr lang="en-US" sz="2000" dirty="0">
                <a:latin typeface="+mn-lt"/>
                <a:ea typeface="+mn-ea"/>
                <a:cs typeface="+mn-cs"/>
              </a:rPr>
              <a:t> virtual.</a:t>
            </a:r>
            <a:endParaRPr lang="en-US" altLang="pt-BR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407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916238" y="333375"/>
            <a:ext cx="59769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que é uma imagem?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4925" y="113160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dirty="0"/>
              <a:t>Uma imagem é um template para rodar um container. Uma imagem é dividida em várias camadas de acordo com a execução de comandos durante seu build.</a:t>
            </a:r>
          </a:p>
          <a:p>
            <a:pPr marL="0" indent="0" algn="just"/>
            <a:r>
              <a:rPr lang="pt-BR" dirty="0"/>
              <a:t>Essas imagens podem ficar armazenadas no DockerHub, que é repositório público e privado que disponibiliza diversos recursos como sistema de autenticação, build de imagens automático, entre outros.</a:t>
            </a:r>
            <a:endParaRPr lang="pt-BR" altLang="pt-BR" sz="3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68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843808" y="333375"/>
            <a:ext cx="604936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que é um </a:t>
            </a:r>
            <a:r>
              <a:rPr lang="pt-BR" sz="3500" b="1" dirty="0" err="1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4925" y="113160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dirty="0"/>
              <a:t>O </a:t>
            </a:r>
            <a:r>
              <a:rPr lang="pt-BR" dirty="0" err="1"/>
              <a:t>Dockerfile</a:t>
            </a:r>
            <a:r>
              <a:rPr lang="pt-BR" dirty="0"/>
              <a:t> é um arquivo onde são determinados todos os detalhes de uma imagem. Nele são especificados a imagem que vai ser utilizada, aplicativos que serão instalados, comandos a serem executados, etc. </a:t>
            </a:r>
          </a:p>
          <a:p>
            <a:pPr marL="0" indent="0" algn="just"/>
            <a:r>
              <a:rPr lang="pt-BR" dirty="0"/>
              <a:t>Ele se assemelha ao </a:t>
            </a:r>
            <a:r>
              <a:rPr lang="pt-BR" dirty="0" err="1"/>
              <a:t>makefile</a:t>
            </a:r>
            <a:r>
              <a:rPr lang="pt-BR" dirty="0"/>
              <a:t> utilizado para compilação de programas em C, por exemplo, mas para criação de imagens.</a:t>
            </a:r>
            <a:endParaRPr lang="pt-BR" altLang="pt-BR" sz="3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3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661</Words>
  <Application>Microsoft Office PowerPoint</Application>
  <PresentationFormat>Apresentação na tela (4:3)</PresentationFormat>
  <Paragraphs>89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Droid Sans Fallback</vt:lpstr>
      <vt:lpstr>Times New Roman</vt:lpstr>
      <vt:lpstr>Verdana</vt:lpstr>
      <vt:lpstr>Wingdings</vt:lpstr>
      <vt:lpstr>Tema do Office</vt:lpstr>
      <vt:lpstr>Introdução ao Docker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Docker</dc:title>
  <dc:creator>Vanderson Gomes Bossi</dc:creator>
  <cp:lastModifiedBy>Emerson Rocha Leão da Silva</cp:lastModifiedBy>
  <cp:revision>8</cp:revision>
  <dcterms:created xsi:type="dcterms:W3CDTF">2018-10-08T17:31:51Z</dcterms:created>
  <dcterms:modified xsi:type="dcterms:W3CDTF">2020-10-13T22:24:41Z</dcterms:modified>
</cp:coreProperties>
</file>