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8" r:id="rId4"/>
    <p:sldId id="269" r:id="rId5"/>
    <p:sldId id="270" r:id="rId6"/>
    <p:sldId id="271" r:id="rId7"/>
    <p:sldId id="272" r:id="rId8"/>
    <p:sldId id="273" r:id="rId9"/>
    <p:sldId id="274" r:id="rId10"/>
    <p:sldId id="275" r:id="rId11"/>
    <p:sldId id="258" r:id="rId12"/>
    <p:sldId id="276" r:id="rId13"/>
    <p:sldId id="259" r:id="rId14"/>
    <p:sldId id="277" r:id="rId15"/>
    <p:sldId id="278" r:id="rId16"/>
    <p:sldId id="279" r:id="rId17"/>
    <p:sldId id="280" r:id="rId18"/>
    <p:sldId id="265" r:id="rId19"/>
    <p:sldId id="260" r:id="rId20"/>
    <p:sldId id="281" r:id="rId21"/>
    <p:sldId id="282" r:id="rId22"/>
    <p:sldId id="283" r:id="rId23"/>
    <p:sldId id="266" r:id="rId24"/>
    <p:sldId id="261" r:id="rId25"/>
    <p:sldId id="284" r:id="rId26"/>
    <p:sldId id="285" r:id="rId27"/>
    <p:sldId id="286" r:id="rId28"/>
    <p:sldId id="267" r:id="rId29"/>
    <p:sldId id="262" r:id="rId30"/>
    <p:sldId id="26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691" autoAdjust="0"/>
    <p:restoredTop sz="94660"/>
  </p:normalViewPr>
  <p:slideViewPr>
    <p:cSldViewPr snapToGrid="0">
      <p:cViewPr varScale="1">
        <p:scale>
          <a:sx n="59" d="100"/>
          <a:sy n="59" d="100"/>
        </p:scale>
        <p:origin x="72" y="3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05CBCA-8D81-4F46-A5F2-BAC3C456E7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9114" y="2610677"/>
            <a:ext cx="8574156" cy="1641473"/>
          </a:xfrm>
        </p:spPr>
        <p:txBody>
          <a:bodyPr/>
          <a:lstStyle/>
          <a:p>
            <a:r>
              <a:rPr lang="pt-BR" sz="4500" b="1" dirty="0">
                <a:solidFill>
                  <a:schemeClr val="tx1"/>
                </a:solidFill>
              </a:rPr>
              <a:t>Métodos de busca para resolução de problemas: busca cega, busca heurística e busca competitiva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CA071ED1-D747-49FF-8455-B1C296395FCE}"/>
              </a:ext>
            </a:extLst>
          </p:cNvPr>
          <p:cNvSpPr txBox="1"/>
          <p:nvPr/>
        </p:nvSpPr>
        <p:spPr>
          <a:xfrm>
            <a:off x="4386468" y="5777948"/>
            <a:ext cx="37593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>
                <a:latin typeface="+mj-lt"/>
                <a:ea typeface="+mj-ea"/>
                <a:cs typeface="+mj-cs"/>
              </a:rPr>
              <a:t>Prof. Breno Silveira</a:t>
            </a:r>
          </a:p>
        </p:txBody>
      </p:sp>
    </p:spTree>
    <p:extLst>
      <p:ext uri="{BB962C8B-B14F-4D97-AF65-F5344CB8AC3E}">
        <p14:creationId xmlns:p14="http://schemas.microsoft.com/office/powerpoint/2010/main" val="420962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FD3D5B-DAAB-4F36-B87F-C58AF55BE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informada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55F607-D3FE-4A63-BF70-529EC1680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58224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• Busca pelo menor custo (Best-</a:t>
            </a:r>
            <a:r>
              <a:rPr lang="pt-BR" sz="2400" dirty="0" err="1"/>
              <a:t>First</a:t>
            </a:r>
            <a:r>
              <a:rPr lang="pt-BR" sz="2400" dirty="0"/>
              <a:t> </a:t>
            </a:r>
            <a:r>
              <a:rPr lang="pt-BR" sz="2400" dirty="0" err="1"/>
              <a:t>Search</a:t>
            </a:r>
            <a:r>
              <a:rPr lang="pt-BR" sz="2400" dirty="0"/>
              <a:t>): A busca escolhe o nó que possui o menor custo associado com base em uma função de avaliação.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• Busca pela melhor estimativa (</a:t>
            </a:r>
            <a:r>
              <a:rPr lang="pt-BR" sz="2400" dirty="0" err="1"/>
              <a:t>Greedy</a:t>
            </a:r>
            <a:r>
              <a:rPr lang="pt-BR" sz="2400" dirty="0"/>
              <a:t> Best-</a:t>
            </a:r>
            <a:r>
              <a:rPr lang="pt-BR" sz="2400" dirty="0" err="1"/>
              <a:t>First</a:t>
            </a:r>
            <a:r>
              <a:rPr lang="pt-BR" sz="2400" dirty="0"/>
              <a:t> </a:t>
            </a:r>
            <a:r>
              <a:rPr lang="pt-BR" sz="2400" dirty="0" err="1"/>
              <a:t>Search</a:t>
            </a:r>
            <a:r>
              <a:rPr lang="pt-BR" sz="2400" dirty="0"/>
              <a:t>): O algoritmo escolhe o nó que parece estar mais próximo do estado de objetivo com base em uma heurística.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• Busca ótima (A*): Combina o custo acumulado até o nó atual com uma estimativa heurística do custo restante até o estado de objetivo.</a:t>
            </a:r>
          </a:p>
        </p:txBody>
      </p:sp>
    </p:spTree>
    <p:extLst>
      <p:ext uri="{BB962C8B-B14F-4D97-AF65-F5344CB8AC3E}">
        <p14:creationId xmlns:p14="http://schemas.microsoft.com/office/powerpoint/2010/main" val="2714522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C81D4-DC7F-41C3-852A-CB2130B55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Exemplo clássico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5E0276E-1A4D-4AF8-B95E-B1701AEA2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pt-BR" b="1" dirty="0"/>
          </a:p>
          <a:p>
            <a:pPr marL="0" indent="0" algn="just">
              <a:buNone/>
            </a:pPr>
            <a:r>
              <a:rPr lang="pt-BR" sz="2800" b="1" dirty="0"/>
              <a:t>Problema do quebra-cabeça de 8 peças (8-puzzle): </a:t>
            </a:r>
            <a:r>
              <a:rPr lang="pt-BR" sz="2800" dirty="0"/>
              <a:t>O espaço de estados é cada configuração possível das peças. O objetivo é encontrar o caminho até o estado final.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73360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BE40EA96-2773-4C2C-9BF0-4174407AF0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35148" y="437322"/>
            <a:ext cx="8005056" cy="5247861"/>
          </a:xfrm>
        </p:spPr>
      </p:pic>
    </p:spTree>
    <p:extLst>
      <p:ext uri="{BB962C8B-B14F-4D97-AF65-F5344CB8AC3E}">
        <p14:creationId xmlns:p14="http://schemas.microsoft.com/office/powerpoint/2010/main" val="1024113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5E77-DB71-4838-9941-DF5AE557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75861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Cega (ou não informada)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6C906-E5B5-40A4-8BBA-A1B5C06B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378227"/>
            <a:ext cx="9010005" cy="466313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pt-BR" sz="2200" b="1" dirty="0"/>
              <a:t>- Definição: </a:t>
            </a:r>
            <a:r>
              <a:rPr lang="pt-BR" sz="2200" dirty="0"/>
              <a:t>Método de busca que </a:t>
            </a:r>
            <a:r>
              <a:rPr lang="pt-BR" sz="2200" b="1" dirty="0"/>
              <a:t>não utiliza informações adicionais</a:t>
            </a:r>
            <a:r>
              <a:rPr lang="pt-BR" sz="2200" dirty="0"/>
              <a:t> sobre o problema além da definição dos estados e operadores. Ou seja, busca "às cegas" até encontrar a solução.</a:t>
            </a:r>
          </a:p>
          <a:p>
            <a:pPr marL="0" indent="0">
              <a:buNone/>
            </a:pPr>
            <a:endParaRPr lang="pt-BR" sz="2200" b="1" dirty="0"/>
          </a:p>
          <a:p>
            <a:pPr marL="0" indent="0">
              <a:buNone/>
            </a:pPr>
            <a:r>
              <a:rPr lang="pt-BR" sz="2200" b="1" dirty="0"/>
              <a:t>- Principais tipos:</a:t>
            </a:r>
          </a:p>
          <a:p>
            <a:pPr marL="0" indent="0">
              <a:buNone/>
            </a:pPr>
            <a:r>
              <a:rPr lang="pt-BR" sz="2200" b="1" dirty="0"/>
              <a:t> 	1. Busca em Largura (BFS)</a:t>
            </a:r>
            <a:r>
              <a:rPr lang="pt-BR" sz="2200" dirty="0"/>
              <a:t>: explora primeiro os nós mais próximos da raiz.</a:t>
            </a:r>
          </a:p>
          <a:p>
            <a:pPr marL="0" indent="0">
              <a:buNone/>
            </a:pPr>
            <a:r>
              <a:rPr lang="pt-BR" sz="2200" b="1" dirty="0"/>
              <a:t>	2. Busca em Profundidade (DFS)</a:t>
            </a:r>
            <a:r>
              <a:rPr lang="pt-BR" sz="2200" dirty="0"/>
              <a:t>: explora ao máximo um caminho antes de retroceder.</a:t>
            </a:r>
          </a:p>
          <a:p>
            <a:pPr marL="0" indent="0" algn="just">
              <a:buNone/>
            </a:pPr>
            <a:r>
              <a:rPr lang="pt-BR" sz="2200" b="1" dirty="0"/>
              <a:t>	3. Busca de Custo Uniforme</a:t>
            </a:r>
            <a:r>
              <a:rPr lang="pt-BR" sz="2200" dirty="0"/>
              <a:t>: expande sempre o nó de menor custo acumulado.</a:t>
            </a:r>
          </a:p>
          <a:p>
            <a:pPr marL="0" indent="0">
              <a:buNone/>
            </a:pPr>
            <a:endParaRPr lang="pt-BR" sz="2200" b="1" dirty="0"/>
          </a:p>
          <a:p>
            <a:pPr marL="0" indent="0">
              <a:buNone/>
            </a:pPr>
            <a:r>
              <a:rPr lang="pt-BR" sz="2200" b="1" dirty="0"/>
              <a:t>- Características:</a:t>
            </a:r>
          </a:p>
          <a:p>
            <a:pPr marL="400050" lvl="1" indent="0">
              <a:buNone/>
            </a:pPr>
            <a:r>
              <a:rPr lang="pt-BR" sz="2200" dirty="0"/>
              <a:t>✔️ Garante encontrar a solução (quando ela existe).</a:t>
            </a:r>
            <a:br>
              <a:rPr lang="pt-BR" sz="2200" dirty="0"/>
            </a:br>
            <a:r>
              <a:rPr lang="pt-BR" sz="2200" dirty="0"/>
              <a:t>✔️ Simples de implementar.</a:t>
            </a:r>
            <a:br>
              <a:rPr lang="pt-BR" sz="2200" dirty="0"/>
            </a:br>
            <a:r>
              <a:rPr lang="pt-BR" sz="2200" dirty="0"/>
              <a:t>❌ Pode ser muito lenta e consumir muita memória.</a:t>
            </a:r>
          </a:p>
          <a:p>
            <a:pPr marL="0" indent="0">
              <a:buNone/>
            </a:pPr>
            <a:endParaRPr lang="pt-BR" b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13691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5E77-DB71-4838-9941-DF5AE557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04800"/>
            <a:ext cx="8596668" cy="675861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Cega (ou não informada)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6C906-E5B5-40A4-8BBA-A1B5C06B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7"/>
            <a:ext cx="8596668" cy="4663136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pt-BR" sz="8000" b="1" dirty="0"/>
              <a:t>Exemplo prático 1 — </a:t>
            </a:r>
            <a:r>
              <a:rPr lang="pt-BR" sz="8000" dirty="0"/>
              <a:t>Resolver um labirinto com Busca em Largura (BFS) </a:t>
            </a:r>
          </a:p>
          <a:p>
            <a:pPr marL="0" indent="0" algn="just">
              <a:buNone/>
            </a:pPr>
            <a:endParaRPr lang="pt-BR" sz="8000" dirty="0"/>
          </a:p>
          <a:p>
            <a:pPr marL="0" indent="0" algn="just">
              <a:buNone/>
            </a:pPr>
            <a:r>
              <a:rPr lang="pt-BR" sz="8000" b="1" dirty="0"/>
              <a:t>Descrição: </a:t>
            </a:r>
            <a:r>
              <a:rPr lang="pt-BR" sz="8000" dirty="0"/>
              <a:t>Um robô precisa encontrar a saída de um labirinto. Ele explora primeiro todas </a:t>
            </a:r>
            <a:r>
              <a:rPr lang="pt-BR" sz="8000" u="sng" dirty="0"/>
              <a:t>as</a:t>
            </a:r>
            <a:r>
              <a:rPr lang="pt-BR" sz="8000" dirty="0"/>
              <a:t> posições mais próximas (nível por nível), até chegar à saída.</a:t>
            </a:r>
          </a:p>
          <a:p>
            <a:pPr algn="just"/>
            <a:endParaRPr lang="pt-BR" sz="8000" dirty="0"/>
          </a:p>
          <a:p>
            <a:pPr marL="0" indent="0" algn="just">
              <a:buNone/>
            </a:pPr>
            <a:r>
              <a:rPr lang="pt-BR" sz="8000" b="1" dirty="0"/>
              <a:t>Estratégia: </a:t>
            </a:r>
            <a:r>
              <a:rPr lang="pt-BR" sz="8000" dirty="0"/>
              <a:t>Garante o caminho mais curto (em número de passos).</a:t>
            </a:r>
          </a:p>
          <a:p>
            <a:pPr algn="just"/>
            <a:endParaRPr lang="pt-BR" sz="8000" dirty="0"/>
          </a:p>
          <a:p>
            <a:pPr marL="0" indent="0" algn="just">
              <a:buNone/>
            </a:pPr>
            <a:r>
              <a:rPr lang="pt-BR" sz="8000" b="1" dirty="0"/>
              <a:t>Aplicação: </a:t>
            </a:r>
            <a:r>
              <a:rPr lang="pt-BR" sz="8000" dirty="0"/>
              <a:t>Navegação em ambientes desconhecidos.</a:t>
            </a:r>
            <a:r>
              <a:rPr lang="pt-BR" dirty="0"/>
              <a:t>       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65752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5E77-DB71-4838-9941-DF5AE557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5"/>
            <a:ext cx="8596668" cy="675861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Cega (ou não informada)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6C906-E5B5-40A4-8BBA-A1B5C06B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205949"/>
            <a:ext cx="8596668" cy="5320746"/>
          </a:xfrm>
        </p:spPr>
        <p:txBody>
          <a:bodyPr>
            <a:normAutofit fontScale="25000" lnSpcReduction="20000"/>
          </a:bodyPr>
          <a:lstStyle/>
          <a:p>
            <a:pPr marL="0" indent="0" algn="just">
              <a:buNone/>
            </a:pPr>
            <a:r>
              <a:rPr lang="pt-BR" sz="10400" b="1" dirty="0"/>
              <a:t>Exemplo prático 2 — </a:t>
            </a:r>
            <a:r>
              <a:rPr lang="pt-BR" sz="10400" dirty="0"/>
              <a:t>Resolver o 8-puzzle com Busca em Profundidade (DFS)</a:t>
            </a:r>
          </a:p>
          <a:p>
            <a:pPr algn="just"/>
            <a:endParaRPr lang="pt-BR" sz="10400" dirty="0"/>
          </a:p>
          <a:p>
            <a:pPr marL="0" indent="0" algn="just">
              <a:buNone/>
            </a:pPr>
            <a:r>
              <a:rPr lang="pt-BR" sz="10400" b="1" dirty="0"/>
              <a:t>Descrição: </a:t>
            </a:r>
            <a:r>
              <a:rPr lang="pt-BR" sz="10400" dirty="0"/>
              <a:t>Um tabuleiro com peças numeradas (1 a 8) deve ser reorganizado até atingir a ordem correta. A busca em profundidade tenta sequências de movimentos mergulhando em um caminho até o fim antes de voltar e tentar outros.</a:t>
            </a:r>
          </a:p>
          <a:p>
            <a:pPr algn="just"/>
            <a:endParaRPr lang="pt-BR" sz="10400" dirty="0"/>
          </a:p>
          <a:p>
            <a:pPr marL="0" indent="0" algn="just">
              <a:buNone/>
            </a:pPr>
            <a:r>
              <a:rPr lang="pt-BR" sz="10400" b="1" dirty="0"/>
              <a:t>Estratégia: </a:t>
            </a:r>
            <a:r>
              <a:rPr lang="pt-BR" sz="10400" dirty="0"/>
              <a:t>Explora profundamente um ramo antes de retroceder.</a:t>
            </a:r>
          </a:p>
          <a:p>
            <a:pPr algn="just"/>
            <a:endParaRPr lang="pt-BR" sz="10400" dirty="0"/>
          </a:p>
          <a:p>
            <a:pPr marL="0" indent="0" algn="just">
              <a:buNone/>
            </a:pPr>
            <a:r>
              <a:rPr lang="pt-BR" sz="10400" b="1" dirty="0"/>
              <a:t>Aplicação: </a:t>
            </a:r>
            <a:r>
              <a:rPr lang="pt-BR" sz="10400" dirty="0"/>
              <a:t>Jogos de quebra-cabeça, exploração de possibilidades.        </a:t>
            </a:r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619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5E77-DB71-4838-9941-DF5AE557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5"/>
            <a:ext cx="8596668" cy="675861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Cega (ou não informada)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6C906-E5B5-40A4-8BBA-A1B5C06B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339" y="1007165"/>
            <a:ext cx="9090991" cy="551952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600" b="1" dirty="0"/>
              <a:t>Exemplo prático 3 — </a:t>
            </a:r>
            <a:r>
              <a:rPr lang="pt-BR" sz="2600" dirty="0"/>
              <a:t>Encontrar um número em uma árvore binária não ordenada com Busca em Largura (BFS)</a:t>
            </a:r>
          </a:p>
          <a:p>
            <a:pPr algn="just"/>
            <a:endParaRPr lang="pt-BR" sz="2600" dirty="0"/>
          </a:p>
          <a:p>
            <a:pPr marL="0" indent="0" algn="just">
              <a:buNone/>
            </a:pPr>
            <a:r>
              <a:rPr lang="pt-BR" sz="2600" b="1" dirty="0"/>
              <a:t>Descrição: </a:t>
            </a:r>
            <a:r>
              <a:rPr lang="pt-BR" sz="2600" dirty="0"/>
              <a:t>Dada uma árvore de nós conectados, queremos encontrar um número específico. Como a árvore não tem ordem, não há “dica” de onde procurar. A busca percorre todos os nós até encontrar o alvo.</a:t>
            </a:r>
          </a:p>
          <a:p>
            <a:pPr algn="just"/>
            <a:endParaRPr lang="pt-BR" sz="2600" dirty="0"/>
          </a:p>
          <a:p>
            <a:pPr marL="0" indent="0" algn="just">
              <a:buNone/>
            </a:pPr>
            <a:r>
              <a:rPr lang="pt-BR" sz="2600" b="1" dirty="0"/>
              <a:t>Estratégia: </a:t>
            </a:r>
            <a:r>
              <a:rPr lang="pt-BR" sz="2600" dirty="0"/>
              <a:t>Exploração sistemática de nós em largura.</a:t>
            </a:r>
          </a:p>
          <a:p>
            <a:pPr marL="0" indent="0" algn="just">
              <a:buNone/>
            </a:pPr>
            <a:endParaRPr lang="pt-BR" sz="2600" dirty="0"/>
          </a:p>
          <a:p>
            <a:pPr marL="0" indent="0" algn="just">
              <a:buNone/>
            </a:pPr>
            <a:r>
              <a:rPr lang="pt-BR" sz="2600" b="1" dirty="0"/>
              <a:t>Aplicação: </a:t>
            </a:r>
            <a:r>
              <a:rPr lang="pt-BR" sz="2600" dirty="0"/>
              <a:t>Estruturas de dados, análise de grafos.</a:t>
            </a:r>
          </a:p>
        </p:txBody>
      </p:sp>
    </p:spTree>
    <p:extLst>
      <p:ext uri="{BB962C8B-B14F-4D97-AF65-F5344CB8AC3E}">
        <p14:creationId xmlns:p14="http://schemas.microsoft.com/office/powerpoint/2010/main" val="92524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E5E77-DB71-4838-9941-DF5AE557D2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31305"/>
            <a:ext cx="8596668" cy="675861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Cega (ou não informada)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916C906-E5B5-40A4-8BBA-A1B5C06BF1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78227"/>
            <a:ext cx="8596668" cy="4663136"/>
          </a:xfrm>
        </p:spPr>
        <p:txBody>
          <a:bodyPr>
            <a:normAutofit fontScale="32500" lnSpcReduction="20000"/>
          </a:bodyPr>
          <a:lstStyle/>
          <a:p>
            <a:pPr marL="0" indent="0" algn="just">
              <a:buNone/>
            </a:pPr>
            <a:r>
              <a:rPr lang="pt-BR" sz="8000" dirty="0"/>
              <a:t>Todos esses exemplos são busca cega, porque:</a:t>
            </a:r>
          </a:p>
          <a:p>
            <a:pPr algn="just"/>
            <a:endParaRPr lang="pt-BR" sz="8000" dirty="0"/>
          </a:p>
          <a:p>
            <a:pPr marL="0" indent="0" algn="just">
              <a:buNone/>
            </a:pPr>
            <a:r>
              <a:rPr lang="pt-BR" sz="8000" dirty="0"/>
              <a:t>- Não utilizam heurísticas;</a:t>
            </a:r>
          </a:p>
          <a:p>
            <a:pPr algn="just"/>
            <a:endParaRPr lang="pt-BR" sz="8000" dirty="0"/>
          </a:p>
          <a:p>
            <a:pPr marL="0" indent="0" algn="just">
              <a:buNone/>
            </a:pPr>
            <a:r>
              <a:rPr lang="pt-BR" sz="8000" dirty="0"/>
              <a:t>- Percorrem o espaço de estados de forma sistemática;</a:t>
            </a:r>
          </a:p>
          <a:p>
            <a:pPr algn="just"/>
            <a:endParaRPr lang="pt-BR" sz="8000" dirty="0"/>
          </a:p>
          <a:p>
            <a:pPr marL="0" indent="0" algn="just">
              <a:buNone/>
            </a:pPr>
            <a:r>
              <a:rPr lang="pt-BR" sz="8000" dirty="0"/>
              <a:t>- A escolha do próximo nó a explorar depende apenas da estratégia (fila/pilha), não de “qual parece melhor”;</a:t>
            </a:r>
          </a:p>
          <a:p>
            <a:pPr algn="just"/>
            <a:endParaRPr lang="pt-BR" sz="8000" dirty="0"/>
          </a:p>
          <a:p>
            <a:pPr algn="just"/>
            <a:endParaRPr lang="pt-BR" dirty="0"/>
          </a:p>
          <a:p>
            <a:pPr algn="just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52340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27A6F5-F4BA-42EF-87F1-ACDE1FB12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34887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01C47D4-E6B1-43E4-8CBD-0DA1BAEB8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651525"/>
            <a:ext cx="8596668" cy="45968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sz="2600" b="1" dirty="0"/>
              <a:t>1. Busca Cega – Labirinto (BFS)</a:t>
            </a:r>
          </a:p>
          <a:p>
            <a:pPr marL="0" indent="0">
              <a:buNone/>
            </a:pPr>
            <a:endParaRPr lang="pt-BR" sz="2600" b="1" dirty="0"/>
          </a:p>
          <a:p>
            <a:pPr marL="0" indent="0">
              <a:buNone/>
            </a:pPr>
            <a:r>
              <a:rPr lang="pt-BR" sz="2600" b="1" dirty="0"/>
              <a:t>Contexto</a:t>
            </a:r>
          </a:p>
          <a:p>
            <a:pPr marL="0" indent="0">
              <a:buNone/>
            </a:pPr>
            <a:r>
              <a:rPr lang="pt-BR" sz="2600" dirty="0"/>
              <a:t>	Imagine estar preso em um </a:t>
            </a:r>
            <a:r>
              <a:rPr lang="pt-BR" sz="2600" b="1" dirty="0"/>
              <a:t>labirinto</a:t>
            </a:r>
            <a:r>
              <a:rPr lang="pt-BR" sz="2600" dirty="0"/>
              <a:t>. Você não tem nenhuma pista sobre onde está a saída.</a:t>
            </a:r>
            <a:br>
              <a:rPr lang="pt-BR" sz="2600" dirty="0"/>
            </a:br>
            <a:r>
              <a:rPr lang="pt-BR" sz="2600" dirty="0"/>
              <a:t>	A única estratégia é sair testando </a:t>
            </a:r>
            <a:r>
              <a:rPr lang="pt-BR" sz="2600" b="1" dirty="0"/>
              <a:t>todos os caminhos possíveis</a:t>
            </a:r>
            <a:r>
              <a:rPr lang="pt-BR" sz="2600" dirty="0"/>
              <a:t>, passo a passo, até encontrar o caminho certo.</a:t>
            </a:r>
            <a:br>
              <a:rPr lang="pt-BR" sz="2600" dirty="0"/>
            </a:br>
            <a:r>
              <a:rPr lang="pt-BR" sz="2600" dirty="0"/>
              <a:t>	Esse é exatamente o comportamento da </a:t>
            </a:r>
            <a:r>
              <a:rPr lang="pt-BR" sz="2600" b="1" dirty="0"/>
              <a:t>busca cega</a:t>
            </a:r>
            <a:r>
              <a:rPr lang="pt-BR" sz="2600" dirty="0"/>
              <a:t>: explorar sem informação adicional, garantindo que a solução será encontrada, mesmo que demore.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142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52029-7A39-4BD4-AF60-12C6B5A9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809"/>
            <a:ext cx="8596668" cy="82163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Busca Heurística (ou informada)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AC34E-16D7-4EB2-86EE-C1EB4E0E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046922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900" b="1" dirty="0"/>
              <a:t>- Definição: </a:t>
            </a:r>
            <a:r>
              <a:rPr lang="pt-BR" sz="1900" dirty="0"/>
              <a:t>Método de busca que utiliza </a:t>
            </a:r>
            <a:r>
              <a:rPr lang="pt-BR" sz="1900" b="1" dirty="0"/>
              <a:t>funções heurísticas</a:t>
            </a:r>
            <a:r>
              <a:rPr lang="pt-BR" sz="1900" dirty="0"/>
              <a:t> (estimativas) para guiar a exploração do espaço de estados, tentando chegar mais rápido à solução. </a:t>
            </a:r>
            <a:r>
              <a:rPr lang="pt-BR" sz="1900" b="1" dirty="0"/>
              <a:t>Heurística </a:t>
            </a:r>
            <a:r>
              <a:rPr lang="pt-BR" sz="1900" dirty="0"/>
              <a:t>é uma função que estima o "quão perto" um estado está do objetivo.</a:t>
            </a:r>
          </a:p>
          <a:p>
            <a:pPr marL="0" indent="0">
              <a:buNone/>
            </a:pPr>
            <a:endParaRPr lang="pt-BR" sz="1900" b="1" dirty="0"/>
          </a:p>
          <a:p>
            <a:pPr marL="0" indent="0">
              <a:buNone/>
            </a:pPr>
            <a:r>
              <a:rPr lang="pt-BR" sz="1900" b="1" dirty="0"/>
              <a:t>- Principais algoritmos:</a:t>
            </a:r>
          </a:p>
          <a:p>
            <a:pPr marL="0" indent="0">
              <a:buNone/>
            </a:pPr>
            <a:r>
              <a:rPr lang="pt-BR" sz="1900" b="1" dirty="0"/>
              <a:t>	1. Busca Gulosa (</a:t>
            </a:r>
            <a:r>
              <a:rPr lang="pt-BR" sz="1900" b="1" dirty="0" err="1"/>
              <a:t>Greedy</a:t>
            </a:r>
            <a:r>
              <a:rPr lang="pt-BR" sz="1900" b="1" dirty="0"/>
              <a:t> Best-</a:t>
            </a:r>
            <a:r>
              <a:rPr lang="pt-BR" sz="1900" b="1" dirty="0" err="1"/>
              <a:t>First</a:t>
            </a:r>
            <a:r>
              <a:rPr lang="pt-BR" sz="1900" b="1" dirty="0"/>
              <a:t> </a:t>
            </a:r>
            <a:r>
              <a:rPr lang="pt-BR" sz="1900" b="1" dirty="0" err="1"/>
              <a:t>Search</a:t>
            </a:r>
            <a:r>
              <a:rPr lang="pt-BR" sz="1900" b="1" dirty="0"/>
              <a:t>)</a:t>
            </a:r>
            <a:r>
              <a:rPr lang="pt-BR" sz="1900" dirty="0"/>
              <a:t>: escolhe o nó que parece mais promissor de acordo com a heurística.</a:t>
            </a:r>
          </a:p>
          <a:p>
            <a:pPr marL="0" indent="0">
              <a:buNone/>
            </a:pPr>
            <a:r>
              <a:rPr lang="pt-BR" sz="1900" b="1" dirty="0"/>
              <a:t>	2. A*</a:t>
            </a:r>
            <a:r>
              <a:rPr lang="pt-BR" sz="1900" dirty="0"/>
              <a:t>: combina custo acumulado e heurística para garantir eficiência e </a:t>
            </a:r>
            <a:r>
              <a:rPr lang="pt-BR" sz="1900" dirty="0" err="1"/>
              <a:t>otimalidade</a:t>
            </a:r>
            <a:r>
              <a:rPr lang="pt-BR" sz="1900" dirty="0"/>
              <a:t>.</a:t>
            </a:r>
          </a:p>
          <a:p>
            <a:pPr marL="0" indent="0">
              <a:buNone/>
            </a:pPr>
            <a:endParaRPr lang="pt-BR" sz="1900" b="1" dirty="0"/>
          </a:p>
          <a:p>
            <a:pPr marL="0" indent="0">
              <a:buNone/>
            </a:pPr>
            <a:r>
              <a:rPr lang="pt-BR" sz="1900" b="1" dirty="0"/>
              <a:t>- Características:</a:t>
            </a:r>
          </a:p>
          <a:p>
            <a:pPr marL="0" indent="0">
              <a:buNone/>
            </a:pPr>
            <a:r>
              <a:rPr lang="pt-BR" sz="1900" dirty="0"/>
              <a:t>	✔️ Mais eficiente do que a busca cega.</a:t>
            </a:r>
            <a:br>
              <a:rPr lang="pt-BR" sz="1900" dirty="0"/>
            </a:br>
            <a:r>
              <a:rPr lang="pt-BR" sz="1900" dirty="0"/>
              <a:t>	✔️ Se bem definida, encontra a solução ótima (ex.: A*).</a:t>
            </a:r>
            <a:br>
              <a:rPr lang="pt-BR" sz="1900" dirty="0"/>
            </a:br>
            <a:r>
              <a:rPr lang="pt-BR" sz="1900" dirty="0"/>
              <a:t>	❌ Depende da qualidade da heurística.</a:t>
            </a:r>
          </a:p>
        </p:txBody>
      </p:sp>
    </p:spTree>
    <p:extLst>
      <p:ext uri="{BB962C8B-B14F-4D97-AF65-F5344CB8AC3E}">
        <p14:creationId xmlns:p14="http://schemas.microsoft.com/office/powerpoint/2010/main" val="76013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7BDB9B-A0B7-4EAD-A2FF-0DBD96FD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6875C9B-0BDD-4C72-A9C5-938B88AA4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sz="2800" dirty="0"/>
              <a:t>Quando falamos em </a:t>
            </a:r>
            <a:r>
              <a:rPr lang="pt-BR" sz="2800" b="1" dirty="0"/>
              <a:t>resolver problemas com algoritmos</a:t>
            </a:r>
            <a:r>
              <a:rPr lang="pt-BR" sz="2800" dirty="0"/>
              <a:t>, muitas vezes não temos a solução direta, mas sim um </a:t>
            </a:r>
            <a:r>
              <a:rPr lang="pt-BR" sz="2800" b="1" dirty="0"/>
              <a:t>espaço de estados</a:t>
            </a:r>
            <a:r>
              <a:rPr lang="pt-BR" sz="2800" dirty="0"/>
              <a:t>: um conjunto de possibilidades que precisam ser exploradas até chegar na resposta.</a:t>
            </a:r>
            <a:br>
              <a:rPr lang="pt-BR" sz="2800" dirty="0"/>
            </a:br>
            <a:r>
              <a:rPr lang="pt-BR" sz="2800" dirty="0"/>
              <a:t>Os </a:t>
            </a:r>
            <a:r>
              <a:rPr lang="pt-BR" sz="2800" b="1" dirty="0"/>
              <a:t>métodos de busca</a:t>
            </a:r>
            <a:r>
              <a:rPr lang="pt-BR" sz="2800" dirty="0"/>
              <a:t> são justamente as estratégias que usamos para navegar por esse espaço.</a:t>
            </a:r>
          </a:p>
        </p:txBody>
      </p:sp>
    </p:spTree>
    <p:extLst>
      <p:ext uri="{BB962C8B-B14F-4D97-AF65-F5344CB8AC3E}">
        <p14:creationId xmlns:p14="http://schemas.microsoft.com/office/powerpoint/2010/main" val="242883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52029-7A39-4BD4-AF60-12C6B5A9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809"/>
            <a:ext cx="8596668" cy="82163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Busca Heurística (ou informada)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AC34E-16D7-4EB2-86EE-C1EB4E0E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046922"/>
            <a:ext cx="8876437" cy="53273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0"/>
              </a:spcBef>
              <a:buNone/>
            </a:pPr>
            <a:r>
              <a:rPr lang="pt-BR" sz="2100" b="1" dirty="0"/>
              <a:t>Exemplo 1: </a:t>
            </a:r>
            <a:r>
              <a:rPr lang="pt-BR" sz="2100" dirty="0"/>
              <a:t>Encontrando o caminho mais curto em um mapa de cidade. </a:t>
            </a:r>
          </a:p>
          <a:p>
            <a:pPr marL="0" indent="0" algn="just">
              <a:spcBef>
                <a:spcPts val="200"/>
              </a:spcBef>
              <a:buNone/>
            </a:pPr>
            <a:br>
              <a:rPr lang="pt-BR" sz="2100" dirty="0"/>
            </a:br>
            <a:r>
              <a:rPr lang="pt-BR" sz="2100" b="1" dirty="0"/>
              <a:t>Contexto: </a:t>
            </a:r>
            <a:r>
              <a:rPr lang="pt-BR" sz="2100" dirty="0"/>
              <a:t>Um robô quer se deslocar da posição A até a posição B em um mapa urbano. Em vez de testar todos os caminhos possíveis, ele utiliza </a:t>
            </a:r>
            <a:r>
              <a:rPr lang="pt-BR" sz="2100" b="1" dirty="0"/>
              <a:t>uma função heurística</a:t>
            </a:r>
            <a:r>
              <a:rPr lang="pt-BR" sz="2100" dirty="0"/>
              <a:t> que calcula a distância “em linha reta” até o destino. Quanto menor a distância estimada, mais promissor é o caminho.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100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100" b="1" dirty="0"/>
              <a:t>Estado:</a:t>
            </a:r>
            <a:r>
              <a:rPr lang="pt-BR" sz="2100" dirty="0"/>
              <a:t> posição atual do robô.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100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100" b="1" dirty="0"/>
              <a:t>Ação:</a:t>
            </a:r>
            <a:r>
              <a:rPr lang="pt-BR" sz="2100" dirty="0"/>
              <a:t> mover-se para uma rua adjacente.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100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100" b="1" dirty="0"/>
              <a:t>Função heurística (h):</a:t>
            </a:r>
            <a:r>
              <a:rPr lang="pt-BR" sz="2100" dirty="0"/>
              <a:t> distância em linha reta até o destino.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100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100" b="1" dirty="0"/>
              <a:t>Resultado esperado:</a:t>
            </a:r>
            <a:r>
              <a:rPr lang="pt-BR" sz="2100" dirty="0"/>
              <a:t> O robô encontra o caminho mais curto sem explorar todas as ruas.</a:t>
            </a:r>
          </a:p>
          <a:p>
            <a:pPr marL="0" indent="0" algn="just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17432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52029-7A39-4BD4-AF60-12C6B5A9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809"/>
            <a:ext cx="8596668" cy="82163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Busca Heurística (ou informada)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AC34E-16D7-4EB2-86EE-C1EB4E0E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046922"/>
            <a:ext cx="8876437" cy="53273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Exemplo 2: </a:t>
            </a:r>
            <a:r>
              <a:rPr lang="pt-BR" sz="2000" dirty="0"/>
              <a:t>Resolver um quebra-cabeça 8-puzzle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Contexto: </a:t>
            </a:r>
            <a:r>
              <a:rPr lang="pt-BR" sz="2000" dirty="0"/>
              <a:t>No clássico quebra-cabeça 8-puzzle (3x3), o objetivo é organizar os números de 1 a 8 com uma peça vazia. A busca heurística pode usar, por exemplo, o </a:t>
            </a:r>
            <a:r>
              <a:rPr lang="pt-BR" sz="2000" b="1" dirty="0"/>
              <a:t>número de peças fora do lugar</a:t>
            </a:r>
            <a:r>
              <a:rPr lang="pt-BR" sz="2000" dirty="0"/>
              <a:t> ou a </a:t>
            </a:r>
            <a:r>
              <a:rPr lang="pt-BR" sz="2000" b="1" dirty="0"/>
              <a:t>soma das distâncias de Manhattan</a:t>
            </a:r>
            <a:r>
              <a:rPr lang="pt-BR" sz="2000" dirty="0"/>
              <a:t> de cada peça até sua posição final.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Estado:</a:t>
            </a:r>
            <a:r>
              <a:rPr lang="pt-BR" sz="2000" dirty="0"/>
              <a:t> disposição atual das peças.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Ação:</a:t>
            </a:r>
            <a:r>
              <a:rPr lang="pt-BR" sz="2000" dirty="0"/>
              <a:t> mover a peça vazia para cima, baixo, esquerda ou direita.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Função heurística (h):</a:t>
            </a:r>
            <a:r>
              <a:rPr lang="pt-BR" sz="2000" dirty="0"/>
              <a:t> soma das distâncias de Manhattan ou contagem de peças fora do lugar.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Resultado esperado:</a:t>
            </a:r>
            <a:r>
              <a:rPr lang="pt-BR" sz="2000" dirty="0"/>
              <a:t> O algoritmo encontra a solução em menos movimentos do que a busca cega, guiando a busca para estados mais próximos do objetivo.</a:t>
            </a:r>
          </a:p>
          <a:p>
            <a:pPr marL="0" indent="0" algn="just">
              <a:buNone/>
            </a:pP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4284346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52029-7A39-4BD4-AF60-12C6B5A90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57809"/>
            <a:ext cx="8596668" cy="821635"/>
          </a:xfrm>
        </p:spPr>
        <p:txBody>
          <a:bodyPr>
            <a:normAutofit fontScale="90000"/>
          </a:bodyPr>
          <a:lstStyle/>
          <a:p>
            <a:r>
              <a:rPr lang="pt-BR" b="1" dirty="0">
                <a:solidFill>
                  <a:schemeClr val="tx1"/>
                </a:solidFill>
              </a:rPr>
              <a:t>Busca Heurística (ou informada)</a:t>
            </a:r>
            <a:br>
              <a:rPr lang="pt-BR" b="1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CAC34E-16D7-4EB2-86EE-C1EB4E0E58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1878" y="1046922"/>
            <a:ext cx="8876437" cy="5327374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Exemplo 3: Planejamento de rotas em videogame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Contexto: </a:t>
            </a:r>
            <a:r>
              <a:rPr lang="pt-BR" sz="2000" dirty="0"/>
              <a:t>Um personagem de videogame precisa chegar a um tesouro em um labirinto cheio de obstáculos. Em vez de testar todos os caminhos possíveis, a IA calcula </a:t>
            </a:r>
            <a:r>
              <a:rPr lang="pt-BR" sz="2000" b="1" dirty="0"/>
              <a:t>uma pontuação estimada para cada posição</a:t>
            </a:r>
            <a:r>
              <a:rPr lang="pt-BR" sz="2000" dirty="0"/>
              <a:t> combinando a distância até o tesouro e a dificuldade do terreno.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Estado:</a:t>
            </a:r>
            <a:r>
              <a:rPr lang="pt-BR" sz="2000" dirty="0"/>
              <a:t> posição atual do personagem.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Ação:</a:t>
            </a:r>
            <a:r>
              <a:rPr lang="pt-BR" sz="2000" dirty="0"/>
              <a:t> mover-se para uma célula adjacente.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Função heurística (h):</a:t>
            </a:r>
            <a:r>
              <a:rPr lang="pt-BR" sz="2000" dirty="0"/>
              <a:t> distância até o tesouro + penalidade de terreno difícil.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Resultado esperado:</a:t>
            </a:r>
            <a:r>
              <a:rPr lang="pt-BR" sz="2000" dirty="0"/>
              <a:t> O personagem evita caminhos complicados e chega mais rápido ao tesouro.</a:t>
            </a:r>
          </a:p>
        </p:txBody>
      </p:sp>
    </p:spTree>
    <p:extLst>
      <p:ext uri="{BB962C8B-B14F-4D97-AF65-F5344CB8AC3E}">
        <p14:creationId xmlns:p14="http://schemas.microsoft.com/office/powerpoint/2010/main" val="4007524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E94656-A01D-41BE-BB9A-C5027EA638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BA27FDF-CACD-4439-A613-1C23404C62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603998"/>
            <a:ext cx="9005509" cy="46444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200" b="1" dirty="0"/>
              <a:t>2. Busca Heurística – Rota em um mapa (A*)</a:t>
            </a:r>
          </a:p>
          <a:p>
            <a:pPr marL="0" indent="0">
              <a:buNone/>
            </a:pPr>
            <a:endParaRPr lang="pt-BR" sz="2200" b="1" dirty="0"/>
          </a:p>
          <a:p>
            <a:pPr marL="0" indent="0">
              <a:buNone/>
            </a:pPr>
            <a:r>
              <a:rPr lang="pt-BR" sz="2200" b="1" dirty="0"/>
              <a:t>Contexto</a:t>
            </a:r>
          </a:p>
          <a:p>
            <a:pPr marL="0" indent="0">
              <a:buNone/>
            </a:pPr>
            <a:endParaRPr lang="pt-BR" sz="2200" dirty="0"/>
          </a:p>
          <a:p>
            <a:pPr marL="0" indent="0">
              <a:buNone/>
            </a:pPr>
            <a:r>
              <a:rPr lang="pt-BR" sz="2200" dirty="0"/>
              <a:t>	Pense no </a:t>
            </a:r>
            <a:r>
              <a:rPr lang="pt-BR" sz="2200" b="1" dirty="0"/>
              <a:t>GPS do seu celular</a:t>
            </a:r>
            <a:r>
              <a:rPr lang="pt-BR" sz="2200" dirty="0"/>
              <a:t>. </a:t>
            </a:r>
          </a:p>
          <a:p>
            <a:pPr marL="0" indent="0">
              <a:buNone/>
            </a:pPr>
            <a:r>
              <a:rPr lang="pt-BR" sz="2200" dirty="0"/>
              <a:t>	Ele não tenta todas as estradas possíveis como a busca cega faria.</a:t>
            </a:r>
            <a:br>
              <a:rPr lang="pt-BR" sz="2200" dirty="0"/>
            </a:br>
            <a:r>
              <a:rPr lang="pt-BR" sz="2200" dirty="0"/>
              <a:t>	Em vez disso, ele usa uma </a:t>
            </a:r>
            <a:r>
              <a:rPr lang="pt-BR" sz="2200" b="1" dirty="0"/>
              <a:t>heurística</a:t>
            </a:r>
            <a:r>
              <a:rPr lang="pt-BR" sz="2200" dirty="0"/>
              <a:t>: por exemplo, a distância em linha reta até o destino.</a:t>
            </a:r>
            <a:br>
              <a:rPr lang="pt-BR" sz="2200" dirty="0"/>
            </a:br>
            <a:r>
              <a:rPr lang="pt-BR" sz="2200" dirty="0"/>
              <a:t>	Com isso, consegue escolher os caminhos mais promissores e encontrar a rota mais rápida de forma eficiente.</a:t>
            </a:r>
            <a:br>
              <a:rPr lang="pt-BR" sz="2200" dirty="0"/>
            </a:br>
            <a:r>
              <a:rPr lang="pt-BR" sz="2200" dirty="0"/>
              <a:t>	Esse é o funcionamento da </a:t>
            </a:r>
            <a:r>
              <a:rPr lang="pt-BR" sz="2200" b="1" dirty="0"/>
              <a:t>busca heurística (A*)</a:t>
            </a:r>
            <a:r>
              <a:rPr lang="pt-BR" sz="2200" dirty="0"/>
              <a:t>.</a:t>
            </a:r>
          </a:p>
          <a:p>
            <a:endParaRPr lang="pt-BR" sz="2200" dirty="0"/>
          </a:p>
        </p:txBody>
      </p:sp>
    </p:spTree>
    <p:extLst>
      <p:ext uri="{BB962C8B-B14F-4D97-AF65-F5344CB8AC3E}">
        <p14:creationId xmlns:p14="http://schemas.microsoft.com/office/powerpoint/2010/main" val="11999017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BF8E7-6E78-4F41-B378-578C739F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Competitiva (Adversarial </a:t>
            </a:r>
            <a:r>
              <a:rPr lang="pt-BR" b="1" dirty="0" err="1">
                <a:solidFill>
                  <a:schemeClr val="tx1"/>
                </a:solidFill>
              </a:rPr>
              <a:t>Search</a:t>
            </a:r>
            <a:r>
              <a:rPr lang="pt-BR" b="1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3BB75-B458-454A-A189-E21269705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spcBef>
                <a:spcPts val="200"/>
              </a:spcBef>
              <a:buNone/>
            </a:pPr>
            <a:r>
              <a:rPr lang="pt-BR" sz="2100" b="1" dirty="0"/>
              <a:t>- Definição: </a:t>
            </a:r>
            <a:r>
              <a:rPr lang="pt-BR" sz="2100" dirty="0"/>
              <a:t>Método de busca usado em </a:t>
            </a:r>
            <a:r>
              <a:rPr lang="pt-BR" sz="2100" b="1" dirty="0"/>
              <a:t>jogos de dois ou mais jogadores</a:t>
            </a:r>
            <a:r>
              <a:rPr lang="pt-BR" sz="2100" dirty="0"/>
              <a:t>, onde há competição. Não basta apenas buscar a solução, mas considerar que existe um </a:t>
            </a:r>
            <a:r>
              <a:rPr lang="pt-BR" sz="2100" b="1" dirty="0"/>
              <a:t>oponente que tenta atrapalhar</a:t>
            </a:r>
            <a:r>
              <a:rPr lang="pt-BR" sz="2100" dirty="0"/>
              <a:t>.</a:t>
            </a:r>
          </a:p>
          <a:p>
            <a:pPr marL="0" indent="0">
              <a:spcBef>
                <a:spcPts val="200"/>
              </a:spcBef>
              <a:buNone/>
            </a:pPr>
            <a:endParaRPr lang="pt-BR" sz="2100" b="1" dirty="0"/>
          </a:p>
          <a:p>
            <a:pPr marL="0" indent="0">
              <a:spcBef>
                <a:spcPts val="200"/>
              </a:spcBef>
              <a:buNone/>
            </a:pPr>
            <a:r>
              <a:rPr lang="pt-BR" sz="2100" b="1" dirty="0"/>
              <a:t>- Principais algoritmos: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sz="2100" b="1" dirty="0"/>
              <a:t>	1. </a:t>
            </a:r>
            <a:r>
              <a:rPr lang="pt-BR" sz="2100" b="1" dirty="0" err="1"/>
              <a:t>Minimax</a:t>
            </a:r>
            <a:r>
              <a:rPr lang="pt-BR" sz="2100" dirty="0"/>
              <a:t>: cada jogador escolhe movimentos maximizando suas chances e minimizando as do oponente.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sz="2100" b="1" dirty="0"/>
              <a:t>	2. Podas </a:t>
            </a:r>
            <a:r>
              <a:rPr lang="pt-BR" sz="2100" b="1" dirty="0" err="1"/>
              <a:t>alfa-beta</a:t>
            </a:r>
            <a:r>
              <a:rPr lang="pt-BR" sz="2100" dirty="0"/>
              <a:t>: otimiza o </a:t>
            </a:r>
            <a:r>
              <a:rPr lang="pt-BR" sz="2100" dirty="0" err="1"/>
              <a:t>Minimax</a:t>
            </a:r>
            <a:r>
              <a:rPr lang="pt-BR" sz="2100" dirty="0"/>
              <a:t>, eliminando ramos desnecessários da busca.</a:t>
            </a:r>
          </a:p>
          <a:p>
            <a:pPr marL="0" indent="0">
              <a:spcBef>
                <a:spcPts val="200"/>
              </a:spcBef>
              <a:buNone/>
            </a:pPr>
            <a:endParaRPr lang="pt-BR" sz="2100" b="1" dirty="0"/>
          </a:p>
          <a:p>
            <a:pPr marL="0" indent="0">
              <a:spcBef>
                <a:spcPts val="200"/>
              </a:spcBef>
              <a:buNone/>
            </a:pPr>
            <a:r>
              <a:rPr lang="pt-BR" sz="2100" b="1" dirty="0"/>
              <a:t>- Características:</a:t>
            </a:r>
          </a:p>
          <a:p>
            <a:pPr marL="0" indent="0">
              <a:spcBef>
                <a:spcPts val="200"/>
              </a:spcBef>
              <a:buNone/>
            </a:pPr>
            <a:r>
              <a:rPr lang="pt-BR" sz="2100" dirty="0"/>
              <a:t>	✔️ Ideal para jogos de tabuleiro (xadrez, damas, go).</a:t>
            </a:r>
            <a:br>
              <a:rPr lang="pt-BR" sz="2100" dirty="0"/>
            </a:br>
            <a:r>
              <a:rPr lang="pt-BR" sz="2100" dirty="0"/>
              <a:t>	✔️ Considera cenários competitivos reais.</a:t>
            </a:r>
            <a:br>
              <a:rPr lang="pt-BR" sz="2100" dirty="0"/>
            </a:br>
            <a:r>
              <a:rPr lang="pt-BR" sz="2100" dirty="0"/>
              <a:t>	❌ Complexidade alta em jogos com muitas possibilidades.</a:t>
            </a:r>
          </a:p>
        </p:txBody>
      </p:sp>
    </p:spTree>
    <p:extLst>
      <p:ext uri="{BB962C8B-B14F-4D97-AF65-F5344CB8AC3E}">
        <p14:creationId xmlns:p14="http://schemas.microsoft.com/office/powerpoint/2010/main" val="4244812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2BF8E7-6E78-4F41-B378-578C739F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234042"/>
            <a:ext cx="8596668" cy="795130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Competitiva (Adversarial </a:t>
            </a:r>
            <a:r>
              <a:rPr lang="pt-BR" b="1" dirty="0" err="1">
                <a:solidFill>
                  <a:schemeClr val="tx1"/>
                </a:solidFill>
              </a:rPr>
              <a:t>Search</a:t>
            </a:r>
            <a:r>
              <a:rPr lang="pt-BR" b="1" dirty="0">
                <a:solidFill>
                  <a:schemeClr val="tx1"/>
                </a:solidFill>
              </a:rPr>
              <a:t>)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63BB75-B458-454A-A189-E21269705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704" y="1029172"/>
            <a:ext cx="9413723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400" b="1" dirty="0"/>
              <a:t>Exemplo 1: Jogo da velha (</a:t>
            </a:r>
            <a:r>
              <a:rPr lang="pt-BR" sz="2400" b="1" dirty="0" err="1"/>
              <a:t>Tic</a:t>
            </a:r>
            <a:r>
              <a:rPr lang="pt-BR" sz="2400" b="1" dirty="0"/>
              <a:t>-</a:t>
            </a:r>
            <a:r>
              <a:rPr lang="pt-BR" sz="2400" b="1" dirty="0" err="1"/>
              <a:t>Tac-Toe</a:t>
            </a:r>
            <a:r>
              <a:rPr lang="pt-BR" sz="2400" b="1" dirty="0"/>
              <a:t>)</a:t>
            </a:r>
          </a:p>
          <a:p>
            <a:pPr marL="0" indent="0">
              <a:buNone/>
            </a:pPr>
            <a:endParaRPr lang="pt-BR" sz="2400" b="1" dirty="0"/>
          </a:p>
          <a:p>
            <a:pPr marL="0" indent="0">
              <a:buNone/>
            </a:pPr>
            <a:r>
              <a:rPr lang="pt-BR" sz="2400" b="1" dirty="0"/>
              <a:t>Contexto:</a:t>
            </a:r>
            <a:r>
              <a:rPr lang="pt-BR" sz="2400" dirty="0"/>
              <a:t> Dois jogadores, X e O, alternam movimentos em um tabuleiro 3x3. Cada um tenta vencer e impedir que o outro vença. A busca competitiva pode usar o </a:t>
            </a:r>
            <a:r>
              <a:rPr lang="pt-BR" sz="2400" b="1" dirty="0" err="1"/>
              <a:t>Minimax</a:t>
            </a:r>
            <a:r>
              <a:rPr lang="pt-BR" sz="2400" dirty="0"/>
              <a:t>, que avalia todos os possíveis movimentos futuros:</a:t>
            </a:r>
          </a:p>
          <a:p>
            <a:pPr marL="0" indent="0">
              <a:buNone/>
            </a:pPr>
            <a:r>
              <a:rPr lang="pt-BR" sz="2400" b="1" dirty="0"/>
              <a:t>Estado:</a:t>
            </a:r>
            <a:r>
              <a:rPr lang="pt-BR" sz="2400" dirty="0"/>
              <a:t> disposição atual das peças no tabuleiro.</a:t>
            </a:r>
          </a:p>
          <a:p>
            <a:pPr marL="0" indent="0">
              <a:buNone/>
            </a:pPr>
            <a:r>
              <a:rPr lang="pt-BR" sz="2400" b="1" dirty="0"/>
              <a:t>Ação:</a:t>
            </a:r>
            <a:r>
              <a:rPr lang="pt-BR" sz="2400" dirty="0"/>
              <a:t> colocar X ou O em uma célula vazia.</a:t>
            </a:r>
          </a:p>
          <a:p>
            <a:pPr marL="0" indent="0">
              <a:buNone/>
            </a:pPr>
            <a:r>
              <a:rPr lang="pt-BR" sz="2400" b="1" dirty="0"/>
              <a:t>Função de avaliação:</a:t>
            </a:r>
            <a:r>
              <a:rPr lang="pt-BR" sz="2400" dirty="0"/>
              <a:t> +10 para vitória do jogador, -10 para vitória do adversário, 0 empate.</a:t>
            </a:r>
          </a:p>
          <a:p>
            <a:pPr marL="0" indent="0">
              <a:buNone/>
            </a:pPr>
            <a:r>
              <a:rPr lang="pt-BR" sz="2400" b="1" dirty="0"/>
              <a:t>Resultado esperado:</a:t>
            </a:r>
            <a:r>
              <a:rPr lang="pt-BR" sz="2400" dirty="0"/>
              <a:t> O jogador que utiliza a busca competitiva faz o melhor movimento possível, evitando perder e buscando vitória.</a:t>
            </a:r>
          </a:p>
          <a:p>
            <a:pPr marL="0" indent="0">
              <a:spcBef>
                <a:spcPts val="200"/>
              </a:spcBef>
              <a:buNone/>
            </a:pPr>
            <a:endParaRPr lang="pt-BR" sz="2100" dirty="0"/>
          </a:p>
        </p:txBody>
      </p:sp>
    </p:spTree>
    <p:extLst>
      <p:ext uri="{BB962C8B-B14F-4D97-AF65-F5344CB8AC3E}">
        <p14:creationId xmlns:p14="http://schemas.microsoft.com/office/powerpoint/2010/main" val="3871871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E38AE-40B2-4C02-8394-13271985A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278296"/>
            <a:ext cx="8596668" cy="662609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Competitiva (Adversarial </a:t>
            </a:r>
            <a:r>
              <a:rPr lang="pt-BR" b="1" dirty="0" err="1">
                <a:solidFill>
                  <a:schemeClr val="tx1"/>
                </a:solidFill>
              </a:rPr>
              <a:t>Search</a:t>
            </a:r>
            <a:r>
              <a:rPr lang="pt-BR" b="1" dirty="0">
                <a:solidFill>
                  <a:schemeClr val="tx1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7A38C-62DC-449B-9B3C-A967C61C05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166676"/>
            <a:ext cx="8596668" cy="5413028"/>
          </a:xfrm>
        </p:spPr>
        <p:txBody>
          <a:bodyPr>
            <a:normAutofit fontScale="55000" lnSpcReduction="20000"/>
          </a:bodyPr>
          <a:lstStyle/>
          <a:p>
            <a:pPr marL="0" indent="0" algn="just">
              <a:spcBef>
                <a:spcPts val="200"/>
              </a:spcBef>
              <a:buNone/>
            </a:pPr>
            <a:r>
              <a:rPr lang="pt-BR" sz="4200" b="1" dirty="0"/>
              <a:t>Exemplo 2: </a:t>
            </a:r>
            <a:r>
              <a:rPr lang="pt-BR" sz="4200" dirty="0"/>
              <a:t>Xadrez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42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4200" b="1" dirty="0"/>
              <a:t>Contexto: </a:t>
            </a:r>
            <a:r>
              <a:rPr lang="pt-BR" sz="4200" dirty="0"/>
              <a:t>No xadrez, cada jogador planeja suas jogadas considerando as respostas do adversário. A busca competitiva usa </a:t>
            </a:r>
            <a:r>
              <a:rPr lang="pt-BR" sz="4200" b="1" dirty="0" err="1"/>
              <a:t>Minimax</a:t>
            </a:r>
            <a:r>
              <a:rPr lang="pt-BR" sz="4200" b="1" dirty="0"/>
              <a:t> com poda </a:t>
            </a:r>
            <a:r>
              <a:rPr lang="pt-BR" sz="4200" b="1" dirty="0" err="1"/>
              <a:t>Alpha-Beta</a:t>
            </a:r>
            <a:r>
              <a:rPr lang="pt-BR" sz="4200" dirty="0"/>
              <a:t> para reduzir o número de movimentos avaliados: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42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4200" b="1" dirty="0"/>
              <a:t>Estado:</a:t>
            </a:r>
            <a:r>
              <a:rPr lang="pt-BR" sz="4200" dirty="0"/>
              <a:t> posição atual das peças no tabuleiro.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42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4200" b="1" dirty="0"/>
              <a:t>Ação:</a:t>
            </a:r>
            <a:r>
              <a:rPr lang="pt-BR" sz="4200" dirty="0"/>
              <a:t> mover uma peça legalmente.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42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4200" b="1" dirty="0"/>
              <a:t>Função de avaliação:</a:t>
            </a:r>
            <a:r>
              <a:rPr lang="pt-BR" sz="4200" dirty="0"/>
              <a:t> soma ponderada de valor das peças, controle do centro, segurança do rei, etc.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42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4200" b="1" dirty="0"/>
              <a:t>Resultado esperado:</a:t>
            </a:r>
            <a:r>
              <a:rPr lang="pt-BR" sz="4200" dirty="0"/>
              <a:t> O algoritmo escolhe a jogada que maximiza a chance de vitória, considerando o melhor movimento possível do adversário.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99377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5F676-99DC-4CE3-B9D5-22158E1F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Competitiva (Adversarial </a:t>
            </a:r>
            <a:r>
              <a:rPr lang="pt-BR" b="1" dirty="0" err="1">
                <a:solidFill>
                  <a:schemeClr val="tx1"/>
                </a:solidFill>
              </a:rPr>
              <a:t>Search</a:t>
            </a:r>
            <a:r>
              <a:rPr lang="pt-BR" b="1" dirty="0">
                <a:solidFill>
                  <a:schemeClr val="tx1"/>
                </a:solidFill>
              </a:rPr>
              <a:t>)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AD09702-C4DA-4A15-A1E5-9756BB59F8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11965"/>
            <a:ext cx="8596668" cy="5234609"/>
          </a:xfrm>
        </p:spPr>
        <p:txBody>
          <a:bodyPr>
            <a:normAutofit/>
          </a:bodyPr>
          <a:lstStyle/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Exemplo 3: </a:t>
            </a:r>
            <a:r>
              <a:rPr lang="pt-BR" sz="2000" dirty="0"/>
              <a:t>Jogo de batalha em videogame (IA inimiga)</a:t>
            </a:r>
          </a:p>
          <a:p>
            <a:pPr marL="0" indent="0" algn="just">
              <a:spcBef>
                <a:spcPts val="200"/>
              </a:spcBef>
              <a:buNone/>
            </a:pPr>
            <a:br>
              <a:rPr lang="pt-BR" sz="2000" dirty="0"/>
            </a:br>
            <a:r>
              <a:rPr lang="pt-BR" sz="2000" b="1" dirty="0"/>
              <a:t>Contexto: </a:t>
            </a:r>
            <a:r>
              <a:rPr lang="pt-BR" sz="2000" dirty="0"/>
              <a:t>Em um videogame de estratégia, duas facções competem pelo controle de um território. Cada facção planeja movimentos ofensivos e defensivos, antecipando ações do adversário.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Estado:</a:t>
            </a:r>
            <a:r>
              <a:rPr lang="pt-BR" sz="2000" dirty="0"/>
              <a:t> posição de unidades no mapa.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Ação:</a:t>
            </a:r>
            <a:r>
              <a:rPr lang="pt-BR" sz="2000" dirty="0"/>
              <a:t> mover ou atacar com cada unidade.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Função de avaliação:</a:t>
            </a:r>
            <a:r>
              <a:rPr lang="pt-BR" sz="2000" dirty="0"/>
              <a:t> diferença entre força própria e força inimiga em posições estratégicas, controle de recursos.</a:t>
            </a:r>
          </a:p>
          <a:p>
            <a:pPr marL="0" indent="0" algn="just">
              <a:spcBef>
                <a:spcPts val="200"/>
              </a:spcBef>
              <a:buNone/>
            </a:pPr>
            <a:endParaRPr lang="pt-BR" sz="2000" b="1" dirty="0"/>
          </a:p>
          <a:p>
            <a:pPr marL="0" indent="0" algn="just">
              <a:spcBef>
                <a:spcPts val="200"/>
              </a:spcBef>
              <a:buNone/>
            </a:pPr>
            <a:r>
              <a:rPr lang="pt-BR" sz="2000" b="1" dirty="0"/>
              <a:t>Resultado esperado:</a:t>
            </a:r>
            <a:r>
              <a:rPr lang="pt-BR" sz="2000" dirty="0"/>
              <a:t> A IA escolhe movimentos que maximizam seu território e minimizam o avanço do inimigo, simulando jogadas futuras do adversário.</a:t>
            </a:r>
          </a:p>
          <a:p>
            <a:pPr algn="just">
              <a:spcBef>
                <a:spcPts val="200"/>
              </a:spcBef>
            </a:pP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3375944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85389B-90B2-49DF-A5E6-43F6693E2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5606B6-7870-4BD1-B707-C80BBD4B0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/>
              <a:t>3. Busca Competitiva – Jogo da Velha (</a:t>
            </a:r>
            <a:r>
              <a:rPr lang="pt-BR" sz="2200" b="1" dirty="0" err="1"/>
              <a:t>Minimax</a:t>
            </a:r>
            <a:r>
              <a:rPr lang="pt-BR" sz="2200" b="1" dirty="0"/>
              <a:t>)</a:t>
            </a:r>
          </a:p>
          <a:p>
            <a:pPr marL="0" indent="0" algn="just">
              <a:buNone/>
            </a:pPr>
            <a:endParaRPr lang="pt-BR" sz="2200" b="1" dirty="0"/>
          </a:p>
          <a:p>
            <a:pPr marL="0" indent="0" algn="just">
              <a:buNone/>
            </a:pPr>
            <a:r>
              <a:rPr lang="pt-BR" sz="2200" b="1" dirty="0"/>
              <a:t>Contexto</a:t>
            </a:r>
          </a:p>
          <a:p>
            <a:pPr marL="0" indent="0" algn="just">
              <a:buNone/>
            </a:pPr>
            <a:r>
              <a:rPr lang="pt-BR" sz="2200" b="1" dirty="0"/>
              <a:t>	</a:t>
            </a:r>
            <a:r>
              <a:rPr lang="pt-BR" sz="2200" dirty="0"/>
              <a:t>Nos jogos de tabuleiro, como o jogo da velha ou o xadrez, não basta planejar o seu movimento: é preciso prever também o que o adversário vai jogar.	</a:t>
            </a:r>
          </a:p>
          <a:p>
            <a:pPr marL="0" indent="0" algn="just">
              <a:buNone/>
            </a:pPr>
            <a:r>
              <a:rPr lang="pt-BR" sz="2200" dirty="0"/>
              <a:t>	O </a:t>
            </a:r>
            <a:r>
              <a:rPr lang="pt-BR" sz="2200" b="1" dirty="0"/>
              <a:t>algoritmo </a:t>
            </a:r>
            <a:r>
              <a:rPr lang="pt-BR" sz="2200" b="1" dirty="0" err="1"/>
              <a:t>Minimax</a:t>
            </a:r>
            <a:r>
              <a:rPr lang="pt-BR" sz="2200" b="1" dirty="0"/>
              <a:t> </a:t>
            </a:r>
            <a:r>
              <a:rPr lang="pt-BR" sz="2200" dirty="0"/>
              <a:t>faz exatamente isso: ele escolhe a jogada que maximiza suas chances de vitória supondo que o oponente vai jogar da melhor forma possível.</a:t>
            </a:r>
          </a:p>
          <a:p>
            <a:pPr marL="0" indent="0" algn="just">
              <a:buNone/>
            </a:pPr>
            <a:r>
              <a:rPr lang="pt-BR" sz="2200" dirty="0"/>
              <a:t>	Quando usamos poda </a:t>
            </a:r>
            <a:r>
              <a:rPr lang="pt-BR" sz="2200" b="1" dirty="0" err="1"/>
              <a:t>alfa-beta</a:t>
            </a:r>
            <a:r>
              <a:rPr lang="pt-BR" sz="2200" dirty="0"/>
              <a:t>, conseguimos descartar jogadas irrelevantes e acelerar o cálculo.</a:t>
            </a:r>
          </a:p>
        </p:txBody>
      </p:sp>
    </p:spTree>
    <p:extLst>
      <p:ext uri="{BB962C8B-B14F-4D97-AF65-F5344CB8AC3E}">
        <p14:creationId xmlns:p14="http://schemas.microsoft.com/office/powerpoint/2010/main" val="3433885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3B4CE-33E1-4BA5-AF78-FAA637A3D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684994"/>
          </a:xfrm>
        </p:spPr>
        <p:txBody>
          <a:bodyPr/>
          <a:lstStyle/>
          <a:p>
            <a:r>
              <a:rPr lang="pt-BR" altLang="pt-BR" b="1" dirty="0">
                <a:solidFill>
                  <a:schemeClr val="tx1"/>
                </a:solidFill>
                <a:latin typeface="Arial" panose="020B0604020202020204" pitchFamily="34" charset="0"/>
              </a:rPr>
              <a:t>Comparação dos Métodos</a:t>
            </a:r>
            <a:endParaRPr lang="pt-BR" dirty="0">
              <a:solidFill>
                <a:schemeClr val="tx1"/>
              </a:solidFill>
            </a:endParaRPr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750C7AB0-0126-4479-B32F-989FBC0173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883658"/>
              </p:ext>
            </p:extLst>
          </p:nvPr>
        </p:nvGraphicFramePr>
        <p:xfrm>
          <a:off x="677334" y="1874520"/>
          <a:ext cx="9087150" cy="3108960"/>
        </p:xfrm>
        <a:graphic>
          <a:graphicData uri="http://schemas.openxmlformats.org/drawingml/2006/table">
            <a:tbl>
              <a:tblPr/>
              <a:tblGrid>
                <a:gridCol w="1817430">
                  <a:extLst>
                    <a:ext uri="{9D8B030D-6E8A-4147-A177-3AD203B41FA5}">
                      <a16:colId xmlns:a16="http://schemas.microsoft.com/office/drawing/2014/main" val="2316296766"/>
                    </a:ext>
                  </a:extLst>
                </a:gridCol>
                <a:gridCol w="1817430">
                  <a:extLst>
                    <a:ext uri="{9D8B030D-6E8A-4147-A177-3AD203B41FA5}">
                      <a16:colId xmlns:a16="http://schemas.microsoft.com/office/drawing/2014/main" val="1971701863"/>
                    </a:ext>
                  </a:extLst>
                </a:gridCol>
                <a:gridCol w="1817430">
                  <a:extLst>
                    <a:ext uri="{9D8B030D-6E8A-4147-A177-3AD203B41FA5}">
                      <a16:colId xmlns:a16="http://schemas.microsoft.com/office/drawing/2014/main" val="2660332160"/>
                    </a:ext>
                  </a:extLst>
                </a:gridCol>
                <a:gridCol w="1817430">
                  <a:extLst>
                    <a:ext uri="{9D8B030D-6E8A-4147-A177-3AD203B41FA5}">
                      <a16:colId xmlns:a16="http://schemas.microsoft.com/office/drawing/2014/main" val="122033586"/>
                    </a:ext>
                  </a:extLst>
                </a:gridCol>
                <a:gridCol w="1817430">
                  <a:extLst>
                    <a:ext uri="{9D8B030D-6E8A-4147-A177-3AD203B41FA5}">
                      <a16:colId xmlns:a16="http://schemas.microsoft.com/office/drawing/2014/main" val="4969760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Método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Informação usada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Exemplo típico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Vantagem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b="1" dirty="0"/>
                        <a:t>Limitação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26068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Busca Cega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Nenhuma (apenas estados)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Labirinto sem dicas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Simples, encontra solução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Muito lenta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77236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 dirty="0"/>
                        <a:t>Busca Heurística</a:t>
                      </a:r>
                      <a:endParaRPr lang="pt-BR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Heurística (estimativas)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GPS / 8-puzzle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Rápida, pode ser ótima (A*)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Depende da heurística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953476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pt-BR" b="1"/>
                        <a:t>Busca Competitiva</a:t>
                      </a:r>
                      <a:endParaRPr lang="pt-BR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Modela adversários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Jogos de tabuleiro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/>
                        <a:t>Estratégica, considera rivais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t-BR" dirty="0"/>
                        <a:t>Muito custosa em jogos grandes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746834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65562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168062-2E59-467F-AC87-62989DB54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Espaço de busca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E78244C-EAE0-4CBF-9090-499AD778A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4569" y="1763024"/>
            <a:ext cx="8596668" cy="388077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sz="2800" dirty="0"/>
              <a:t>- Representação abstrata de todas as possíveis soluções para um problema.</a:t>
            </a:r>
          </a:p>
          <a:p>
            <a:pPr>
              <a:buFontTx/>
              <a:buChar char="-"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- Em um espaço de busca, cada ponto representa um estado possível do sistema ou uma configuração.</a:t>
            </a:r>
          </a:p>
          <a:p>
            <a:pPr>
              <a:buFontTx/>
              <a:buChar char="-"/>
            </a:pPr>
            <a:endParaRPr lang="pt-BR" sz="2800" dirty="0"/>
          </a:p>
          <a:p>
            <a:pPr marL="0" indent="0">
              <a:buNone/>
            </a:pPr>
            <a:r>
              <a:rPr lang="pt-BR" sz="2800" dirty="0"/>
              <a:t>- Por exemplo, no contexto de um quebra-cabeça, como o cubo mágico, o espaço de busca incluiria todas as combinações possíveis das peças.</a:t>
            </a:r>
          </a:p>
        </p:txBody>
      </p:sp>
    </p:spTree>
    <p:extLst>
      <p:ext uri="{BB962C8B-B14F-4D97-AF65-F5344CB8AC3E}">
        <p14:creationId xmlns:p14="http://schemas.microsoft.com/office/powerpoint/2010/main" val="3018650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2B166D-1824-41B5-A1D5-3DF5F67D84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957943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Conclusão</a:t>
            </a:r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A79D4CE-E4B6-480F-9006-FDDDC9424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sz="2200" dirty="0"/>
              <a:t>	Métodos de busca são fundamentais na </a:t>
            </a:r>
            <a:r>
              <a:rPr lang="pt-BR" sz="2200" b="1" dirty="0"/>
              <a:t>Inteligência Artificial</a:t>
            </a:r>
            <a:r>
              <a:rPr lang="pt-BR" sz="2200" dirty="0"/>
              <a:t> e na </a:t>
            </a:r>
            <a:r>
              <a:rPr lang="pt-BR" sz="2200" b="1" dirty="0"/>
              <a:t>resolução de problemas complexos</a:t>
            </a:r>
            <a:r>
              <a:rPr lang="pt-BR" sz="2200" dirty="0"/>
              <a:t>.</a:t>
            </a:r>
          </a:p>
          <a:p>
            <a:pPr marL="0" indent="0">
              <a:buNone/>
            </a:pPr>
            <a:r>
              <a:rPr lang="pt-BR" sz="2200" dirty="0"/>
              <a:t>	A </a:t>
            </a:r>
            <a:r>
              <a:rPr lang="pt-BR" sz="2200" b="1" dirty="0"/>
              <a:t>busca cega</a:t>
            </a:r>
            <a:r>
              <a:rPr lang="pt-BR" sz="2200" dirty="0"/>
              <a:t> é completa, mas ineficiente.</a:t>
            </a:r>
          </a:p>
          <a:p>
            <a:pPr marL="0" indent="0">
              <a:buNone/>
            </a:pPr>
            <a:r>
              <a:rPr lang="pt-BR" sz="2200" dirty="0"/>
              <a:t>	A </a:t>
            </a:r>
            <a:r>
              <a:rPr lang="pt-BR" sz="2200" b="1" dirty="0"/>
              <a:t>busca heurística</a:t>
            </a:r>
            <a:r>
              <a:rPr lang="pt-BR" sz="2200" dirty="0"/>
              <a:t> usa inteligência para acelerar o processo.</a:t>
            </a:r>
          </a:p>
          <a:p>
            <a:pPr marL="0" indent="0">
              <a:buNone/>
            </a:pPr>
            <a:r>
              <a:rPr lang="pt-BR" sz="2200" dirty="0"/>
              <a:t>	A </a:t>
            </a:r>
            <a:r>
              <a:rPr lang="pt-BR" sz="2200" b="1" dirty="0"/>
              <a:t>busca competitiva</a:t>
            </a:r>
            <a:r>
              <a:rPr lang="pt-BR" sz="2200" dirty="0"/>
              <a:t> se aplica a cenários de conflito e jogos.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264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EAD5A5-03F3-451A-B9D2-E7B1D8A69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3" y="364435"/>
            <a:ext cx="8596668" cy="722243"/>
          </a:xfrm>
        </p:spPr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Estado de busca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ED8620-4C19-44A2-B493-1917228014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097" y="1086678"/>
            <a:ext cx="9090990" cy="49033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600" dirty="0"/>
              <a:t>- São os pontos específicos no espaço de busca.</a:t>
            </a:r>
          </a:p>
          <a:p>
            <a:pPr>
              <a:buFontTx/>
              <a:buChar char="-"/>
            </a:pPr>
            <a:endParaRPr lang="pt-BR" sz="2600" dirty="0"/>
          </a:p>
          <a:p>
            <a:pPr marL="0" indent="0">
              <a:buNone/>
            </a:pPr>
            <a:r>
              <a:rPr lang="pt-BR" sz="2600" dirty="0"/>
              <a:t>- Representa uma configuração ou uma etapa no processo de resolução do problema.</a:t>
            </a:r>
          </a:p>
          <a:p>
            <a:pPr>
              <a:buFontTx/>
              <a:buChar char="-"/>
            </a:pPr>
            <a:endParaRPr lang="pt-BR" sz="2600" dirty="0"/>
          </a:p>
          <a:p>
            <a:pPr marL="0" indent="0">
              <a:buNone/>
            </a:pPr>
            <a:r>
              <a:rPr lang="pt-BR" sz="2600" dirty="0"/>
              <a:t>- No exemplo do quebra-cabeça do cubo mágico, um estado de busca seria uma determinada configuração das cores das faces do cubo.</a:t>
            </a:r>
          </a:p>
          <a:p>
            <a:pPr>
              <a:buFontTx/>
              <a:buChar char="-"/>
            </a:pPr>
            <a:endParaRPr lang="pt-BR" sz="2600" dirty="0"/>
          </a:p>
          <a:p>
            <a:pPr marL="0" indent="0">
              <a:buNone/>
            </a:pPr>
            <a:r>
              <a:rPr lang="pt-BR" sz="2600" dirty="0"/>
              <a:t>- Os estados de busca são conectados por operadores ou ações que podem ser aplicados para mover-se de um estado para outro.</a:t>
            </a:r>
          </a:p>
        </p:txBody>
      </p:sp>
    </p:spTree>
    <p:extLst>
      <p:ext uri="{BB962C8B-B14F-4D97-AF65-F5344CB8AC3E}">
        <p14:creationId xmlns:p14="http://schemas.microsoft.com/office/powerpoint/2010/main" val="1652235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7F8580-71A5-490E-ACF9-504EC30AC8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Mundo do aspirador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19CFAAC0-CE6F-4A41-B8EA-D03BDADF0C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0740" y="1270000"/>
            <a:ext cx="7703173" cy="5429710"/>
          </a:xfrm>
        </p:spPr>
      </p:pic>
    </p:spTree>
    <p:extLst>
      <p:ext uri="{BB962C8B-B14F-4D97-AF65-F5344CB8AC3E}">
        <p14:creationId xmlns:p14="http://schemas.microsoft.com/office/powerpoint/2010/main" val="2561650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1D08C2-001F-4BAD-9DB6-D87F8645B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Mundo do Aspirador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53604A87-D48C-42BE-98FF-468433071C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7334" y="1153423"/>
            <a:ext cx="7541392" cy="5419655"/>
          </a:xfrm>
        </p:spPr>
      </p:pic>
    </p:spTree>
    <p:extLst>
      <p:ext uri="{BB962C8B-B14F-4D97-AF65-F5344CB8AC3E}">
        <p14:creationId xmlns:p14="http://schemas.microsoft.com/office/powerpoint/2010/main" val="2065867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9B3CF3-A9E8-4EBB-A74B-A81E7CE998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Preparando a busca</a:t>
            </a:r>
            <a:br>
              <a:rPr lang="pt-BR" dirty="0"/>
            </a:b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49AA355-E5B6-458E-8CC0-F19E136A7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9063014" cy="388077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2600" dirty="0"/>
              <a:t>Estados do mundo do aspirador:</a:t>
            </a:r>
          </a:p>
          <a:p>
            <a:pPr marL="0" indent="0">
              <a:buNone/>
            </a:pPr>
            <a:endParaRPr lang="pt-BR" sz="2600" dirty="0"/>
          </a:p>
          <a:p>
            <a:pPr marL="0" indent="0" algn="ctr">
              <a:buNone/>
            </a:pPr>
            <a:r>
              <a:rPr lang="pt-BR" sz="2600" dirty="0"/>
              <a:t>[X,Y,Z], </a:t>
            </a:r>
          </a:p>
          <a:p>
            <a:pPr marL="0" indent="0" algn="ctr">
              <a:buNone/>
            </a:pPr>
            <a:endParaRPr lang="pt-BR" sz="2600" dirty="0"/>
          </a:p>
          <a:p>
            <a:pPr marL="0" indent="0" algn="just">
              <a:buNone/>
            </a:pPr>
            <a:r>
              <a:rPr lang="pt-BR" sz="2600" dirty="0"/>
              <a:t>em que:</a:t>
            </a:r>
          </a:p>
          <a:p>
            <a:pPr marL="0" indent="0" algn="just">
              <a:buNone/>
            </a:pPr>
            <a:endParaRPr lang="pt-BR" sz="2600" dirty="0"/>
          </a:p>
          <a:p>
            <a:pPr marL="0" indent="0">
              <a:buNone/>
            </a:pPr>
            <a:r>
              <a:rPr lang="pt-BR" sz="2600" dirty="0"/>
              <a:t>X ∈ {1,2} indica se o agente está na sala 1 ou 2.</a:t>
            </a:r>
          </a:p>
          <a:p>
            <a:pPr marL="0" indent="0">
              <a:buNone/>
            </a:pPr>
            <a:r>
              <a:rPr lang="pt-BR" sz="2600" dirty="0"/>
              <a:t>Y ∈ {</a:t>
            </a:r>
            <a:r>
              <a:rPr lang="pt-BR" sz="2600" dirty="0" err="1"/>
              <a:t>l,s</a:t>
            </a:r>
            <a:r>
              <a:rPr lang="pt-BR" sz="2600" dirty="0"/>
              <a:t>} indica se a primeira sala está limpa ou suja.</a:t>
            </a:r>
          </a:p>
          <a:p>
            <a:pPr marL="0" indent="0">
              <a:buNone/>
            </a:pPr>
            <a:r>
              <a:rPr lang="pt-BR" sz="2600" dirty="0"/>
              <a:t>Z ∈ {</a:t>
            </a:r>
            <a:r>
              <a:rPr lang="pt-BR" sz="2600" dirty="0" err="1"/>
              <a:t>l,s</a:t>
            </a:r>
            <a:r>
              <a:rPr lang="pt-BR" sz="2600" dirty="0"/>
              <a:t>} indica se a primeira sala está limpa ou suja.</a:t>
            </a:r>
          </a:p>
        </p:txBody>
      </p:sp>
    </p:spTree>
    <p:extLst>
      <p:ext uri="{BB962C8B-B14F-4D97-AF65-F5344CB8AC3E}">
        <p14:creationId xmlns:p14="http://schemas.microsoft.com/office/powerpoint/2010/main" val="2759599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F8D57B-7EA8-4DFD-B4C1-23E607B17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Preparando a busca</a:t>
            </a:r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E0A8016B-B62B-4BD4-A6D4-4C7C517785E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1216" y="1270000"/>
            <a:ext cx="8186767" cy="5252522"/>
          </a:xfrm>
        </p:spPr>
      </p:pic>
    </p:spTree>
    <p:extLst>
      <p:ext uri="{BB962C8B-B14F-4D97-AF65-F5344CB8AC3E}">
        <p14:creationId xmlns:p14="http://schemas.microsoft.com/office/powerpoint/2010/main" val="4255710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8196C-7ADF-4112-9F7F-4F612CB30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b="1" dirty="0">
                <a:solidFill>
                  <a:schemeClr val="tx1"/>
                </a:solidFill>
              </a:rPr>
              <a:t>Busca não informada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716A07-B006-4EEE-91F1-F41494B464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391963"/>
            <a:ext cx="8596668" cy="520762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/>
              <a:t>• </a:t>
            </a:r>
            <a:r>
              <a:rPr lang="pt-BR" sz="2400" b="1" dirty="0"/>
              <a:t>Busca aleatória</a:t>
            </a:r>
            <a:r>
              <a:rPr lang="pt-BR" sz="2400" dirty="0"/>
              <a:t>: Os nós são escolhidos de forma completamente aleatória a partir do conjunto de estados disponíveis.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• </a:t>
            </a:r>
            <a:r>
              <a:rPr lang="pt-BR" sz="2400" b="1" dirty="0"/>
              <a:t>Busca em largura (</a:t>
            </a:r>
            <a:r>
              <a:rPr lang="pt-BR" sz="2400" b="1" dirty="0" err="1"/>
              <a:t>Breadth-First</a:t>
            </a:r>
            <a:r>
              <a:rPr lang="pt-BR" sz="2400" b="1" dirty="0"/>
              <a:t> </a:t>
            </a:r>
            <a:r>
              <a:rPr lang="pt-BR" sz="2400" b="1" dirty="0" err="1"/>
              <a:t>Search</a:t>
            </a:r>
            <a:r>
              <a:rPr lang="pt-BR" sz="2400" b="1" dirty="0"/>
              <a:t> - BFS): </a:t>
            </a:r>
            <a:r>
              <a:rPr lang="pt-BR" sz="2400" dirty="0"/>
              <a:t>Os nós são explorados em camadas, começando pelo estado inicial e expandindo para todos os estados adjacentes antes de avançar para estados mais distantes.</a:t>
            </a:r>
          </a:p>
          <a:p>
            <a:pPr marL="0" indent="0" algn="just">
              <a:buNone/>
            </a:pPr>
            <a:endParaRPr lang="pt-BR" sz="2400" dirty="0"/>
          </a:p>
          <a:p>
            <a:pPr marL="0" indent="0" algn="just">
              <a:buNone/>
            </a:pPr>
            <a:r>
              <a:rPr lang="pt-BR" sz="2400" dirty="0"/>
              <a:t>• </a:t>
            </a:r>
            <a:r>
              <a:rPr lang="pt-BR" sz="2400" b="1" dirty="0"/>
              <a:t>Busca em profundidade (</a:t>
            </a:r>
            <a:r>
              <a:rPr lang="pt-BR" sz="2400" b="1" dirty="0" err="1"/>
              <a:t>Depth-First</a:t>
            </a:r>
            <a:r>
              <a:rPr lang="pt-BR" sz="2400" b="1" dirty="0"/>
              <a:t> </a:t>
            </a:r>
            <a:r>
              <a:rPr lang="pt-BR" sz="2400" b="1" dirty="0" err="1"/>
              <a:t>Search</a:t>
            </a:r>
            <a:r>
              <a:rPr lang="pt-BR" sz="2400" b="1" dirty="0"/>
              <a:t> - DFS): </a:t>
            </a:r>
            <a:r>
              <a:rPr lang="pt-BR" sz="2400" dirty="0"/>
              <a:t>A busca avança o mais profundamente possível ao longo de um ramo antes de retroceder.</a:t>
            </a:r>
          </a:p>
        </p:txBody>
      </p:sp>
    </p:spTree>
    <p:extLst>
      <p:ext uri="{BB962C8B-B14F-4D97-AF65-F5344CB8AC3E}">
        <p14:creationId xmlns:p14="http://schemas.microsoft.com/office/powerpoint/2010/main" val="31735108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Facetado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300</TotalTime>
  <Words>1526</Words>
  <Application>Microsoft Office PowerPoint</Application>
  <PresentationFormat>Widescreen</PresentationFormat>
  <Paragraphs>222</Paragraphs>
  <Slides>30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30</vt:i4>
      </vt:variant>
    </vt:vector>
  </HeadingPairs>
  <TitlesOfParts>
    <vt:vector size="34" baseType="lpstr">
      <vt:lpstr>Arial</vt:lpstr>
      <vt:lpstr>Trebuchet MS</vt:lpstr>
      <vt:lpstr>Wingdings 3</vt:lpstr>
      <vt:lpstr>Facetado</vt:lpstr>
      <vt:lpstr>Métodos de busca para resolução de problemas: busca cega, busca heurística e busca competitiva</vt:lpstr>
      <vt:lpstr>Introdução</vt:lpstr>
      <vt:lpstr>Espaço de busca </vt:lpstr>
      <vt:lpstr>Estado de busca</vt:lpstr>
      <vt:lpstr>Mundo do aspirador</vt:lpstr>
      <vt:lpstr>Mundo do Aspirador</vt:lpstr>
      <vt:lpstr>Preparando a busca </vt:lpstr>
      <vt:lpstr>Preparando a busca</vt:lpstr>
      <vt:lpstr>Busca não informada</vt:lpstr>
      <vt:lpstr>Busca informada</vt:lpstr>
      <vt:lpstr>Exemplo clássico</vt:lpstr>
      <vt:lpstr>Apresentação do PowerPoint</vt:lpstr>
      <vt:lpstr>Busca Cega (ou não informada)</vt:lpstr>
      <vt:lpstr>Busca Cega (ou não informada)</vt:lpstr>
      <vt:lpstr>Busca Cega (ou não informada)</vt:lpstr>
      <vt:lpstr>Busca Cega (ou não informada)</vt:lpstr>
      <vt:lpstr>Busca Cega (ou não informada)</vt:lpstr>
      <vt:lpstr>Aplicação</vt:lpstr>
      <vt:lpstr>Busca Heurística (ou informada) </vt:lpstr>
      <vt:lpstr>Busca Heurística (ou informada) </vt:lpstr>
      <vt:lpstr>Busca Heurística (ou informada) </vt:lpstr>
      <vt:lpstr>Busca Heurística (ou informada) </vt:lpstr>
      <vt:lpstr>Aplicação</vt:lpstr>
      <vt:lpstr>Busca Competitiva (Adversarial Search)</vt:lpstr>
      <vt:lpstr>Busca Competitiva (Adversarial Search)</vt:lpstr>
      <vt:lpstr>Busca Competitiva (Adversarial Search)</vt:lpstr>
      <vt:lpstr>Busca Competitiva (Adversarial Search)</vt:lpstr>
      <vt:lpstr>Aplicação</vt:lpstr>
      <vt:lpstr>Comparação dos Métodos</vt:lpstr>
      <vt:lpstr>Conclusão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Métodos de busca para resolução de problemas: busca cega, busca heurística e busca competitiva</dc:title>
  <dc:creator>Acer</dc:creator>
  <cp:lastModifiedBy>Acer</cp:lastModifiedBy>
  <cp:revision>46</cp:revision>
  <dcterms:created xsi:type="dcterms:W3CDTF">2025-09-19T20:36:36Z</dcterms:created>
  <dcterms:modified xsi:type="dcterms:W3CDTF">2025-09-20T01:36:58Z</dcterms:modified>
</cp:coreProperties>
</file>